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34"/>
  </p:notesMasterIdLst>
  <p:handoutMasterIdLst>
    <p:handoutMasterId r:id="rId35"/>
  </p:handoutMasterIdLst>
  <p:sldIdLst>
    <p:sldId id="578" r:id="rId3"/>
    <p:sldId id="672" r:id="rId4"/>
    <p:sldId id="625" r:id="rId5"/>
    <p:sldId id="716" r:id="rId6"/>
    <p:sldId id="632" r:id="rId7"/>
    <p:sldId id="701" r:id="rId8"/>
    <p:sldId id="702" r:id="rId9"/>
    <p:sldId id="574" r:id="rId10"/>
    <p:sldId id="577" r:id="rId11"/>
    <p:sldId id="603" r:id="rId12"/>
    <p:sldId id="703" r:id="rId13"/>
    <p:sldId id="704" r:id="rId14"/>
    <p:sldId id="598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2" r:id="rId23"/>
    <p:sldId id="684" r:id="rId24"/>
    <p:sldId id="685" r:id="rId25"/>
    <p:sldId id="686" r:id="rId26"/>
    <p:sldId id="688" r:id="rId27"/>
    <p:sldId id="714" r:id="rId28"/>
    <p:sldId id="713" r:id="rId29"/>
    <p:sldId id="694" r:id="rId30"/>
    <p:sldId id="715" r:id="rId31"/>
    <p:sldId id="696" r:id="rId32"/>
    <p:sldId id="698" r:id="rId33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CC66"/>
    <a:srgbClr val="FF9900"/>
    <a:srgbClr val="F3D001"/>
    <a:srgbClr val="F4EE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60"/>
  </p:normalViewPr>
  <p:slideViewPr>
    <p:cSldViewPr>
      <p:cViewPr varScale="1">
        <p:scale>
          <a:sx n="116" d="100"/>
          <a:sy n="116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5" d="100"/>
          <a:sy n="55" d="100"/>
        </p:scale>
        <p:origin x="-268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9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552AA9-6F6E-43C2-9FD3-0C43A5B9C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64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17BE38-753F-44B7-8008-1642E4060876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3274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55883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1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5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5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5997-E275-46DD-B50E-17C59D1DD6B5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7A99-66DC-4D25-A678-7D334D553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2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019B-0530-400E-A541-056181F2FB3F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7ABB-8773-4256-9092-88CB88FCEE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5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B01B-E7EE-4754-9C4E-546A5FF4D2B8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BF34-3C23-4464-BB30-054B22FF8B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80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4BD2-0788-4E0C-A650-48B28943B91B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521-FEF2-4496-B43D-8EF29D37DA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9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EA9F-AB24-4001-B90C-945664BA9B42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F82E-950D-4557-93E9-272208473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878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BE82-7BDE-4D39-B83D-B717EC861301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1D59-E034-4873-82B2-06C507BFCF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00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FEDA-CFF9-4643-85E1-583BE117A217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3D25D-5A4A-4E3F-8DA4-9145952C07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3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321B-8CFA-4232-938A-72582F537734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3EA6-9E85-435B-968E-AC471ED0A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58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67CA-DC53-4823-BD92-BCCBD4DF9DE1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54E8-3811-474E-B678-7CDAAB971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86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C357-11B7-47B4-A71F-84216697BD43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AD59-78DE-4123-B733-8125DA2972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41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9929-AA52-4064-BE6A-C8FA9CCBE156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C53A-D3DD-498B-AAAE-CC75A4B0B0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45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81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4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4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335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627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641ECBA-E74A-4EDD-9903-E6AF90BE429E}" type="datetimeFigureOut">
              <a:rPr lang="cs-CZ"/>
              <a:pPr>
                <a:defRPr/>
              </a:pPr>
              <a:t>10.4.2014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F0EC1BB-CD48-4AAC-8519-9B33EC9CB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EINVE/kurz-prace-s-informacemi" TargetMode="External"/><Relationship Id="rId2" Type="http://schemas.openxmlformats.org/officeDocument/2006/relationships/hyperlink" Target="http://knihovna.vsb.cz/kurzy/uvod/index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3" y="1628775"/>
            <a:ext cx="89296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000" dirty="0" smtClean="0">
                <a:solidFill>
                  <a:srgbClr val="FFFF00"/>
                </a:solidFill>
              </a:rPr>
              <a:t>Základy práce s informačními zdroji pro </a:t>
            </a:r>
            <a:r>
              <a:rPr lang="cs-CZ" altLang="cs-CZ" sz="4000" dirty="0" err="1" smtClean="0">
                <a:solidFill>
                  <a:srgbClr val="FFFF00"/>
                </a:solidFill>
              </a:rPr>
              <a:t>bc.</a:t>
            </a:r>
            <a:r>
              <a:rPr lang="cs-CZ" altLang="cs-CZ" sz="4000" dirty="0" smtClean="0">
                <a:solidFill>
                  <a:srgbClr val="FFFF00"/>
                </a:solidFill>
              </a:rPr>
              <a:t> studenty </a:t>
            </a:r>
            <a:r>
              <a:rPr lang="cs-CZ" altLang="cs-CZ" sz="4000" dirty="0" smtClean="0">
                <a:solidFill>
                  <a:srgbClr val="FFFF00"/>
                </a:solidFill>
              </a:rPr>
              <a:t>SPR</a:t>
            </a:r>
            <a:endParaRPr lang="uk-UA" altLang="cs-CZ" sz="4000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4143375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altLang="cs-CZ" sz="2000" b="1" dirty="0" smtClean="0">
                <a:solidFill>
                  <a:schemeClr val="bg1"/>
                </a:solidFill>
              </a:rPr>
              <a:t>PhDr. Iva Zadražilová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600" b="1" dirty="0">
                <a:latin typeface="Verdana" pitchFamily="34" charset="0"/>
              </a:rPr>
              <a:t>Brno, </a:t>
            </a:r>
            <a:r>
              <a:rPr lang="cs-CZ" altLang="cs-CZ" sz="1600" b="1" dirty="0" smtClean="0">
                <a:latin typeface="Verdana" pitchFamily="34" charset="0"/>
              </a:rPr>
              <a:t>10</a:t>
            </a:r>
            <a:r>
              <a:rPr lang="cs-CZ" altLang="cs-CZ" sz="1600" b="1" dirty="0" smtClean="0">
                <a:latin typeface="Verdana" pitchFamily="34" charset="0"/>
              </a:rPr>
              <a:t>. dubna 2014</a:t>
            </a:r>
            <a:endParaRPr lang="cs-CZ" altLang="cs-CZ" sz="1600" b="1" dirty="0" smtClean="0">
              <a:latin typeface="Verdana" pitchFamily="34" charset="0"/>
            </a:endParaRPr>
          </a:p>
          <a:p>
            <a:pPr algn="r" eaLnBrk="1" hangingPunct="1">
              <a:spcBef>
                <a:spcPct val="50000"/>
              </a:spcBef>
            </a:pPr>
            <a:endParaRPr lang="cs-CZ" altLang="cs-CZ" sz="1600" dirty="0">
              <a:latin typeface="Verdan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Ústřední knihovna</a:t>
            </a:r>
            <a:endParaRPr lang="cs-CZ" altLang="cs-CZ" sz="1600">
              <a:latin typeface="Verdana" pitchFamily="34" charset="0"/>
            </a:endParaRPr>
          </a:p>
        </p:txBody>
      </p:sp>
      <p:pic>
        <p:nvPicPr>
          <p:cNvPr id="4103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7162" cy="720725"/>
          </a:xfrm>
        </p:spPr>
        <p:txBody>
          <a:bodyPr/>
          <a:lstStyle/>
          <a:p>
            <a:r>
              <a:rPr lang="cs-CZ" altLang="cs-CZ" dirty="0" smtClean="0"/>
              <a:t>Další specifikace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214438"/>
            <a:ext cx="7777163" cy="52562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Před začátkem vlastního procesu vyhledávání je třeba si ujasnit:</a:t>
            </a:r>
          </a:p>
          <a:p>
            <a:pPr lvl="1"/>
            <a:r>
              <a:rPr lang="cs-CZ" altLang="cs-CZ" sz="2800" dirty="0" smtClean="0"/>
              <a:t>obor, do kterého téma spadá </a:t>
            </a:r>
          </a:p>
          <a:p>
            <a:pPr lvl="1"/>
            <a:r>
              <a:rPr lang="cs-CZ" altLang="cs-CZ" sz="2800" dirty="0" smtClean="0"/>
              <a:t>časové rozmezí</a:t>
            </a:r>
          </a:p>
          <a:p>
            <a:pPr lvl="1"/>
            <a:r>
              <a:rPr lang="cs-CZ" altLang="cs-CZ" sz="2800" dirty="0" smtClean="0"/>
              <a:t>typy dokumentů (např. odborné časopisy, kapitoly z knih, příspěvky z konferencí, zpravodajství)</a:t>
            </a:r>
          </a:p>
          <a:p>
            <a:pPr lvl="1"/>
            <a:r>
              <a:rPr lang="cs-CZ" altLang="cs-CZ" sz="2800" dirty="0" smtClean="0"/>
              <a:t>typ dat (text, audio, video)</a:t>
            </a:r>
          </a:p>
          <a:p>
            <a:pPr lvl="1"/>
            <a:r>
              <a:rPr lang="cs-CZ" altLang="cs-CZ" sz="2800" dirty="0" smtClean="0"/>
              <a:t>jazyk dokumentů</a:t>
            </a:r>
          </a:p>
          <a:p>
            <a:pPr lvl="1"/>
            <a:r>
              <a:rPr lang="cs-CZ" altLang="cs-CZ" sz="2800" dirty="0" smtClean="0"/>
              <a:t>forma</a:t>
            </a:r>
          </a:p>
          <a:p>
            <a:pPr lvl="1"/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hledat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vybraných informačních zdrojů: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se čerpají podstatné informace nutné pro základní orientaci v tématu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čerpají se doplňující a okrajové informace, které jsou důležité pro specifičnost práce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hledají se zdroje, které podporují argumentaci autora nebo zdroje, vůči kterým se autor může vymezit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často autor hledá specializované faktografické zdroje nutné pro analýzu, komparaci, syntézu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38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052737"/>
            <a:ext cx="7777162" cy="561635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Stanovení tématu - než začnete se samotným vyhledáváním, ujasněte si, co chcete hledat, uveďte téma vyhledávání do souvislostí s jinými </a:t>
            </a:r>
            <a:r>
              <a:rPr lang="cs-CZ" sz="1800" dirty="0" smtClean="0"/>
              <a:t>tématy</a:t>
            </a: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Definice klíčových slov a předmětových </a:t>
            </a:r>
            <a:r>
              <a:rPr lang="cs-CZ" sz="1800" dirty="0" smtClean="0"/>
              <a:t>hesel</a:t>
            </a: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Stanovení formálních požadavků – druhy dokumentů, jazyk, časové omezení</a:t>
            </a:r>
            <a:r>
              <a:rPr lang="cs-CZ" sz="1800" dirty="0" smtClean="0"/>
              <a:t>...</a:t>
            </a:r>
            <a:endParaRPr lang="cs-CZ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Výběr informačních zdrojů - jakmile máte jasnou představu o tom, co by mělo být výsledkem rešerše, vyberte relevantní zdroje a nástroje pro vyhledávání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Formulace rešeršních dotazů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Samotné vyhledávání - každý nástroj pro vyhledávání se řídí různými pravidly, proto je nutné každému z nich přizpůsobit podobu rešeršního dotazu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Hodnocení výsledků - vyhledané výsledky je nutné posoudit a určit jejich relevanci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V případě potřeby můžete dotaz dále upravovat, zpřesňovat, konkretizovat nebo naopak vyhledávat obecnější informace. Tento proces se nazývá ladění rešeršního dotazu.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Z nalezených záznamů nakonec vyberete ty nejvhodnější</a:t>
            </a:r>
          </a:p>
        </p:txBody>
      </p:sp>
    </p:spTree>
    <p:extLst>
      <p:ext uri="{BB962C8B-B14F-4D97-AF65-F5344CB8AC3E}">
        <p14:creationId xmlns:p14="http://schemas.microsoft.com/office/powerpoint/2010/main" val="49206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7162" cy="720725"/>
          </a:xfrm>
        </p:spPr>
        <p:txBody>
          <a:bodyPr/>
          <a:lstStyle/>
          <a:p>
            <a:r>
              <a:rPr lang="cs-CZ" altLang="cs-CZ" sz="3200" dirty="0" smtClean="0"/>
              <a:t>Kde hledat</a:t>
            </a:r>
            <a:endParaRPr lang="cs-CZ" altLang="cs-CZ" sz="3200" dirty="0" smtClean="0">
              <a:cs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214438"/>
            <a:ext cx="7949704" cy="52562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Knihovny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Knihovní </a:t>
            </a:r>
            <a:r>
              <a:rPr lang="cs-CZ" altLang="cs-CZ" sz="2400" dirty="0" smtClean="0"/>
              <a:t>katalogy (</a:t>
            </a:r>
            <a:r>
              <a:rPr lang="cs-CZ" altLang="cs-CZ" sz="2400" dirty="0" err="1" smtClean="0"/>
              <a:t>Aleph</a:t>
            </a:r>
            <a:r>
              <a:rPr lang="cs-CZ" altLang="cs-CZ" sz="2400" smtClean="0"/>
              <a:t>)</a:t>
            </a:r>
            <a:endParaRPr lang="cs-CZ" altLang="cs-CZ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Elektronické informační zdroje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Specializované vyhledávače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Repozitáře</a:t>
            </a:r>
            <a:r>
              <a:rPr lang="cs-CZ" altLang="cs-CZ" sz="2400" dirty="0" smtClean="0"/>
              <a:t>, digitální knihovny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Internet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Kvalifikační práce (</a:t>
            </a:r>
            <a:r>
              <a:rPr lang="cs-CZ" altLang="cs-CZ" sz="2400" dirty="0" smtClean="0"/>
              <a:t>www.theses.cz</a:t>
            </a:r>
            <a:r>
              <a:rPr lang="cs-CZ" altLang="cs-CZ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Seznamy </a:t>
            </a:r>
            <a:r>
              <a:rPr lang="cs-CZ" sz="2400" dirty="0"/>
              <a:t>použité </a:t>
            </a:r>
            <a:r>
              <a:rPr lang="cs-CZ" sz="2400" dirty="0" smtClean="0"/>
              <a:t>literatury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Šedá literatura (www.nusl.cz)</a:t>
            </a:r>
            <a:endParaRPr lang="cs-CZ" sz="2400" dirty="0"/>
          </a:p>
          <a:p>
            <a:pPr eaLnBrk="1" hangingPunct="1"/>
            <a:endParaRPr lang="cs-CZ" altLang="cs-CZ" sz="2400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pic>
        <p:nvPicPr>
          <p:cNvPr id="1026" name="Picture 2" descr="D:\Users\6943\AppData\Local\Microsoft\Windows\Temporary Internet Files\Content.IE5\ASBCBZ18\MP9004092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Vyhledávací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Při formulaci </a:t>
            </a:r>
            <a:r>
              <a:rPr lang="cs-CZ" sz="2000" dirty="0" smtClean="0"/>
              <a:t>vyhledávacího (rešeršního)              </a:t>
            </a:r>
            <a:r>
              <a:rPr lang="cs-CZ" sz="2000" dirty="0"/>
              <a:t>dotazu se nadále používají zvolená klíčová slova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Používají se </a:t>
            </a:r>
            <a:r>
              <a:rPr lang="cs-CZ" sz="2000" b="1" dirty="0"/>
              <a:t>jednoduché dotazy</a:t>
            </a:r>
            <a:r>
              <a:rPr lang="cs-CZ" sz="2000" dirty="0"/>
              <a:t> (jedno klíčové slovo, vyhledávání předmětu, vyhledávání v názvu apod.) nebo </a:t>
            </a:r>
            <a:r>
              <a:rPr lang="cs-CZ" sz="2000" b="1" dirty="0"/>
              <a:t>složené dotazy</a:t>
            </a:r>
            <a:r>
              <a:rPr lang="cs-CZ" sz="2000" dirty="0"/>
              <a:t>, které se skládají z více klíčových slov propojených vazbami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Jednotlivá klíčová slova se spojují tzv. operátory a jsou i další možnosti, které vyhledávací systémy nabízejí. Pomocí těchto funkcí je možné klíčová slova kombinovat, vyjadřovat vzájemné vztahy mezi nimi atd.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Je možné zadat i </a:t>
            </a:r>
            <a:r>
              <a:rPr lang="cs-CZ" sz="2000" b="1" dirty="0"/>
              <a:t>frázi, </a:t>
            </a:r>
            <a:r>
              <a:rPr lang="cs-CZ" sz="2000" dirty="0"/>
              <a:t>která vyjadřuje přesný tvar určitého slovního spojení – zadává se do uvozovek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Picture 2" descr="D:\Users\6943\AppData\Local\Microsoft\Windows\Temporary Internet Files\Content.IE5\GKFGXZHS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9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Vyhledávací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operátory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příkazy selekčního jazyka daného systému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nástroje pro vyjádření různých variant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nabídková menu</a:t>
            </a:r>
          </a:p>
        </p:txBody>
      </p:sp>
    </p:spTree>
    <p:extLst>
      <p:ext uri="{BB962C8B-B14F-4D97-AF65-F5344CB8AC3E}">
        <p14:creationId xmlns:p14="http://schemas.microsoft.com/office/powerpoint/2010/main" val="26024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ooleovské operátory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Booleovské operátory vyjadřují logické vztahy mezi klíčovými slovy (nebo vyhledávacími výrazy)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Mezi nejznámější patří </a:t>
            </a:r>
            <a:r>
              <a:rPr lang="cs-CZ" b="1" dirty="0" smtClean="0"/>
              <a:t>AND, OR a NOT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Obdobnými operátory, nebo také </a:t>
            </a:r>
            <a:r>
              <a:rPr lang="cs-CZ" dirty="0" err="1" smtClean="0"/>
              <a:t>pseudo</a:t>
            </a:r>
            <a:r>
              <a:rPr lang="cs-CZ" dirty="0" smtClean="0"/>
              <a:t>-booleovskými operátory jsou znaménka + a -, která mají stejnou funkci jako AND a NOT (</a:t>
            </a:r>
            <a:r>
              <a:rPr lang="cs-CZ" i="1" dirty="0" smtClean="0"/>
              <a:t>tato znaménka podporuje např. Google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61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Operátor 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Logický součin, průnik dvou výrazů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AND mezi dvěma termíny znamená, že se vyhledají jen ty dokumenty/záznamy, které obsahují oba, resp. všechny hledané termíny, mezi kterými je operátor 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Tento operátor zužuje výsledek vyhledávání a používá se pro spojení významově odlišných pojmů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PŘÍKLAD: </a:t>
            </a:r>
            <a:endParaRPr lang="cs-CZ" sz="2400" dirty="0"/>
          </a:p>
        </p:txBody>
      </p:sp>
      <p:pic>
        <p:nvPicPr>
          <p:cNvPr id="8" name="Obrázek 7" descr="operátor 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13176"/>
            <a:ext cx="243874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Operátor 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Operátor OR – logický součet dvou množin výrazů</a:t>
            </a:r>
          </a:p>
          <a:p>
            <a:r>
              <a:rPr lang="cs-CZ" sz="2400" dirty="0" smtClean="0"/>
              <a:t>Vyhledají se dokumenty/záznamy, které obsahují alespoň jeden z uvedených termínů, mezi kterými je operátor OR</a:t>
            </a:r>
          </a:p>
          <a:p>
            <a:r>
              <a:rPr lang="cs-CZ" sz="2400" dirty="0" smtClean="0"/>
              <a:t>Tento operátor rozšiřuje dotaz a používá se pro spojení synonym a příbuzných pojmů</a:t>
            </a:r>
          </a:p>
          <a:p>
            <a:r>
              <a:rPr lang="cs-CZ" sz="2400" dirty="0" smtClean="0"/>
              <a:t>PŘÍKLAD: </a:t>
            </a:r>
            <a:endParaRPr lang="cs-CZ" sz="2400" dirty="0"/>
          </a:p>
        </p:txBody>
      </p:sp>
      <p:pic>
        <p:nvPicPr>
          <p:cNvPr id="4" name="Obrázek 3" descr="operátor 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171840"/>
            <a:ext cx="2333951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Operátor 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Logická negace</a:t>
            </a:r>
          </a:p>
          <a:p>
            <a:r>
              <a:rPr lang="cs-CZ" sz="2400" dirty="0" smtClean="0"/>
              <a:t>Z výsledku vyhledávání budou  vyloučeny záznamy/dokumenty obsahující výraz  uvedený za operátorem NOT</a:t>
            </a:r>
          </a:p>
          <a:p>
            <a:r>
              <a:rPr lang="cs-CZ" sz="2400" dirty="0" smtClean="0"/>
              <a:t>Tento operátor zužuje výsledek vyhledávání</a:t>
            </a:r>
          </a:p>
          <a:p>
            <a:r>
              <a:rPr lang="cs-CZ" sz="2400" dirty="0" smtClean="0"/>
              <a:t>PŘÍKLAD: </a:t>
            </a:r>
          </a:p>
          <a:p>
            <a:endParaRPr lang="cs-CZ" dirty="0"/>
          </a:p>
        </p:txBody>
      </p:sp>
      <p:pic>
        <p:nvPicPr>
          <p:cNvPr id="4" name="Obrázek 3" descr="operátor n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09120"/>
            <a:ext cx="223868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Práce s EIZ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46713"/>
          </a:xfrm>
        </p:spPr>
        <p:txBody>
          <a:bodyPr/>
          <a:lstStyle/>
          <a:p>
            <a:r>
              <a:rPr lang="cs-CZ" altLang="cs-CZ" dirty="0" smtClean="0"/>
              <a:t>2 x 45 min.</a:t>
            </a:r>
          </a:p>
          <a:p>
            <a:pPr lvl="1" eaLnBrk="1" hangingPunct="1"/>
            <a:r>
              <a:rPr lang="cs-CZ" altLang="cs-CZ" dirty="0" smtClean="0"/>
              <a:t>základy vyhledávacích technik</a:t>
            </a:r>
          </a:p>
          <a:p>
            <a:pPr lvl="1" eaLnBrk="1" hangingPunct="1"/>
            <a:r>
              <a:rPr lang="cs-CZ" altLang="cs-CZ" dirty="0" smtClean="0"/>
              <a:t>tvorba rešeršního dotazu</a:t>
            </a:r>
          </a:p>
          <a:p>
            <a:pPr lvl="1" eaLnBrk="1" hangingPunct="1"/>
            <a:r>
              <a:rPr lang="cs-CZ" altLang="cs-CZ" dirty="0" smtClean="0"/>
              <a:t>praktické vyhledávání v databázích</a:t>
            </a:r>
          </a:p>
          <a:p>
            <a:pPr lvl="1" eaLnBrk="1" hangingPunct="1"/>
            <a:r>
              <a:rPr lang="cs-CZ" altLang="cs-CZ" i="1" dirty="0" smtClean="0">
                <a:solidFill>
                  <a:srgbClr val="FF0000"/>
                </a:solidFill>
              </a:rPr>
              <a:t>úkol na další hodinu</a:t>
            </a:r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r>
              <a:rPr lang="cs-CZ" altLang="cs-CZ" dirty="0" smtClean="0"/>
              <a:t>2 x 45 min. </a:t>
            </a:r>
          </a:p>
          <a:p>
            <a:pPr lvl="1" eaLnBrk="1" hangingPunct="1"/>
            <a:r>
              <a:rPr lang="cs-CZ" altLang="cs-CZ" dirty="0" smtClean="0"/>
              <a:t>elektronické knihy </a:t>
            </a:r>
            <a:r>
              <a:rPr lang="en-US" altLang="cs-CZ" dirty="0" smtClean="0"/>
              <a:t>+</a:t>
            </a:r>
            <a:r>
              <a:rPr lang="cs-CZ" altLang="cs-CZ" dirty="0" smtClean="0"/>
              <a:t> čtečky </a:t>
            </a:r>
            <a:r>
              <a:rPr lang="cs-CZ" altLang="cs-CZ" dirty="0" err="1" smtClean="0"/>
              <a:t>elektr</a:t>
            </a:r>
            <a:r>
              <a:rPr lang="cs-CZ" altLang="cs-CZ" dirty="0" smtClean="0"/>
              <a:t>. knih</a:t>
            </a:r>
          </a:p>
          <a:p>
            <a:pPr lvl="1" eaLnBrk="1" hangingPunct="1"/>
            <a:r>
              <a:rPr lang="cs-CZ" altLang="cs-CZ" dirty="0" smtClean="0"/>
              <a:t>EBSCO </a:t>
            </a:r>
            <a:r>
              <a:rPr lang="cs-CZ" altLang="cs-CZ" dirty="0" err="1" smtClean="0"/>
              <a:t>Discovery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</a:t>
            </a:r>
            <a:r>
              <a:rPr lang="cs-CZ" altLang="cs-CZ" dirty="0" smtClean="0"/>
              <a:t> a další nadstavbové nástroje</a:t>
            </a:r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Proximitní</a:t>
            </a:r>
            <a:r>
              <a:rPr lang="cs-CZ" dirty="0" smtClean="0"/>
              <a:t> operátory (vzdálenost mezi hledanými výrazy), např. NEAR, WITHIN, FOLLOWED BY</a:t>
            </a:r>
          </a:p>
          <a:p>
            <a:r>
              <a:rPr lang="cs-CZ" b="1" dirty="0" smtClean="0"/>
              <a:t>Vymezení fráze </a:t>
            </a:r>
            <a:r>
              <a:rPr lang="cs-CZ" dirty="0" smtClean="0"/>
              <a:t>- pro vyhledání přesně daného sousloví použijeme uvozovky</a:t>
            </a:r>
            <a:endParaRPr lang="cs-CZ" dirty="0"/>
          </a:p>
          <a:p>
            <a:r>
              <a:rPr lang="cs-CZ" b="1" dirty="0" smtClean="0"/>
              <a:t>Pravostranné rozšíření – </a:t>
            </a:r>
            <a:r>
              <a:rPr lang="cs-CZ" dirty="0" smtClean="0"/>
              <a:t>všechny modifikace daného termínu, ukončíme ho znakem *</a:t>
            </a:r>
            <a:endParaRPr lang="cs-CZ" dirty="0"/>
          </a:p>
          <a:p>
            <a:r>
              <a:rPr lang="cs-CZ" b="1" dirty="0" smtClean="0"/>
              <a:t>Zástupné znaky </a:t>
            </a:r>
            <a:r>
              <a:rPr lang="cs-CZ" dirty="0" smtClean="0"/>
              <a:t>- </a:t>
            </a:r>
            <a:r>
              <a:rPr lang="cs-CZ" dirty="0" err="1" smtClean="0"/>
              <a:t>Wild</a:t>
            </a:r>
            <a:r>
              <a:rPr lang="cs-CZ" dirty="0" smtClean="0"/>
              <a:t> </a:t>
            </a:r>
            <a:r>
              <a:rPr lang="cs-CZ" dirty="0" err="1" smtClean="0"/>
              <a:t>cards</a:t>
            </a:r>
            <a:r>
              <a:rPr lang="cs-CZ" dirty="0" smtClean="0"/>
              <a:t> - nahrazování </a:t>
            </a:r>
            <a:r>
              <a:rPr lang="cs-CZ" dirty="0"/>
              <a:t>písmen, nebo částí slov uprostřed (</a:t>
            </a:r>
            <a:r>
              <a:rPr lang="cs-CZ" dirty="0" err="1"/>
              <a:t>truncation</a:t>
            </a:r>
            <a:r>
              <a:rPr lang="cs-CZ" dirty="0"/>
              <a:t> nahrazuje začátky a konce </a:t>
            </a:r>
            <a:r>
              <a:rPr lang="cs-CZ" dirty="0" smtClean="0"/>
              <a:t>slov), používají </a:t>
            </a:r>
            <a:r>
              <a:rPr lang="cs-CZ" dirty="0"/>
              <a:t>se znaky ?, *, # a další</a:t>
            </a:r>
          </a:p>
        </p:txBody>
      </p:sp>
    </p:spTree>
    <p:extLst>
      <p:ext uri="{BB962C8B-B14F-4D97-AF65-F5344CB8AC3E}">
        <p14:creationId xmlns:p14="http://schemas.microsoft.com/office/powerpoint/2010/main" val="28461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ejčastější chyby při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777162" cy="547211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ogické chyby – chybné kombinace výrazů pomocí booleovských operátorů (AND místo OR a naopak),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gnorování rozdílů mezi různými vyhledávacími systémy (databáze, elektronické katalogy a vyhledávací nástroje internetu jsou odlišné vyhledávací systémy, liší se charakter vyhledávání)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euvědomění si  odlišností dotazovacích jazyků jednotlivých databází  (rozdílná  formulace  rešeršního dotazu),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řeklepy, pravopis</a:t>
            </a:r>
            <a:endParaRPr lang="cs-CZ" dirty="0"/>
          </a:p>
        </p:txBody>
      </p:sp>
      <p:pic>
        <p:nvPicPr>
          <p:cNvPr id="3074" name="Picture 2" descr="D:\Users\6943\AppData\Local\Microsoft\Windows\Temporary Internet Files\Content.IE5\IZRPKPWS\MC9003043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20675"/>
            <a:ext cx="182403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6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214438"/>
            <a:ext cx="7777163" cy="62150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Málokdy získáte relevantní záznamy po prvním vyhledávání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Vždy je třeba rešeršní dotaz ladit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Každý zdroj má vlastní pravidla vyhledávání a je třeba tomu uzpůsobit vyhledávací dotaz</a:t>
            </a:r>
          </a:p>
          <a:p>
            <a:pPr lvl="1"/>
            <a:endParaRPr lang="cs-CZ" altLang="cs-CZ" dirty="0" smtClean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000125" y="285750"/>
            <a:ext cx="7786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smtClean="0">
                <a:latin typeface="+mj-lt"/>
              </a:rPr>
              <a:t>Vlastní </a:t>
            </a:r>
            <a:r>
              <a:rPr lang="cs-CZ" sz="3200" b="1" dirty="0">
                <a:latin typeface="+mj-lt"/>
              </a:rPr>
              <a:t>vyhledávací 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8143875" cy="62150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Rozšiřte dotaz</a:t>
            </a:r>
          </a:p>
          <a:p>
            <a:pPr lvl="1"/>
            <a:r>
              <a:rPr lang="cs-CZ" altLang="cs-CZ" smtClean="0"/>
              <a:t>přidejte další klíčová slova</a:t>
            </a: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b="1" smtClean="0"/>
              <a:t>Zrušte omezení </a:t>
            </a:r>
          </a:p>
          <a:p>
            <a:pPr lvl="1"/>
            <a:r>
              <a:rPr lang="cs-CZ" altLang="cs-CZ" smtClean="0"/>
              <a:t>např. typ dokumentu, dílčí databáze, jenom slova v názvu apod.</a:t>
            </a:r>
          </a:p>
          <a:p>
            <a:pPr eaLnBrk="1" hangingPunct="1"/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56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itchFamily="34" charset="0"/>
              </a:rPr>
              <a:t>Máte-li málo výsledků vyhledávání: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412875"/>
            <a:ext cx="8143875" cy="62150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Zužte dotaz</a:t>
            </a:r>
          </a:p>
          <a:p>
            <a:pPr lvl="1"/>
            <a:r>
              <a:rPr lang="cs-CZ" altLang="cs-CZ" smtClean="0"/>
              <a:t>konkretizujte</a:t>
            </a:r>
          </a:p>
          <a:p>
            <a:pPr lvl="1"/>
            <a:r>
              <a:rPr lang="cs-CZ" altLang="cs-CZ" smtClean="0"/>
              <a:t>lépe definujte klíčová slova</a:t>
            </a:r>
          </a:p>
          <a:p>
            <a:pPr lvl="1"/>
            <a:r>
              <a:rPr lang="cs-CZ" altLang="cs-CZ" smtClean="0"/>
              <a:t>zaměřte se pouze na nějakou oblast apod.</a:t>
            </a: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b="1" smtClean="0"/>
              <a:t>Přidejte omezení </a:t>
            </a:r>
          </a:p>
          <a:p>
            <a:pPr lvl="1"/>
            <a:r>
              <a:rPr lang="cs-CZ" altLang="cs-CZ" smtClean="0"/>
              <a:t>např. jenom slova v názvu, konkrétní země, typ dokumentu apod.</a:t>
            </a:r>
          </a:p>
          <a:p>
            <a:pPr eaLnBrk="1" hangingPunct="1"/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47625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itchFamily="34" charset="0"/>
              </a:rPr>
              <a:t>Máte-li mnoho výsledků vyhledávání: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2056" y="869950"/>
            <a:ext cx="7777162" cy="6541864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relevance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odborná </a:t>
            </a:r>
            <a:r>
              <a:rPr lang="cs-CZ" altLang="cs-CZ" sz="2400" dirty="0"/>
              <a:t>kvalifikace </a:t>
            </a:r>
            <a:r>
              <a:rPr lang="cs-CZ" altLang="cs-CZ" sz="2400" dirty="0" smtClean="0"/>
              <a:t>autora 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dobrá </a:t>
            </a:r>
            <a:r>
              <a:rPr lang="cs-CZ" altLang="cs-CZ" sz="2400" dirty="0"/>
              <a:t>pověst (reputace) </a:t>
            </a:r>
            <a:r>
              <a:rPr lang="cs-CZ" altLang="cs-CZ" sz="2400" dirty="0" smtClean="0"/>
              <a:t>vydavatele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datum vydání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jazyk </a:t>
            </a:r>
            <a:r>
              <a:rPr lang="cs-CZ" altLang="cs-CZ" sz="2400" dirty="0"/>
              <a:t>– přesnost, spolehlivost, </a:t>
            </a:r>
            <a:r>
              <a:rPr lang="cs-CZ" altLang="cs-CZ" sz="2400" dirty="0" smtClean="0"/>
              <a:t>bezchybnost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šíře </a:t>
            </a:r>
            <a:r>
              <a:rPr lang="cs-CZ" altLang="cs-CZ" sz="2400" dirty="0"/>
              <a:t>a hloubka pokrytí dané </a:t>
            </a:r>
            <a:r>
              <a:rPr lang="cs-CZ" altLang="cs-CZ" sz="2400" dirty="0" smtClean="0"/>
              <a:t>problematiky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objektivita </a:t>
            </a:r>
            <a:r>
              <a:rPr lang="cs-CZ" altLang="cs-CZ" sz="2400" dirty="0"/>
              <a:t>informací – minimum předpojatosti a snah ovlivnit </a:t>
            </a:r>
            <a:r>
              <a:rPr lang="cs-CZ" altLang="cs-CZ" sz="2400" dirty="0" smtClean="0"/>
              <a:t>čtenáře</a:t>
            </a:r>
            <a:endParaRPr lang="cs-CZ" altLang="cs-CZ" sz="2400" dirty="0"/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aktuálnost </a:t>
            </a:r>
            <a:r>
              <a:rPr lang="cs-CZ" altLang="cs-CZ" sz="2400" dirty="0"/>
              <a:t>zveřejněných informací z hlediska jejich obsahu s ohledem na informační požadavek.</a:t>
            </a:r>
            <a:endParaRPr lang="cs-CZ" altLang="cs-CZ" sz="2400" dirty="0" smtClean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1747" name="TextovéPole 3"/>
          <p:cNvSpPr txBox="1">
            <a:spLocks noChangeArrowheads="1"/>
          </p:cNvSpPr>
          <p:nvPr/>
        </p:nvSpPr>
        <p:spPr bwMode="auto">
          <a:xfrm>
            <a:off x="1071563" y="428625"/>
            <a:ext cx="7643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43000" y="285750"/>
            <a:ext cx="7500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smtClean="0">
                <a:latin typeface="+mj-lt"/>
              </a:rPr>
              <a:t>Hodnocení </a:t>
            </a:r>
            <a:r>
              <a:rPr lang="cs-CZ" sz="3200" b="1" dirty="0">
                <a:latin typeface="+mj-lt"/>
              </a:rPr>
              <a:t>vyhledaných záznamů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Hodnocen</a:t>
            </a:r>
            <a:r>
              <a:rPr lang="cs-CZ" dirty="0" smtClean="0"/>
              <a:t>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Video HODNOCENÍ INFORMACÍ</a:t>
            </a:r>
          </a:p>
          <a:p>
            <a:pPr marL="0" indent="0">
              <a:buNone/>
            </a:pPr>
            <a:r>
              <a:rPr lang="cs-CZ" dirty="0"/>
              <a:t>(http://www.youtube.com/</a:t>
            </a:r>
            <a:r>
              <a:rPr lang="cs-CZ" dirty="0" err="1"/>
              <a:t>watch?v</a:t>
            </a:r>
            <a:r>
              <a:rPr lang="cs-CZ" dirty="0"/>
              <a:t>=t76eYw2F4hQ)</a:t>
            </a:r>
          </a:p>
        </p:txBody>
      </p:sp>
    </p:spTree>
    <p:extLst>
      <p:ext uri="{BB962C8B-B14F-4D97-AF65-F5344CB8AC3E}">
        <p14:creationId xmlns:p14="http://schemas.microsoft.com/office/powerpoint/2010/main" val="268670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Téma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Klíčová slova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Formulace vyhledávacího dotazu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Výběr vhodných zdrojů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Vlastní vyhledávání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200" dirty="0"/>
              <a:t>Hodnocení vyhledaných záznamů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Výbuch 1 3"/>
          <p:cNvSpPr/>
          <p:nvPr/>
        </p:nvSpPr>
        <p:spPr>
          <a:xfrm>
            <a:off x="1187624" y="5517232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04678" y="58205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TIP!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347864" y="54050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cs-CZ" altLang="cs-CZ" b="1" i="1" dirty="0"/>
              <a:t>Pište si poznámky! </a:t>
            </a:r>
            <a:r>
              <a:rPr lang="cs-CZ" altLang="cs-CZ" i="1" dirty="0"/>
              <a:t>Budete vědět, které zdroje jste již prohledali, jakou formu dotazu jste použili, jaká klíčová slova jste přidávali apod.</a:t>
            </a:r>
          </a:p>
        </p:txBody>
      </p:sp>
    </p:spTree>
    <p:extLst>
      <p:ext uri="{BB962C8B-B14F-4D97-AF65-F5344CB8AC3E}">
        <p14:creationId xmlns:p14="http://schemas.microsoft.com/office/powerpoint/2010/main" val="16340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777163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cs-CZ" dirty="0" err="1" smtClean="0"/>
              <a:t>Anopress</a:t>
            </a:r>
            <a:r>
              <a:rPr lang="en-US" altLang="cs-CZ" dirty="0" smtClean="0"/>
              <a:t> Monitoring Online</a:t>
            </a:r>
            <a:endParaRPr lang="cs-CZ" altLang="cs-CZ" dirty="0" smtClean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cs-CZ" dirty="0" smtClean="0"/>
              <a:t>Sage Journals Online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1116013" y="18891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itchFamily="34" charset="0"/>
              </a:rPr>
              <a:t>Praktické ukázky vyhledávání v databázích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Vyhledání zdrojů k vybranému tématu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Určení klíčových slov a otázek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Výběr tématu (problému)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268761"/>
            <a:ext cx="7777163" cy="63464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2"/>
                </a:solidFill>
              </a:rPr>
              <a:t>Pokud to jde, vyberte si téma,      ke kterému máte vztah a které         vás baví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Zamyslete se, o čem chcete psát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je nutné mít dost informací o daném tématu (pokud se studiem problematiky začínáte, nebojte se využít učebnice, encyklopedie, radu vyučujícího apod.)</a:t>
            </a:r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Zformulujte téma nebo problém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Zkuste využít </a:t>
            </a:r>
            <a:r>
              <a:rPr lang="cs-CZ" altLang="cs-CZ" b="1" dirty="0" smtClean="0"/>
              <a:t>myšlenkovou mapu</a:t>
            </a:r>
            <a:endParaRPr lang="cs-CZ" altLang="cs-CZ" dirty="0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sz="1600" i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 dirty="0" smtClean="0"/>
          </a:p>
        </p:txBody>
      </p:sp>
      <p:pic>
        <p:nvPicPr>
          <p:cNvPr id="8196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404812"/>
            <a:ext cx="8172450" cy="6120531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STEINEROVÁ, Jela; GREŠKOVÁ, Mirka; ILAVSKÁ, Jana. </a:t>
            </a:r>
            <a:r>
              <a:rPr lang="cs-CZ" altLang="cs-CZ" sz="2000" i="1" dirty="0" err="1" smtClean="0"/>
              <a:t>Informačné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stratégie</a:t>
            </a:r>
            <a:r>
              <a:rPr lang="cs-CZ" altLang="cs-CZ" sz="2000" i="1" dirty="0" smtClean="0"/>
              <a:t> v </a:t>
            </a:r>
            <a:r>
              <a:rPr lang="cs-CZ" altLang="cs-CZ" sz="2000" i="1" dirty="0" err="1" smtClean="0"/>
              <a:t>elektronickom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prostredí</a:t>
            </a:r>
            <a:r>
              <a:rPr lang="cs-CZ" altLang="cs-CZ" sz="2000" dirty="0" smtClean="0"/>
              <a:t>. 1. vyd. Bratislava: Univerzita Komenského v Bratislavě, 2010, 190 s. ISBN 9788022328487.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TKAČÍKOVÁ, Daniela. </a:t>
            </a:r>
            <a:r>
              <a:rPr lang="cs-CZ" altLang="cs-CZ" sz="2000" i="1" dirty="0"/>
              <a:t>Úvod – obecné základy práce s informacemi. Jak pracovat s informacemi </a:t>
            </a:r>
            <a:r>
              <a:rPr lang="cs-CZ" altLang="cs-CZ" sz="2000" dirty="0" smtClean="0"/>
              <a:t>[</a:t>
            </a:r>
            <a:r>
              <a:rPr lang="cs-CZ" altLang="cs-CZ" sz="2000" dirty="0"/>
              <a:t>online]. Ústřední knihovna Vysoké školy báňské – Technické univerzity Ostrava. [cit. 2010-2-10]. </a:t>
            </a:r>
            <a:r>
              <a:rPr lang="cs-CZ" altLang="cs-CZ" sz="2000" dirty="0" smtClean="0"/>
              <a:t>Dostupné z: </a:t>
            </a:r>
            <a:r>
              <a:rPr lang="cs-CZ" altLang="cs-CZ" sz="2000" dirty="0" smtClean="0">
                <a:hlinkClick r:id="rId2"/>
              </a:rPr>
              <a:t>http</a:t>
            </a:r>
            <a:r>
              <a:rPr lang="cs-CZ" altLang="cs-CZ" sz="2000" dirty="0">
                <a:hlinkClick r:id="rId2"/>
              </a:rPr>
              <a:t>://knihovna.vsb.cz/kurzy/</a:t>
            </a:r>
            <a:r>
              <a:rPr lang="cs-CZ" altLang="cs-CZ" sz="2000" dirty="0" err="1">
                <a:hlinkClick r:id="rId2"/>
              </a:rPr>
              <a:t>uvod</a:t>
            </a:r>
            <a:r>
              <a:rPr lang="cs-CZ" altLang="cs-CZ" sz="2000" dirty="0">
                <a:hlinkClick r:id="rId2"/>
              </a:rPr>
              <a:t>/index.html</a:t>
            </a:r>
            <a:r>
              <a:rPr lang="cs-CZ" altLang="cs-CZ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Kurz práce s informacemi (studijní materiály ke kurzu KPI11), 2013. </a:t>
            </a:r>
            <a:r>
              <a:rPr lang="cs-CZ" altLang="cs-CZ" sz="2000" dirty="0"/>
              <a:t>Dostupné z: </a:t>
            </a:r>
            <a:r>
              <a:rPr lang="cs-CZ" altLang="cs-CZ" sz="2000" dirty="0">
                <a:hlinkClick r:id="rId3"/>
              </a:rPr>
              <a:t>http://</a:t>
            </a:r>
            <a:r>
              <a:rPr lang="cs-CZ" altLang="cs-CZ" sz="2000" dirty="0" smtClean="0">
                <a:hlinkClick r:id="rId3"/>
              </a:rPr>
              <a:t>www.slideshare.net/CEINVE/kurz-prace-s-informacemi</a:t>
            </a:r>
            <a:endParaRPr lang="cs-CZ" altLang="cs-CZ" sz="2000" dirty="0" smtClean="0"/>
          </a:p>
          <a:p>
            <a:pPr marL="0" indent="0" eaLnBrk="1" hangingPunct="1">
              <a:buNone/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714500" y="1857375"/>
            <a:ext cx="63992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altLang="cs-CZ" sz="3000" b="1">
                <a:latin typeface="Verdana" pitchFamily="34" charset="0"/>
              </a:rPr>
              <a:t>Děkuji Vám za pozornost</a:t>
            </a:r>
            <a:endParaRPr lang="en-US" altLang="cs-CZ" sz="3000" b="1">
              <a:latin typeface="Verdana" pitchFamily="34" charset="0"/>
            </a:endParaRPr>
          </a:p>
        </p:txBody>
      </p:sp>
      <p:pic>
        <p:nvPicPr>
          <p:cNvPr id="43012" name="Picture 5" descr="logo_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1187450" y="5084763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857500" y="3571875"/>
            <a:ext cx="4125913" cy="50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 dirty="0" smtClean="0">
                <a:latin typeface="Verdana" pitchFamily="34" charset="0"/>
              </a:rPr>
              <a:t>Iva Zadražilová</a:t>
            </a:r>
            <a:endParaRPr lang="cs-CZ" altLang="cs-CZ" sz="2400" b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2400" dirty="0" err="1" smtClean="0"/>
              <a:t>zadrazilova</a:t>
            </a:r>
            <a:r>
              <a:rPr lang="en-US" altLang="cs-CZ" sz="2400" dirty="0" smtClean="0"/>
              <a:t>@phil.muni.cz</a:t>
            </a:r>
            <a:endParaRPr lang="en-US" altLang="cs-CZ" sz="2400" dirty="0"/>
          </a:p>
          <a:p>
            <a:pPr algn="ctr" eaLnBrk="1" hangingPunct="1">
              <a:spcBef>
                <a:spcPct val="50000"/>
              </a:spcBef>
            </a:pPr>
            <a:endParaRPr lang="cs-CZ" altLang="cs-CZ" sz="2400" dirty="0"/>
          </a:p>
          <a:p>
            <a:pPr algn="ctr" eaLnBrk="1" hangingPunct="1">
              <a:spcBef>
                <a:spcPct val="50000"/>
              </a:spcBef>
            </a:pPr>
            <a:endParaRPr lang="cs-CZ" altLang="cs-CZ" sz="2400" dirty="0"/>
          </a:p>
          <a:p>
            <a:pPr algn="ctr" eaLnBrk="1" hangingPunct="1">
              <a:spcBef>
                <a:spcPct val="50000"/>
              </a:spcBef>
            </a:pPr>
            <a:endParaRPr lang="cs-CZ" altLang="cs-CZ" sz="2400" dirty="0"/>
          </a:p>
          <a:p>
            <a:pPr algn="ctr" eaLnBrk="1" hangingPunct="1">
              <a:spcBef>
                <a:spcPct val="50000"/>
              </a:spcBef>
            </a:pPr>
            <a:endParaRPr lang="cs-CZ" altLang="cs-CZ" sz="2400" b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cs-CZ" sz="2400" b="1" dirty="0">
              <a:latin typeface="Verdan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cs-CZ" sz="2400" b="1" dirty="0">
              <a:latin typeface="Verdan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cs-CZ" sz="2800" b="1" dirty="0">
              <a:latin typeface="Verdan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cs-CZ" altLang="cs-CZ" sz="2800" b="1" dirty="0">
              <a:latin typeface="Verdana" pitchFamily="34" charset="0"/>
            </a:endParaRPr>
          </a:p>
        </p:txBody>
      </p:sp>
      <p:sp>
        <p:nvSpPr>
          <p:cNvPr id="43015" name="TextovéPole 7"/>
          <p:cNvSpPr txBox="1">
            <a:spLocks noChangeArrowheads="1"/>
          </p:cNvSpPr>
          <p:nvPr/>
        </p:nvSpPr>
        <p:spPr bwMode="auto">
          <a:xfrm>
            <a:off x="2500313" y="2643188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b="1" dirty="0">
                <a:latin typeface="Verdana" pitchFamily="34" charset="0"/>
                <a:hlinkClick r:id="rId3"/>
              </a:rPr>
              <a:t>infozdroje@fss.muni.cz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informačními zdroji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Proč je důležité orientovat se v informačních zdrojích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Proč je důležité umět specifikovat své téma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Psaní a hledání </a:t>
            </a:r>
            <a:r>
              <a:rPr lang="cs-CZ" smtClean="0"/>
              <a:t>si informací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8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2656"/>
            <a:ext cx="7777162" cy="652534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Uveďte vaše téma otázkou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Vyjádř</a:t>
            </a:r>
            <a:r>
              <a:rPr lang="cs-CZ" altLang="cs-CZ" dirty="0" smtClean="0">
                <a:latin typeface="Arial" charset="0"/>
              </a:rPr>
              <a:t>ete</a:t>
            </a:r>
            <a:r>
              <a:rPr lang="cs-CZ" altLang="cs-CZ" dirty="0" smtClean="0"/>
              <a:t> téma ve formě</a:t>
            </a:r>
            <a:endParaRPr lang="cs-CZ" altLang="cs-CZ" i="1" dirty="0"/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None/>
            </a:pPr>
            <a:r>
              <a:rPr lang="cs-CZ" altLang="cs-CZ" b="1" dirty="0" smtClean="0"/>
              <a:t>	klíčových slov 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používejte zejména </a:t>
            </a:r>
            <a:r>
              <a:rPr lang="cs-CZ" altLang="cs-CZ" b="1" i="1" dirty="0" smtClean="0"/>
              <a:t>podstatná jména</a:t>
            </a:r>
            <a:r>
              <a:rPr lang="cs-CZ" altLang="cs-CZ" i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určitě nepoužijete předložky, spojky (tzv. stop  slova), pravděpodobně ani příslovce</a:t>
            </a:r>
            <a:endParaRPr lang="cs-CZ" altLang="cs-CZ" sz="3000" dirty="0">
              <a:ea typeface="+mn-ea"/>
              <a:cs typeface="+mn-cs"/>
            </a:endParaRPr>
          </a:p>
          <a:p>
            <a:pPr marL="442913" lvl="1" indent="-442913" eaLnBrk="1" hangingPunct="1">
              <a:lnSpc>
                <a:spcPct val="8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3000" b="1" dirty="0">
                <a:ea typeface="+mn-ea"/>
                <a:cs typeface="+mn-cs"/>
              </a:rPr>
              <a:t>Příklad </a:t>
            </a:r>
            <a:r>
              <a:rPr lang="cs-CZ" altLang="cs-CZ" sz="3000" dirty="0">
                <a:ea typeface="+mn-ea"/>
                <a:cs typeface="+mn-cs"/>
              </a:rPr>
              <a:t>klíčových slov:</a:t>
            </a:r>
          </a:p>
          <a:p>
            <a:pPr marL="709613" lvl="1" indent="0">
              <a:lnSpc>
                <a:spcPct val="80000"/>
              </a:lnSpc>
              <a:buNone/>
            </a:pPr>
            <a:r>
              <a:rPr lang="cs-CZ" altLang="cs-CZ" dirty="0" smtClean="0"/>
              <a:t>Sociologie vědění</a:t>
            </a:r>
          </a:p>
          <a:p>
            <a:pPr marL="709613" lvl="1" indent="0">
              <a:lnSpc>
                <a:spcPct val="80000"/>
              </a:lnSpc>
              <a:buNone/>
            </a:pPr>
            <a:r>
              <a:rPr lang="cs-CZ" altLang="cs-CZ" dirty="0" smtClean="0"/>
              <a:t>Genderové stereotypy</a:t>
            </a:r>
          </a:p>
          <a:p>
            <a:pPr marL="709613" lvl="1" indent="0">
              <a:lnSpc>
                <a:spcPct val="80000"/>
              </a:lnSpc>
              <a:buNone/>
            </a:pPr>
            <a:r>
              <a:rPr lang="cs-CZ" altLang="cs-CZ" dirty="0" smtClean="0"/>
              <a:t>Sociologický výzkum</a:t>
            </a:r>
            <a:endParaRPr lang="cs-CZ" altLang="cs-CZ" sz="3000" dirty="0" smtClean="0">
              <a:ea typeface="+mn-ea"/>
              <a:cs typeface="+mn-cs"/>
            </a:endParaRPr>
          </a:p>
          <a:p>
            <a:pPr marL="442913" lvl="1" indent="-442913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ea typeface="+mn-ea"/>
                <a:cs typeface="+mn-cs"/>
              </a:rPr>
              <a:t>Pracujte se synonymy</a:t>
            </a:r>
            <a:endParaRPr lang="cs-CZ" altLang="cs-CZ" sz="3000" dirty="0">
              <a:ea typeface="+mn-ea"/>
              <a:cs typeface="+mn-cs"/>
            </a:endParaRPr>
          </a:p>
          <a:p>
            <a:pPr marL="709613" lvl="1" indent="0">
              <a:lnSpc>
                <a:spcPct val="80000"/>
              </a:lnSpc>
              <a:buNone/>
            </a:pPr>
            <a:endParaRPr lang="cs-CZ" altLang="cs-CZ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altLang="cs-CZ" sz="1600" i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 dirty="0" smtClean="0"/>
          </a:p>
        </p:txBody>
      </p:sp>
      <p:pic>
        <p:nvPicPr>
          <p:cNvPr id="9219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04665"/>
            <a:ext cx="7777162" cy="6264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Zkuste si definovat pojmy  nadřazené nebo podřazené    vašemu tématu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Téma si dle potřeby můžete rozšířit nebo zúžit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S pomocí klíčových slov problém lépe pochopíte a vybraná slova pak můžete použít při hledání zdrojů!</a:t>
            </a:r>
            <a:endParaRPr lang="cs-CZ" b="1" dirty="0"/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4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Myšlenkové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Video MYŠLENKOVÉ MAPY</a:t>
            </a:r>
          </a:p>
          <a:p>
            <a:pPr marL="0" indent="0">
              <a:buNone/>
            </a:pPr>
            <a:r>
              <a:rPr lang="cs-CZ" dirty="0" smtClean="0"/>
              <a:t>(http://www.youtube.com/</a:t>
            </a:r>
            <a:r>
              <a:rPr lang="cs-CZ" dirty="0" err="1" smtClean="0"/>
              <a:t>watch?v</a:t>
            </a:r>
            <a:r>
              <a:rPr lang="cs-CZ" dirty="0" smtClean="0"/>
              <a:t>=</a:t>
            </a:r>
            <a:r>
              <a:rPr lang="cs-CZ" dirty="0" err="1" smtClean="0"/>
              <a:t>ulTh_ZWRwyc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12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76375" y="6237288"/>
            <a:ext cx="748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/>
              <a:t>Zdroj: http://www.open.ac.uk/skillsforstudy/pictures/mind-map.gif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427538" y="6308725"/>
            <a:ext cx="503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1" dirty="0"/>
              <a:t>Zdroj: </a:t>
            </a:r>
            <a:r>
              <a:rPr lang="cs-CZ" altLang="cs-CZ" sz="1400" i="1" dirty="0"/>
              <a:t>http://jablickar.cz/ovladnete-myslenkove-mapy-s-aplikaci-mindnode//</a:t>
            </a:r>
            <a:endParaRPr lang="cs-CZ" altLang="cs-CZ" sz="14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5329"/>
            <a:ext cx="7813382" cy="609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6710</TotalTime>
  <Words>1159</Words>
  <Application>Microsoft Office PowerPoint</Application>
  <PresentationFormat>Předvádění na obrazovce (4:3)</PresentationFormat>
  <Paragraphs>223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Tahoma</vt:lpstr>
      <vt:lpstr>Verdana</vt:lpstr>
      <vt:lpstr>Wingdings</vt:lpstr>
      <vt:lpstr>template</vt:lpstr>
      <vt:lpstr>Výchozí návrh</vt:lpstr>
      <vt:lpstr>Základy práce s informačními zdroji pro bc. studenty SPR</vt:lpstr>
      <vt:lpstr>Práce s EIZ</vt:lpstr>
      <vt:lpstr>Výběr tématu (problému)</vt:lpstr>
      <vt:lpstr>Práce s informačními zdroji</vt:lpstr>
      <vt:lpstr>Prezentace aplikace PowerPoint</vt:lpstr>
      <vt:lpstr>Prezentace aplikace PowerPoint</vt:lpstr>
      <vt:lpstr>Myšlenkové mapy</vt:lpstr>
      <vt:lpstr>Prezentace aplikace PowerPoint</vt:lpstr>
      <vt:lpstr>Prezentace aplikace PowerPoint</vt:lpstr>
      <vt:lpstr>Další specifikace</vt:lpstr>
      <vt:lpstr>Co hledat</vt:lpstr>
      <vt:lpstr>Postup vyhledávání</vt:lpstr>
      <vt:lpstr>Kde hledat</vt:lpstr>
      <vt:lpstr>Vyhledávací dotaz</vt:lpstr>
      <vt:lpstr>Vyhledávací nástroje</vt:lpstr>
      <vt:lpstr>Booleovské operátory</vt:lpstr>
      <vt:lpstr>Operátor AND</vt:lpstr>
      <vt:lpstr>Operátor OR</vt:lpstr>
      <vt:lpstr>Operátor NOT</vt:lpstr>
      <vt:lpstr>Další možnosti</vt:lpstr>
      <vt:lpstr>Nejčastější chyby při vyhledávání</vt:lpstr>
      <vt:lpstr>Prezentace aplikace PowerPoint</vt:lpstr>
      <vt:lpstr>Prezentace aplikace PowerPoint</vt:lpstr>
      <vt:lpstr>Prezentace aplikace PowerPoint</vt:lpstr>
      <vt:lpstr>Prezentace aplikace PowerPoint</vt:lpstr>
      <vt:lpstr>Hodnocení informací</vt:lpstr>
      <vt:lpstr>Shrnutí</vt:lpstr>
      <vt:lpstr>Prezentace aplikace PowerPoint</vt:lpstr>
      <vt:lpstr>Zadání úkolu</vt:lpstr>
      <vt:lpstr>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Iva Zadražilová</cp:lastModifiedBy>
  <cp:revision>466</cp:revision>
  <dcterms:created xsi:type="dcterms:W3CDTF">2008-06-02T21:04:14Z</dcterms:created>
  <dcterms:modified xsi:type="dcterms:W3CDTF">2014-04-10T09:51:56Z</dcterms:modified>
</cp:coreProperties>
</file>