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  <p:sldMasterId id="2147483812" r:id="rId2"/>
  </p:sldMasterIdLst>
  <p:notesMasterIdLst>
    <p:notesMasterId r:id="rId20"/>
  </p:notesMasterIdLst>
  <p:sldIdLst>
    <p:sldId id="259" r:id="rId3"/>
    <p:sldId id="268" r:id="rId4"/>
    <p:sldId id="269" r:id="rId5"/>
    <p:sldId id="270" r:id="rId6"/>
    <p:sldId id="261" r:id="rId7"/>
    <p:sldId id="264" r:id="rId8"/>
    <p:sldId id="266" r:id="rId9"/>
    <p:sldId id="267" r:id="rId10"/>
    <p:sldId id="271" r:id="rId11"/>
    <p:sldId id="263" r:id="rId12"/>
    <p:sldId id="265" r:id="rId13"/>
    <p:sldId id="272" r:id="rId14"/>
    <p:sldId id="276" r:id="rId15"/>
    <p:sldId id="275" r:id="rId16"/>
    <p:sldId id="274" r:id="rId17"/>
    <p:sldId id="273" r:id="rId18"/>
    <p:sldId id="26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F22E"/>
    <a:srgbClr val="CC0066"/>
    <a:srgbClr val="99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7" autoAdjust="0"/>
  </p:normalViewPr>
  <p:slideViewPr>
    <p:cSldViewPr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7303EC2-AAE1-4F14-A201-4E57F4D20F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28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FC5A4D-F12A-4C30-AAE7-F2B4C28E3A77}" type="slidenum">
              <a:rPr lang="cs-CZ" smtClean="0">
                <a:latin typeface="Times New Roman" charset="0"/>
              </a:rPr>
              <a:pPr/>
              <a:t>1</a:t>
            </a:fld>
            <a:endParaRPr lang="cs-CZ" smtClean="0">
              <a:latin typeface="Times New Roman" charset="0"/>
            </a:endParaRP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7083C85-7A69-40BA-B4E6-E3D256C7B5E0}" type="slidenum">
              <a:rPr lang="cs-CZ" sz="1200"/>
              <a:pPr algn="r" eaLnBrk="1" hangingPunct="1"/>
              <a:t>1</a:t>
            </a:fld>
            <a:endParaRPr lang="cs-CZ" sz="120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782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BA2C7A-5ABA-43FE-A75B-5F5E667AC6CE}" type="slidenum">
              <a:rPr lang="cs-CZ" sz="1200"/>
              <a:pPr algn="r"/>
              <a:t>6</a:t>
            </a:fld>
            <a:endParaRPr lang="cs-CZ" sz="1200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4786CF4-7296-4B85-9593-BF5F2543A4F6}" type="slidenum">
              <a:rPr lang="cs-CZ" sz="1200"/>
              <a:pPr algn="r" eaLnBrk="1" hangingPunct="1"/>
              <a:t>6</a:t>
            </a:fld>
            <a:endParaRPr lang="cs-CZ" sz="120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3452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09341-D087-4DC6-BFFF-762080411C51}" type="slidenum">
              <a:rPr lang="cs-CZ" smtClean="0">
                <a:latin typeface="Times New Roman" charset="0"/>
              </a:rPr>
              <a:pPr/>
              <a:t>17</a:t>
            </a:fld>
            <a:endParaRPr lang="cs-CZ" smtClean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305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FBD60-E79B-4A0C-932C-F8997D16457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9" name="Zaoblený obdélník 8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Obdélník 10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7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3EB33-D6DB-4E42-90A3-CF4ACCFE68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B50003C-1F95-4432-BDA6-4678DA1E5E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0671B6-1315-46C2-BF67-C17DFEE8166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D9E2309-0301-4582-A512-2C59377B37E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C6AE7-844E-4452-8F66-B0DD7D5605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8604-6724-406C-9226-540285E4638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B1BF-F41C-4A7A-9779-F611672C73E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5A565-DF06-4CAF-8F7A-0E3821B7D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Zaoblený obdélník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Zaoblený obdélník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9CF724-E4BB-4A87-B172-5298CB7B013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hangingPunct="1">
              <a:defRPr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0641998-3D25-4837-91F1-E189E9F5E65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32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hangingPunct="1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/>
          <a:lstStyle>
            <a:lvl1pPr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hangingPunct="1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4A7A19-8639-4E69-B4EC-891B01C4C84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Arial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Arial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Arial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Arial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14375" y="2143125"/>
            <a:ext cx="7772400" cy="1143000"/>
          </a:xfrm>
        </p:spPr>
        <p:txBody>
          <a:bodyPr anchor="ctr"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cs-CZ" sz="4800" b="1" dirty="0" smtClean="0">
                <a:solidFill>
                  <a:schemeClr val="accent3">
                    <a:shade val="75000"/>
                  </a:schemeClr>
                </a:solidFill>
                <a:latin typeface="Arial" pitchFamily="34" charset="0"/>
                <a:cs typeface="Arial" pitchFamily="34" charset="0"/>
              </a:rPr>
              <a:t>Téma: </a:t>
            </a:r>
            <a:br>
              <a:rPr lang="cs-CZ" sz="4800" b="1" dirty="0" smtClean="0">
                <a:solidFill>
                  <a:schemeClr val="accent3">
                    <a:shade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Společenská organizace</a:t>
            </a:r>
            <a:r>
              <a:rPr lang="cs-CZ" sz="48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cs-CZ" sz="4800" b="1" dirty="0" smtClean="0">
                <a:solidFill>
                  <a:srgbClr val="002060"/>
                </a:solidFill>
                <a:latin typeface="+mj-lt"/>
              </a:rPr>
            </a:br>
            <a:endParaRPr lang="cs-CZ" sz="36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928813" y="3857625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Monotype Sorts" pitchFamily="2" charset="2"/>
              <a:buNone/>
            </a:pPr>
            <a:r>
              <a:rPr lang="cs-CZ" sz="3600" dirty="0" smtClean="0">
                <a:solidFill>
                  <a:srgbClr val="001D2E"/>
                </a:solidFill>
                <a:latin typeface="Georgia" pitchFamily="18" charset="0"/>
              </a:rPr>
              <a:t>12. 3. 2014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914400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Georgia" pitchFamily="18" charset="0"/>
              </a:rPr>
              <a:t>Byrokratická organizace vs. organizace nové ekonomiky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57250" y="1214438"/>
          <a:ext cx="7572428" cy="4663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TRADIČNÍ BYROKRATICKÉ</a:t>
                      </a:r>
                    </a:p>
                    <a:p>
                      <a:r>
                        <a:rPr lang="cs-CZ" b="1" dirty="0" smtClean="0"/>
                        <a:t>ORGANIZACE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ORGANIZACE NOVÉ EKONOMIKY ("post-</a:t>
                      </a:r>
                      <a:r>
                        <a:rPr lang="cs-CZ" b="1" dirty="0" err="1" smtClean="0"/>
                        <a:t>entrepreneurial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corporation</a:t>
                      </a:r>
                      <a:r>
                        <a:rPr lang="cs-CZ" b="1" dirty="0" smtClean="0"/>
                        <a:t>„)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i="1" dirty="0" smtClean="0"/>
                        <a:t>Hledání jistot</a:t>
                      </a:r>
                      <a:r>
                        <a:rPr lang="pl-PL" dirty="0" smtClean="0"/>
                        <a:t>: usiluje o zachování</a:t>
                      </a:r>
                    </a:p>
                    <a:p>
                      <a:r>
                        <a:rPr lang="cs-CZ" dirty="0" smtClean="0"/>
                        <a:t>vlastnictví a kontroly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Hledání příležitostí:</a:t>
                      </a:r>
                      <a:r>
                        <a:rPr lang="cs-CZ" dirty="0" smtClean="0"/>
                        <a:t> vyhledává příležitosti a experimentování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/>
                        <a:t>Orientace na opakování:</a:t>
                      </a:r>
                      <a:r>
                        <a:rPr lang="cs-CZ" dirty="0" smtClean="0"/>
                        <a:t> efektivita</a:t>
                      </a:r>
                    </a:p>
                    <a:p>
                      <a:r>
                        <a:rPr lang="cs-CZ" dirty="0" smtClean="0"/>
                        <a:t>dosahovaná standardizací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i="1" dirty="0" smtClean="0"/>
                        <a:t>Orientace na kreativitu:</a:t>
                      </a:r>
                      <a:r>
                        <a:rPr lang="pt-BR" dirty="0" smtClean="0"/>
                        <a:t> inovace má</a:t>
                      </a:r>
                    </a:p>
                    <a:p>
                      <a:r>
                        <a:rPr lang="cs-CZ" dirty="0" smtClean="0"/>
                        <a:t>stejnou váhu jako efektivita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i="1" dirty="0" smtClean="0"/>
                        <a:t>Orientace na pozice:</a:t>
                      </a:r>
                      <a:r>
                        <a:rPr lang="pt-BR" dirty="0" smtClean="0"/>
                        <a:t> autorita se váže na</a:t>
                      </a:r>
                      <a:r>
                        <a:rPr lang="cs-CZ" dirty="0" smtClean="0"/>
                        <a:t> pozici ve firemní hierarchii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i="1" dirty="0" smtClean="0"/>
                        <a:t>Orientace na jedince:</a:t>
                      </a:r>
                      <a:r>
                        <a:rPr lang="pt-BR" dirty="0" smtClean="0"/>
                        <a:t> autorita se váže na</a:t>
                      </a:r>
                      <a:r>
                        <a:rPr lang="cs-CZ" dirty="0" smtClean="0"/>
                        <a:t> odbornou znalost nebo vztahy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i="1" dirty="0" smtClean="0"/>
                        <a:t>Orientace na pravidla: </a:t>
                      </a:r>
                      <a:r>
                        <a:rPr lang="pl-PL" dirty="0" smtClean="0"/>
                        <a:t>odměny za</a:t>
                      </a:r>
                    </a:p>
                    <a:p>
                      <a:r>
                        <a:rPr lang="cs-CZ" dirty="0" smtClean="0"/>
                        <a:t>dodržování </a:t>
                      </a:r>
                      <a:r>
                        <a:rPr lang="cs-CZ" i="1" dirty="0" smtClean="0"/>
                        <a:t>předepsaných</a:t>
                      </a:r>
                      <a:r>
                        <a:rPr lang="cs-CZ" dirty="0" smtClean="0"/>
                        <a:t> postupů či pravidel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i="1" dirty="0" smtClean="0"/>
                        <a:t>Orientace na výsledek:</a:t>
                      </a:r>
                      <a:r>
                        <a:rPr lang="pl-PL" dirty="0" smtClean="0"/>
                        <a:t> odměny na</a:t>
                      </a:r>
                    </a:p>
                    <a:p>
                      <a:r>
                        <a:rPr lang="cs-CZ" dirty="0" smtClean="0"/>
                        <a:t>základě výsledků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/>
                        <a:t>Formální struktura:</a:t>
                      </a:r>
                      <a:r>
                        <a:rPr lang="cs-CZ" dirty="0" smtClean="0"/>
                        <a:t> komunikační kanály jsou omezené a pevně dané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Flexibilní struktura:</a:t>
                      </a:r>
                      <a:r>
                        <a:rPr lang="cs-CZ" dirty="0" smtClean="0"/>
                        <a:t> komunikační kanály jsou otevřené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Přímá spojovací čára 5"/>
          <p:cNvCxnSpPr/>
          <p:nvPr/>
        </p:nvCxnSpPr>
        <p:spPr>
          <a:xfrm>
            <a:off x="857250" y="2143125"/>
            <a:ext cx="7643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2428875" y="3429001"/>
            <a:ext cx="4429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4286250" y="5500688"/>
            <a:ext cx="714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857250" y="2786063"/>
            <a:ext cx="7643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857250" y="3429000"/>
            <a:ext cx="7643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857250" y="4357688"/>
            <a:ext cx="7643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857250" y="5214938"/>
            <a:ext cx="7715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1" name="TextovéPole 18"/>
          <p:cNvSpPr txBox="1">
            <a:spLocks noChangeArrowheads="1"/>
          </p:cNvSpPr>
          <p:nvPr/>
        </p:nvSpPr>
        <p:spPr bwMode="auto">
          <a:xfrm>
            <a:off x="4786313" y="6215063"/>
            <a:ext cx="3717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Převzato</a:t>
            </a:r>
            <a:r>
              <a:rPr lang="cs-CZ"/>
              <a:t> </a:t>
            </a:r>
            <a:r>
              <a:rPr lang="cs-CZ" sz="2000"/>
              <a:t>z: Gelles&amp;Levine (1995)</a:t>
            </a:r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857250" y="5929313"/>
            <a:ext cx="7643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534400" cy="758825"/>
          </a:xfrm>
        </p:spPr>
        <p:txBody>
          <a:bodyPr/>
          <a:lstStyle/>
          <a:p>
            <a:r>
              <a:rPr lang="cs-CZ" sz="3600" smtClean="0"/>
              <a:t/>
            </a:r>
            <a:br>
              <a:rPr lang="cs-CZ" sz="3600" smtClean="0"/>
            </a:br>
            <a:r>
              <a:rPr lang="cs-CZ" sz="3600" smtClean="0"/>
              <a:t/>
            </a:r>
            <a:br>
              <a:rPr lang="cs-CZ" sz="3600" smtClean="0"/>
            </a:br>
            <a:r>
              <a:rPr lang="cs-CZ" sz="3600" smtClean="0">
                <a:solidFill>
                  <a:srgbClr val="002060"/>
                </a:solidFill>
              </a:rPr>
              <a:t>Oblasti sociologického výzkumu </a:t>
            </a:r>
            <a:br>
              <a:rPr lang="cs-CZ" sz="3600" smtClean="0">
                <a:solidFill>
                  <a:srgbClr val="002060"/>
                </a:solidFill>
              </a:rPr>
            </a:br>
            <a:r>
              <a:rPr lang="cs-CZ" sz="3600" smtClean="0">
                <a:solidFill>
                  <a:srgbClr val="002060"/>
                </a:solidFill>
              </a:rPr>
              <a:t>v podniku: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struktura názorů a postojů k podnikatelské strategii firmy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obsah a síla podnikové kultury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úroveň spokojenosti pracovníků s prací a faktory, které ji ovlivňují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stabilizace pracovníků a fluktuační tendence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průběh a řízení adaptačních procesů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situace některých specifických skupin pracovníků </a:t>
            </a:r>
            <a:br>
              <a:rPr lang="cs-CZ" sz="2400" dirty="0" smtClean="0"/>
            </a:br>
            <a:r>
              <a:rPr lang="cs-CZ" sz="2400" dirty="0" smtClean="0"/>
              <a:t>v podniku (žen, etnik, pracovníků se ZPS atd.)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pracovní pozice a role jednotlivých skupin pracovníků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studium sociální struktury skupiny - </a:t>
            </a:r>
            <a:r>
              <a:rPr lang="cs-CZ" sz="2400" dirty="0" err="1" smtClean="0"/>
              <a:t>sociometrie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Etzioniho</a:t>
            </a:r>
            <a:r>
              <a:rPr lang="cs-CZ" dirty="0" smtClean="0"/>
              <a:t> typologie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Každá organizace uplatňuje 3 druhy moci.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Dle toho pak rozlišujeme :</a:t>
            </a:r>
          </a:p>
          <a:p>
            <a:r>
              <a:rPr lang="cs-CZ" dirty="0" smtClean="0"/>
              <a:t>Normativní organizace (zdůrazňující morální přesvědčení, prestiž organizace).</a:t>
            </a:r>
          </a:p>
          <a:p>
            <a:r>
              <a:rPr lang="cs-CZ" dirty="0" smtClean="0"/>
              <a:t>Odměňující (utilitaristická) organizace – (ekonomická odměna).</a:t>
            </a:r>
          </a:p>
          <a:p>
            <a:r>
              <a:rPr lang="cs-CZ" dirty="0" smtClean="0"/>
              <a:t>Donucovací organizace (hrozba užitím nátlaku, síly).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91431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400" cy="75882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1. typ: Normativní organizace: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Moc těchto organizací nad jejich členy je založena na přesvědčení, na veřejném uznání či charismatu </a:t>
            </a:r>
            <a:r>
              <a:rPr lang="cs-CZ" dirty="0" smtClean="0"/>
              <a:t>hlavního představitele   . </a:t>
            </a:r>
            <a:endParaRPr lang="cs-CZ" dirty="0" smtClean="0"/>
          </a:p>
          <a:p>
            <a:r>
              <a:rPr lang="cs-CZ" dirty="0" smtClean="0"/>
              <a:t>Členové se s organizací dalekosáhle identifikují. Míra selektivity při vstupu silně kolísá, jiná </a:t>
            </a:r>
            <a:r>
              <a:rPr lang="cs-CZ" dirty="0" smtClean="0"/>
              <a:t>je v </a:t>
            </a:r>
            <a:r>
              <a:rPr lang="cs-CZ" dirty="0" smtClean="0"/>
              <a:t>případě veřejné univerzity, jiná u různých typů uzavřených spolků. </a:t>
            </a:r>
          </a:p>
          <a:p>
            <a:r>
              <a:rPr lang="cs-CZ" dirty="0" smtClean="0"/>
              <a:t>Sem řadíme církve, politické strany a spolky, univerzity, charitativní organizace, nejrůznější kluby apod.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34400" cy="758825"/>
          </a:xfrm>
        </p:spPr>
        <p:txBody>
          <a:bodyPr/>
          <a:lstStyle/>
          <a:p>
            <a:r>
              <a:rPr lang="cs-CZ" dirty="0" smtClean="0"/>
              <a:t>2. typ: Utilitaristické organizace: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odměna za sledování cílů organizace slouží peníze a řada dalších výhod včetně kvalitativních stránek pracovních podmínek. </a:t>
            </a:r>
          </a:p>
          <a:p>
            <a:r>
              <a:rPr lang="cs-CZ" dirty="0" smtClean="0"/>
              <a:t>Na kalkulaci s těmito výhodami spočívá oddanost členů organizace. </a:t>
            </a:r>
          </a:p>
          <a:p>
            <a:r>
              <a:rPr lang="cs-CZ" dirty="0" smtClean="0"/>
              <a:t>Tyto organizace jsou zpravidla vysoce selektivní, vybírají své členy na základě kritérií, testů, zkoušek apod. </a:t>
            </a:r>
          </a:p>
          <a:p>
            <a:r>
              <a:rPr lang="cs-CZ" dirty="0" smtClean="0"/>
              <a:t>Patří sem výrobní organizace, státní správa a řada dalších především profesních institucí.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typ: Donucovací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dosažení hlavního cíle organizace, tedy izolace chovanců a dohledu nad nimi, je užíváno síly vč. fyzického násilí. </a:t>
            </a:r>
          </a:p>
          <a:p>
            <a:r>
              <a:rPr lang="cs-CZ" dirty="0" smtClean="0"/>
              <a:t>Organizace nejsou selektivní, přijímají každého, kdo je do nich umístěn.</a:t>
            </a:r>
          </a:p>
          <a:p>
            <a:r>
              <a:rPr lang="cs-CZ" dirty="0" smtClean="0"/>
              <a:t>„Chovanci“ </a:t>
            </a:r>
            <a:r>
              <a:rPr lang="cs-CZ" dirty="0" smtClean="0"/>
              <a:t>se s cíli organizace neidentifikují, působí naopak často proti nim. </a:t>
            </a:r>
          </a:p>
          <a:p>
            <a:r>
              <a:rPr lang="cs-CZ" dirty="0" smtClean="0"/>
              <a:t>Do této kategorie se řadí vězení, koncentrační tábory, některé typy léčeben ...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34400" cy="758825"/>
          </a:xfrm>
        </p:spPr>
        <p:txBody>
          <a:bodyPr/>
          <a:lstStyle/>
          <a:p>
            <a:r>
              <a:rPr lang="cs-CZ" dirty="0" smtClean="0"/>
              <a:t>Typologie organizací (</a:t>
            </a:r>
            <a:r>
              <a:rPr lang="cs-CZ" dirty="0" err="1" smtClean="0"/>
              <a:t>Etzioni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dirty="0" smtClean="0"/>
              <a:t> </a:t>
            </a:r>
            <a:r>
              <a:rPr lang="cs-CZ" sz="2800" i="1" dirty="0" smtClean="0">
                <a:solidFill>
                  <a:schemeClr val="tx1"/>
                </a:solidFill>
              </a:rPr>
              <a:t>pokračování -</a:t>
            </a:r>
            <a:endParaRPr lang="cs-CZ" sz="2800" i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Způsoby reakce na uplatňovaný druh moci:</a:t>
            </a:r>
          </a:p>
          <a:p>
            <a:r>
              <a:rPr lang="cs-CZ" dirty="0" smtClean="0"/>
              <a:t>Morální reakce</a:t>
            </a:r>
          </a:p>
          <a:p>
            <a:r>
              <a:rPr lang="cs-CZ" dirty="0" smtClean="0"/>
              <a:t>Kalkulující reakce</a:t>
            </a:r>
          </a:p>
          <a:p>
            <a:r>
              <a:rPr lang="cs-CZ" dirty="0" smtClean="0"/>
              <a:t>Odcizení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5040733"/>
              </p:ext>
            </p:extLst>
          </p:nvPr>
        </p:nvGraphicFramePr>
        <p:xfrm>
          <a:off x="323528" y="4149080"/>
          <a:ext cx="8534400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55806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morální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kalkulující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odcizující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Normativní </a:t>
                      </a:r>
                      <a:r>
                        <a:rPr lang="cs-CZ" dirty="0" err="1" smtClean="0"/>
                        <a:t>org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0" u="sng" baseline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cs-CZ" b="1" i="0" u="sng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Odměňující </a:t>
                      </a:r>
                      <a:r>
                        <a:rPr lang="cs-CZ" dirty="0" err="1" smtClean="0"/>
                        <a:t>org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0" u="sng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b="1" i="0" u="sng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Donucovací </a:t>
                      </a:r>
                      <a:r>
                        <a:rPr lang="cs-CZ" dirty="0" err="1" smtClean="0"/>
                        <a:t>org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0" u="sng" baseline="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cs-CZ" b="1" i="0" u="sng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860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cs-CZ" smtClean="0">
                <a:latin typeface="Georgia" pitchFamily="18" charset="0"/>
              </a:rPr>
              <a:t>Literatura</a:t>
            </a:r>
            <a:br>
              <a:rPr lang="cs-CZ" smtClean="0">
                <a:latin typeface="Georgia" pitchFamily="18" charset="0"/>
              </a:rPr>
            </a:br>
            <a:r>
              <a:rPr lang="cs-CZ" sz="1900" i="1" smtClean="0">
                <a:latin typeface="Georgia" pitchFamily="18" charset="0"/>
              </a:rPr>
              <a:t>(k tématu sociálních organizací):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</a:rPr>
              <a:t>Georges Friedmann: </a:t>
            </a:r>
            <a:r>
              <a:rPr lang="cs-CZ" sz="1800" i="1" smtClean="0">
                <a:latin typeface="Georgia" pitchFamily="18" charset="0"/>
              </a:rPr>
              <a:t>Rozdrobená práce</a:t>
            </a:r>
            <a:r>
              <a:rPr lang="cs-CZ" sz="1800" smtClean="0">
                <a:latin typeface="Georgia" pitchFamily="18" charset="0"/>
              </a:rPr>
              <a:t>. Praha 1970.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  <a:cs typeface="Times New Roman" charset="0"/>
              </a:rPr>
              <a:t>Weber, M.: </a:t>
            </a:r>
            <a:r>
              <a:rPr lang="cs-CZ" sz="1800" u="sng" smtClean="0">
                <a:latin typeface="Georgia" pitchFamily="18" charset="0"/>
                <a:cs typeface="Times New Roman" charset="0"/>
              </a:rPr>
              <a:t>Byrokracie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In: 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Autorita, etika a společnost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Praha 1997, str. 65-91.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  <a:cs typeface="Times New Roman" charset="0"/>
              </a:rPr>
              <a:t>Merton, Robert K.: </a:t>
            </a:r>
            <a:r>
              <a:rPr lang="cs-CZ" sz="1800" u="sng" smtClean="0">
                <a:latin typeface="Georgia" pitchFamily="18" charset="0"/>
                <a:cs typeface="Times New Roman" charset="0"/>
              </a:rPr>
              <a:t>Byrokratická struktura a osobnost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</a:t>
            </a:r>
            <a:r>
              <a:rPr lang="cs-CZ" sz="1800" b="1" smtClean="0">
                <a:latin typeface="Georgia" pitchFamily="18" charset="0"/>
                <a:cs typeface="Times New Roman" charset="0"/>
              </a:rPr>
              <a:t> 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In: 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Studie ze sociologické teorie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Sociologické nakladatelství (SLON), Praha 2000, str.</a:t>
            </a:r>
            <a:r>
              <a:rPr lang="cs-CZ" sz="1800" smtClean="0">
                <a:latin typeface="Georgia" pitchFamily="18" charset="0"/>
              </a:rPr>
              <a:t> 178-195.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  <a:cs typeface="Times New Roman" charset="0"/>
              </a:rPr>
              <a:t>Etzioni, Amitai: 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Morální dimenze ekonomiky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Praha 1995.</a:t>
            </a:r>
            <a:endParaRPr lang="cs-CZ" sz="1800" smtClean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  <a:cs typeface="Times New Roman" charset="0"/>
              </a:rPr>
              <a:t>Reich, Robert: 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Dílo národů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Praha: Prostor, 1995</a:t>
            </a:r>
            <a:r>
              <a:rPr lang="cs-CZ" sz="1800" smtClean="0">
                <a:latin typeface="Georgia" pitchFamily="18" charset="0"/>
              </a:rPr>
              <a:t>.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	 </a:t>
            </a:r>
            <a:endParaRPr lang="cs-CZ" sz="1800" smtClean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</a:rPr>
              <a:t>Peters, T. J.- Waterman, R. H.: </a:t>
            </a:r>
            <a:r>
              <a:rPr lang="cs-CZ" sz="1800" i="1" smtClean="0">
                <a:latin typeface="Georgia" pitchFamily="18" charset="0"/>
              </a:rPr>
              <a:t>Hledání dokonalosti</a:t>
            </a:r>
            <a:r>
              <a:rPr lang="cs-CZ" sz="1800" smtClean="0">
                <a:latin typeface="Georgia" pitchFamily="18" charset="0"/>
              </a:rPr>
              <a:t> (hl. kap. </a:t>
            </a:r>
            <a:r>
              <a:rPr lang="cs-CZ" sz="1800" u="sng" smtClean="0">
                <a:latin typeface="Georgia" pitchFamily="18" charset="0"/>
              </a:rPr>
              <a:t>Racionální model</a:t>
            </a:r>
            <a:r>
              <a:rPr lang="cs-CZ" sz="1800" smtClean="0">
                <a:latin typeface="Georgia" pitchFamily="18" charset="0"/>
              </a:rPr>
              <a:t>). Praha</a:t>
            </a:r>
            <a:r>
              <a:rPr lang="cs-CZ" sz="1800" i="1" smtClean="0">
                <a:latin typeface="Georgia" pitchFamily="18" charset="0"/>
              </a:rPr>
              <a:t> </a:t>
            </a:r>
            <a:r>
              <a:rPr lang="cs-CZ" sz="1800" smtClean="0">
                <a:latin typeface="Georgia" pitchFamily="18" charset="0"/>
              </a:rPr>
              <a:t>2001 (či vydání z r. 1993).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800" smtClean="0">
                <a:latin typeface="Georgia" pitchFamily="18" charset="0"/>
              </a:rPr>
              <a:t> 	</a:t>
            </a:r>
            <a:endParaRPr lang="cs-CZ" sz="1800" i="1" smtClean="0">
              <a:latin typeface="Georgia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1800" i="1" smtClean="0">
                <a:latin typeface="Georgia" pitchFamily="18" charset="0"/>
              </a:rPr>
              <a:t>Učebnice, příručky: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</a:rPr>
              <a:t>B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edrnová, Eva, Nový Ivan a kol.: 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Psychologie a sociologie řízení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Praha: Management Press, 1998. </a:t>
            </a:r>
            <a:endParaRPr lang="cs-CZ" sz="1800" smtClean="0">
              <a:latin typeface="Georg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  <a:cs typeface="Times New Roman" charset="0"/>
              </a:rPr>
              <a:t>Keller, Jan: 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Sociologie byrokracie a organizace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 Praha: Slon, 1996.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800" smtClean="0">
                <a:latin typeface="Georgia" pitchFamily="18" charset="0"/>
              </a:rPr>
              <a:t>Pavlica K. a kol.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: </a:t>
            </a:r>
            <a:r>
              <a:rPr lang="cs-CZ" sz="1800" i="1" smtClean="0">
                <a:latin typeface="Georgia" pitchFamily="18" charset="0"/>
              </a:rPr>
              <a:t>Sociální výzkum, podnik a management</a:t>
            </a:r>
            <a:r>
              <a:rPr lang="cs-CZ" sz="1800" i="1" smtClean="0">
                <a:latin typeface="Georgia" pitchFamily="18" charset="0"/>
                <a:cs typeface="Times New Roman" charset="0"/>
              </a:rPr>
              <a:t>.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 Praha: </a:t>
            </a:r>
            <a:r>
              <a:rPr lang="cs-CZ" sz="1800" smtClean="0">
                <a:latin typeface="Georgia" pitchFamily="18" charset="0"/>
              </a:rPr>
              <a:t>Ekopress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, </a:t>
            </a:r>
            <a:r>
              <a:rPr lang="cs-CZ" sz="1800" smtClean="0">
                <a:latin typeface="Georgia" pitchFamily="18" charset="0"/>
              </a:rPr>
              <a:t>2000</a:t>
            </a:r>
            <a:r>
              <a:rPr lang="cs-CZ" sz="1800" smtClean="0">
                <a:latin typeface="Georgia" pitchFamily="18" charset="0"/>
                <a:cs typeface="Times New Roman" charset="0"/>
              </a:rPr>
              <a:t>.</a:t>
            </a:r>
          </a:p>
          <a:p>
            <a:pPr algn="ctr" eaLnBrk="1" hangingPunct="1">
              <a:buFontTx/>
              <a:buNone/>
            </a:pPr>
            <a:r>
              <a:rPr lang="cs-CZ" sz="1800" i="1" smtClean="0">
                <a:latin typeface="Georgia" pitchFamily="18" charset="0"/>
              </a:rPr>
              <a:t>	</a:t>
            </a:r>
            <a:endParaRPr lang="cs-CZ" sz="1800" smtClean="0">
              <a:latin typeface="Georgia" pitchFamily="18" charset="0"/>
              <a:cs typeface="Times New Roman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Struktura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637087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endParaRPr lang="cs-CZ" altLang="cs-CZ" sz="3600" dirty="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endParaRPr lang="cs-CZ" altLang="cs-CZ" sz="3600" dirty="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cs-CZ" altLang="cs-CZ" sz="3600" dirty="0" smtClean="0"/>
              <a:t>Základní pojmy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cs-CZ" altLang="cs-CZ" sz="3600" dirty="0" smtClean="0"/>
              <a:t>Kontext vzniku formálních organizací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cs-CZ" altLang="cs-CZ" sz="3600" dirty="0" smtClean="0"/>
              <a:t>Počátky teorie organizace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cs-CZ" altLang="cs-CZ" sz="3600" dirty="0" smtClean="0"/>
              <a:t>Následný vývoj teorie organizace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endParaRPr lang="cs-CZ" altLang="cs-CZ" sz="3600" dirty="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arenR"/>
            </a:pPr>
            <a:endParaRPr lang="cs-CZ" alt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Základní pojmy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b="1" dirty="0" smtClean="0"/>
              <a:t>Organizace</a:t>
            </a:r>
            <a:r>
              <a:rPr lang="cs-CZ" altLang="en-US" sz="2400" dirty="0" smtClean="0"/>
              <a:t> </a:t>
            </a:r>
            <a:r>
              <a:rPr lang="cs-CZ" altLang="en-US" sz="2400" dirty="0" smtClean="0"/>
              <a:t>= „velké seskupení lidí</a:t>
            </a:r>
            <a:r>
              <a:rPr lang="cs-CZ" altLang="en-US" sz="2400" dirty="0" smtClean="0"/>
              <a:t>, které je neosobního </a:t>
            </a:r>
            <a:r>
              <a:rPr lang="cs-CZ" altLang="en-US" sz="2400" dirty="0" smtClean="0"/>
              <a:t>charakteru (řízené </a:t>
            </a:r>
            <a:r>
              <a:rPr lang="cs-CZ" altLang="en-US" sz="2400" dirty="0" smtClean="0"/>
              <a:t>pomocí neosobních pravidel) a </a:t>
            </a:r>
            <a:r>
              <a:rPr lang="cs-CZ" altLang="en-US" sz="2400" dirty="0" smtClean="0"/>
              <a:t>vzniká s konkrétním záměrem</a:t>
            </a:r>
            <a:r>
              <a:rPr lang="cs-CZ" altLang="en-US" sz="2400" dirty="0" smtClean="0"/>
              <a:t>“. </a:t>
            </a:r>
            <a:r>
              <a:rPr lang="cs-CZ" altLang="en-US" sz="2400" baseline="-25000" dirty="0" smtClean="0"/>
              <a:t>(</a:t>
            </a:r>
            <a:r>
              <a:rPr lang="cs-CZ" altLang="en-US" sz="2400" baseline="-25000" dirty="0" err="1" smtClean="0"/>
              <a:t>Giddens</a:t>
            </a:r>
            <a:r>
              <a:rPr lang="cs-CZ" altLang="en-US" sz="2400" baseline="-25000" dirty="0" smtClean="0"/>
              <a:t>, 2001)</a:t>
            </a:r>
            <a:endParaRPr lang="cs-CZ" altLang="en-US" sz="2400" baseline="-250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en-US" sz="2400" dirty="0" smtClean="0"/>
              <a:t>	</a:t>
            </a:r>
            <a:r>
              <a:rPr lang="cs-CZ" altLang="en-US" sz="2400" dirty="0" smtClean="0"/>
              <a:t>Organizace vznikají v důsledku racionalizace kolektivních lidských aktivit</a:t>
            </a:r>
            <a:r>
              <a:rPr lang="cs-CZ" altLang="en-US" sz="1200" dirty="0" smtClean="0"/>
              <a:t> .</a:t>
            </a:r>
            <a:endParaRPr lang="cs-CZ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en-US" sz="2400" dirty="0" smtClean="0"/>
              <a:t>					X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en-US" sz="2400" b="1" dirty="0" smtClean="0"/>
              <a:t>Instituce </a:t>
            </a:r>
            <a:r>
              <a:rPr lang="cs-CZ" altLang="en-US" sz="2400" dirty="0" smtClean="0"/>
              <a:t>= ustanovené způsoby lidského jednání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en-US" sz="2400" b="1" dirty="0" smtClean="0"/>
              <a:t>Byrokracie </a:t>
            </a:r>
            <a:r>
              <a:rPr lang="cs-CZ" altLang="en-US" sz="2400" b="1" dirty="0" smtClean="0"/>
              <a:t>= </a:t>
            </a:r>
            <a:r>
              <a:rPr lang="cs-CZ" altLang="en-US" sz="2400" dirty="0" smtClean="0"/>
              <a:t>typ organizace, v které je administrativa postavená na psaných pravidlech a hierarchickém uspořádání za cílem dosažení maximální efektivity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dirty="0" smtClean="0"/>
              <a:t>Poprvé toto označení použil v roce 1745 pan </a:t>
            </a:r>
            <a:r>
              <a:rPr lang="cs-CZ" altLang="en-US" sz="2000" b="1" dirty="0" smtClean="0"/>
              <a:t>de </a:t>
            </a:r>
            <a:r>
              <a:rPr lang="cs-CZ" altLang="en-US" sz="2000" b="1" dirty="0" err="1" smtClean="0"/>
              <a:t>Gournay</a:t>
            </a:r>
            <a:r>
              <a:rPr lang="cs-CZ" altLang="en-US" sz="2000" dirty="0" smtClean="0"/>
              <a:t> </a:t>
            </a:r>
            <a:endParaRPr lang="cs-CZ" altLang="en-US" sz="1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en-US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Klasické teorie byrokracie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en-US" sz="2800" b="1" dirty="0" smtClean="0"/>
              <a:t>Max Weber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cs-CZ" altLang="en-US" sz="1800" dirty="0" smtClean="0"/>
              <a:t>Weber. M. </a:t>
            </a:r>
            <a:r>
              <a:rPr lang="cs-CZ" altLang="en-US" sz="1800" b="1" dirty="0" smtClean="0"/>
              <a:t>Byrokracie.</a:t>
            </a:r>
            <a:r>
              <a:rPr lang="cs-CZ" altLang="en-US" sz="1800" dirty="0" smtClean="0"/>
              <a:t> In : Autorita, etika a společnost. Praha, 1997.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en-US" sz="2800" u="sng" dirty="0" smtClean="0"/>
              <a:t>Základní rysy byrokracie (tzv. ideální typ)</a:t>
            </a:r>
            <a:r>
              <a:rPr lang="cs-CZ" altLang="en-US" sz="2800" dirty="0" smtClean="0"/>
              <a:t>: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en-US" sz="2400" dirty="0" smtClean="0"/>
              <a:t>Jasně vymezené </a:t>
            </a:r>
            <a:r>
              <a:rPr lang="cs-CZ" altLang="en-US" sz="2400" u="sng" dirty="0" smtClean="0"/>
              <a:t>kompetence</a:t>
            </a:r>
            <a:r>
              <a:rPr lang="cs-CZ" altLang="en-US" sz="2400" dirty="0" smtClean="0"/>
              <a:t>.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en-US" sz="2400" dirty="0" smtClean="0"/>
              <a:t>Jednoznačná </a:t>
            </a:r>
            <a:r>
              <a:rPr lang="cs-CZ" altLang="en-US" sz="2400" u="sng" dirty="0" smtClean="0"/>
              <a:t>hierarchie</a:t>
            </a:r>
            <a:r>
              <a:rPr lang="cs-CZ" altLang="en-US" sz="2400" dirty="0" smtClean="0"/>
              <a:t> pravomocí.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en-US" sz="2400" dirty="0" smtClean="0"/>
              <a:t>Přísně určená </a:t>
            </a:r>
            <a:r>
              <a:rPr lang="cs-CZ" altLang="en-US" sz="2400" u="sng" dirty="0" smtClean="0"/>
              <a:t>pravidla</a:t>
            </a:r>
            <a:r>
              <a:rPr lang="cs-CZ" altLang="en-US" sz="2400" dirty="0" smtClean="0"/>
              <a:t> - neosobní charakter výkonu zaměstnání.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en-US" sz="2400" u="sng" dirty="0" smtClean="0"/>
              <a:t>Psaná</a:t>
            </a:r>
            <a:r>
              <a:rPr lang="cs-CZ" altLang="en-US" sz="2400" dirty="0" smtClean="0"/>
              <a:t> pravidla.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en-US" sz="2400" u="sng" smtClean="0"/>
              <a:t>Specializované</a:t>
            </a:r>
            <a:r>
              <a:rPr lang="cs-CZ" altLang="en-US" sz="2400" smtClean="0"/>
              <a:t> vědění, práce </a:t>
            </a:r>
            <a:r>
              <a:rPr lang="cs-CZ" altLang="en-US" sz="2400" dirty="0" smtClean="0"/>
              <a:t>na plný úvazek  - za ni stálý plat.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en-US" sz="2400" u="sng" dirty="0" smtClean="0"/>
              <a:t>Oddělení úřadu od bydliště</a:t>
            </a:r>
            <a:r>
              <a:rPr lang="cs-CZ" altLang="en-US" sz="2400" dirty="0" smtClean="0"/>
              <a:t> - příslušníci organizace nevlastní hmotné prostředky, s nimiž pracují.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z="2900" b="1" smtClean="0">
                <a:solidFill>
                  <a:srgbClr val="0070C0"/>
                </a:solidFill>
                <a:cs typeface="Arial" charset="0"/>
              </a:rPr>
              <a:t>Počátky studia formální organizace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8163" y="1565275"/>
            <a:ext cx="8061325" cy="437356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cs-CZ" sz="2400" b="1" smtClean="0">
                <a:cs typeface="Arial" charset="0"/>
              </a:rPr>
              <a:t>Problém: Najít univerzálně platné principy </a:t>
            </a:r>
            <a:r>
              <a:rPr lang="en-US" sz="2400" smtClean="0">
                <a:cs typeface="Arial" charset="0"/>
              </a:rPr>
              <a:t>’</a:t>
            </a:r>
            <a:r>
              <a:rPr lang="cs-CZ" sz="2400" b="1" smtClean="0">
                <a:cs typeface="Arial" charset="0"/>
              </a:rPr>
              <a:t>vědeckého</a:t>
            </a:r>
            <a:r>
              <a:rPr lang="en-US" sz="2400" smtClean="0">
                <a:cs typeface="Arial" charset="0"/>
              </a:rPr>
              <a:t>’</a:t>
            </a:r>
            <a:r>
              <a:rPr lang="cs-CZ" sz="2400" b="1" smtClean="0">
                <a:cs typeface="Arial" charset="0"/>
              </a:rPr>
              <a:t> řízení výrobních organizací. </a:t>
            </a:r>
          </a:p>
          <a:p>
            <a:pPr marL="609600" indent="-609600" algn="ctr" eaLnBrk="1" hangingPunct="1">
              <a:buFontTx/>
              <a:buNone/>
            </a:pPr>
            <a:r>
              <a:rPr lang="cs-CZ" sz="2400" b="1" smtClean="0">
                <a:cs typeface="Arial" charset="0"/>
              </a:rPr>
              <a:t>Hl. motiv: efektivnost, ekonomičnost, racionalita</a:t>
            </a:r>
          </a:p>
          <a:p>
            <a:pPr marL="609600" indent="-609600" algn="ctr" eaLnBrk="1" hangingPunct="1">
              <a:buFontTx/>
              <a:buNone/>
            </a:pPr>
            <a:r>
              <a:rPr lang="cs-CZ" sz="2400" b="1" smtClean="0">
                <a:cs typeface="Arial" charset="0"/>
              </a:rPr>
              <a:t> </a:t>
            </a:r>
          </a:p>
          <a:p>
            <a:pPr marL="609600" indent="-609600" algn="ctr" eaLnBrk="1" hangingPunct="1">
              <a:buFontTx/>
              <a:buNone/>
            </a:pPr>
            <a:r>
              <a:rPr lang="cs-CZ" sz="2400" b="1" smtClean="0">
                <a:cs typeface="Arial" charset="0"/>
              </a:rPr>
              <a:t>Zakladatel: Frederic W. TAYLOR</a:t>
            </a:r>
          </a:p>
          <a:p>
            <a:pPr marL="609600" indent="-609600" algn="ctr" eaLnBrk="1" hangingPunct="1">
              <a:buFontTx/>
              <a:buNone/>
            </a:pPr>
            <a:r>
              <a:rPr lang="cs-CZ" sz="2400" i="1" smtClean="0">
                <a:cs typeface="Arial" charset="0"/>
              </a:rPr>
              <a:t>The Principles of Scientific Management </a:t>
            </a:r>
            <a:r>
              <a:rPr lang="cs-CZ" sz="2400" smtClean="0">
                <a:cs typeface="Arial" charset="0"/>
              </a:rPr>
              <a:t>(1911)</a:t>
            </a:r>
          </a:p>
          <a:p>
            <a:pPr marL="609600" indent="-609600" eaLnBrk="1" hangingPunct="1">
              <a:buFontTx/>
              <a:buNone/>
            </a:pPr>
            <a:r>
              <a:rPr lang="cs-CZ" sz="2400" b="1" smtClean="0">
                <a:cs typeface="Arial" charset="0"/>
              </a:rPr>
              <a:t> </a:t>
            </a:r>
          </a:p>
          <a:p>
            <a:pPr marL="609600" indent="-609600" algn="ctr" eaLnBrk="1" hangingPunct="1">
              <a:buFontTx/>
              <a:buNone/>
            </a:pPr>
            <a:r>
              <a:rPr lang="cs-CZ" sz="2400" b="1" smtClean="0">
                <a:cs typeface="Arial" charset="0"/>
              </a:rPr>
              <a:t>Výsledek: Vědecký management (taylorismus)</a:t>
            </a:r>
          </a:p>
          <a:p>
            <a:pPr marL="609600" indent="-609600" algn="ctr" eaLnBrk="1" hangingPunct="1">
              <a:buFontTx/>
              <a:buNone/>
            </a:pPr>
            <a:endParaRPr lang="cs-CZ" sz="2400" b="1" i="1" smtClean="0">
              <a:cs typeface="Arial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cs-CZ" sz="2400" b="1" i="1" smtClean="0">
                <a:cs typeface="Arial" charset="0"/>
              </a:rPr>
              <a:t>V sociologii M. Weber jako první popsal rysy byrokracie</a:t>
            </a:r>
          </a:p>
          <a:p>
            <a:pPr marL="609600" indent="-609600" eaLnBrk="1" hangingPunct="1">
              <a:buFontTx/>
              <a:buNone/>
            </a:pPr>
            <a:endParaRPr lang="cs-CZ" sz="2400" b="1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3568" y="1844824"/>
            <a:ext cx="7772400" cy="1143000"/>
          </a:xfrm>
        </p:spPr>
        <p:txBody>
          <a:bodyPr anchor="ctr">
            <a:normAutofit fontScale="90000"/>
          </a:bodyPr>
          <a:lstStyle/>
          <a:p>
            <a:pPr marL="838200" indent="-838200" eaLnBrk="1" hangingPunct="1">
              <a:defRPr/>
            </a:pPr>
            <a:r>
              <a:rPr lang="cs-CZ" dirty="0" smtClean="0">
                <a:solidFill>
                  <a:schemeClr val="tx1"/>
                </a:solidFill>
                <a:cs typeface="Arial" charset="0"/>
              </a:rPr>
              <a:t>Sociologická teorie od počátků (již v 19. st.) odhaluje </a:t>
            </a:r>
            <a:r>
              <a:rPr lang="cs-CZ" dirty="0" err="1" smtClean="0">
                <a:solidFill>
                  <a:schemeClr val="tx1"/>
                </a:solidFill>
                <a:cs typeface="Arial" charset="0"/>
              </a:rPr>
              <a:t>dehumanizující</a:t>
            </a:r>
            <a:r>
              <a:rPr lang="cs-CZ" dirty="0" smtClean="0">
                <a:solidFill>
                  <a:schemeClr val="tx1"/>
                </a:solidFill>
                <a:cs typeface="Arial" charset="0"/>
              </a:rPr>
              <a:t> účinky placené práce;  </a:t>
            </a:r>
            <a:br>
              <a:rPr lang="cs-CZ" dirty="0" smtClean="0">
                <a:solidFill>
                  <a:schemeClr val="tx1"/>
                </a:solidFill>
                <a:cs typeface="Arial" charset="0"/>
              </a:rPr>
            </a:br>
            <a:r>
              <a:rPr lang="cs-CZ" dirty="0" err="1" smtClean="0">
                <a:solidFill>
                  <a:schemeClr val="tx1"/>
                </a:solidFill>
                <a:cs typeface="Arial" charset="0"/>
              </a:rPr>
              <a:t>nejzásadnější</a:t>
            </a:r>
            <a:r>
              <a:rPr lang="cs-CZ" dirty="0" smtClean="0">
                <a:solidFill>
                  <a:schemeClr val="tx1"/>
                </a:solidFill>
                <a:cs typeface="Arial" charset="0"/>
              </a:rPr>
              <a:t> kritiku v tomto směru formuloval Karl Marx.</a:t>
            </a:r>
            <a:endParaRPr lang="cs-CZ" sz="4300" b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4365104"/>
            <a:ext cx="80233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S problémy vyplývajícími z vysoce rozvinuté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dělby práce se v polovině 20. st. zabýval také </a:t>
            </a:r>
          </a:p>
          <a:p>
            <a:pPr algn="ctr"/>
            <a:r>
              <a:rPr lang="cs-CZ" sz="3000" dirty="0" err="1" smtClean="0">
                <a:latin typeface="Arial" pitchFamily="34" charset="0"/>
                <a:cs typeface="Arial" pitchFamily="34" charset="0"/>
              </a:rPr>
              <a:t>Georges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 err="1" smtClean="0">
                <a:latin typeface="Arial" pitchFamily="34" charset="0"/>
                <a:cs typeface="Arial" pitchFamily="34" charset="0"/>
              </a:rPr>
              <a:t>Friedmann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2060"/>
                </a:solidFill>
              </a:rPr>
              <a:t>Nová teorie – směr mezilidských vztahů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cs-CZ" b="1" smtClean="0"/>
              <a:t>Zakladatel: George Elton MAYO</a:t>
            </a:r>
          </a:p>
          <a:p>
            <a:pPr marL="609600" indent="-609600" algn="ctr">
              <a:buFontTx/>
              <a:buNone/>
            </a:pPr>
            <a:r>
              <a:rPr lang="cs-CZ" b="1" smtClean="0"/>
              <a:t>tzv. Hawthornský experiment:</a:t>
            </a:r>
          </a:p>
          <a:p>
            <a:pPr marL="609600" indent="-609600">
              <a:buFontTx/>
              <a:buNone/>
            </a:pPr>
            <a:r>
              <a:rPr lang="cs-CZ" b="1" smtClean="0"/>
              <a:t> mezi 1927 a 1932 realizoval Mayo se svými kolegy sérii studií v závodě  firmy Western Electric v Hawthornu</a:t>
            </a:r>
          </a:p>
          <a:p>
            <a:pPr marL="609600" indent="-609600">
              <a:buFontTx/>
              <a:buNone/>
            </a:pPr>
            <a:r>
              <a:rPr lang="cs-CZ" b="1" smtClean="0"/>
              <a:t>Výsledek: koncept </a:t>
            </a:r>
            <a:r>
              <a:rPr lang="cs-CZ" b="1" i="1" smtClean="0"/>
              <a:t>„sociálního člověka“</a:t>
            </a:r>
          </a:p>
          <a:p>
            <a:pPr marL="609600" indent="-609600">
              <a:buFontTx/>
              <a:buNone/>
            </a:pPr>
            <a:endParaRPr lang="cs-CZ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534400" cy="758825"/>
          </a:xfrm>
        </p:spPr>
        <p:txBody>
          <a:bodyPr/>
          <a:lstStyle/>
          <a:p>
            <a:pPr algn="ctr"/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>
                <a:solidFill>
                  <a:srgbClr val="002060"/>
                </a:solidFill>
              </a:rPr>
              <a:t>Vliv </a:t>
            </a:r>
            <a:r>
              <a:rPr lang="cs-CZ" b="1" u="sng" dirty="0">
                <a:solidFill>
                  <a:srgbClr val="002060"/>
                </a:solidFill>
              </a:rPr>
              <a:t>neformálních skupin </a:t>
            </a:r>
            <a:r>
              <a:rPr lang="cs-CZ" b="1" u="sng" dirty="0" smtClean="0">
                <a:solidFill>
                  <a:srgbClr val="002060"/>
                </a:solidFill>
              </a:rPr>
              <a:t/>
            </a:r>
            <a:br>
              <a:rPr lang="cs-CZ" b="1" u="sng" dirty="0" smtClean="0">
                <a:solidFill>
                  <a:srgbClr val="002060"/>
                </a:solidFill>
              </a:rPr>
            </a:br>
            <a:r>
              <a:rPr lang="cs-CZ" b="1" u="sng" dirty="0" smtClean="0">
                <a:solidFill>
                  <a:srgbClr val="002060"/>
                </a:solidFill>
              </a:rPr>
              <a:t>na </a:t>
            </a:r>
            <a:r>
              <a:rPr lang="cs-CZ" b="1" u="sng" dirty="0">
                <a:solidFill>
                  <a:srgbClr val="002060"/>
                </a:solidFill>
              </a:rPr>
              <a:t>produktivitu </a:t>
            </a:r>
            <a:r>
              <a:rPr lang="cs-CZ" b="1" u="sng" dirty="0" smtClean="0">
                <a:solidFill>
                  <a:srgbClr val="002060"/>
                </a:solidFill>
              </a:rPr>
              <a:t>práce</a:t>
            </a:r>
            <a:br>
              <a:rPr lang="cs-CZ" b="1" u="sng" dirty="0" smtClean="0">
                <a:solidFill>
                  <a:srgbClr val="002060"/>
                </a:solidFill>
              </a:rPr>
            </a:br>
            <a:r>
              <a:rPr lang="cs-CZ" i="1" dirty="0" smtClean="0">
                <a:solidFill>
                  <a:srgbClr val="002060"/>
                </a:solidFill>
              </a:rPr>
              <a:t>ukázka</a:t>
            </a:r>
            <a:endParaRPr lang="cs-CZ" i="1" dirty="0">
              <a:solidFill>
                <a:srgbClr val="00206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Donald </a:t>
            </a:r>
            <a:r>
              <a:rPr lang="cs-CZ" sz="2800" dirty="0" err="1"/>
              <a:t>Roy</a:t>
            </a:r>
            <a:r>
              <a:rPr lang="cs-CZ" sz="2800" dirty="0"/>
              <a:t> ve svém výzkumu prokázal tendenci neformálních skupin mařit řídící strategie.</a:t>
            </a:r>
          </a:p>
          <a:p>
            <a:pPr>
              <a:lnSpc>
                <a:spcPct val="90000"/>
              </a:lnSpc>
            </a:pPr>
            <a:r>
              <a:rPr lang="cs-CZ" sz="2800" u="sng" dirty="0"/>
              <a:t>Předmět</a:t>
            </a:r>
            <a:r>
              <a:rPr lang="cs-CZ" sz="2800" dirty="0"/>
              <a:t>: praktiky úmyslného obcházení oficiálního mzdového systému ve vybrané dílně ocelárny ve Spojených státech.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Výsledky byly publikovány v roce 1952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Výzkum o generaci později (v roce 1979) zopakoval Michael </a:t>
            </a:r>
            <a:r>
              <a:rPr lang="cs-CZ" sz="2800" dirty="0" err="1"/>
              <a:t>Burawoy</a:t>
            </a:r>
            <a:r>
              <a:rPr lang="cs-CZ" sz="2800" dirty="0"/>
              <a:t> a potvrdil dřívější zjištění.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534400" cy="758825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Nové impulsy – východní modely organizace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b="1" dirty="0" smtClean="0"/>
              <a:t>Tzv. japonský model</a:t>
            </a:r>
          </a:p>
          <a:p>
            <a:pPr marL="609600" indent="-609600">
              <a:buFontTx/>
              <a:buNone/>
            </a:pPr>
            <a:r>
              <a:rPr lang="cs-CZ" b="1" dirty="0" smtClean="0"/>
              <a:t> William </a:t>
            </a:r>
            <a:r>
              <a:rPr lang="cs-CZ" b="1" dirty="0" err="1" smtClean="0"/>
              <a:t>Ouchi</a:t>
            </a:r>
            <a:endParaRPr lang="cs-CZ" b="1" dirty="0" smtClean="0"/>
          </a:p>
          <a:p>
            <a:pPr marL="609600" indent="-609600">
              <a:buFontTx/>
              <a:buNone/>
            </a:pPr>
            <a:r>
              <a:rPr lang="cs-CZ" b="1" dirty="0" smtClean="0"/>
              <a:t>Výsledek: nová organizační pojetí</a:t>
            </a:r>
            <a:endParaRPr lang="cs-CZ" b="1" i="1" dirty="0" smtClean="0"/>
          </a:p>
          <a:p>
            <a:pPr marL="609600" indent="-609600">
              <a:buFontTx/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3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13_Administrativní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4_Urbanistick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850</Words>
  <Application>Microsoft Office PowerPoint</Application>
  <PresentationFormat>Předvádění na obrazovce (4:3)</PresentationFormat>
  <Paragraphs>147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13_Administrativní</vt:lpstr>
      <vt:lpstr>4_Urbanistický</vt:lpstr>
      <vt:lpstr>Téma:  Společenská organizace </vt:lpstr>
      <vt:lpstr> Struktura přednášky</vt:lpstr>
      <vt:lpstr>Základní pojmy</vt:lpstr>
      <vt:lpstr>Klasické teorie byrokracie</vt:lpstr>
      <vt:lpstr>Počátky studia formální organizace</vt:lpstr>
      <vt:lpstr>Sociologická teorie od počátků (již v 19. st.) odhaluje dehumanizující účinky placené práce;   nejzásadnější kritiku v tomto směru formuloval Karl Marx.</vt:lpstr>
      <vt:lpstr>Nová teorie – směr mezilidských vztahů</vt:lpstr>
      <vt:lpstr>  Vliv neformálních skupin  na produktivitu práce ukázka</vt:lpstr>
      <vt:lpstr> Nové impulsy – východní modely organizace</vt:lpstr>
      <vt:lpstr>Byrokratická organizace vs. organizace nové ekonomiky</vt:lpstr>
      <vt:lpstr>  Oblasti sociologického výzkumu  v podniku:</vt:lpstr>
      <vt:lpstr>Etzioniho typologie organizací</vt:lpstr>
      <vt:lpstr>  1. typ: Normativní organizace:  </vt:lpstr>
      <vt:lpstr>2. typ: Utilitaristické organizace: </vt:lpstr>
      <vt:lpstr>3. typ: Donucovací organizace</vt:lpstr>
      <vt:lpstr>Typologie organizací (Etzioni) - pokračování -</vt:lpstr>
      <vt:lpstr>Literatura (k tématu sociálních organizací):</vt:lpstr>
    </vt:vector>
  </TitlesOfParts>
  <Company>ESF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adaptace lidí dle Mertona</dc:title>
  <dc:creator>Mgr. Laura Fónadová</dc:creator>
  <cp:lastModifiedBy>laura</cp:lastModifiedBy>
  <cp:revision>89</cp:revision>
  <cp:lastPrinted>2002-11-06T19:41:03Z</cp:lastPrinted>
  <dcterms:created xsi:type="dcterms:W3CDTF">2002-11-06T19:22:31Z</dcterms:created>
  <dcterms:modified xsi:type="dcterms:W3CDTF">2014-03-18T12:26:57Z</dcterms:modified>
</cp:coreProperties>
</file>