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5E3FFF-DD2F-4170-A995-94D1885FC03F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0316D9-5208-41A4-B8EF-8152D287A9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Iniciální fáze práce s rodinou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cs-CZ" dirty="0" smtClean="0"/>
          </a:p>
          <a:p>
            <a:pPr algn="ctr"/>
            <a:r>
              <a:rPr lang="cs-CZ" smtClean="0"/>
              <a:t>11.3.2014</a:t>
            </a:r>
            <a:endParaRPr lang="cs-CZ" dirty="0" smtClean="0"/>
          </a:p>
          <a:p>
            <a:pPr algn="ctr"/>
            <a:r>
              <a:rPr lang="cs-CZ" dirty="0" smtClean="0"/>
              <a:t>Jitka Navrátilová,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061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Iniciální fáze – vysvětlení role, účelu a způsobu práce.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Rozhovory s jednotlivými členy rodiny před zahájením intervence.</a:t>
            </a:r>
          </a:p>
          <a:p>
            <a:endParaRPr lang="cs-CZ" dirty="0" smtClean="0"/>
          </a:p>
          <a:p>
            <a:r>
              <a:rPr lang="cs-CZ" dirty="0" smtClean="0"/>
              <a:t>Cílem rozhovorů je zvýšení motivace jednotlivých členů pro spolupráci v rámci intervence. </a:t>
            </a:r>
          </a:p>
          <a:p>
            <a:endParaRPr lang="cs-CZ" dirty="0"/>
          </a:p>
          <a:p>
            <a:r>
              <a:rPr lang="cs-CZ" dirty="0" smtClean="0"/>
              <a:t>Důležité osvětlit, jakou roli má sociální pracovník v rodině, proč přišel a jakým způsobem by měli jednotlivý členové spolupracovat.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396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Iniciální fáze – </a:t>
            </a:r>
            <a:r>
              <a:rPr lang="cs-CZ" sz="2400" dirty="0" smtClean="0"/>
              <a:t>vysvětlení role</a:t>
            </a:r>
            <a:r>
              <a:rPr lang="cs-CZ" sz="2400" dirty="0"/>
              <a:t>, účelu a způsobu </a:t>
            </a:r>
            <a:r>
              <a:rPr lang="cs-CZ" sz="2400" dirty="0" smtClean="0"/>
              <a:t>práce – úkoly sociálního pracovníka.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Představit se.</a:t>
            </a:r>
          </a:p>
          <a:p>
            <a:r>
              <a:rPr lang="cs-CZ" dirty="0" smtClean="0"/>
              <a:t>Představit cíle organizace, ze které přišli.</a:t>
            </a:r>
          </a:p>
          <a:p>
            <a:r>
              <a:rPr lang="cs-CZ" dirty="0" smtClean="0"/>
              <a:t>Vysvětlit způsob své spolupráce s rodinou.</a:t>
            </a:r>
          </a:p>
          <a:p>
            <a:r>
              <a:rPr lang="cs-CZ" dirty="0" smtClean="0"/>
              <a:t>Vysvětlit otázku důvěry ve vztahu.</a:t>
            </a:r>
          </a:p>
          <a:p>
            <a:r>
              <a:rPr lang="cs-CZ" dirty="0" smtClean="0"/>
              <a:t>Navázání přátelské atmosféry.</a:t>
            </a:r>
          </a:p>
          <a:p>
            <a:r>
              <a:rPr lang="cs-CZ" dirty="0" smtClean="0"/>
              <a:t>Vysvětlit časový rámec spolupráce.</a:t>
            </a:r>
          </a:p>
          <a:p>
            <a:endParaRPr lang="cs-CZ" dirty="0"/>
          </a:p>
          <a:p>
            <a:r>
              <a:rPr lang="cs-CZ" dirty="0"/>
              <a:t>Otázka k reflexi: </a:t>
            </a:r>
            <a:r>
              <a:rPr lang="cs-CZ" dirty="0" smtClean="0">
                <a:solidFill>
                  <a:schemeClr val="tx2"/>
                </a:solidFill>
              </a:rPr>
              <a:t>Jak se mi podařilo „vstoupit“ do rodiny? Co sem mohl/a udělat jinak?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77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s rodinou v přirozeném prostředí – </a:t>
            </a:r>
            <a:r>
              <a:rPr lang="cs-CZ" sz="2700" dirty="0" smtClean="0"/>
              <a:t>základní charakteristiky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práce v rodině –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visiting</a:t>
            </a:r>
            <a:r>
              <a:rPr lang="cs-CZ" dirty="0" smtClean="0"/>
              <a:t> (nástroj podpory rodiny.</a:t>
            </a:r>
          </a:p>
          <a:p>
            <a:endParaRPr lang="cs-CZ" dirty="0" smtClean="0"/>
          </a:p>
          <a:p>
            <a:r>
              <a:rPr lang="cs-CZ" altLang="cs-CZ" dirty="0"/>
              <a:t>Profesionální, či poloprofesionální pomoc rodině v jejím domácím prostředí.</a:t>
            </a:r>
          </a:p>
          <a:p>
            <a:pPr>
              <a:buNone/>
            </a:pPr>
            <a:endParaRPr lang="cs-CZ" altLang="cs-CZ" dirty="0"/>
          </a:p>
          <a:p>
            <a:r>
              <a:rPr lang="cs-CZ" altLang="cs-CZ" dirty="0"/>
              <a:t>Pomoc orientována především </a:t>
            </a:r>
            <a:r>
              <a:rPr lang="cs-CZ" altLang="cs-CZ" dirty="0" smtClean="0"/>
              <a:t>na problémy v sociálním fungování rodin (chudobu, nedostatečná péče o děti, nemoc, problémy s formálními organizacemi ….)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16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– </a:t>
            </a:r>
            <a:r>
              <a:rPr lang="cs-CZ" sz="2700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Dostupnost služeb (služba se dostane i tam, kam by se jinak nedostala).</a:t>
            </a:r>
          </a:p>
          <a:p>
            <a:r>
              <a:rPr lang="cs-CZ" altLang="cs-CZ" sz="2400" dirty="0"/>
              <a:t>Vede klienty k větší samostatnosti.</a:t>
            </a:r>
          </a:p>
          <a:p>
            <a:r>
              <a:rPr lang="cs-CZ" altLang="cs-CZ" sz="2400" dirty="0"/>
              <a:t>Služba vychází z reálných potřeb rodin.</a:t>
            </a:r>
          </a:p>
          <a:p>
            <a:r>
              <a:rPr lang="cs-CZ" altLang="cs-CZ" sz="2400" dirty="0"/>
              <a:t>Podpora zvládání mezilidských vztahů a rodičovských kompetencí.</a:t>
            </a:r>
          </a:p>
          <a:p>
            <a:r>
              <a:rPr lang="cs-CZ" altLang="cs-CZ" sz="2400" dirty="0"/>
              <a:t>Směřuje k zachování rodinných vztahů a </a:t>
            </a:r>
            <a:r>
              <a:rPr lang="cs-CZ" altLang="cs-CZ" sz="2400" dirty="0" smtClean="0"/>
              <a:t>vazeb skrze změnu, či zlepšení životní situace členů rodiny.</a:t>
            </a:r>
          </a:p>
          <a:p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9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– </a:t>
            </a:r>
            <a:r>
              <a:rPr lang="cs-CZ" sz="2300" dirty="0" smtClean="0"/>
              <a:t>důvody zahájení spolupráce</a:t>
            </a:r>
            <a:endParaRPr lang="cs-CZ" sz="2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žádá pomoc.</a:t>
            </a:r>
          </a:p>
          <a:p>
            <a:r>
              <a:rPr lang="cs-CZ" dirty="0" smtClean="0"/>
              <a:t>Rodina je příčinou problémů, které jsou pociťovány individuálně, či v komunitní úrovni.</a:t>
            </a:r>
          </a:p>
          <a:p>
            <a:r>
              <a:rPr lang="cs-CZ" dirty="0" smtClean="0"/>
              <a:t>Rodina je důležitým zdrojem řešení problémů v jiných systémech.</a:t>
            </a:r>
          </a:p>
          <a:p>
            <a:r>
              <a:rPr lang="cs-CZ" dirty="0" smtClean="0"/>
              <a:t>Stávající problém, bez ohledu na jeho těžiště má oslabující dopad na rodinu.</a:t>
            </a:r>
          </a:p>
          <a:p>
            <a:endParaRPr lang="cs-CZ" dirty="0"/>
          </a:p>
          <a:p>
            <a:r>
              <a:rPr lang="cs-CZ" dirty="0" smtClean="0"/>
              <a:t>Otázka k reflexi: </a:t>
            </a:r>
            <a:r>
              <a:rPr lang="cs-CZ" dirty="0" smtClean="0">
                <a:solidFill>
                  <a:schemeClr val="tx2"/>
                </a:solidFill>
              </a:rPr>
              <a:t>Reflektuji problém rodiny 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v širším kontextu?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3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– </a:t>
            </a:r>
            <a:r>
              <a:rPr lang="cs-CZ" sz="2200" dirty="0" smtClean="0"/>
              <a:t>vztahy mezi rodinou a pracovníky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výzkumů zaměřených na vztahy mezi sociálními pracovníkem a rodinou (oproti jednotlivcům).</a:t>
            </a:r>
          </a:p>
          <a:p>
            <a:r>
              <a:rPr lang="cs-CZ" dirty="0" smtClean="0"/>
              <a:t>Schopnost být ve vztahu s jednotlivými členy rodiny. </a:t>
            </a:r>
          </a:p>
          <a:p>
            <a:r>
              <a:rPr lang="cs-CZ" dirty="0" smtClean="0"/>
              <a:t>Vztah jako nástroj změny v životě klienta  (</a:t>
            </a:r>
            <a:r>
              <a:rPr lang="cs-CZ" dirty="0" err="1" smtClean="0"/>
              <a:t>Rogers</a:t>
            </a:r>
            <a:r>
              <a:rPr lang="cs-CZ" dirty="0" smtClean="0"/>
              <a:t>, 1957).</a:t>
            </a:r>
          </a:p>
          <a:p>
            <a:r>
              <a:rPr lang="cs-CZ" dirty="0" smtClean="0"/>
              <a:t>Přestože je vztah důležitým nástrojem změny v životě klienta, sám o sobě ji nezpůsobí. Spíše je faktorem, který ovlivňuje ostatní proměnné.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53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– </a:t>
            </a:r>
            <a:r>
              <a:rPr lang="cs-CZ" sz="2700" dirty="0" smtClean="0"/>
              <a:t>Obtíže ve spolupráci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Spolupráce s rodinou, v rámci níž má několik členů konflikt.</a:t>
            </a:r>
          </a:p>
          <a:p>
            <a:r>
              <a:rPr lang="cs-CZ" dirty="0" smtClean="0"/>
              <a:t>- možné řešení: nelezení společných cílů </a:t>
            </a:r>
            <a:br>
              <a:rPr lang="cs-CZ" dirty="0" smtClean="0"/>
            </a:br>
            <a:r>
              <a:rPr lang="cs-CZ" dirty="0" smtClean="0"/>
              <a:t>  a vztahy mezi nimi.</a:t>
            </a:r>
          </a:p>
          <a:p>
            <a:r>
              <a:rPr lang="cs-CZ" dirty="0" smtClean="0"/>
              <a:t>Spolupráce s rodinou, kde existuje konflikt mezi rodiči a dětmi.</a:t>
            </a:r>
          </a:p>
          <a:p>
            <a:r>
              <a:rPr lang="cs-CZ" dirty="0" smtClean="0"/>
              <a:t>- možné řešení: posílení spolupráce mezi </a:t>
            </a:r>
            <a:br>
              <a:rPr lang="cs-CZ" dirty="0" smtClean="0"/>
            </a:br>
            <a:r>
              <a:rPr lang="cs-CZ" dirty="0" smtClean="0"/>
              <a:t>  rodiči</a:t>
            </a:r>
            <a:r>
              <a:rPr lang="cs-CZ" dirty="0"/>
              <a:t> </a:t>
            </a:r>
            <a:r>
              <a:rPr lang="cs-CZ" dirty="0" smtClean="0"/>
              <a:t>a následně rozvíjet spolupráci </a:t>
            </a:r>
            <a:br>
              <a:rPr lang="cs-CZ" dirty="0" smtClean="0"/>
            </a:br>
            <a:r>
              <a:rPr lang="cs-CZ" dirty="0" smtClean="0"/>
              <a:t>  zahrnující jak rodiče, tak děti.</a:t>
            </a:r>
          </a:p>
          <a:p>
            <a:r>
              <a:rPr lang="cs-CZ" dirty="0" smtClean="0"/>
              <a:t>Uplatňování vůdcovské role sociálního pracovníka (naučit se vést rodinu k tomu, aby byla sama schopna řešit své problémy – důraz na zmocňování a sebeurčení rodiny).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05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– </a:t>
            </a:r>
            <a:r>
              <a:rPr lang="cs-CZ" sz="2200" dirty="0"/>
              <a:t>vztahy mezi rodinou a pracovníky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Efektivní vztahy: vřelost, empatie, upřímnost, jasné verbální projevy, výraz tváře (oční kontakt, pokyvování hlavou, držení těla …), časté a krátké odpovědi, tón hlasu), správné kladení otázek, </a:t>
            </a:r>
            <a:r>
              <a:rPr lang="cs-CZ" dirty="0" err="1" smtClean="0"/>
              <a:t>facilitativní</a:t>
            </a:r>
            <a:r>
              <a:rPr lang="cs-CZ" dirty="0" smtClean="0"/>
              <a:t> dovednosti, zdůrazňování silných stránek klienta…</a:t>
            </a:r>
          </a:p>
          <a:p>
            <a:endParaRPr lang="cs-CZ" dirty="0" smtClean="0"/>
          </a:p>
          <a:p>
            <a:r>
              <a:rPr lang="cs-CZ" dirty="0" smtClean="0"/>
              <a:t>Problematické vztahy: přílišná angažovanost, neúčast ve vztahu, časté přerušování klienta, časté mlčení.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351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s rodinou v přirozeném prostředí </a:t>
            </a:r>
            <a:r>
              <a:rPr lang="cs-CZ" sz="3100" dirty="0"/>
              <a:t>– vztahy </a:t>
            </a:r>
            <a:r>
              <a:rPr lang="cs-CZ" sz="3100" dirty="0" smtClean="0"/>
              <a:t> - shrnutí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pracovníci by měli provést důkladné posouzení životní situace klienta, měli by pozorně naslouchat, prokázat vřelost, empatii a být důvěryhodní.</a:t>
            </a:r>
          </a:p>
          <a:p>
            <a:endParaRPr lang="cs-CZ" dirty="0"/>
          </a:p>
          <a:p>
            <a:r>
              <a:rPr lang="cs-CZ" b="1" dirty="0"/>
              <a:t>V rámci ÚOP dochází skrze vztah ke zprostředkování pomoci, než že by vztah měl léčit.</a:t>
            </a:r>
          </a:p>
          <a:p>
            <a:endParaRPr lang="cs-CZ" dirty="0" smtClean="0"/>
          </a:p>
          <a:p>
            <a:r>
              <a:rPr lang="cs-CZ" dirty="0"/>
              <a:t>Otázka k reflexi: </a:t>
            </a:r>
            <a:r>
              <a:rPr lang="cs-CZ" dirty="0" smtClean="0">
                <a:solidFill>
                  <a:schemeClr val="tx2"/>
                </a:solidFill>
              </a:rPr>
              <a:t>Které dovednosti bych potřeboval/a pro profesionální vztah?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33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iniciální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Vysvětlení role, účelu a procedur.</a:t>
            </a:r>
          </a:p>
          <a:p>
            <a:r>
              <a:rPr lang="cs-CZ" dirty="0" smtClean="0"/>
              <a:t>Informace o způsobu práce a časových nárocích.</a:t>
            </a:r>
          </a:p>
          <a:p>
            <a:r>
              <a:rPr lang="cs-CZ" dirty="0" smtClean="0"/>
              <a:t>Získávání informací.</a:t>
            </a:r>
          </a:p>
          <a:p>
            <a:r>
              <a:rPr lang="cs-CZ" dirty="0" smtClean="0"/>
              <a:t>Posouzení.</a:t>
            </a:r>
          </a:p>
          <a:p>
            <a:r>
              <a:rPr lang="cs-CZ" dirty="0" smtClean="0"/>
              <a:t>Stanovení priorit.</a:t>
            </a:r>
          </a:p>
          <a:p>
            <a:r>
              <a:rPr lang="cs-CZ" dirty="0" smtClean="0"/>
              <a:t>Zkoumání a stanovení problému.</a:t>
            </a:r>
          </a:p>
          <a:p>
            <a:r>
              <a:rPr lang="cs-CZ" dirty="0" smtClean="0"/>
              <a:t>Cíle a smlouva.</a:t>
            </a:r>
          </a:p>
          <a:p>
            <a:endParaRPr lang="cs-CZ" dirty="0" smtClean="0"/>
          </a:p>
          <a:p>
            <a:r>
              <a:rPr lang="cs-CZ" dirty="0" smtClean="0"/>
              <a:t>Pravidlo: v počáteční fázi pracuji s celou rodinou (se všemi členy). Nezbytné pro posouzení i stanovení intervence.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396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292</TotalTime>
  <Words>605</Words>
  <Application>Microsoft Office PowerPoint</Application>
  <PresentationFormat>Předvádění na obrazovce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Iniciální fáze práce s rodinou</vt:lpstr>
      <vt:lpstr>Práce s rodinou v přirozeném prostředí – základní charakteristiky</vt:lpstr>
      <vt:lpstr>Práce s rodinou v přirozeném prostředí – výhody</vt:lpstr>
      <vt:lpstr>Práce s rodinou v přirozeném prostředí – důvody zahájení spolupráce</vt:lpstr>
      <vt:lpstr>Práce s rodinou v přirozeném prostředí – vztahy mezi rodinou a pracovníky</vt:lpstr>
      <vt:lpstr>Práce s rodinou v přirozeném prostředí – Obtíže ve spolupráci</vt:lpstr>
      <vt:lpstr>Práce s rodinou v přirozeném prostředí – vztahy mezi rodinou a pracovníky</vt:lpstr>
      <vt:lpstr>Práce s rodinou v přirozeném prostředí – vztahy  - shrnutí</vt:lpstr>
      <vt:lpstr>Prvky iniciální fáze</vt:lpstr>
      <vt:lpstr>Iniciální fáze – vysvětlení role, účelu a způsobu práce.</vt:lpstr>
      <vt:lpstr>Iniciální fáze – vysvětlení role, účelu a způsobu práce – úkoly sociálního pracovníka.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úvahy před zahájení práce s rodinou</dc:title>
  <dc:creator>Jitka Navrátilová</dc:creator>
  <cp:lastModifiedBy>Jitka Navrátilová</cp:lastModifiedBy>
  <cp:revision>38</cp:revision>
  <dcterms:created xsi:type="dcterms:W3CDTF">2013-10-04T08:10:17Z</dcterms:created>
  <dcterms:modified xsi:type="dcterms:W3CDTF">2014-03-11T10:28:52Z</dcterms:modified>
</cp:coreProperties>
</file>