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548" r:id="rId2"/>
    <p:sldId id="421" r:id="rId3"/>
    <p:sldId id="511" r:id="rId4"/>
    <p:sldId id="512" r:id="rId5"/>
    <p:sldId id="510" r:id="rId6"/>
    <p:sldId id="520" r:id="rId7"/>
    <p:sldId id="514" r:id="rId8"/>
    <p:sldId id="515" r:id="rId9"/>
    <p:sldId id="517" r:id="rId10"/>
    <p:sldId id="518" r:id="rId11"/>
    <p:sldId id="539" r:id="rId12"/>
    <p:sldId id="516" r:id="rId13"/>
    <p:sldId id="519" r:id="rId14"/>
    <p:sldId id="522" r:id="rId15"/>
    <p:sldId id="523" r:id="rId16"/>
    <p:sldId id="521" r:id="rId17"/>
    <p:sldId id="524" r:id="rId18"/>
    <p:sldId id="525" r:id="rId19"/>
    <p:sldId id="526" r:id="rId20"/>
    <p:sldId id="527" r:id="rId21"/>
    <p:sldId id="495" r:id="rId22"/>
    <p:sldId id="528" r:id="rId23"/>
    <p:sldId id="535" r:id="rId24"/>
    <p:sldId id="546" r:id="rId25"/>
    <p:sldId id="536" r:id="rId26"/>
    <p:sldId id="537" r:id="rId27"/>
    <p:sldId id="533" r:id="rId28"/>
    <p:sldId id="534" r:id="rId29"/>
    <p:sldId id="530" r:id="rId30"/>
    <p:sldId id="538" r:id="rId31"/>
    <p:sldId id="532" r:id="rId32"/>
    <p:sldId id="551" r:id="rId33"/>
    <p:sldId id="550" r:id="rId34"/>
    <p:sldId id="531" r:id="rId35"/>
    <p:sldId id="540" r:id="rId36"/>
    <p:sldId id="545" r:id="rId37"/>
    <p:sldId id="542" r:id="rId38"/>
    <p:sldId id="541" r:id="rId39"/>
    <p:sldId id="543" r:id="rId40"/>
    <p:sldId id="547" r:id="rId41"/>
    <p:sldId id="549" r:id="rId4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FF9933"/>
    <a:srgbClr val="FFCC66"/>
    <a:srgbClr val="F3D001"/>
    <a:srgbClr val="F4EE00"/>
    <a:srgbClr val="FFFF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>
        <p:scale>
          <a:sx n="141" d="100"/>
          <a:sy n="141" d="100"/>
        </p:scale>
        <p:origin x="-8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800" b="1" dirty="0" smtClean="0"/>
            <a:t>Citační manažer</a:t>
          </a:r>
          <a:endParaRPr lang="cs-CZ" sz="28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FF9933"/>
        </a:solidFill>
      </dgm:spPr>
      <dgm:t>
        <a:bodyPr/>
        <a:lstStyle/>
        <a:p>
          <a:r>
            <a:rPr lang="cs-CZ" sz="2400" b="1" dirty="0" smtClean="0"/>
            <a:t>Získávání citací</a:t>
          </a:r>
        </a:p>
        <a:p>
          <a:r>
            <a:rPr lang="cs-CZ" sz="1400" b="1" dirty="0" smtClean="0"/>
            <a:t>ručně, DB, katalogy,…</a:t>
          </a:r>
          <a:endParaRPr lang="cs-CZ" sz="14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C30D2136-9187-4CBC-BF2F-B1E4F117C3D9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Správa citací</a:t>
          </a:r>
        </a:p>
        <a:p>
          <a:r>
            <a:rPr lang="cs-CZ" sz="1400" b="1" dirty="0" smtClean="0"/>
            <a:t>složky, úložiště, obálky</a:t>
          </a:r>
          <a:endParaRPr lang="cs-CZ" sz="1000" b="1" dirty="0"/>
        </a:p>
      </dgm:t>
    </dgm:pt>
    <dgm:pt modelId="{EFD7459F-8354-4104-9E8D-5E911CEE554E}" type="parTrans" cxnId="{B5443A1D-1D34-4A08-9C89-B26B4AFCEBFD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354F4562-9D13-4E6E-9727-B24C32D78594}" type="sibTrans" cxnId="{B5443A1D-1D34-4A08-9C89-B26B4AFCEBFD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FF9900"/>
        </a:solidFill>
      </dgm:spPr>
      <dgm:t>
        <a:bodyPr/>
        <a:lstStyle/>
        <a:p>
          <a:r>
            <a:rPr lang="cs-CZ" sz="2400" b="1" dirty="0" smtClean="0"/>
            <a:t>Export citací</a:t>
          </a:r>
        </a:p>
        <a:p>
          <a:r>
            <a:rPr lang="cs-CZ" sz="1400" b="1" dirty="0" smtClean="0"/>
            <a:t>podpora citačních stylů</a:t>
          </a:r>
          <a:endParaRPr lang="cs-CZ" sz="14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FF9933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4985085E-996A-4788-8A49-0F46A701DBD6}" type="pres">
      <dgm:prSet presAssocID="{BDE7816F-FD74-4573-A681-AB6385511B7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52272F7-B682-4578-A382-76B6F5A51784}" type="pres">
      <dgm:prSet presAssocID="{709B5A12-EAAC-4328-8550-D30DD1F18BA1}" presName="root1" presStyleCnt="0"/>
      <dgm:spPr/>
    </dgm:pt>
    <dgm:pt modelId="{9EE5FB58-57ED-43A8-9646-57F821681575}" type="pres">
      <dgm:prSet presAssocID="{709B5A12-EAAC-4328-8550-D30DD1F18BA1}" presName="LevelOneTextNode" presStyleLbl="node0" presStyleIdx="0" presStyleCnt="1" custScaleY="7941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57BFE1D-8CF2-4E8B-950C-25C8788570BD}" type="pres">
      <dgm:prSet presAssocID="{709B5A12-EAAC-4328-8550-D30DD1F18BA1}" presName="level2hierChild" presStyleCnt="0"/>
      <dgm:spPr/>
    </dgm:pt>
    <dgm:pt modelId="{678A445D-0550-41C1-96E4-CDC278F9830F}" type="pres">
      <dgm:prSet presAssocID="{B70C7C94-3A3A-4333-B389-3B5FF190AD2E}" presName="conn2-1" presStyleLbl="parChTrans1D2" presStyleIdx="0" presStyleCnt="3"/>
      <dgm:spPr/>
      <dgm:t>
        <a:bodyPr/>
        <a:lstStyle/>
        <a:p>
          <a:endParaRPr lang="cs-CZ"/>
        </a:p>
      </dgm:t>
    </dgm:pt>
    <dgm:pt modelId="{2943B8DD-A306-405F-9C7E-20FE17401623}" type="pres">
      <dgm:prSet presAssocID="{B70C7C94-3A3A-4333-B389-3B5FF190AD2E}" presName="connTx" presStyleLbl="parChTrans1D2" presStyleIdx="0" presStyleCnt="3"/>
      <dgm:spPr/>
      <dgm:t>
        <a:bodyPr/>
        <a:lstStyle/>
        <a:p>
          <a:endParaRPr lang="cs-CZ"/>
        </a:p>
      </dgm:t>
    </dgm:pt>
    <dgm:pt modelId="{DED4E4A3-864A-4194-BE67-10FBFAEF5AE6}" type="pres">
      <dgm:prSet presAssocID="{757982D8-3EBB-4D8E-AC95-3337AFFE0FA4}" presName="root2" presStyleCnt="0"/>
      <dgm:spPr/>
    </dgm:pt>
    <dgm:pt modelId="{2FD2D3CF-A2D6-4E59-A8F9-695B92F8B052}" type="pres">
      <dgm:prSet presAssocID="{757982D8-3EBB-4D8E-AC95-3337AFFE0FA4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C642D5A-3C55-4957-A6AA-0B40CA588F34}" type="pres">
      <dgm:prSet presAssocID="{757982D8-3EBB-4D8E-AC95-3337AFFE0FA4}" presName="level3hierChild" presStyleCnt="0"/>
      <dgm:spPr/>
    </dgm:pt>
    <dgm:pt modelId="{4502D279-C79E-4FB0-B930-33BD84E67EB9}" type="pres">
      <dgm:prSet presAssocID="{EFD7459F-8354-4104-9E8D-5E911CEE554E}" presName="conn2-1" presStyleLbl="parChTrans1D2" presStyleIdx="1" presStyleCnt="3"/>
      <dgm:spPr/>
      <dgm:t>
        <a:bodyPr/>
        <a:lstStyle/>
        <a:p>
          <a:endParaRPr lang="cs-CZ"/>
        </a:p>
      </dgm:t>
    </dgm:pt>
    <dgm:pt modelId="{5684999E-63D8-4329-A764-67FB8FEA91BB}" type="pres">
      <dgm:prSet presAssocID="{EFD7459F-8354-4104-9E8D-5E911CEE554E}" presName="connTx" presStyleLbl="parChTrans1D2" presStyleIdx="1" presStyleCnt="3"/>
      <dgm:spPr/>
      <dgm:t>
        <a:bodyPr/>
        <a:lstStyle/>
        <a:p>
          <a:endParaRPr lang="cs-CZ"/>
        </a:p>
      </dgm:t>
    </dgm:pt>
    <dgm:pt modelId="{0BC45BC6-BECD-428D-A3B6-DE6EC3E0C8EA}" type="pres">
      <dgm:prSet presAssocID="{C30D2136-9187-4CBC-BF2F-B1E4F117C3D9}" presName="root2" presStyleCnt="0"/>
      <dgm:spPr/>
    </dgm:pt>
    <dgm:pt modelId="{3D912715-FD00-419B-A26A-C4BAC50271EF}" type="pres">
      <dgm:prSet presAssocID="{C30D2136-9187-4CBC-BF2F-B1E4F117C3D9}" presName="LevelTwoTextNode" presStyleLbl="node2" presStyleIdx="1" presStyleCnt="3" custLinFactNeighborX="446" custLinFactNeighborY="2199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E2F0CC8-1299-4760-97E9-2515652AFCA0}" type="pres">
      <dgm:prSet presAssocID="{C30D2136-9187-4CBC-BF2F-B1E4F117C3D9}" presName="level3hierChild" presStyleCnt="0"/>
      <dgm:spPr/>
    </dgm:pt>
    <dgm:pt modelId="{1C962A1A-E2A4-48B7-A878-F7DC894B222C}" type="pres">
      <dgm:prSet presAssocID="{6ACC875E-B893-4E29-AB7B-CD1CD1624A10}" presName="conn2-1" presStyleLbl="parChTrans1D2" presStyleIdx="2" presStyleCnt="3"/>
      <dgm:spPr/>
      <dgm:t>
        <a:bodyPr/>
        <a:lstStyle/>
        <a:p>
          <a:endParaRPr lang="cs-CZ"/>
        </a:p>
      </dgm:t>
    </dgm:pt>
    <dgm:pt modelId="{1F65FF0B-BC93-42C4-B937-89FED927F81E}" type="pres">
      <dgm:prSet presAssocID="{6ACC875E-B893-4E29-AB7B-CD1CD1624A10}" presName="connTx" presStyleLbl="parChTrans1D2" presStyleIdx="2" presStyleCnt="3"/>
      <dgm:spPr/>
      <dgm:t>
        <a:bodyPr/>
        <a:lstStyle/>
        <a:p>
          <a:endParaRPr lang="cs-CZ"/>
        </a:p>
      </dgm:t>
    </dgm:pt>
    <dgm:pt modelId="{99D3D754-2E5D-4687-BB97-8C478BF626F1}" type="pres">
      <dgm:prSet presAssocID="{9815E430-2C87-4111-957C-635AEA971D56}" presName="root2" presStyleCnt="0"/>
      <dgm:spPr/>
    </dgm:pt>
    <dgm:pt modelId="{63CB8899-4B9B-48D5-99A8-18AC0E375785}" type="pres">
      <dgm:prSet presAssocID="{9815E430-2C87-4111-957C-635AEA971D56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B0C8E8E-669D-46AD-A0F4-152E6AD59D98}" type="pres">
      <dgm:prSet presAssocID="{9815E430-2C87-4111-957C-635AEA971D56}" presName="level3hierChild" presStyleCnt="0"/>
      <dgm:spPr/>
    </dgm:pt>
  </dgm:ptLst>
  <dgm:cxnLst>
    <dgm:cxn modelId="{C99B79C9-2FAD-434F-82E7-7B3C7D48B5A9}" type="presOf" srcId="{EFD7459F-8354-4104-9E8D-5E911CEE554E}" destId="{5684999E-63D8-4329-A764-67FB8FEA91BB}" srcOrd="1" destOrd="0" presId="urn:microsoft.com/office/officeart/2008/layout/HorizontalMultiLevelHierarchy"/>
    <dgm:cxn modelId="{BD20C63F-684A-4219-AFE9-1A4DCB8DB2B0}" type="presOf" srcId="{B70C7C94-3A3A-4333-B389-3B5FF190AD2E}" destId="{2943B8DD-A306-405F-9C7E-20FE17401623}" srcOrd="1" destOrd="0" presId="urn:microsoft.com/office/officeart/2008/layout/HorizontalMultiLevelHierarchy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6A980351-3248-4EDB-A279-5DB736114917}" type="presOf" srcId="{6ACC875E-B893-4E29-AB7B-CD1CD1624A10}" destId="{1F65FF0B-BC93-42C4-B937-89FED927F81E}" srcOrd="1" destOrd="0" presId="urn:microsoft.com/office/officeart/2008/layout/HorizontalMultiLevelHierarchy"/>
    <dgm:cxn modelId="{9F583B0E-2A9C-44DE-A88B-8A1B0C4DB907}" srcId="{709B5A12-EAAC-4328-8550-D30DD1F18BA1}" destId="{9815E430-2C87-4111-957C-635AEA971D56}" srcOrd="2" destOrd="0" parTransId="{6ACC875E-B893-4E29-AB7B-CD1CD1624A10}" sibTransId="{8299E91F-B1AA-439D-8F3B-0F9FF4A4D6B3}"/>
    <dgm:cxn modelId="{2D951B81-3A43-4BEA-91AD-B272B1EBDB08}" type="presOf" srcId="{BDE7816F-FD74-4573-A681-AB6385511B7A}" destId="{4985085E-996A-4788-8A49-0F46A701DBD6}" srcOrd="0" destOrd="0" presId="urn:microsoft.com/office/officeart/2008/layout/HorizontalMultiLevelHierarchy"/>
    <dgm:cxn modelId="{F5BDD737-453D-449F-A438-B98AD4FF8593}" type="presOf" srcId="{709B5A12-EAAC-4328-8550-D30DD1F18BA1}" destId="{9EE5FB58-57ED-43A8-9646-57F821681575}" srcOrd="0" destOrd="0" presId="urn:microsoft.com/office/officeart/2008/layout/HorizontalMultiLevelHierarchy"/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11D19E10-7AE4-4CEA-84EE-9507A3D95FA9}" type="presOf" srcId="{B70C7C94-3A3A-4333-B389-3B5FF190AD2E}" destId="{678A445D-0550-41C1-96E4-CDC278F9830F}" srcOrd="0" destOrd="0" presId="urn:microsoft.com/office/officeart/2008/layout/HorizontalMultiLevelHierarchy"/>
    <dgm:cxn modelId="{15FF6790-D9C2-46F0-AF83-5EE8AAF253DF}" type="presOf" srcId="{9815E430-2C87-4111-957C-635AEA971D56}" destId="{63CB8899-4B9B-48D5-99A8-18AC0E375785}" srcOrd="0" destOrd="0" presId="urn:microsoft.com/office/officeart/2008/layout/HorizontalMultiLevelHierarchy"/>
    <dgm:cxn modelId="{8276809A-FACD-46A6-A151-577379659683}" type="presOf" srcId="{6ACC875E-B893-4E29-AB7B-CD1CD1624A10}" destId="{1C962A1A-E2A4-48B7-A878-F7DC894B222C}" srcOrd="0" destOrd="0" presId="urn:microsoft.com/office/officeart/2008/layout/HorizontalMultiLevelHierarchy"/>
    <dgm:cxn modelId="{58C9F49A-B838-42FA-86EB-FF978A1CC785}" type="presOf" srcId="{757982D8-3EBB-4D8E-AC95-3337AFFE0FA4}" destId="{2FD2D3CF-A2D6-4E59-A8F9-695B92F8B052}" srcOrd="0" destOrd="0" presId="urn:microsoft.com/office/officeart/2008/layout/HorizontalMultiLevelHierarchy"/>
    <dgm:cxn modelId="{4B77A863-EB8D-460B-9C02-9EA4B1889B3C}" type="presOf" srcId="{EFD7459F-8354-4104-9E8D-5E911CEE554E}" destId="{4502D279-C79E-4FB0-B930-33BD84E67EB9}" srcOrd="0" destOrd="0" presId="urn:microsoft.com/office/officeart/2008/layout/HorizontalMultiLevelHierarchy"/>
    <dgm:cxn modelId="{B5443A1D-1D34-4A08-9C89-B26B4AFCEBFD}" srcId="{709B5A12-EAAC-4328-8550-D30DD1F18BA1}" destId="{C30D2136-9187-4CBC-BF2F-B1E4F117C3D9}" srcOrd="1" destOrd="0" parTransId="{EFD7459F-8354-4104-9E8D-5E911CEE554E}" sibTransId="{354F4562-9D13-4E6E-9727-B24C32D78594}"/>
    <dgm:cxn modelId="{31A93979-767B-4404-BA5A-1BC2DFC0D3E1}" type="presOf" srcId="{C30D2136-9187-4CBC-BF2F-B1E4F117C3D9}" destId="{3D912715-FD00-419B-A26A-C4BAC50271EF}" srcOrd="0" destOrd="0" presId="urn:microsoft.com/office/officeart/2008/layout/HorizontalMultiLevelHierarchy"/>
    <dgm:cxn modelId="{C9B30BEF-F02B-4980-B1AD-3F6629FD286B}" type="presParOf" srcId="{4985085E-996A-4788-8A49-0F46A701DBD6}" destId="{052272F7-B682-4578-A382-76B6F5A51784}" srcOrd="0" destOrd="0" presId="urn:microsoft.com/office/officeart/2008/layout/HorizontalMultiLevelHierarchy"/>
    <dgm:cxn modelId="{B2B04FC9-641F-4F78-B43D-D368E16304B1}" type="presParOf" srcId="{052272F7-B682-4578-A382-76B6F5A51784}" destId="{9EE5FB58-57ED-43A8-9646-57F821681575}" srcOrd="0" destOrd="0" presId="urn:microsoft.com/office/officeart/2008/layout/HorizontalMultiLevelHierarchy"/>
    <dgm:cxn modelId="{5B1CF576-531C-4E97-ADEA-FF0D4EE0936B}" type="presParOf" srcId="{052272F7-B682-4578-A382-76B6F5A51784}" destId="{C57BFE1D-8CF2-4E8B-950C-25C8788570BD}" srcOrd="1" destOrd="0" presId="urn:microsoft.com/office/officeart/2008/layout/HorizontalMultiLevelHierarchy"/>
    <dgm:cxn modelId="{3FC4C913-24DD-49F7-A405-3F207865C0FA}" type="presParOf" srcId="{C57BFE1D-8CF2-4E8B-950C-25C8788570BD}" destId="{678A445D-0550-41C1-96E4-CDC278F9830F}" srcOrd="0" destOrd="0" presId="urn:microsoft.com/office/officeart/2008/layout/HorizontalMultiLevelHierarchy"/>
    <dgm:cxn modelId="{2C247C4B-99CE-49EA-94AE-2D75BE20C2A5}" type="presParOf" srcId="{678A445D-0550-41C1-96E4-CDC278F9830F}" destId="{2943B8DD-A306-405F-9C7E-20FE17401623}" srcOrd="0" destOrd="0" presId="urn:microsoft.com/office/officeart/2008/layout/HorizontalMultiLevelHierarchy"/>
    <dgm:cxn modelId="{0B8B1C96-EC6B-47D3-85F1-7E8651627E3F}" type="presParOf" srcId="{C57BFE1D-8CF2-4E8B-950C-25C8788570BD}" destId="{DED4E4A3-864A-4194-BE67-10FBFAEF5AE6}" srcOrd="1" destOrd="0" presId="urn:microsoft.com/office/officeart/2008/layout/HorizontalMultiLevelHierarchy"/>
    <dgm:cxn modelId="{651990B6-1B6B-409D-9008-9D59FEEC8374}" type="presParOf" srcId="{DED4E4A3-864A-4194-BE67-10FBFAEF5AE6}" destId="{2FD2D3CF-A2D6-4E59-A8F9-695B92F8B052}" srcOrd="0" destOrd="0" presId="urn:microsoft.com/office/officeart/2008/layout/HorizontalMultiLevelHierarchy"/>
    <dgm:cxn modelId="{031844FC-D596-40C8-93F4-7A4FACAD41D3}" type="presParOf" srcId="{DED4E4A3-864A-4194-BE67-10FBFAEF5AE6}" destId="{5C642D5A-3C55-4957-A6AA-0B40CA588F34}" srcOrd="1" destOrd="0" presId="urn:microsoft.com/office/officeart/2008/layout/HorizontalMultiLevelHierarchy"/>
    <dgm:cxn modelId="{AEB53B72-9244-48A9-87DF-A2B646B3A3B7}" type="presParOf" srcId="{C57BFE1D-8CF2-4E8B-950C-25C8788570BD}" destId="{4502D279-C79E-4FB0-B930-33BD84E67EB9}" srcOrd="2" destOrd="0" presId="urn:microsoft.com/office/officeart/2008/layout/HorizontalMultiLevelHierarchy"/>
    <dgm:cxn modelId="{6B4954E3-EC80-42E8-8F8D-67EC24D2837B}" type="presParOf" srcId="{4502D279-C79E-4FB0-B930-33BD84E67EB9}" destId="{5684999E-63D8-4329-A764-67FB8FEA91BB}" srcOrd="0" destOrd="0" presId="urn:microsoft.com/office/officeart/2008/layout/HorizontalMultiLevelHierarchy"/>
    <dgm:cxn modelId="{6D1DB837-B5AA-409B-A58B-F7DAA32C40EF}" type="presParOf" srcId="{C57BFE1D-8CF2-4E8B-950C-25C8788570BD}" destId="{0BC45BC6-BECD-428D-A3B6-DE6EC3E0C8EA}" srcOrd="3" destOrd="0" presId="urn:microsoft.com/office/officeart/2008/layout/HorizontalMultiLevelHierarchy"/>
    <dgm:cxn modelId="{F38070F1-257B-4324-B0D2-39AD08D9C2D5}" type="presParOf" srcId="{0BC45BC6-BECD-428D-A3B6-DE6EC3E0C8EA}" destId="{3D912715-FD00-419B-A26A-C4BAC50271EF}" srcOrd="0" destOrd="0" presId="urn:microsoft.com/office/officeart/2008/layout/HorizontalMultiLevelHierarchy"/>
    <dgm:cxn modelId="{5F2E685C-2FEC-44DB-8FD8-04AC6E4303D6}" type="presParOf" srcId="{0BC45BC6-BECD-428D-A3B6-DE6EC3E0C8EA}" destId="{6E2F0CC8-1299-4760-97E9-2515652AFCA0}" srcOrd="1" destOrd="0" presId="urn:microsoft.com/office/officeart/2008/layout/HorizontalMultiLevelHierarchy"/>
    <dgm:cxn modelId="{EB3467A0-3794-4753-8F4E-F89B03E9B2A1}" type="presParOf" srcId="{C57BFE1D-8CF2-4E8B-950C-25C8788570BD}" destId="{1C962A1A-E2A4-48B7-A878-F7DC894B222C}" srcOrd="4" destOrd="0" presId="urn:microsoft.com/office/officeart/2008/layout/HorizontalMultiLevelHierarchy"/>
    <dgm:cxn modelId="{5213E1FE-47DA-4EE4-85FE-6F35FEA5A59F}" type="presParOf" srcId="{1C962A1A-E2A4-48B7-A878-F7DC894B222C}" destId="{1F65FF0B-BC93-42C4-B937-89FED927F81E}" srcOrd="0" destOrd="0" presId="urn:microsoft.com/office/officeart/2008/layout/HorizontalMultiLevelHierarchy"/>
    <dgm:cxn modelId="{131207B7-7802-4DEF-A715-103AB6676EC6}" type="presParOf" srcId="{C57BFE1D-8CF2-4E8B-950C-25C8788570BD}" destId="{99D3D754-2E5D-4687-BB97-8C478BF626F1}" srcOrd="5" destOrd="0" presId="urn:microsoft.com/office/officeart/2008/layout/HorizontalMultiLevelHierarchy"/>
    <dgm:cxn modelId="{A14BAA20-597A-40CE-86B3-DAB403196D94}" type="presParOf" srcId="{99D3D754-2E5D-4687-BB97-8C478BF626F1}" destId="{63CB8899-4B9B-48D5-99A8-18AC0E375785}" srcOrd="0" destOrd="0" presId="urn:microsoft.com/office/officeart/2008/layout/HorizontalMultiLevelHierarchy"/>
    <dgm:cxn modelId="{1567148C-B027-4063-826C-CB953058346D}" type="presParOf" srcId="{99D3D754-2E5D-4687-BB97-8C478BF626F1}" destId="{7B0C8E8E-669D-46AD-A0F4-152E6AD59D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E7816F-FD74-4573-A681-AB6385511B7A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709B5A12-EAAC-4328-8550-D30DD1F18BA1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000" b="1" dirty="0" smtClean="0"/>
            <a:t>rozšíření do prohlížečů</a:t>
          </a:r>
          <a:endParaRPr lang="cs-CZ" sz="1000" b="1" dirty="0"/>
        </a:p>
      </dgm:t>
    </dgm:pt>
    <dgm:pt modelId="{7C67001D-A0DA-44B1-9562-C6B00D84D0E6}" type="parTrans" cxnId="{F4AD04F0-D354-4C7D-A6AC-8937A4EB12DE}">
      <dgm:prSet/>
      <dgm:spPr/>
      <dgm:t>
        <a:bodyPr/>
        <a:lstStyle/>
        <a:p>
          <a:endParaRPr lang="cs-CZ"/>
        </a:p>
      </dgm:t>
    </dgm:pt>
    <dgm:pt modelId="{016C0749-B9C8-46A6-B283-D05BBF232918}" type="sibTrans" cxnId="{F4AD04F0-D354-4C7D-A6AC-8937A4EB12DE}">
      <dgm:prSet/>
      <dgm:spPr/>
      <dgm:t>
        <a:bodyPr/>
        <a:lstStyle/>
        <a:p>
          <a:endParaRPr lang="cs-CZ"/>
        </a:p>
      </dgm:t>
    </dgm:pt>
    <dgm:pt modelId="{757982D8-3EBB-4D8E-AC95-3337AFFE0FA4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rozšíření do Wordu</a:t>
          </a:r>
          <a:endParaRPr lang="cs-CZ" sz="1200" b="1" dirty="0"/>
        </a:p>
      </dgm:t>
    </dgm:pt>
    <dgm:pt modelId="{B70C7C94-3A3A-4333-B389-3B5FF190AD2E}" type="parTrans" cxnId="{CB18793F-EE88-47D5-9A49-8935818492F4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EFCCDB57-6EED-4EC0-A1C4-587DC93DCE54}" type="sibTrans" cxnId="{CB18793F-EE88-47D5-9A49-8935818492F4}">
      <dgm:prSet/>
      <dgm:spPr/>
      <dgm:t>
        <a:bodyPr/>
        <a:lstStyle/>
        <a:p>
          <a:endParaRPr lang="cs-CZ"/>
        </a:p>
      </dgm:t>
    </dgm:pt>
    <dgm:pt modelId="{9815E430-2C87-4111-957C-635AEA971D56}">
      <dgm:prSet phldrT="[Text]" custT="1"/>
      <dgm:spPr>
        <a:solidFill>
          <a:srgbClr val="008000"/>
        </a:solidFill>
      </dgm:spPr>
      <dgm:t>
        <a:bodyPr/>
        <a:lstStyle/>
        <a:p>
          <a:r>
            <a:rPr lang="cs-CZ" sz="1200" b="1" dirty="0" smtClean="0"/>
            <a:t>API         a další nástroje</a:t>
          </a:r>
          <a:endParaRPr lang="cs-CZ" sz="1200" b="1" dirty="0"/>
        </a:p>
      </dgm:t>
    </dgm:pt>
    <dgm:pt modelId="{6ACC875E-B893-4E29-AB7B-CD1CD1624A10}" type="parTrans" cxnId="{9F583B0E-2A9C-44DE-A88B-8A1B0C4DB907}">
      <dgm:prSet/>
      <dgm:spPr>
        <a:ln>
          <a:solidFill>
            <a:srgbClr val="008000"/>
          </a:solidFill>
        </a:ln>
      </dgm:spPr>
      <dgm:t>
        <a:bodyPr/>
        <a:lstStyle/>
        <a:p>
          <a:endParaRPr lang="cs-CZ"/>
        </a:p>
      </dgm:t>
    </dgm:pt>
    <dgm:pt modelId="{8299E91F-B1AA-439D-8F3B-0F9FF4A4D6B3}" type="sibTrans" cxnId="{9F583B0E-2A9C-44DE-A88B-8A1B0C4DB907}">
      <dgm:prSet/>
      <dgm:spPr/>
      <dgm:t>
        <a:bodyPr/>
        <a:lstStyle/>
        <a:p>
          <a:endParaRPr lang="cs-CZ"/>
        </a:p>
      </dgm:t>
    </dgm:pt>
    <dgm:pt modelId="{B4864D67-6436-4E26-9B13-3ED2B0E3DC72}" type="pres">
      <dgm:prSet presAssocID="{BDE7816F-FD74-4573-A681-AB6385511B7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9C3E5B-32A5-452C-9F7E-EF3BBF528548}" type="pres">
      <dgm:prSet presAssocID="{709B5A12-EAAC-4328-8550-D30DD1F18BA1}" presName="centerShape" presStyleLbl="node0" presStyleIdx="0" presStyleCnt="1"/>
      <dgm:spPr/>
      <dgm:t>
        <a:bodyPr/>
        <a:lstStyle/>
        <a:p>
          <a:endParaRPr lang="cs-CZ"/>
        </a:p>
      </dgm:t>
    </dgm:pt>
    <dgm:pt modelId="{B912BC49-EAD6-4487-AF19-E4D43B984D0B}" type="pres">
      <dgm:prSet presAssocID="{B70C7C94-3A3A-4333-B389-3B5FF190AD2E}" presName="Name9" presStyleLbl="parChTrans1D2" presStyleIdx="0" presStyleCnt="2"/>
      <dgm:spPr/>
      <dgm:t>
        <a:bodyPr/>
        <a:lstStyle/>
        <a:p>
          <a:endParaRPr lang="cs-CZ"/>
        </a:p>
      </dgm:t>
    </dgm:pt>
    <dgm:pt modelId="{C1663D92-13A5-4977-B1EA-81A4299EC160}" type="pres">
      <dgm:prSet presAssocID="{B70C7C94-3A3A-4333-B389-3B5FF190AD2E}" presName="connTx" presStyleLbl="parChTrans1D2" presStyleIdx="0" presStyleCnt="2"/>
      <dgm:spPr/>
      <dgm:t>
        <a:bodyPr/>
        <a:lstStyle/>
        <a:p>
          <a:endParaRPr lang="cs-CZ"/>
        </a:p>
      </dgm:t>
    </dgm:pt>
    <dgm:pt modelId="{30310FE2-0E70-4C81-82F3-92CB8A7E4260}" type="pres">
      <dgm:prSet presAssocID="{757982D8-3EBB-4D8E-AC95-3337AFFE0FA4}" presName="node" presStyleLbl="node1" presStyleIdx="0" presStyleCnt="2" custRadScaleRad="100899" custRadScaleInc="-164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BCB86E3-7294-4889-9946-3F938040DC1B}" type="pres">
      <dgm:prSet presAssocID="{6ACC875E-B893-4E29-AB7B-CD1CD1624A10}" presName="Name9" presStyleLbl="parChTrans1D2" presStyleIdx="1" presStyleCnt="2"/>
      <dgm:spPr/>
      <dgm:t>
        <a:bodyPr/>
        <a:lstStyle/>
        <a:p>
          <a:endParaRPr lang="cs-CZ"/>
        </a:p>
      </dgm:t>
    </dgm:pt>
    <dgm:pt modelId="{A23D29BA-837A-49FE-B32A-36CEA87ECCF2}" type="pres">
      <dgm:prSet presAssocID="{6ACC875E-B893-4E29-AB7B-CD1CD1624A10}" presName="connTx" presStyleLbl="parChTrans1D2" presStyleIdx="1" presStyleCnt="2"/>
      <dgm:spPr/>
      <dgm:t>
        <a:bodyPr/>
        <a:lstStyle/>
        <a:p>
          <a:endParaRPr lang="cs-CZ"/>
        </a:p>
      </dgm:t>
    </dgm:pt>
    <dgm:pt modelId="{08C12ED4-1B83-45E9-83C0-3E03F7FFF2A8}" type="pres">
      <dgm:prSet presAssocID="{9815E430-2C87-4111-957C-635AEA971D5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B18793F-EE88-47D5-9A49-8935818492F4}" srcId="{709B5A12-EAAC-4328-8550-D30DD1F18BA1}" destId="{757982D8-3EBB-4D8E-AC95-3337AFFE0FA4}" srcOrd="0" destOrd="0" parTransId="{B70C7C94-3A3A-4333-B389-3B5FF190AD2E}" sibTransId="{EFCCDB57-6EED-4EC0-A1C4-587DC93DCE54}"/>
    <dgm:cxn modelId="{F4AD04F0-D354-4C7D-A6AC-8937A4EB12DE}" srcId="{BDE7816F-FD74-4573-A681-AB6385511B7A}" destId="{709B5A12-EAAC-4328-8550-D30DD1F18BA1}" srcOrd="0" destOrd="0" parTransId="{7C67001D-A0DA-44B1-9562-C6B00D84D0E6}" sibTransId="{016C0749-B9C8-46A6-B283-D05BBF232918}"/>
    <dgm:cxn modelId="{DF3C0A61-CE41-409C-87D4-0EEE4DFA8281}" type="presOf" srcId="{709B5A12-EAAC-4328-8550-D30DD1F18BA1}" destId="{F29C3E5B-32A5-452C-9F7E-EF3BBF528548}" srcOrd="0" destOrd="0" presId="urn:microsoft.com/office/officeart/2005/8/layout/radial1"/>
    <dgm:cxn modelId="{06D5A535-3A8F-4B10-98D9-E8E49A7C7EFF}" type="presOf" srcId="{6ACC875E-B893-4E29-AB7B-CD1CD1624A10}" destId="{A23D29BA-837A-49FE-B32A-36CEA87ECCF2}" srcOrd="1" destOrd="0" presId="urn:microsoft.com/office/officeart/2005/8/layout/radial1"/>
    <dgm:cxn modelId="{25F6BA13-4D95-4C1E-B22A-933A030A0831}" type="presOf" srcId="{BDE7816F-FD74-4573-A681-AB6385511B7A}" destId="{B4864D67-6436-4E26-9B13-3ED2B0E3DC72}" srcOrd="0" destOrd="0" presId="urn:microsoft.com/office/officeart/2005/8/layout/radial1"/>
    <dgm:cxn modelId="{0539EA00-53AC-4DB6-AE67-8C14366368ED}" type="presOf" srcId="{6ACC875E-B893-4E29-AB7B-CD1CD1624A10}" destId="{1BCB86E3-7294-4889-9946-3F938040DC1B}" srcOrd="0" destOrd="0" presId="urn:microsoft.com/office/officeart/2005/8/layout/radial1"/>
    <dgm:cxn modelId="{4A3A35A3-EE85-4C2D-B106-12FA33CD8F48}" type="presOf" srcId="{9815E430-2C87-4111-957C-635AEA971D56}" destId="{08C12ED4-1B83-45E9-83C0-3E03F7FFF2A8}" srcOrd="0" destOrd="0" presId="urn:microsoft.com/office/officeart/2005/8/layout/radial1"/>
    <dgm:cxn modelId="{61D81023-83C9-4DF8-85F1-5FF9D0BF3120}" type="presOf" srcId="{B70C7C94-3A3A-4333-B389-3B5FF190AD2E}" destId="{B912BC49-EAD6-4487-AF19-E4D43B984D0B}" srcOrd="0" destOrd="0" presId="urn:microsoft.com/office/officeart/2005/8/layout/radial1"/>
    <dgm:cxn modelId="{345104FE-F1A2-480A-AA6A-AFEFBBE53027}" type="presOf" srcId="{757982D8-3EBB-4D8E-AC95-3337AFFE0FA4}" destId="{30310FE2-0E70-4C81-82F3-92CB8A7E4260}" srcOrd="0" destOrd="0" presId="urn:microsoft.com/office/officeart/2005/8/layout/radial1"/>
    <dgm:cxn modelId="{0DAC4CFA-F09A-46A3-B692-3BE22E539389}" type="presOf" srcId="{B70C7C94-3A3A-4333-B389-3B5FF190AD2E}" destId="{C1663D92-13A5-4977-B1EA-81A4299EC160}" srcOrd="1" destOrd="0" presId="urn:microsoft.com/office/officeart/2005/8/layout/radial1"/>
    <dgm:cxn modelId="{9F583B0E-2A9C-44DE-A88B-8A1B0C4DB907}" srcId="{709B5A12-EAAC-4328-8550-D30DD1F18BA1}" destId="{9815E430-2C87-4111-957C-635AEA971D56}" srcOrd="1" destOrd="0" parTransId="{6ACC875E-B893-4E29-AB7B-CD1CD1624A10}" sibTransId="{8299E91F-B1AA-439D-8F3B-0F9FF4A4D6B3}"/>
    <dgm:cxn modelId="{EE3281F9-BF21-47E6-8FDC-DF84BCCFDBC0}" type="presParOf" srcId="{B4864D67-6436-4E26-9B13-3ED2B0E3DC72}" destId="{F29C3E5B-32A5-452C-9F7E-EF3BBF528548}" srcOrd="0" destOrd="0" presId="urn:microsoft.com/office/officeart/2005/8/layout/radial1"/>
    <dgm:cxn modelId="{B56635AD-3D0C-4865-B07D-54F64D030324}" type="presParOf" srcId="{B4864D67-6436-4E26-9B13-3ED2B0E3DC72}" destId="{B912BC49-EAD6-4487-AF19-E4D43B984D0B}" srcOrd="1" destOrd="0" presId="urn:microsoft.com/office/officeart/2005/8/layout/radial1"/>
    <dgm:cxn modelId="{DF1D8C90-FE8E-4BF4-AEE7-308ECD070267}" type="presParOf" srcId="{B912BC49-EAD6-4487-AF19-E4D43B984D0B}" destId="{C1663D92-13A5-4977-B1EA-81A4299EC160}" srcOrd="0" destOrd="0" presId="urn:microsoft.com/office/officeart/2005/8/layout/radial1"/>
    <dgm:cxn modelId="{25D93AFD-5B45-4D75-86FA-0F60C4AD38A1}" type="presParOf" srcId="{B4864D67-6436-4E26-9B13-3ED2B0E3DC72}" destId="{30310FE2-0E70-4C81-82F3-92CB8A7E4260}" srcOrd="2" destOrd="0" presId="urn:microsoft.com/office/officeart/2005/8/layout/radial1"/>
    <dgm:cxn modelId="{5DA1301D-4211-4247-97E5-9260434B21F0}" type="presParOf" srcId="{B4864D67-6436-4E26-9B13-3ED2B0E3DC72}" destId="{1BCB86E3-7294-4889-9946-3F938040DC1B}" srcOrd="3" destOrd="0" presId="urn:microsoft.com/office/officeart/2005/8/layout/radial1"/>
    <dgm:cxn modelId="{4F8F600A-C057-4A06-A04F-EB7946087A56}" type="presParOf" srcId="{1BCB86E3-7294-4889-9946-3F938040DC1B}" destId="{A23D29BA-837A-49FE-B32A-36CEA87ECCF2}" srcOrd="0" destOrd="0" presId="urn:microsoft.com/office/officeart/2005/8/layout/radial1"/>
    <dgm:cxn modelId="{B28BCFE5-62CB-4220-8FD3-2A7712DFC830}" type="presParOf" srcId="{B4864D67-6436-4E26-9B13-3ED2B0E3DC72}" destId="{08C12ED4-1B83-45E9-83C0-3E03F7FFF2A8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7E4DBF-92C5-4E65-B1FC-9F0C0667DB2E}" type="doc">
      <dgm:prSet loTypeId="urn:microsoft.com/office/officeart/2008/layout/RadialCluster" loCatId="cycle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3B0ED56E-EFBB-405E-8B1C-BE1A92D4C565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Citační manažer</a:t>
          </a:r>
          <a:endParaRPr lang="cs-CZ" dirty="0"/>
        </a:p>
      </dgm:t>
    </dgm:pt>
    <dgm:pt modelId="{6BBF2EAC-E5F2-4434-8824-36162E7D328E}" type="parTrans" cxnId="{A5E9057B-54B4-4BC0-A056-D8730D11E90F}">
      <dgm:prSet/>
      <dgm:spPr/>
      <dgm:t>
        <a:bodyPr/>
        <a:lstStyle/>
        <a:p>
          <a:endParaRPr lang="cs-CZ"/>
        </a:p>
      </dgm:t>
    </dgm:pt>
    <dgm:pt modelId="{87DD4273-508E-475B-B196-643FBA946424}" type="sibTrans" cxnId="{A5E9057B-54B4-4BC0-A056-D8730D11E90F}">
      <dgm:prSet/>
      <dgm:spPr/>
      <dgm:t>
        <a:bodyPr/>
        <a:lstStyle/>
        <a:p>
          <a:endParaRPr lang="cs-CZ"/>
        </a:p>
      </dgm:t>
    </dgm:pt>
    <dgm:pt modelId="{8F4A711E-5047-4AA7-8B33-10CDC33865B0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katalogy knihoven</a:t>
          </a:r>
          <a:endParaRPr lang="cs-CZ" dirty="0"/>
        </a:p>
      </dgm:t>
    </dgm:pt>
    <dgm:pt modelId="{C6C9F468-D24B-427A-95F9-69C849739990}" type="parTrans" cxnId="{0281B668-2980-4399-AF76-5FDB5EFBFAC1}">
      <dgm:prSet/>
      <dgm:spPr/>
      <dgm:t>
        <a:bodyPr/>
        <a:lstStyle/>
        <a:p>
          <a:endParaRPr lang="cs-CZ"/>
        </a:p>
      </dgm:t>
    </dgm:pt>
    <dgm:pt modelId="{35354E76-976A-4FC9-8955-81E334A53836}" type="sibTrans" cxnId="{0281B668-2980-4399-AF76-5FDB5EFBFAC1}">
      <dgm:prSet/>
      <dgm:spPr/>
      <dgm:t>
        <a:bodyPr/>
        <a:lstStyle/>
        <a:p>
          <a:endParaRPr lang="cs-CZ"/>
        </a:p>
      </dgm:t>
    </dgm:pt>
    <dgm:pt modelId="{7C47E905-550B-4806-93B3-78E5F0692CEC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ezdroje</a:t>
          </a:r>
          <a:endParaRPr lang="cs-CZ" dirty="0"/>
        </a:p>
      </dgm:t>
    </dgm:pt>
    <dgm:pt modelId="{BF2BF0BE-AFB7-498D-99F4-FE49586DEF2B}" type="parTrans" cxnId="{E6BE61FF-FB73-4DB2-8F04-C810620D1C85}">
      <dgm:prSet/>
      <dgm:spPr/>
      <dgm:t>
        <a:bodyPr/>
        <a:lstStyle/>
        <a:p>
          <a:endParaRPr lang="cs-CZ"/>
        </a:p>
      </dgm:t>
    </dgm:pt>
    <dgm:pt modelId="{06A9E262-500A-4643-9FA3-B8E7F358DE1B}" type="sibTrans" cxnId="{E6BE61FF-FB73-4DB2-8F04-C810620D1C85}">
      <dgm:prSet/>
      <dgm:spPr/>
      <dgm:t>
        <a:bodyPr/>
        <a:lstStyle/>
        <a:p>
          <a:endParaRPr lang="cs-CZ"/>
        </a:p>
      </dgm:t>
    </dgm:pt>
    <dgm:pt modelId="{F43CFC26-AFBF-44C0-86E2-3B2F31D9A23A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webové stránky</a:t>
          </a:r>
          <a:endParaRPr lang="cs-CZ" dirty="0"/>
        </a:p>
      </dgm:t>
    </dgm:pt>
    <dgm:pt modelId="{28A7809D-AE1A-43FE-82D1-669153D09B55}" type="parTrans" cxnId="{8983BD70-BC2E-49DC-837A-BEE2568139FE}">
      <dgm:prSet/>
      <dgm:spPr/>
      <dgm:t>
        <a:bodyPr/>
        <a:lstStyle/>
        <a:p>
          <a:endParaRPr lang="cs-CZ"/>
        </a:p>
      </dgm:t>
    </dgm:pt>
    <dgm:pt modelId="{80D74861-8BA0-47BB-A43C-D51EA0E8F93A}" type="sibTrans" cxnId="{8983BD70-BC2E-49DC-837A-BEE2568139FE}">
      <dgm:prSet/>
      <dgm:spPr/>
      <dgm:t>
        <a:bodyPr/>
        <a:lstStyle/>
        <a:p>
          <a:endParaRPr lang="cs-CZ"/>
        </a:p>
      </dgm:t>
    </dgm:pt>
    <dgm:pt modelId="{7F42AF17-DE30-4D0F-BE31-879333969146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Wikipedia</a:t>
          </a:r>
          <a:endParaRPr lang="cs-CZ" dirty="0"/>
        </a:p>
      </dgm:t>
    </dgm:pt>
    <dgm:pt modelId="{0164332B-FC42-42F7-80D1-03BF36387D12}" type="parTrans" cxnId="{20360C4B-A346-411C-9197-E99257D6A236}">
      <dgm:prSet/>
      <dgm:spPr/>
      <dgm:t>
        <a:bodyPr/>
        <a:lstStyle/>
        <a:p>
          <a:endParaRPr lang="cs-CZ"/>
        </a:p>
      </dgm:t>
    </dgm:pt>
    <dgm:pt modelId="{EDEC0D79-85EE-4949-98A9-94DA84001470}" type="sibTrans" cxnId="{20360C4B-A346-411C-9197-E99257D6A236}">
      <dgm:prSet/>
      <dgm:spPr/>
      <dgm:t>
        <a:bodyPr/>
        <a:lstStyle/>
        <a:p>
          <a:endParaRPr lang="cs-CZ"/>
        </a:p>
      </dgm:t>
    </dgm:pt>
    <dgm:pt modelId="{63355BC2-6689-41F6-8016-83C3DE72A477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knihkupectví</a:t>
          </a:r>
          <a:endParaRPr lang="cs-CZ" dirty="0"/>
        </a:p>
      </dgm:t>
    </dgm:pt>
    <dgm:pt modelId="{06C2FA5C-48F5-440C-A498-C828137E5CDA}" type="parTrans" cxnId="{1FF51553-418B-41CA-A468-B237A0E8F389}">
      <dgm:prSet/>
      <dgm:spPr/>
      <dgm:t>
        <a:bodyPr/>
        <a:lstStyle/>
        <a:p>
          <a:endParaRPr lang="cs-CZ"/>
        </a:p>
      </dgm:t>
    </dgm:pt>
    <dgm:pt modelId="{27FA1CA3-18E5-4065-BBE6-D7B29C381F41}" type="sibTrans" cxnId="{1FF51553-418B-41CA-A468-B237A0E8F389}">
      <dgm:prSet/>
      <dgm:spPr/>
      <dgm:t>
        <a:bodyPr/>
        <a:lstStyle/>
        <a:p>
          <a:endParaRPr lang="cs-CZ"/>
        </a:p>
      </dgm:t>
    </dgm:pt>
    <dgm:pt modelId="{722DD536-5B82-4ADB-9020-7B37B535399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err="1" smtClean="0"/>
            <a:t>discovery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endParaRPr lang="cs-CZ" dirty="0"/>
        </a:p>
      </dgm:t>
    </dgm:pt>
    <dgm:pt modelId="{EC057034-63F2-408C-A60C-438C319633DE}" type="parTrans" cxnId="{09C3F8CA-B192-493C-AE74-119333B6D70C}">
      <dgm:prSet/>
      <dgm:spPr/>
      <dgm:t>
        <a:bodyPr/>
        <a:lstStyle/>
        <a:p>
          <a:endParaRPr lang="cs-CZ"/>
        </a:p>
      </dgm:t>
    </dgm:pt>
    <dgm:pt modelId="{83067443-74D5-45B9-A5AA-A12C9B6FD764}" type="sibTrans" cxnId="{09C3F8CA-B192-493C-AE74-119333B6D70C}">
      <dgm:prSet/>
      <dgm:spPr/>
      <dgm:t>
        <a:bodyPr/>
        <a:lstStyle/>
        <a:p>
          <a:endParaRPr lang="cs-CZ"/>
        </a:p>
      </dgm:t>
    </dgm:pt>
    <dgm:pt modelId="{A3A8EEAC-99F2-4C38-AAD6-D886FC03A311}">
      <dgm:prSet phldrT="[Text]"/>
      <dgm:spPr>
        <a:solidFill>
          <a:srgbClr val="FF9900"/>
        </a:solidFill>
      </dgm:spPr>
      <dgm:t>
        <a:bodyPr/>
        <a:lstStyle/>
        <a:p>
          <a:r>
            <a:rPr lang="cs-CZ" dirty="0" smtClean="0"/>
            <a:t>další zdroje</a:t>
          </a:r>
          <a:endParaRPr lang="cs-CZ" dirty="0"/>
        </a:p>
      </dgm:t>
    </dgm:pt>
    <dgm:pt modelId="{ADDBFDBE-1FC5-4FF4-92D1-8D378F51E93F}" type="parTrans" cxnId="{4EA65C40-03C8-4849-AF8F-2C5382DA5C4B}">
      <dgm:prSet/>
      <dgm:spPr/>
      <dgm:t>
        <a:bodyPr/>
        <a:lstStyle/>
        <a:p>
          <a:endParaRPr lang="cs-CZ"/>
        </a:p>
      </dgm:t>
    </dgm:pt>
    <dgm:pt modelId="{098AD525-05F6-42B8-AE86-E02E3FC65E28}" type="sibTrans" cxnId="{4EA65C40-03C8-4849-AF8F-2C5382DA5C4B}">
      <dgm:prSet/>
      <dgm:spPr/>
      <dgm:t>
        <a:bodyPr/>
        <a:lstStyle/>
        <a:p>
          <a:endParaRPr lang="cs-CZ"/>
        </a:p>
      </dgm:t>
    </dgm:pt>
    <dgm:pt modelId="{C1EC020C-B480-438C-A393-8D85B0D9C9AD}" type="pres">
      <dgm:prSet presAssocID="{F07E4DBF-92C5-4E65-B1FC-9F0C0667DB2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325789D-4201-4790-8A78-F87EE269D340}" type="pres">
      <dgm:prSet presAssocID="{3B0ED56E-EFBB-405E-8B1C-BE1A92D4C565}" presName="singleCycle" presStyleCnt="0"/>
      <dgm:spPr/>
    </dgm:pt>
    <dgm:pt modelId="{992526F1-CBA0-42BF-AA86-96FCD6FE780D}" type="pres">
      <dgm:prSet presAssocID="{3B0ED56E-EFBB-405E-8B1C-BE1A92D4C565}" presName="singleCenter" presStyleLbl="node1" presStyleIdx="0" presStyleCnt="8">
        <dgm:presLayoutVars>
          <dgm:chMax val="7"/>
          <dgm:chPref val="7"/>
        </dgm:presLayoutVars>
      </dgm:prSet>
      <dgm:spPr/>
      <dgm:t>
        <a:bodyPr/>
        <a:lstStyle/>
        <a:p>
          <a:endParaRPr lang="cs-CZ"/>
        </a:p>
      </dgm:t>
    </dgm:pt>
    <dgm:pt modelId="{1A9D9277-1884-45D2-B7EF-954737693688}" type="pres">
      <dgm:prSet presAssocID="{C6C9F468-D24B-427A-95F9-69C849739990}" presName="Name56" presStyleLbl="parChTrans1D2" presStyleIdx="0" presStyleCnt="7"/>
      <dgm:spPr/>
      <dgm:t>
        <a:bodyPr/>
        <a:lstStyle/>
        <a:p>
          <a:endParaRPr lang="cs-CZ"/>
        </a:p>
      </dgm:t>
    </dgm:pt>
    <dgm:pt modelId="{EA8A1715-1121-49FF-981B-B332DCCAB226}" type="pres">
      <dgm:prSet presAssocID="{8F4A711E-5047-4AA7-8B33-10CDC33865B0}" presName="text0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07F3CA-3D65-422C-AB16-F975A611E24C}" type="pres">
      <dgm:prSet presAssocID="{BF2BF0BE-AFB7-498D-99F4-FE49586DEF2B}" presName="Name56" presStyleLbl="parChTrans1D2" presStyleIdx="1" presStyleCnt="7"/>
      <dgm:spPr/>
      <dgm:t>
        <a:bodyPr/>
        <a:lstStyle/>
        <a:p>
          <a:endParaRPr lang="cs-CZ"/>
        </a:p>
      </dgm:t>
    </dgm:pt>
    <dgm:pt modelId="{909167AA-AF75-4946-AE45-310FC621A190}" type="pres">
      <dgm:prSet presAssocID="{7C47E905-550B-4806-93B3-78E5F0692CEC}" presName="text0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8EFFBCB-137D-48DE-A321-C6FB4B1963C4}" type="pres">
      <dgm:prSet presAssocID="{EC057034-63F2-408C-A60C-438C319633DE}" presName="Name56" presStyleLbl="parChTrans1D2" presStyleIdx="2" presStyleCnt="7"/>
      <dgm:spPr/>
      <dgm:t>
        <a:bodyPr/>
        <a:lstStyle/>
        <a:p>
          <a:endParaRPr lang="cs-CZ"/>
        </a:p>
      </dgm:t>
    </dgm:pt>
    <dgm:pt modelId="{E3872C46-2BCB-4136-99BE-2189C0347C52}" type="pres">
      <dgm:prSet presAssocID="{722DD536-5B82-4ADB-9020-7B37B5353991}" presName="text0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5765AB-D07B-4A7F-BAF0-015FCA73FF44}" type="pres">
      <dgm:prSet presAssocID="{28A7809D-AE1A-43FE-82D1-669153D09B55}" presName="Name56" presStyleLbl="parChTrans1D2" presStyleIdx="3" presStyleCnt="7"/>
      <dgm:spPr/>
      <dgm:t>
        <a:bodyPr/>
        <a:lstStyle/>
        <a:p>
          <a:endParaRPr lang="cs-CZ"/>
        </a:p>
      </dgm:t>
    </dgm:pt>
    <dgm:pt modelId="{B3D910C3-CA19-4195-B7A8-5DECE1E3B6A8}" type="pres">
      <dgm:prSet presAssocID="{F43CFC26-AFBF-44C0-86E2-3B2F31D9A23A}" presName="text0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BC9AA0F-D336-442C-A785-67FDA8103546}" type="pres">
      <dgm:prSet presAssocID="{06C2FA5C-48F5-440C-A498-C828137E5CDA}" presName="Name56" presStyleLbl="parChTrans1D2" presStyleIdx="4" presStyleCnt="7"/>
      <dgm:spPr/>
      <dgm:t>
        <a:bodyPr/>
        <a:lstStyle/>
        <a:p>
          <a:endParaRPr lang="cs-CZ"/>
        </a:p>
      </dgm:t>
    </dgm:pt>
    <dgm:pt modelId="{03ACB9EC-313C-4C24-817C-3F5D82639980}" type="pres">
      <dgm:prSet presAssocID="{63355BC2-6689-41F6-8016-83C3DE72A477}" presName="text0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82A1B68-DC93-43AD-AC01-E48D997993B3}" type="pres">
      <dgm:prSet presAssocID="{0164332B-FC42-42F7-80D1-03BF36387D12}" presName="Name56" presStyleLbl="parChTrans1D2" presStyleIdx="5" presStyleCnt="7"/>
      <dgm:spPr/>
      <dgm:t>
        <a:bodyPr/>
        <a:lstStyle/>
        <a:p>
          <a:endParaRPr lang="cs-CZ"/>
        </a:p>
      </dgm:t>
    </dgm:pt>
    <dgm:pt modelId="{7E9CB5D8-AB18-4294-A341-6E6FA0CF11FE}" type="pres">
      <dgm:prSet presAssocID="{7F42AF17-DE30-4D0F-BE31-879333969146}" presName="text0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FA4EE3-CF68-4D37-8469-5395175A1589}" type="pres">
      <dgm:prSet presAssocID="{ADDBFDBE-1FC5-4FF4-92D1-8D378F51E93F}" presName="Name56" presStyleLbl="parChTrans1D2" presStyleIdx="6" presStyleCnt="7"/>
      <dgm:spPr/>
      <dgm:t>
        <a:bodyPr/>
        <a:lstStyle/>
        <a:p>
          <a:endParaRPr lang="cs-CZ"/>
        </a:p>
      </dgm:t>
    </dgm:pt>
    <dgm:pt modelId="{A063AF42-72BF-499B-BAFF-028F12179705}" type="pres">
      <dgm:prSet presAssocID="{A3A8EEAC-99F2-4C38-AAD6-D886FC03A311}" presName="text0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053C38A-D0C4-4B52-A4CE-E9E029E41303}" type="presOf" srcId="{ADDBFDBE-1FC5-4FF4-92D1-8D378F51E93F}" destId="{58FA4EE3-CF68-4D37-8469-5395175A1589}" srcOrd="0" destOrd="0" presId="urn:microsoft.com/office/officeart/2008/layout/RadialCluster"/>
    <dgm:cxn modelId="{C382CBF2-D277-4960-B390-F461C014285A}" type="presOf" srcId="{06C2FA5C-48F5-440C-A498-C828137E5CDA}" destId="{EBC9AA0F-D336-442C-A785-67FDA8103546}" srcOrd="0" destOrd="0" presId="urn:microsoft.com/office/officeart/2008/layout/RadialCluster"/>
    <dgm:cxn modelId="{4C0C68FE-6A42-41A9-89BA-7C794C8FB92B}" type="presOf" srcId="{A3A8EEAC-99F2-4C38-AAD6-D886FC03A311}" destId="{A063AF42-72BF-499B-BAFF-028F12179705}" srcOrd="0" destOrd="0" presId="urn:microsoft.com/office/officeart/2008/layout/RadialCluster"/>
    <dgm:cxn modelId="{A3B1679F-780A-47D9-8DDA-FB9734A7330F}" type="presOf" srcId="{F07E4DBF-92C5-4E65-B1FC-9F0C0667DB2E}" destId="{C1EC020C-B480-438C-A393-8D85B0D9C9AD}" srcOrd="0" destOrd="0" presId="urn:microsoft.com/office/officeart/2008/layout/RadialCluster"/>
    <dgm:cxn modelId="{4EA65C40-03C8-4849-AF8F-2C5382DA5C4B}" srcId="{3B0ED56E-EFBB-405E-8B1C-BE1A92D4C565}" destId="{A3A8EEAC-99F2-4C38-AAD6-D886FC03A311}" srcOrd="6" destOrd="0" parTransId="{ADDBFDBE-1FC5-4FF4-92D1-8D378F51E93F}" sibTransId="{098AD525-05F6-42B8-AE86-E02E3FC65E28}"/>
    <dgm:cxn modelId="{650443F8-F34E-4BA1-BEDE-1527EBC6DF50}" type="presOf" srcId="{28A7809D-AE1A-43FE-82D1-669153D09B55}" destId="{F45765AB-D07B-4A7F-BAF0-015FCA73FF44}" srcOrd="0" destOrd="0" presId="urn:microsoft.com/office/officeart/2008/layout/RadialCluster"/>
    <dgm:cxn modelId="{22537D1C-7B88-485B-9CF8-CC5A9098AF91}" type="presOf" srcId="{63355BC2-6689-41F6-8016-83C3DE72A477}" destId="{03ACB9EC-313C-4C24-817C-3F5D82639980}" srcOrd="0" destOrd="0" presId="urn:microsoft.com/office/officeart/2008/layout/RadialCluster"/>
    <dgm:cxn modelId="{1AF72C32-D161-4CDB-8AF6-365EB37AA826}" type="presOf" srcId="{7C47E905-550B-4806-93B3-78E5F0692CEC}" destId="{909167AA-AF75-4946-AE45-310FC621A190}" srcOrd="0" destOrd="0" presId="urn:microsoft.com/office/officeart/2008/layout/RadialCluster"/>
    <dgm:cxn modelId="{20360C4B-A346-411C-9197-E99257D6A236}" srcId="{3B0ED56E-EFBB-405E-8B1C-BE1A92D4C565}" destId="{7F42AF17-DE30-4D0F-BE31-879333969146}" srcOrd="5" destOrd="0" parTransId="{0164332B-FC42-42F7-80D1-03BF36387D12}" sibTransId="{EDEC0D79-85EE-4949-98A9-94DA84001470}"/>
    <dgm:cxn modelId="{752F0425-FC24-46E2-AFE7-BD4A1445E1A5}" type="presOf" srcId="{EC057034-63F2-408C-A60C-438C319633DE}" destId="{08EFFBCB-137D-48DE-A321-C6FB4B1963C4}" srcOrd="0" destOrd="0" presId="urn:microsoft.com/office/officeart/2008/layout/RadialCluster"/>
    <dgm:cxn modelId="{E6BE61FF-FB73-4DB2-8F04-C810620D1C85}" srcId="{3B0ED56E-EFBB-405E-8B1C-BE1A92D4C565}" destId="{7C47E905-550B-4806-93B3-78E5F0692CEC}" srcOrd="1" destOrd="0" parTransId="{BF2BF0BE-AFB7-498D-99F4-FE49586DEF2B}" sibTransId="{06A9E262-500A-4643-9FA3-B8E7F358DE1B}"/>
    <dgm:cxn modelId="{20FF5CA6-622C-4B95-82D6-671D1E663EBF}" type="presOf" srcId="{BF2BF0BE-AFB7-498D-99F4-FE49586DEF2B}" destId="{E207F3CA-3D65-422C-AB16-F975A611E24C}" srcOrd="0" destOrd="0" presId="urn:microsoft.com/office/officeart/2008/layout/RadialCluster"/>
    <dgm:cxn modelId="{8983BD70-BC2E-49DC-837A-BEE2568139FE}" srcId="{3B0ED56E-EFBB-405E-8B1C-BE1A92D4C565}" destId="{F43CFC26-AFBF-44C0-86E2-3B2F31D9A23A}" srcOrd="3" destOrd="0" parTransId="{28A7809D-AE1A-43FE-82D1-669153D09B55}" sibTransId="{80D74861-8BA0-47BB-A43C-D51EA0E8F93A}"/>
    <dgm:cxn modelId="{0281B668-2980-4399-AF76-5FDB5EFBFAC1}" srcId="{3B0ED56E-EFBB-405E-8B1C-BE1A92D4C565}" destId="{8F4A711E-5047-4AA7-8B33-10CDC33865B0}" srcOrd="0" destOrd="0" parTransId="{C6C9F468-D24B-427A-95F9-69C849739990}" sibTransId="{35354E76-976A-4FC9-8955-81E334A53836}"/>
    <dgm:cxn modelId="{6E01CF19-84AF-4C86-8714-9F7855F9EC5C}" type="presOf" srcId="{3B0ED56E-EFBB-405E-8B1C-BE1A92D4C565}" destId="{992526F1-CBA0-42BF-AA86-96FCD6FE780D}" srcOrd="0" destOrd="0" presId="urn:microsoft.com/office/officeart/2008/layout/RadialCluster"/>
    <dgm:cxn modelId="{A5E9057B-54B4-4BC0-A056-D8730D11E90F}" srcId="{F07E4DBF-92C5-4E65-B1FC-9F0C0667DB2E}" destId="{3B0ED56E-EFBB-405E-8B1C-BE1A92D4C565}" srcOrd="0" destOrd="0" parTransId="{6BBF2EAC-E5F2-4434-8824-36162E7D328E}" sibTransId="{87DD4273-508E-475B-B196-643FBA946424}"/>
    <dgm:cxn modelId="{09C3F8CA-B192-493C-AE74-119333B6D70C}" srcId="{3B0ED56E-EFBB-405E-8B1C-BE1A92D4C565}" destId="{722DD536-5B82-4ADB-9020-7B37B5353991}" srcOrd="2" destOrd="0" parTransId="{EC057034-63F2-408C-A60C-438C319633DE}" sibTransId="{83067443-74D5-45B9-A5AA-A12C9B6FD764}"/>
    <dgm:cxn modelId="{98BEFF04-D863-4E0C-9DEF-F7D4EF1A4CEA}" type="presOf" srcId="{8F4A711E-5047-4AA7-8B33-10CDC33865B0}" destId="{EA8A1715-1121-49FF-981B-B332DCCAB226}" srcOrd="0" destOrd="0" presId="urn:microsoft.com/office/officeart/2008/layout/RadialCluster"/>
    <dgm:cxn modelId="{C103E14B-33B4-4E46-A088-512CCCB21EDB}" type="presOf" srcId="{0164332B-FC42-42F7-80D1-03BF36387D12}" destId="{882A1B68-DC93-43AD-AC01-E48D997993B3}" srcOrd="0" destOrd="0" presId="urn:microsoft.com/office/officeart/2008/layout/RadialCluster"/>
    <dgm:cxn modelId="{879E9832-10A4-44AF-9A31-F3FF57AD71D9}" type="presOf" srcId="{722DD536-5B82-4ADB-9020-7B37B5353991}" destId="{E3872C46-2BCB-4136-99BE-2189C0347C52}" srcOrd="0" destOrd="0" presId="urn:microsoft.com/office/officeart/2008/layout/RadialCluster"/>
    <dgm:cxn modelId="{59E9BEC1-FF0C-45AA-8AB1-25B05E086B1F}" type="presOf" srcId="{F43CFC26-AFBF-44C0-86E2-3B2F31D9A23A}" destId="{B3D910C3-CA19-4195-B7A8-5DECE1E3B6A8}" srcOrd="0" destOrd="0" presId="urn:microsoft.com/office/officeart/2008/layout/RadialCluster"/>
    <dgm:cxn modelId="{090D0368-9B0F-4E2E-ABBC-04C4EC2B1D26}" type="presOf" srcId="{C6C9F468-D24B-427A-95F9-69C849739990}" destId="{1A9D9277-1884-45D2-B7EF-954737693688}" srcOrd="0" destOrd="0" presId="urn:microsoft.com/office/officeart/2008/layout/RadialCluster"/>
    <dgm:cxn modelId="{150B62BD-F748-43BB-88BE-45FC1D538D04}" type="presOf" srcId="{7F42AF17-DE30-4D0F-BE31-879333969146}" destId="{7E9CB5D8-AB18-4294-A341-6E6FA0CF11FE}" srcOrd="0" destOrd="0" presId="urn:microsoft.com/office/officeart/2008/layout/RadialCluster"/>
    <dgm:cxn modelId="{1FF51553-418B-41CA-A468-B237A0E8F389}" srcId="{3B0ED56E-EFBB-405E-8B1C-BE1A92D4C565}" destId="{63355BC2-6689-41F6-8016-83C3DE72A477}" srcOrd="4" destOrd="0" parTransId="{06C2FA5C-48F5-440C-A498-C828137E5CDA}" sibTransId="{27FA1CA3-18E5-4065-BBE6-D7B29C381F41}"/>
    <dgm:cxn modelId="{0D7ED0EE-4CF6-4986-996F-BF5ABA4F4090}" type="presParOf" srcId="{C1EC020C-B480-438C-A393-8D85B0D9C9AD}" destId="{0325789D-4201-4790-8A78-F87EE269D340}" srcOrd="0" destOrd="0" presId="urn:microsoft.com/office/officeart/2008/layout/RadialCluster"/>
    <dgm:cxn modelId="{9B09942A-1A4F-4993-A6F4-91BD3C6B8213}" type="presParOf" srcId="{0325789D-4201-4790-8A78-F87EE269D340}" destId="{992526F1-CBA0-42BF-AA86-96FCD6FE780D}" srcOrd="0" destOrd="0" presId="urn:microsoft.com/office/officeart/2008/layout/RadialCluster"/>
    <dgm:cxn modelId="{4C6CC696-50E8-41F6-8070-9354C7E244EF}" type="presParOf" srcId="{0325789D-4201-4790-8A78-F87EE269D340}" destId="{1A9D9277-1884-45D2-B7EF-954737693688}" srcOrd="1" destOrd="0" presId="urn:microsoft.com/office/officeart/2008/layout/RadialCluster"/>
    <dgm:cxn modelId="{B825F964-75CB-4D18-AF9D-CE48895CB789}" type="presParOf" srcId="{0325789D-4201-4790-8A78-F87EE269D340}" destId="{EA8A1715-1121-49FF-981B-B332DCCAB226}" srcOrd="2" destOrd="0" presId="urn:microsoft.com/office/officeart/2008/layout/RadialCluster"/>
    <dgm:cxn modelId="{642A46C7-79AE-45CA-8313-3F70E5600F46}" type="presParOf" srcId="{0325789D-4201-4790-8A78-F87EE269D340}" destId="{E207F3CA-3D65-422C-AB16-F975A611E24C}" srcOrd="3" destOrd="0" presId="urn:microsoft.com/office/officeart/2008/layout/RadialCluster"/>
    <dgm:cxn modelId="{56983031-6AF8-4502-86FA-F73570436C07}" type="presParOf" srcId="{0325789D-4201-4790-8A78-F87EE269D340}" destId="{909167AA-AF75-4946-AE45-310FC621A190}" srcOrd="4" destOrd="0" presId="urn:microsoft.com/office/officeart/2008/layout/RadialCluster"/>
    <dgm:cxn modelId="{F7ADC7F4-178B-431F-A32F-7BB73F5B2228}" type="presParOf" srcId="{0325789D-4201-4790-8A78-F87EE269D340}" destId="{08EFFBCB-137D-48DE-A321-C6FB4B1963C4}" srcOrd="5" destOrd="0" presId="urn:microsoft.com/office/officeart/2008/layout/RadialCluster"/>
    <dgm:cxn modelId="{20530143-EF2C-4E78-A11A-E2DCAB5C278A}" type="presParOf" srcId="{0325789D-4201-4790-8A78-F87EE269D340}" destId="{E3872C46-2BCB-4136-99BE-2189C0347C52}" srcOrd="6" destOrd="0" presId="urn:microsoft.com/office/officeart/2008/layout/RadialCluster"/>
    <dgm:cxn modelId="{58FAFE28-4627-49B5-AF5F-55398800BDF7}" type="presParOf" srcId="{0325789D-4201-4790-8A78-F87EE269D340}" destId="{F45765AB-D07B-4A7F-BAF0-015FCA73FF44}" srcOrd="7" destOrd="0" presId="urn:microsoft.com/office/officeart/2008/layout/RadialCluster"/>
    <dgm:cxn modelId="{F644F9CB-12EC-4F65-ADCB-D0E7C4F2EFFF}" type="presParOf" srcId="{0325789D-4201-4790-8A78-F87EE269D340}" destId="{B3D910C3-CA19-4195-B7A8-5DECE1E3B6A8}" srcOrd="8" destOrd="0" presId="urn:microsoft.com/office/officeart/2008/layout/RadialCluster"/>
    <dgm:cxn modelId="{81F05896-136B-42B6-AE17-F1CC6CD4A2EB}" type="presParOf" srcId="{0325789D-4201-4790-8A78-F87EE269D340}" destId="{EBC9AA0F-D336-442C-A785-67FDA8103546}" srcOrd="9" destOrd="0" presId="urn:microsoft.com/office/officeart/2008/layout/RadialCluster"/>
    <dgm:cxn modelId="{4856BBAC-2B35-467F-9DDE-8272E41DC9BD}" type="presParOf" srcId="{0325789D-4201-4790-8A78-F87EE269D340}" destId="{03ACB9EC-313C-4C24-817C-3F5D82639980}" srcOrd="10" destOrd="0" presId="urn:microsoft.com/office/officeart/2008/layout/RadialCluster"/>
    <dgm:cxn modelId="{D82DAED7-AF4F-4689-ACA4-AB614B3B1299}" type="presParOf" srcId="{0325789D-4201-4790-8A78-F87EE269D340}" destId="{882A1B68-DC93-43AD-AC01-E48D997993B3}" srcOrd="11" destOrd="0" presId="urn:microsoft.com/office/officeart/2008/layout/RadialCluster"/>
    <dgm:cxn modelId="{F57E476A-4304-4714-9A49-5BE6EF009B84}" type="presParOf" srcId="{0325789D-4201-4790-8A78-F87EE269D340}" destId="{7E9CB5D8-AB18-4294-A341-6E6FA0CF11FE}" srcOrd="12" destOrd="0" presId="urn:microsoft.com/office/officeart/2008/layout/RadialCluster"/>
    <dgm:cxn modelId="{79E6D220-4E5C-437C-99C1-B305D450C826}" type="presParOf" srcId="{0325789D-4201-4790-8A78-F87EE269D340}" destId="{58FA4EE3-CF68-4D37-8469-5395175A1589}" srcOrd="13" destOrd="0" presId="urn:microsoft.com/office/officeart/2008/layout/RadialCluster"/>
    <dgm:cxn modelId="{7B62BF55-A055-407F-A843-9E6DB12E6172}" type="presParOf" srcId="{0325789D-4201-4790-8A78-F87EE269D340}" destId="{A063AF42-72BF-499B-BAFF-028F12179705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62A1A-E2A4-48B7-A878-F7DC894B222C}">
      <dsp:nvSpPr>
        <dsp:cNvPr id="0" name=""/>
        <dsp:cNvSpPr/>
      </dsp:nvSpPr>
      <dsp:spPr>
        <a:xfrm>
          <a:off x="2105876" y="28082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15" y="0"/>
              </a:lnTo>
              <a:lnTo>
                <a:pt x="350015" y="1333899"/>
              </a:lnTo>
              <a:lnTo>
                <a:pt x="700030" y="1333899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3437498"/>
        <a:ext cx="75321" cy="75321"/>
      </dsp:txXfrm>
    </dsp:sp>
    <dsp:sp modelId="{4502D279-C79E-4FB0-B930-33BD84E67EB9}">
      <dsp:nvSpPr>
        <dsp:cNvPr id="0" name=""/>
        <dsp:cNvSpPr/>
      </dsp:nvSpPr>
      <dsp:spPr>
        <a:xfrm>
          <a:off x="2105876" y="2762489"/>
          <a:ext cx="7156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57820" y="45720"/>
              </a:lnTo>
              <a:lnTo>
                <a:pt x="357820" y="69185"/>
              </a:lnTo>
              <a:lnTo>
                <a:pt x="715641" y="69185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45796" y="2790308"/>
        <a:ext cx="35801" cy="35801"/>
      </dsp:txXfrm>
    </dsp:sp>
    <dsp:sp modelId="{678A445D-0550-41C1-96E4-CDC278F9830F}">
      <dsp:nvSpPr>
        <dsp:cNvPr id="0" name=""/>
        <dsp:cNvSpPr/>
      </dsp:nvSpPr>
      <dsp:spPr>
        <a:xfrm>
          <a:off x="2105876" y="1474309"/>
          <a:ext cx="700030" cy="1333899"/>
        </a:xfrm>
        <a:custGeom>
          <a:avLst/>
          <a:gdLst/>
          <a:ahLst/>
          <a:cxnLst/>
          <a:rect l="0" t="0" r="0" b="0"/>
          <a:pathLst>
            <a:path>
              <a:moveTo>
                <a:pt x="0" y="1333899"/>
              </a:moveTo>
              <a:lnTo>
                <a:pt x="350015" y="1333899"/>
              </a:lnTo>
              <a:lnTo>
                <a:pt x="350015" y="0"/>
              </a:lnTo>
              <a:lnTo>
                <a:pt x="700030" y="0"/>
              </a:lnTo>
            </a:path>
          </a:pathLst>
        </a:custGeom>
        <a:noFill/>
        <a:ln w="25400" cap="flat" cmpd="sng" algn="ctr">
          <a:solidFill>
            <a:srgbClr val="FF993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2418230" y="2103599"/>
        <a:ext cx="75321" cy="75321"/>
      </dsp:txXfrm>
    </dsp:sp>
    <dsp:sp modelId="{9EE5FB58-57ED-43A8-9646-57F821681575}">
      <dsp:nvSpPr>
        <dsp:cNvPr id="0" name=""/>
        <dsp:cNvSpPr/>
      </dsp:nvSpPr>
      <dsp:spPr>
        <a:xfrm rot="16200000">
          <a:off x="-657738" y="2274649"/>
          <a:ext cx="4460110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Citační manažer</a:t>
          </a:r>
          <a:endParaRPr lang="cs-CZ" sz="2800" b="1" kern="1200" dirty="0"/>
        </a:p>
      </dsp:txBody>
      <dsp:txXfrm>
        <a:off x="-657738" y="2274649"/>
        <a:ext cx="4460110" cy="1067119"/>
      </dsp:txXfrm>
    </dsp:sp>
    <dsp:sp modelId="{2FD2D3CF-A2D6-4E59-A8F9-695B92F8B052}">
      <dsp:nvSpPr>
        <dsp:cNvPr id="0" name=""/>
        <dsp:cNvSpPr/>
      </dsp:nvSpPr>
      <dsp:spPr>
        <a:xfrm>
          <a:off x="2805906" y="940750"/>
          <a:ext cx="3500152" cy="1067119"/>
        </a:xfrm>
        <a:prstGeom prst="rect">
          <a:avLst/>
        </a:prstGeom>
        <a:solidFill>
          <a:srgbClr val="FF99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Získávání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ručně, DB, katalogy,…</a:t>
          </a:r>
          <a:endParaRPr lang="cs-CZ" sz="1400" b="1" kern="1200" dirty="0"/>
        </a:p>
      </dsp:txBody>
      <dsp:txXfrm>
        <a:off x="2805906" y="940750"/>
        <a:ext cx="3500152" cy="1067119"/>
      </dsp:txXfrm>
    </dsp:sp>
    <dsp:sp modelId="{3D912715-FD00-419B-A26A-C4BAC50271EF}">
      <dsp:nvSpPr>
        <dsp:cNvPr id="0" name=""/>
        <dsp:cNvSpPr/>
      </dsp:nvSpPr>
      <dsp:spPr>
        <a:xfrm>
          <a:off x="2821517" y="2298115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Správa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složky, úložiště, obálky</a:t>
          </a:r>
          <a:endParaRPr lang="cs-CZ" sz="1000" b="1" kern="1200" dirty="0"/>
        </a:p>
      </dsp:txBody>
      <dsp:txXfrm>
        <a:off x="2821517" y="2298115"/>
        <a:ext cx="3500152" cy="1067119"/>
      </dsp:txXfrm>
    </dsp:sp>
    <dsp:sp modelId="{63CB8899-4B9B-48D5-99A8-18AC0E375785}">
      <dsp:nvSpPr>
        <dsp:cNvPr id="0" name=""/>
        <dsp:cNvSpPr/>
      </dsp:nvSpPr>
      <dsp:spPr>
        <a:xfrm>
          <a:off x="2805906" y="3608549"/>
          <a:ext cx="3500152" cy="1067119"/>
        </a:xfrm>
        <a:prstGeom prst="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Export citací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b="1" kern="1200" dirty="0" smtClean="0"/>
            <a:t>podpora citačních stylů</a:t>
          </a:r>
          <a:endParaRPr lang="cs-CZ" sz="1400" b="1" kern="1200" dirty="0"/>
        </a:p>
      </dsp:txBody>
      <dsp:txXfrm>
        <a:off x="2805906" y="3608549"/>
        <a:ext cx="3500152" cy="10671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C3E5B-32A5-452C-9F7E-EF3BBF528548}">
      <dsp:nvSpPr>
        <dsp:cNvPr id="0" name=""/>
        <dsp:cNvSpPr/>
      </dsp:nvSpPr>
      <dsp:spPr>
        <a:xfrm>
          <a:off x="442174" y="1552518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000" b="1" kern="1200" dirty="0" smtClean="0"/>
            <a:t>rozšíření do prohlížečů</a:t>
          </a:r>
          <a:endParaRPr lang="cs-CZ" sz="1000" b="1" kern="1200" dirty="0"/>
        </a:p>
      </dsp:txBody>
      <dsp:txXfrm>
        <a:off x="616834" y="1727178"/>
        <a:ext cx="843333" cy="843333"/>
      </dsp:txXfrm>
    </dsp:sp>
    <dsp:sp modelId="{B912BC49-EAD6-4487-AF19-E4D43B984D0B}">
      <dsp:nvSpPr>
        <dsp:cNvPr id="0" name=""/>
        <dsp:cNvSpPr/>
      </dsp:nvSpPr>
      <dsp:spPr>
        <a:xfrm rot="16110675">
          <a:off x="838131" y="1320906"/>
          <a:ext cx="36038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6038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0800000">
        <a:off x="1009316" y="1363576"/>
        <a:ext cx="18019" cy="18019"/>
      </dsp:txXfrm>
    </dsp:sp>
    <dsp:sp modelId="{30310FE2-0E70-4C81-82F3-92CB8A7E4260}">
      <dsp:nvSpPr>
        <dsp:cNvPr id="0" name=""/>
        <dsp:cNvSpPr/>
      </dsp:nvSpPr>
      <dsp:spPr>
        <a:xfrm>
          <a:off x="401825" y="0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rozšíření do Wordu</a:t>
          </a:r>
          <a:endParaRPr lang="cs-CZ" sz="1200" b="1" kern="1200" dirty="0"/>
        </a:p>
      </dsp:txBody>
      <dsp:txXfrm>
        <a:off x="576485" y="174660"/>
        <a:ext cx="843333" cy="843333"/>
      </dsp:txXfrm>
    </dsp:sp>
    <dsp:sp modelId="{1BCB86E3-7294-4889-9946-3F938040DC1B}">
      <dsp:nvSpPr>
        <dsp:cNvPr id="0" name=""/>
        <dsp:cNvSpPr/>
      </dsp:nvSpPr>
      <dsp:spPr>
        <a:xfrm rot="5400000">
          <a:off x="859526" y="2872467"/>
          <a:ext cx="357949" cy="103359"/>
        </a:xfrm>
        <a:custGeom>
          <a:avLst/>
          <a:gdLst/>
          <a:ahLst/>
          <a:cxnLst/>
          <a:rect l="0" t="0" r="0" b="0"/>
          <a:pathLst>
            <a:path>
              <a:moveTo>
                <a:pt x="0" y="51679"/>
              </a:moveTo>
              <a:lnTo>
                <a:pt x="357949" y="51679"/>
              </a:lnTo>
            </a:path>
          </a:pathLst>
        </a:custGeom>
        <a:noFill/>
        <a:ln w="25400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>
        <a:off x="1029552" y="2915198"/>
        <a:ext cx="17897" cy="17897"/>
      </dsp:txXfrm>
    </dsp:sp>
    <dsp:sp modelId="{08C12ED4-1B83-45E9-83C0-3E03F7FFF2A8}">
      <dsp:nvSpPr>
        <dsp:cNvPr id="0" name=""/>
        <dsp:cNvSpPr/>
      </dsp:nvSpPr>
      <dsp:spPr>
        <a:xfrm>
          <a:off x="442174" y="3103121"/>
          <a:ext cx="1192653" cy="1192653"/>
        </a:xfrm>
        <a:prstGeom prst="ellipse">
          <a:avLst/>
        </a:prstGeom>
        <a:solidFill>
          <a:srgbClr val="008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b="1" kern="1200" dirty="0" smtClean="0"/>
            <a:t>API         a další nástroje</a:t>
          </a:r>
          <a:endParaRPr lang="cs-CZ" sz="1200" b="1" kern="1200" dirty="0"/>
        </a:p>
      </dsp:txBody>
      <dsp:txXfrm>
        <a:off x="616834" y="3277781"/>
        <a:ext cx="843333" cy="8433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526F1-CBA0-42BF-AA86-96FCD6FE780D}">
      <dsp:nvSpPr>
        <dsp:cNvPr id="0" name=""/>
        <dsp:cNvSpPr/>
      </dsp:nvSpPr>
      <dsp:spPr>
        <a:xfrm>
          <a:off x="3326334" y="1946379"/>
          <a:ext cx="1576930" cy="1576930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300" kern="1200" dirty="0" smtClean="0"/>
            <a:t>Citační manažer</a:t>
          </a:r>
          <a:endParaRPr lang="cs-CZ" sz="2300" kern="1200" dirty="0"/>
        </a:p>
      </dsp:txBody>
      <dsp:txXfrm>
        <a:off x="3403313" y="2023358"/>
        <a:ext cx="1422972" cy="1422972"/>
      </dsp:txXfrm>
    </dsp:sp>
    <dsp:sp modelId="{1A9D9277-1884-45D2-B7EF-954737693688}">
      <dsp:nvSpPr>
        <dsp:cNvPr id="0" name=""/>
        <dsp:cNvSpPr/>
      </dsp:nvSpPr>
      <dsp:spPr>
        <a:xfrm rot="16200000">
          <a:off x="3696471" y="1528050"/>
          <a:ext cx="83665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36656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A1715-1121-49FF-981B-B332DCCAB226}">
      <dsp:nvSpPr>
        <dsp:cNvPr id="0" name=""/>
        <dsp:cNvSpPr/>
      </dsp:nvSpPr>
      <dsp:spPr>
        <a:xfrm>
          <a:off x="3586528" y="53179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katalogy knihoven</a:t>
          </a:r>
          <a:endParaRPr lang="cs-CZ" sz="1500" kern="1200" dirty="0"/>
        </a:p>
      </dsp:txBody>
      <dsp:txXfrm>
        <a:off x="3638104" y="104755"/>
        <a:ext cx="953391" cy="953391"/>
      </dsp:txXfrm>
    </dsp:sp>
    <dsp:sp modelId="{E207F3CA-3D65-422C-AB16-F975A611E24C}">
      <dsp:nvSpPr>
        <dsp:cNvPr id="0" name=""/>
        <dsp:cNvSpPr/>
      </dsp:nvSpPr>
      <dsp:spPr>
        <a:xfrm rot="19285714">
          <a:off x="4852080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167AA-AF75-4946-AE45-310FC621A190}">
      <dsp:nvSpPr>
        <dsp:cNvPr id="0" name=""/>
        <dsp:cNvSpPr/>
      </dsp:nvSpPr>
      <dsp:spPr>
        <a:xfrm>
          <a:off x="5270118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err="1" smtClean="0"/>
            <a:t>ezdroje</a:t>
          </a:r>
          <a:endParaRPr lang="cs-CZ" sz="1800" kern="1200" dirty="0"/>
        </a:p>
      </dsp:txBody>
      <dsp:txXfrm>
        <a:off x="5321694" y="915529"/>
        <a:ext cx="953391" cy="953391"/>
      </dsp:txXfrm>
    </dsp:sp>
    <dsp:sp modelId="{08EFFBCB-137D-48DE-A321-C6FB4B1963C4}">
      <dsp:nvSpPr>
        <dsp:cNvPr id="0" name=""/>
        <dsp:cNvSpPr/>
      </dsp:nvSpPr>
      <dsp:spPr>
        <a:xfrm rot="771429">
          <a:off x="4893201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72C46-2BCB-4136-99BE-2189C0347C52}">
      <dsp:nvSpPr>
        <dsp:cNvPr id="0" name=""/>
        <dsp:cNvSpPr/>
      </dsp:nvSpPr>
      <dsp:spPr>
        <a:xfrm>
          <a:off x="5685931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discovery</a:t>
          </a:r>
          <a:r>
            <a:rPr lang="cs-CZ" sz="1400" kern="1200" dirty="0" smtClean="0"/>
            <a:t> </a:t>
          </a:r>
          <a:r>
            <a:rPr lang="cs-CZ" sz="1400" kern="1200" dirty="0" err="1" smtClean="0"/>
            <a:t>services</a:t>
          </a:r>
          <a:endParaRPr lang="cs-CZ" sz="1400" kern="1200" dirty="0"/>
        </a:p>
      </dsp:txBody>
      <dsp:txXfrm>
        <a:off x="5737507" y="2737323"/>
        <a:ext cx="953391" cy="953391"/>
      </dsp:txXfrm>
    </dsp:sp>
    <dsp:sp modelId="{F45765AB-D07B-4A7F-BAF0-015FCA73FF44}">
      <dsp:nvSpPr>
        <dsp:cNvPr id="0" name=""/>
        <dsp:cNvSpPr/>
      </dsp:nvSpPr>
      <dsp:spPr>
        <a:xfrm rot="3857143">
          <a:off x="4298649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910C3-CA19-4195-B7A8-5DECE1E3B6A8}">
      <dsp:nvSpPr>
        <dsp:cNvPr id="0" name=""/>
        <dsp:cNvSpPr/>
      </dsp:nvSpPr>
      <dsp:spPr>
        <a:xfrm>
          <a:off x="4520850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 dirty="0" smtClean="0"/>
            <a:t>webové stránky</a:t>
          </a:r>
          <a:endParaRPr lang="cs-CZ" sz="1700" kern="1200" dirty="0"/>
        </a:p>
      </dsp:txBody>
      <dsp:txXfrm>
        <a:off x="4572426" y="4198289"/>
        <a:ext cx="953391" cy="953391"/>
      </dsp:txXfrm>
    </dsp:sp>
    <dsp:sp modelId="{EBC9AA0F-D336-442C-A785-67FDA8103546}">
      <dsp:nvSpPr>
        <dsp:cNvPr id="0" name=""/>
        <dsp:cNvSpPr/>
      </dsp:nvSpPr>
      <dsp:spPr>
        <a:xfrm rot="6942857">
          <a:off x="3239024" y="3835011"/>
          <a:ext cx="6919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1925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ACB9EC-313C-4C24-817C-3F5D82639980}">
      <dsp:nvSpPr>
        <dsp:cNvPr id="0" name=""/>
        <dsp:cNvSpPr/>
      </dsp:nvSpPr>
      <dsp:spPr>
        <a:xfrm>
          <a:off x="2652205" y="414671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100" kern="1200" dirty="0" smtClean="0"/>
            <a:t>knihkupectví</a:t>
          </a:r>
          <a:endParaRPr lang="cs-CZ" sz="1100" kern="1200" dirty="0"/>
        </a:p>
      </dsp:txBody>
      <dsp:txXfrm>
        <a:off x="2703781" y="4198289"/>
        <a:ext cx="953391" cy="953391"/>
      </dsp:txXfrm>
    </dsp:sp>
    <dsp:sp modelId="{882A1B68-DC93-43AD-AC01-E48D997993B3}">
      <dsp:nvSpPr>
        <dsp:cNvPr id="0" name=""/>
        <dsp:cNvSpPr/>
      </dsp:nvSpPr>
      <dsp:spPr>
        <a:xfrm rot="10028571">
          <a:off x="2533604" y="3004125"/>
          <a:ext cx="8027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279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CB5D8-AB18-4294-A341-6E6FA0CF11FE}">
      <dsp:nvSpPr>
        <dsp:cNvPr id="0" name=""/>
        <dsp:cNvSpPr/>
      </dsp:nvSpPr>
      <dsp:spPr>
        <a:xfrm>
          <a:off x="1487124" y="2685747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err="1" smtClean="0"/>
            <a:t>Wikipedia</a:t>
          </a:r>
          <a:endParaRPr lang="cs-CZ" sz="1400" kern="1200" dirty="0"/>
        </a:p>
      </dsp:txBody>
      <dsp:txXfrm>
        <a:off x="1538700" y="2737323"/>
        <a:ext cx="953391" cy="953391"/>
      </dsp:txXfrm>
    </dsp:sp>
    <dsp:sp modelId="{58FA4EE3-CF68-4D37-8469-5395175A1589}">
      <dsp:nvSpPr>
        <dsp:cNvPr id="0" name=""/>
        <dsp:cNvSpPr/>
      </dsp:nvSpPr>
      <dsp:spPr>
        <a:xfrm rot="13114286">
          <a:off x="2908296" y="1959786"/>
          <a:ext cx="4692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9223" y="0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63AF42-72BF-499B-BAFF-028F12179705}">
      <dsp:nvSpPr>
        <dsp:cNvPr id="0" name=""/>
        <dsp:cNvSpPr/>
      </dsp:nvSpPr>
      <dsp:spPr>
        <a:xfrm>
          <a:off x="1902937" y="863953"/>
          <a:ext cx="1056543" cy="1056543"/>
        </a:xfrm>
        <a:prstGeom prst="roundRect">
          <a:avLst/>
        </a:prstGeom>
        <a:solidFill>
          <a:srgbClr val="FF99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 smtClean="0"/>
            <a:t>další zdroje</a:t>
          </a:r>
          <a:endParaRPr lang="cs-CZ" sz="2100" kern="1200" dirty="0"/>
        </a:p>
      </dsp:txBody>
      <dsp:txXfrm>
        <a:off x="1954513" y="915529"/>
        <a:ext cx="953391" cy="953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517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Click to edit Master text styles</a:t>
            </a:r>
          </a:p>
          <a:p>
            <a:pPr lvl="1"/>
            <a:r>
              <a:rPr lang="ru-RU" altLang="cs-CZ" smtClean="0"/>
              <a:t>Second level</a:t>
            </a:r>
          </a:p>
          <a:p>
            <a:pPr lvl="2"/>
            <a:r>
              <a:rPr lang="ru-RU" altLang="cs-CZ" smtClean="0"/>
              <a:t>Third level</a:t>
            </a:r>
          </a:p>
          <a:p>
            <a:pPr lvl="3"/>
            <a:r>
              <a:rPr lang="ru-RU" altLang="cs-CZ" smtClean="0"/>
              <a:t>Fourth level</a:t>
            </a:r>
          </a:p>
          <a:p>
            <a:pPr lvl="4"/>
            <a:r>
              <a:rPr lang="ru-RU" altLang="cs-CZ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66ACD5-F5C2-4F4C-9C27-720330D4B4B1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201071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85275" y="8684899"/>
            <a:ext cx="2971092" cy="45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 smtClean="0"/>
              <a:t>Klepnutím lze upravit styl předlohy podnadpisů.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063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9810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2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8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2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927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9797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17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32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0444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32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4718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13144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 smtClean="0"/>
              <a:t>Klepnutím lze upravit styly předlohy textu.</a:t>
            </a:r>
          </a:p>
          <a:p>
            <a:pPr lvl="1"/>
            <a:r>
              <a:rPr lang="ru-RU" altLang="cs-CZ" smtClean="0"/>
              <a:t>Druhá úroveň</a:t>
            </a:r>
          </a:p>
          <a:p>
            <a:pPr lvl="2"/>
            <a:r>
              <a:rPr lang="ru-RU" altLang="cs-CZ" smtClean="0"/>
              <a:t>Třetí úroveň</a:t>
            </a:r>
          </a:p>
          <a:p>
            <a:pPr lvl="3"/>
            <a:r>
              <a:rPr lang="ru-RU" altLang="cs-CZ" smtClean="0"/>
              <a:t>Čtvrtá úroveň</a:t>
            </a:r>
          </a:p>
          <a:p>
            <a:pPr lvl="4"/>
            <a:r>
              <a:rPr lang="ru-RU" altLang="cs-CZ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://www.xandi.eu/bib2x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www.gerd-neugebauer.de/software/TeX/BibTool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youtu.be/Ro7MrNzU8eQ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man.com/support/risformat_intro.a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hyperlink" Target="http://www.citacepr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standards/sru/resources/servers.html" TargetMode="External"/><Relationship Id="rId13" Type="http://schemas.openxmlformats.org/officeDocument/2006/relationships/hyperlink" Target="http://www.doi.org/tools.html" TargetMode="External"/><Relationship Id="rId3" Type="http://schemas.openxmlformats.org/officeDocument/2006/relationships/hyperlink" Target="http://www.loc.gov/standards/sru/" TargetMode="External"/><Relationship Id="rId7" Type="http://schemas.openxmlformats.org/officeDocument/2006/relationships/hyperlink" Target="http://www.techlib.cz/cs/656-coins-technicky-popis" TargetMode="External"/><Relationship Id="rId12" Type="http://schemas.openxmlformats.org/officeDocument/2006/relationships/hyperlink" Target="http://labs.crossref.org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coins.info/" TargetMode="External"/><Relationship Id="rId11" Type="http://schemas.openxmlformats.org/officeDocument/2006/relationships/hyperlink" Target="http://www.crossref.org/" TargetMode="External"/><Relationship Id="rId5" Type="http://schemas.openxmlformats.org/officeDocument/2006/relationships/hyperlink" Target="http://www.techlib.cz/cs/657-openurl/" TargetMode="External"/><Relationship Id="rId10" Type="http://schemas.openxmlformats.org/officeDocument/2006/relationships/hyperlink" Target="http://oclc.org/developer/services/xissn" TargetMode="External"/><Relationship Id="rId4" Type="http://schemas.openxmlformats.org/officeDocument/2006/relationships/hyperlink" Target="http://alcme.oclc.org/openurl/servlet/OAIHandler?verb=ListSets" TargetMode="External"/><Relationship Id="rId9" Type="http://schemas.openxmlformats.org/officeDocument/2006/relationships/hyperlink" Target="http://oclc.org/developer/services/xisb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png"/><Relationship Id="rId5" Type="http://schemas.openxmlformats.org/officeDocument/2006/relationships/image" Target="../media/image50.png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://www.obalkyknih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penlibrary.org/dev/docs/api/covers" TargetMode="External"/><Relationship Id="rId5" Type="http://schemas.openxmlformats.org/officeDocument/2006/relationships/image" Target="../media/image61.gif"/><Relationship Id="rId10" Type="http://schemas.openxmlformats.org/officeDocument/2006/relationships/image" Target="../media/image64.png"/><Relationship Id="rId4" Type="http://schemas.openxmlformats.org/officeDocument/2006/relationships/hyperlink" Target="http://www.librarything.com/blogs/librarything/2008/08/a-million-free-covers-from-librarything/" TargetMode="External"/><Relationship Id="rId9" Type="http://schemas.openxmlformats.org/officeDocument/2006/relationships/hyperlink" Target="https://developers.google.com/books/docs/getting-started?hl=cs&amp;csw=1#data_api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ditor.citationstyles.org/visualEditor/" TargetMode="External"/><Relationship Id="rId2" Type="http://schemas.openxmlformats.org/officeDocument/2006/relationships/hyperlink" Target="http://csleditor.quist.de/csledito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youtu.be/aMkccKZ0Hio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.com/Navody/CitacePRO/" TargetMode="External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me.org/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hyperlink" Target="http://www.citefast.com/" TargetMode="External"/><Relationship Id="rId17" Type="http://schemas.openxmlformats.org/officeDocument/2006/relationships/hyperlink" Target="http://www.citethisforme.com/" TargetMode="External"/><Relationship Id="rId2" Type="http://schemas.openxmlformats.org/officeDocument/2006/relationships/hyperlink" Target="http://www.easybib.com/" TargetMode="Externa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itace.com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hyperlink" Target="http://apareferencing.ukessays.com/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citationmachine.net/" TargetMode="External"/><Relationship Id="rId9" Type="http://schemas.openxmlformats.org/officeDocument/2006/relationships/image" Target="../media/image10.jpeg"/><Relationship Id="rId14" Type="http://schemas.openxmlformats.org/officeDocument/2006/relationships/hyperlink" Target="http://vydavatelstvi.vscht.cz/apps/uid_ea-002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13" Type="http://schemas.openxmlformats.org/officeDocument/2006/relationships/image" Target="../media/image26.png"/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21.jp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jpeg"/><Relationship Id="rId10" Type="http://schemas.openxmlformats.org/officeDocument/2006/relationships/hyperlink" Target="http://www.mendeley.com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730375"/>
            <a:ext cx="8281987" cy="15843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sz="5600" dirty="0" smtClean="0">
                <a:solidFill>
                  <a:srgbClr val="FFFF00"/>
                </a:solidFill>
              </a:rPr>
              <a:t>Citační software</a:t>
            </a:r>
            <a:endParaRPr lang="uk-UA" sz="5600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21288" y="4292600"/>
            <a:ext cx="3671887" cy="433388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smtClean="0">
                <a:solidFill>
                  <a:schemeClr val="bg1"/>
                </a:solidFill>
              </a:rPr>
              <a:t>Martin Krčál</a:t>
            </a:r>
            <a:endParaRPr lang="uk-UA" sz="2200" b="1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latin typeface="Verdana" panose="020B0604030504040204" pitchFamily="34" charset="0"/>
              </a:rPr>
              <a:t>1. dubna </a:t>
            </a:r>
            <a:r>
              <a:rPr lang="cs-CZ" sz="1600" b="1" dirty="0" smtClean="0">
                <a:latin typeface="Verdana" panose="020B0604030504040204" pitchFamily="34" charset="0"/>
              </a:rPr>
              <a:t>2014</a:t>
            </a:r>
            <a:endParaRPr lang="cs-CZ" sz="1600" dirty="0"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684213" y="3289300"/>
            <a:ext cx="79914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základní funkce citačního SW, ukázky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>
                <a:latin typeface="Verdana" panose="020B0604030504040204" pitchFamily="34" charset="0"/>
              </a:rPr>
              <a:t>Ústřední knihovna</a:t>
            </a:r>
            <a:endParaRPr lang="cs-CZ" sz="1600">
              <a:latin typeface="Verdana" panose="020B0604030504040204" pitchFamily="34" charset="0"/>
            </a:endParaRPr>
          </a:p>
        </p:txBody>
      </p:sp>
      <p:pic>
        <p:nvPicPr>
          <p:cNvPr id="3080" name="Picture 8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3513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5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/>
              <a:t>D</a:t>
            </a:r>
            <a:r>
              <a:rPr lang="cs-CZ" altLang="cs-CZ" sz="4400" dirty="0" smtClean="0"/>
              <a:t>alší citační nástroje</a:t>
            </a:r>
            <a:endParaRPr lang="cs-CZ" altLang="cs-CZ" sz="4400" dirty="0"/>
          </a:p>
        </p:txBody>
      </p:sp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016224" cy="8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1115616" y="1268760"/>
            <a:ext cx="6932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jednoúčelové nástroje pro práci s citacemi</a:t>
            </a:r>
            <a:endParaRPr lang="cs-CZ" sz="2400" b="1" dirty="0"/>
          </a:p>
        </p:txBody>
      </p:sp>
      <p:pic>
        <p:nvPicPr>
          <p:cNvPr id="80998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77005"/>
            <a:ext cx="1463600" cy="45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44008"/>
            <a:ext cx="1609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989" name="Picture 5" descr="http://www.redditstatic.com/about/assets/reddit-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24" y="5301208"/>
            <a:ext cx="1499482" cy="50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310751" y="438710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sociální </a:t>
            </a:r>
            <a:r>
              <a:rPr lang="cs-CZ" b="1" dirty="0" err="1" smtClean="0">
                <a:solidFill>
                  <a:srgbClr val="008000"/>
                </a:solidFill>
              </a:rPr>
              <a:t>bookmarky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115616" y="191242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nástroje pro </a:t>
            </a:r>
            <a:r>
              <a:rPr lang="cs-CZ" b="1" dirty="0" err="1" smtClean="0">
                <a:solidFill>
                  <a:srgbClr val="008000"/>
                </a:solidFill>
              </a:rPr>
              <a:t>BibTEX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0999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302" y="6021288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5168249" y="190703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zobrazování citací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292080" y="2348880"/>
            <a:ext cx="2880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v katalogu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citace z databází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citační </a:t>
            </a:r>
            <a:r>
              <a:rPr lang="cs-CZ" dirty="0" err="1" smtClean="0"/>
              <a:t>widgety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...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cs-CZ" dirty="0"/>
          </a:p>
          <a:p>
            <a:r>
              <a:rPr lang="cs-CZ" dirty="0" smtClean="0"/>
              <a:t>využití API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5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766664"/>
            <a:ext cx="6648450" cy="40386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Co jsou citační manažery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972736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1306967"/>
              </p:ext>
            </p:extLst>
          </p:nvPr>
        </p:nvGraphicFramePr>
        <p:xfrm>
          <a:off x="323528" y="1196751"/>
          <a:ext cx="7344816" cy="5616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Zástupný symbol pro obsah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6935004"/>
              </p:ext>
            </p:extLst>
          </p:nvPr>
        </p:nvGraphicFramePr>
        <p:xfrm>
          <a:off x="6804248" y="1844824"/>
          <a:ext cx="2077002" cy="4297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Základní funkce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25044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059215"/>
              </p:ext>
            </p:extLst>
          </p:nvPr>
        </p:nvGraphicFramePr>
        <p:xfrm>
          <a:off x="457200" y="1196753"/>
          <a:ext cx="8229600" cy="5256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Importy citací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38061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Ruční vytváření citací</a:t>
            </a:r>
            <a:endParaRPr lang="cs-CZ" altLang="cs-CZ" sz="4400" dirty="0"/>
          </a:p>
        </p:txBody>
      </p:sp>
      <p:pic>
        <p:nvPicPr>
          <p:cNvPr id="811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319966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83" y="1359111"/>
            <a:ext cx="4529352" cy="276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10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78" y="3645024"/>
            <a:ext cx="3305009" cy="46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384213" y="6282641"/>
            <a:ext cx="1611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10" name="TextovéPole 9"/>
          <p:cNvSpPr txBox="1"/>
          <p:nvPr/>
        </p:nvSpPr>
        <p:spPr>
          <a:xfrm>
            <a:off x="7475664" y="4016925"/>
            <a:ext cx="163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sp>
        <p:nvSpPr>
          <p:cNvPr id="11" name="TextovéPole 10"/>
          <p:cNvSpPr txBox="1"/>
          <p:nvPr/>
        </p:nvSpPr>
        <p:spPr>
          <a:xfrm>
            <a:off x="1219236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164252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4448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2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221088"/>
            <a:ext cx="4770487" cy="22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148064" y="104344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Proquest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03648" y="3822601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sp>
        <p:nvSpPr>
          <p:cNvPr id="9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Přímý import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200940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1124744"/>
            <a:ext cx="4752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03648" y="129082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EBSCO</a:t>
            </a:r>
            <a:endParaRPr lang="cs-CZ" b="1" dirty="0">
              <a:solidFill>
                <a:srgbClr val="008000"/>
              </a:solidFill>
            </a:endParaRPr>
          </a:p>
        </p:txBody>
      </p:sp>
      <p:pic>
        <p:nvPicPr>
          <p:cNvPr id="813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85452"/>
            <a:ext cx="4144237" cy="225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78" y="1844824"/>
            <a:ext cx="788074" cy="139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259632" y="1844824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980813" y="147549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949163" y="3961425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3.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Import přes RIS</a:t>
            </a:r>
            <a:endParaRPr lang="cs-CZ" altLang="cs-CZ" sz="4000" kern="0" dirty="0"/>
          </a:p>
        </p:txBody>
      </p:sp>
    </p:spTree>
    <p:extLst>
      <p:ext uri="{BB962C8B-B14F-4D97-AF65-F5344CB8AC3E}">
        <p14:creationId xmlns:p14="http://schemas.microsoft.com/office/powerpoint/2010/main" val="327185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25735" y="1196752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výměnný formát pro citační manažery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textový formát</a:t>
            </a:r>
          </a:p>
          <a:p>
            <a:pPr marL="361950" indent="-361950">
              <a:tabLst/>
            </a:pP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specifikace</a:t>
            </a:r>
            <a:r>
              <a:rPr lang="cs-CZ" altLang="cs-CZ" sz="32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od Thomson Reuters</a:t>
            </a:r>
          </a:p>
        </p:txBody>
      </p:sp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RIS formát</a:t>
            </a:r>
            <a:endParaRPr lang="cs-CZ" altLang="cs-CZ" sz="4000" kern="0" dirty="0"/>
          </a:p>
        </p:txBody>
      </p:sp>
      <p:pic>
        <p:nvPicPr>
          <p:cNvPr id="8140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233" y="3356992"/>
            <a:ext cx="5613127" cy="330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11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pic>
        <p:nvPicPr>
          <p:cNvPr id="815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98051"/>
            <a:ext cx="2735387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37075"/>
            <a:ext cx="3384376" cy="17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98050"/>
            <a:ext cx="4183107" cy="319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51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26193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66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644" y="2283099"/>
            <a:ext cx="4360540" cy="100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6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5" y="3645024"/>
            <a:ext cx="4623723" cy="137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Interní vyhledávání</a:t>
            </a:r>
            <a:endParaRPr lang="cs-CZ" altLang="cs-CZ" sz="4000" kern="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55618" y="2276872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1.</a:t>
            </a:r>
            <a:endParaRPr lang="cs-CZ" sz="1000" b="1" dirty="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247694" y="3740543"/>
            <a:ext cx="292046" cy="24622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cs-CZ" sz="1000" b="1" dirty="0" smtClean="0">
                <a:solidFill>
                  <a:schemeClr val="bg1"/>
                </a:solidFill>
              </a:rPr>
              <a:t>2.</a:t>
            </a:r>
            <a:endParaRPr lang="cs-CZ" sz="1000" b="1" dirty="0">
              <a:solidFill>
                <a:schemeClr val="bg1"/>
              </a:solidFill>
            </a:endParaRPr>
          </a:p>
        </p:txBody>
      </p:sp>
      <p:pic>
        <p:nvPicPr>
          <p:cNvPr id="7" name="Obráze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26982"/>
            <a:ext cx="1799440" cy="44735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259632" y="5469031"/>
            <a:ext cx="588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hledat lze podle: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názvu knih a článků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identifikátoru: ISBN nebo DOI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60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Obsah přednášky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úvod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 a jeho druhy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citačního SW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hlavní funkce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ukázky </a:t>
            </a:r>
            <a:r>
              <a:rPr lang="cs-CZ" altLang="cs-CZ" sz="3200" smtClean="0">
                <a:latin typeface="Arial" panose="020B0604020202020204" pitchFamily="34" charset="0"/>
                <a:cs typeface="Arial" panose="020B0604020202020204" pitchFamily="34" charset="0"/>
              </a:rPr>
              <a:t>v Citace PRO</a:t>
            </a:r>
            <a:endParaRPr lang="cs-CZ" altLang="cs-CZ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budoucnost citačního 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000" kern="0" dirty="0" smtClean="0"/>
              <a:t>Zdroje importů</a:t>
            </a:r>
            <a:endParaRPr lang="cs-CZ" altLang="cs-CZ" sz="4000" kern="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 bwMode="auto">
          <a:xfrm>
            <a:off x="1042988" y="1269131"/>
            <a:ext cx="7777162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katalogy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  <a:hlinkClick r:id="rId3"/>
              </a:rPr>
              <a:t>SRU</a:t>
            </a:r>
            <a:r>
              <a:rPr lang="cs-CZ" altLang="cs-CZ" kern="0" dirty="0" smtClean="0">
                <a:latin typeface="Arial" charset="0"/>
              </a:rPr>
              <a:t> server + XML (</a:t>
            </a:r>
            <a:r>
              <a:rPr lang="cs-CZ" altLang="cs-CZ" kern="0" dirty="0" err="1" smtClean="0">
                <a:latin typeface="Arial" charset="0"/>
              </a:rPr>
              <a:t>MarcXML</a:t>
            </a:r>
            <a:r>
              <a:rPr lang="cs-CZ" altLang="cs-CZ" kern="0" dirty="0" smtClean="0">
                <a:latin typeface="Arial" charset="0"/>
              </a:rPr>
              <a:t>, DC,...)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exporty v JSON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linkování</a:t>
            </a: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4"/>
              </a:rPr>
              <a:t>OpenURL</a:t>
            </a:r>
            <a:r>
              <a:rPr lang="cs-CZ" altLang="cs-CZ" kern="0" dirty="0" smtClean="0">
                <a:latin typeface="Arial" charset="0"/>
              </a:rPr>
              <a:t> 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v URL (</a:t>
            </a:r>
            <a:r>
              <a:rPr lang="cs-CZ" altLang="cs-CZ" kern="0" dirty="0" smtClean="0">
                <a:latin typeface="Arial" charset="0"/>
                <a:hlinkClick r:id="rId5"/>
              </a:rPr>
              <a:t>popis NTK</a:t>
            </a:r>
            <a:r>
              <a:rPr lang="cs-CZ" altLang="cs-CZ" kern="0" dirty="0" smtClean="0">
                <a:latin typeface="Arial" charset="0"/>
              </a:rPr>
              <a:t>)</a:t>
            </a:r>
            <a:endParaRPr lang="cs-CZ" altLang="cs-CZ" kern="0" dirty="0">
              <a:latin typeface="Arial" charset="0"/>
            </a:endParaRPr>
          </a:p>
          <a:p>
            <a:pPr marL="1455737" lvl="2" indent="-361950">
              <a:tabLst/>
            </a:pPr>
            <a:r>
              <a:rPr lang="cs-CZ" altLang="cs-CZ" kern="0" dirty="0" err="1" smtClean="0">
                <a:latin typeface="Arial" charset="0"/>
                <a:hlinkClick r:id="rId6"/>
              </a:rPr>
              <a:t>COinS</a:t>
            </a:r>
            <a:r>
              <a:rPr lang="cs-CZ" altLang="cs-CZ" kern="0" dirty="0">
                <a:latin typeface="Arial" charset="0"/>
              </a:rPr>
              <a:t> </a:t>
            </a:r>
            <a:r>
              <a:rPr lang="cs-CZ" altLang="cs-CZ" kern="0" dirty="0" smtClean="0">
                <a:latin typeface="Arial" charset="0"/>
              </a:rPr>
              <a:t>– </a:t>
            </a:r>
            <a:r>
              <a:rPr lang="cs-CZ" altLang="cs-CZ" kern="0" dirty="0" err="1" smtClean="0">
                <a:latin typeface="Arial" charset="0"/>
              </a:rPr>
              <a:t>metadata</a:t>
            </a:r>
            <a:r>
              <a:rPr lang="cs-CZ" altLang="cs-CZ" kern="0" dirty="0" smtClean="0">
                <a:latin typeface="Arial" charset="0"/>
              </a:rPr>
              <a:t> do stránky (</a:t>
            </a:r>
            <a:r>
              <a:rPr lang="cs-CZ" altLang="cs-CZ" kern="0" dirty="0" smtClean="0">
                <a:latin typeface="Arial" charset="0"/>
                <a:hlinkClick r:id="rId7"/>
              </a:rPr>
              <a:t>popis na NTK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např.: SRU MU, SRU </a:t>
            </a:r>
            <a:r>
              <a:rPr lang="cs-CZ" altLang="cs-CZ" kern="0" dirty="0" err="1" smtClean="0">
                <a:latin typeface="Arial" charset="0"/>
              </a:rPr>
              <a:t>LoC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</a:rPr>
              <a:t>BibSYS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8"/>
              </a:rPr>
              <a:t>atd.</a:t>
            </a:r>
            <a:endParaRPr lang="cs-CZ" altLang="cs-CZ" kern="0" dirty="0" smtClean="0">
              <a:latin typeface="Arial" charset="0"/>
            </a:endParaRP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</a:rPr>
              <a:t>Worldcat</a:t>
            </a:r>
            <a:r>
              <a:rPr lang="cs-CZ" altLang="cs-CZ" kern="0" dirty="0" smtClean="0">
                <a:latin typeface="Arial" charset="0"/>
              </a:rPr>
              <a:t> (</a:t>
            </a:r>
            <a:r>
              <a:rPr lang="cs-CZ" altLang="cs-CZ" kern="0" dirty="0" err="1" smtClean="0">
                <a:latin typeface="Arial" charset="0"/>
                <a:hlinkClick r:id="rId9"/>
              </a:rPr>
              <a:t>xisbn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err="1" smtClean="0">
                <a:latin typeface="Arial" charset="0"/>
                <a:hlinkClick r:id="rId10"/>
              </a:rPr>
              <a:t>xissn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databáze článků</a:t>
            </a:r>
          </a:p>
          <a:p>
            <a:pPr marL="1047750" lvl="1" indent="-361950">
              <a:tabLst/>
            </a:pPr>
            <a:r>
              <a:rPr lang="cs-CZ" altLang="cs-CZ" kern="0" dirty="0" err="1" smtClean="0">
                <a:latin typeface="Arial" charset="0"/>
                <a:hlinkClick r:id="rId11"/>
              </a:rPr>
              <a:t>Crossref</a:t>
            </a:r>
            <a:r>
              <a:rPr lang="cs-CZ" altLang="cs-CZ" kern="0" dirty="0" smtClean="0">
                <a:latin typeface="Arial" charset="0"/>
              </a:rPr>
              <a:t> (API, </a:t>
            </a:r>
            <a:r>
              <a:rPr lang="cs-CZ" altLang="cs-CZ" kern="0" dirty="0" err="1" smtClean="0">
                <a:latin typeface="Arial" charset="0"/>
                <a:hlinkClick r:id="rId12"/>
              </a:rPr>
              <a:t>Lab</a:t>
            </a:r>
            <a:r>
              <a:rPr lang="cs-CZ" altLang="cs-CZ" kern="0" dirty="0" smtClean="0">
                <a:latin typeface="Arial" charset="0"/>
              </a:rPr>
              <a:t>, </a:t>
            </a:r>
            <a:r>
              <a:rPr lang="cs-CZ" altLang="cs-CZ" kern="0" dirty="0" smtClean="0">
                <a:latin typeface="Arial" charset="0"/>
                <a:hlinkClick r:id="rId13"/>
              </a:rPr>
              <a:t>DOI </a:t>
            </a:r>
            <a:r>
              <a:rPr lang="cs-CZ" altLang="cs-CZ" kern="0" dirty="0" err="1" smtClean="0">
                <a:latin typeface="Arial" charset="0"/>
                <a:hlinkClick r:id="rId13"/>
              </a:rPr>
              <a:t>Tools</a:t>
            </a:r>
            <a:r>
              <a:rPr lang="cs-CZ" altLang="cs-CZ" kern="0" dirty="0" smtClean="0">
                <a:latin typeface="Arial" charset="0"/>
              </a:rPr>
              <a:t>)</a:t>
            </a:r>
          </a:p>
          <a:p>
            <a:pPr marL="361950" indent="-361950">
              <a:tabLst/>
            </a:pPr>
            <a:r>
              <a:rPr lang="cs-CZ" altLang="cs-CZ" sz="2800" kern="0" dirty="0" smtClean="0">
                <a:latin typeface="Arial" charset="0"/>
              </a:rPr>
              <a:t>knihkupci a vydavatelé</a:t>
            </a:r>
          </a:p>
          <a:p>
            <a:pPr marL="1047750" lvl="1" indent="-361950">
              <a:tabLst/>
            </a:pPr>
            <a:r>
              <a:rPr lang="cs-CZ" altLang="cs-CZ" kern="0" dirty="0" smtClean="0">
                <a:latin typeface="Arial" charset="0"/>
              </a:rPr>
              <a:t>Amazon API</a:t>
            </a:r>
          </a:p>
        </p:txBody>
      </p:sp>
    </p:spTree>
    <p:extLst>
      <p:ext uri="{BB962C8B-B14F-4D97-AF65-F5344CB8AC3E}">
        <p14:creationId xmlns:p14="http://schemas.microsoft.com/office/powerpoint/2010/main" val="53867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dirty="0" smtClean="0"/>
              <a:t>Externí nástroje pro import</a:t>
            </a:r>
            <a:endParaRPr lang="cs-CZ" altLang="cs-CZ" sz="3200" dirty="0"/>
          </a:p>
        </p:txBody>
      </p:sp>
      <p:pic>
        <p:nvPicPr>
          <p:cNvPr id="817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98132"/>
            <a:ext cx="3293876" cy="469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050320" y="1259468"/>
            <a:ext cx="503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8000"/>
                </a:solidFill>
              </a:rPr>
              <a:t>Mendeley</a:t>
            </a:r>
            <a:r>
              <a:rPr lang="cs-CZ" sz="1600" dirty="0" smtClean="0"/>
              <a:t> </a:t>
            </a:r>
          </a:p>
          <a:p>
            <a:r>
              <a:rPr lang="cs-CZ" dirty="0" smtClean="0"/>
              <a:t>http</a:t>
            </a:r>
            <a:r>
              <a:rPr lang="cs-CZ" dirty="0"/>
              <a:t>://www.mendeley.com/import/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012160" y="144413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podpora </a:t>
            </a:r>
            <a:r>
              <a:rPr lang="cs-CZ" dirty="0" err="1" smtClean="0"/>
              <a:t>COinS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rychlé na instalaci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99" y="1780654"/>
            <a:ext cx="3145952" cy="955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Externí nástroje pro import</a:t>
            </a:r>
            <a:endParaRPr lang="cs-CZ" dirty="0"/>
          </a:p>
        </p:txBody>
      </p:sp>
      <p:graphicFrame>
        <p:nvGraphicFramePr>
          <p:cNvPr id="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347297"/>
              </p:ext>
            </p:extLst>
          </p:nvPr>
        </p:nvGraphicFramePr>
        <p:xfrm>
          <a:off x="940792" y="1852662"/>
          <a:ext cx="4710386" cy="3296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92" name="Image" r:id="rId4" imgW="16253968" imgH="11377778" progId="Photoshop.Image.8">
                  <p:embed/>
                </p:oleObj>
              </mc:Choice>
              <mc:Fallback>
                <p:oleObj name="Image" r:id="rId4" imgW="16253968" imgH="11377778" progId="Photoshop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792" y="1852662"/>
                        <a:ext cx="4710386" cy="32969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16" y="3997126"/>
            <a:ext cx="18669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635375" y="3966963"/>
            <a:ext cx="936625" cy="28733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88766"/>
            <a:ext cx="3289300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10"/>
          <p:cNvSpPr>
            <a:spLocks noChangeShapeType="1"/>
          </p:cNvSpPr>
          <p:nvPr/>
        </p:nvSpPr>
        <p:spPr bwMode="auto">
          <a:xfrm flipV="1">
            <a:off x="4571678" y="2392164"/>
            <a:ext cx="1655763" cy="160496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1050320" y="1311151"/>
            <a:ext cx="5033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Citace PRO</a:t>
            </a:r>
            <a:r>
              <a:rPr lang="cs-CZ" b="1" dirty="0" smtClean="0"/>
              <a:t> – lišta do prohlížeče</a:t>
            </a:r>
            <a:endParaRPr lang="cs-CZ" sz="1600" dirty="0" smtClean="0"/>
          </a:p>
        </p:txBody>
      </p:sp>
      <p:sp>
        <p:nvSpPr>
          <p:cNvPr id="12" name="TextovéPole 11"/>
          <p:cNvSpPr txBox="1"/>
          <p:nvPr/>
        </p:nvSpPr>
        <p:spPr>
          <a:xfrm>
            <a:off x="1475656" y="5755825"/>
            <a:ext cx="3699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vyhledávání ISBN nebo DOI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chystá se podpora </a:t>
            </a:r>
            <a:r>
              <a:rPr lang="cs-CZ" dirty="0" err="1" smtClean="0"/>
              <a:t>COinS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018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Správa záznamů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editace</a:t>
            </a:r>
          </a:p>
          <a:p>
            <a:r>
              <a:rPr lang="cs-CZ" dirty="0" smtClean="0"/>
              <a:t>kontrola záznamů (Citace PRO)</a:t>
            </a:r>
          </a:p>
          <a:p>
            <a:r>
              <a:rPr lang="cs-CZ" dirty="0"/>
              <a:t>vkládání poznámek</a:t>
            </a:r>
          </a:p>
          <a:p>
            <a:r>
              <a:rPr lang="cs-CZ" dirty="0" smtClean="0"/>
              <a:t>změna modulů</a:t>
            </a:r>
          </a:p>
        </p:txBody>
      </p:sp>
    </p:spTree>
    <p:extLst>
      <p:ext uri="{BB962C8B-B14F-4D97-AF65-F5344CB8AC3E}">
        <p14:creationId xmlns:p14="http://schemas.microsoft.com/office/powerpoint/2010/main" val="1701857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2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Sdílíte s kolegy své citace???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Jakým způsobem???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8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569" y="1840210"/>
            <a:ext cx="3810000" cy="302895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050320" y="13407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355" y="1052736"/>
            <a:ext cx="2926795" cy="2831504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10638" y="62068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2" y="4033539"/>
            <a:ext cx="2307645" cy="282446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447597" y="6339773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1706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Sdílení složek a citací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0131" t="12705" r="37013" b="30705"/>
          <a:stretch/>
        </p:blipFill>
        <p:spPr>
          <a:xfrm>
            <a:off x="964973" y="1586409"/>
            <a:ext cx="4270682" cy="317065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525" y="3789040"/>
            <a:ext cx="4347546" cy="28511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718" y="1196975"/>
            <a:ext cx="3236447" cy="191843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876256" y="764704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smtClean="0">
                <a:solidFill>
                  <a:srgbClr val="008000"/>
                </a:solidFill>
              </a:rPr>
              <a:t>Citace PRO</a:t>
            </a:r>
            <a:endParaRPr lang="cs-CZ" sz="12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594936" y="3347700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b="1" dirty="0" err="1" smtClean="0">
                <a:solidFill>
                  <a:srgbClr val="008000"/>
                </a:solidFill>
              </a:rPr>
              <a:t>Refworks</a:t>
            </a:r>
            <a:endParaRPr lang="cs-CZ" sz="12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1050320" y="1259468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8000"/>
                </a:solidFill>
              </a:rPr>
              <a:t>Endnoteweb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22945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Obohacený 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obálky, obsahy, anotace, FT</a:t>
            </a:r>
          </a:p>
          <a:p>
            <a:r>
              <a:rPr lang="cs-CZ" dirty="0" smtClean="0"/>
              <a:t>automatické stahování</a:t>
            </a:r>
            <a:endParaRPr lang="cs-CZ" dirty="0"/>
          </a:p>
        </p:txBody>
      </p:sp>
      <p:pic>
        <p:nvPicPr>
          <p:cNvPr id="819202" name="Picture 2" descr="Obálky knih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54" y="2683209"/>
            <a:ext cx="344067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6" name="Picture 6" descr="http://www.librarything.com/press/logo4_medium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496" y="3113211"/>
            <a:ext cx="3298944" cy="10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08" name="Picture 8" descr="https://openlibrary.org/images/logo_OL-lg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868" y="4653136"/>
            <a:ext cx="209550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0" name="Picture 10" descr="Product Advertising A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543175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14" name="Picture 14" descr="http://dash.coolsmartphone.com/wp-content/uploads/2013/07/Google-Developers-Logo.pn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055" y="5255220"/>
            <a:ext cx="2372880" cy="130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Linkování a odkazy na plný text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linkovací nástroje</a:t>
            </a:r>
          </a:p>
          <a:p>
            <a:pPr lvl="1"/>
            <a:r>
              <a:rPr lang="cs-CZ" dirty="0" smtClean="0"/>
              <a:t>SFX (Exlibris)</a:t>
            </a:r>
          </a:p>
          <a:p>
            <a:pPr lvl="1"/>
            <a:r>
              <a:rPr lang="cs-CZ" dirty="0" err="1" smtClean="0"/>
              <a:t>LinkSource</a:t>
            </a:r>
            <a:r>
              <a:rPr lang="cs-CZ" dirty="0" smtClean="0"/>
              <a:t> (EBSCO)</a:t>
            </a:r>
          </a:p>
          <a:p>
            <a:r>
              <a:rPr lang="cs-CZ" dirty="0" smtClean="0"/>
              <a:t>nahrávání plných textů (úložiště)</a:t>
            </a:r>
          </a:p>
          <a:p>
            <a:r>
              <a:rPr lang="cs-CZ" dirty="0" smtClean="0"/>
              <a:t>možnost stažení FT</a:t>
            </a:r>
          </a:p>
          <a:p>
            <a:pPr lvl="1"/>
            <a:r>
              <a:rPr lang="cs-CZ" dirty="0" err="1" smtClean="0"/>
              <a:t>Flow</a:t>
            </a:r>
            <a:r>
              <a:rPr lang="cs-CZ" dirty="0" smtClean="0"/>
              <a:t>, </a:t>
            </a:r>
            <a:r>
              <a:rPr lang="cs-CZ" dirty="0" err="1" smtClean="0"/>
              <a:t>Mendeley</a:t>
            </a:r>
            <a:r>
              <a:rPr lang="cs-CZ" dirty="0" smtClean="0"/>
              <a:t>,…</a:t>
            </a:r>
          </a:p>
          <a:p>
            <a:r>
              <a:rPr lang="cs-CZ" dirty="0" smtClean="0"/>
              <a:t>propojení s databázemi (API)</a:t>
            </a:r>
          </a:p>
          <a:p>
            <a:pPr lvl="1"/>
            <a:r>
              <a:rPr lang="cs-CZ" dirty="0" smtClean="0"/>
              <a:t>EBSCO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3689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citačních stylů</a:t>
            </a:r>
          </a:p>
          <a:p>
            <a:r>
              <a:rPr lang="cs-CZ" dirty="0" smtClean="0"/>
              <a:t>generátory citačních stylů</a:t>
            </a:r>
          </a:p>
          <a:p>
            <a:pPr lvl="1"/>
            <a:r>
              <a:rPr lang="cs-CZ" dirty="0" smtClean="0"/>
              <a:t>integrované (</a:t>
            </a:r>
            <a:r>
              <a:rPr lang="cs-CZ" dirty="0" err="1" smtClean="0"/>
              <a:t>Refworks</a:t>
            </a:r>
            <a:r>
              <a:rPr lang="cs-CZ" dirty="0" smtClean="0"/>
              <a:t>, ENW)</a:t>
            </a:r>
          </a:p>
          <a:p>
            <a:pPr lvl="1"/>
            <a:r>
              <a:rPr lang="cs-CZ" dirty="0" smtClean="0"/>
              <a:t>externí</a:t>
            </a:r>
          </a:p>
          <a:p>
            <a:pPr lvl="2"/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csleditor.quist.de/csleditor</a:t>
            </a:r>
            <a:endParaRPr lang="cs-CZ" dirty="0" smtClean="0"/>
          </a:p>
          <a:p>
            <a:pPr lvl="2"/>
            <a:r>
              <a:rPr lang="cs-CZ" dirty="0">
                <a:hlinkClick r:id="rId3"/>
              </a:rPr>
              <a:t>http://editor.citationstyles.org/visualEditor</a:t>
            </a:r>
            <a:r>
              <a:rPr lang="cs-CZ" dirty="0" smtClean="0">
                <a:hlinkClick r:id="rId3"/>
              </a:rPr>
              <a:t>/</a:t>
            </a:r>
            <a:endParaRPr lang="cs-CZ" dirty="0" smtClean="0"/>
          </a:p>
          <a:p>
            <a:r>
              <a:rPr lang="cs-CZ" dirty="0" smtClean="0"/>
              <a:t>výstupní formáty</a:t>
            </a:r>
          </a:p>
          <a:p>
            <a:pPr lvl="1"/>
            <a:r>
              <a:rPr lang="cs-CZ" dirty="0" smtClean="0"/>
              <a:t>HTML, DOC, ODT, XLS, </a:t>
            </a:r>
            <a:r>
              <a:rPr lang="cs-CZ" dirty="0" err="1" smtClean="0"/>
              <a:t>BibTex</a:t>
            </a:r>
            <a:r>
              <a:rPr lang="cs-CZ" dirty="0" smtClean="0"/>
              <a:t>, RIS,…</a:t>
            </a:r>
          </a:p>
          <a:p>
            <a:r>
              <a:rPr lang="cs-CZ" dirty="0"/>
              <a:t>seznamy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431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 rot="21104460">
            <a:off x="1139451" y="1700212"/>
            <a:ext cx="4618856" cy="3673003"/>
          </a:xfrm>
          <a:prstGeom prst="rect">
            <a:avLst/>
          </a:prstGeom>
        </p:spPr>
        <p:txBody>
          <a:bodyPr/>
          <a:lstStyle>
            <a:lvl1pPr marL="442913" indent="-44291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tabLst>
                <a:tab pos="442913" algn="l"/>
              </a:tabLst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28713" indent="-4191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  <a:tabLst>
                <a:tab pos="442913" algn="l"/>
              </a:tabLst>
              <a:defRPr sz="2400">
                <a:solidFill>
                  <a:schemeClr val="tx1"/>
                </a:solidFill>
                <a:latin typeface="+mn-lt"/>
              </a:defRPr>
            </a:lvl2pPr>
            <a:lvl3pPr marL="1536700" indent="-2286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42913" algn="l"/>
              </a:tabLst>
              <a:defRPr>
                <a:solidFill>
                  <a:schemeClr val="tx1"/>
                </a:solidFill>
                <a:latin typeface="+mn-lt"/>
              </a:defRPr>
            </a:lvl3pPr>
            <a:lvl4pPr marL="1944688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tabLst>
                <a:tab pos="442913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3526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5pPr>
            <a:lvl6pPr marL="28098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6pPr>
            <a:lvl7pPr marL="32670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7pPr>
            <a:lvl8pPr marL="37242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8pPr>
            <a:lvl9pPr marL="418147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442913" algn="l"/>
              </a:tabLst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Primární odpovědnost. </a:t>
            </a:r>
            <a:r>
              <a:rPr lang="cs-CZ" sz="1600" i="1" kern="0" dirty="0" smtClean="0">
                <a:latin typeface="Arial" charset="0"/>
              </a:rPr>
              <a:t>Název: podnázev</a:t>
            </a:r>
            <a:r>
              <a:rPr lang="cs-CZ" sz="1600" kern="0" dirty="0" smtClean="0">
                <a:latin typeface="Arial" charset="0"/>
              </a:rPr>
              <a:t>. Sekundární odpovědnost. Vydání. Místo vydání: Nakladatelství, rok vydání, rozsah stran. Edice: </a:t>
            </a:r>
            <a:r>
              <a:rPr lang="cs-CZ" sz="1600" kern="0" dirty="0" err="1" smtClean="0">
                <a:latin typeface="Arial" charset="0"/>
              </a:rPr>
              <a:t>Subedice</a:t>
            </a:r>
            <a:r>
              <a:rPr lang="cs-CZ" sz="1600" kern="0" dirty="0" smtClean="0">
                <a:latin typeface="Arial" charset="0"/>
              </a:rPr>
              <a:t>, číslo edice. Standardní číslo. Dostupnost. Poznámky.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600" kern="0" dirty="0" smtClean="0">
              <a:latin typeface="Arial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600" kern="0" dirty="0" smtClean="0">
                <a:latin typeface="Arial" charset="0"/>
              </a:rPr>
              <a:t>HOLZNER, Steven. </a:t>
            </a:r>
            <a:r>
              <a:rPr lang="cs-CZ" sz="1600" i="1" kern="0" dirty="0" smtClean="0">
                <a:latin typeface="Arial" charset="0"/>
              </a:rPr>
              <a:t>RSS: automatické doručování obsahu vašich WWW stránek</a:t>
            </a:r>
            <a:r>
              <a:rPr lang="cs-CZ" sz="1600" kern="0" dirty="0" smtClean="0">
                <a:latin typeface="Arial" charset="0"/>
              </a:rPr>
              <a:t>. Překlad Jan Šindelář. Brno: </a:t>
            </a:r>
            <a:r>
              <a:rPr lang="cs-CZ" sz="1600" kern="0" dirty="0" err="1" smtClean="0">
                <a:latin typeface="Arial" charset="0"/>
              </a:rPr>
              <a:t>Computer</a:t>
            </a:r>
            <a:r>
              <a:rPr lang="cs-CZ" sz="1600" kern="0" dirty="0" smtClean="0">
                <a:latin typeface="Arial" charset="0"/>
              </a:rPr>
              <a:t> </a:t>
            </a:r>
            <a:r>
              <a:rPr lang="cs-CZ" sz="1600" kern="0" dirty="0" err="1" smtClean="0">
                <a:latin typeface="Arial" charset="0"/>
              </a:rPr>
              <a:t>Press</a:t>
            </a:r>
            <a:r>
              <a:rPr lang="cs-CZ" sz="1600" kern="0" dirty="0" smtClean="0">
                <a:latin typeface="Arial" charset="0"/>
              </a:rPr>
              <a:t>, 2007, 278 s. ISBN 978-80-251-1479-7.</a:t>
            </a:r>
            <a:r>
              <a:rPr lang="cs-CZ" sz="1600" kern="0" dirty="0" smtClean="0"/>
              <a:t> </a:t>
            </a:r>
            <a:endParaRPr lang="cs-CZ" sz="1600" kern="0" dirty="0"/>
          </a:p>
        </p:txBody>
      </p:sp>
      <p:sp>
        <p:nvSpPr>
          <p:cNvPr id="3" name="TextovéPole 2"/>
          <p:cNvSpPr txBox="1"/>
          <p:nvPr/>
        </p:nvSpPr>
        <p:spPr>
          <a:xfrm rot="20371220">
            <a:off x="1296439" y="5126084"/>
            <a:ext cx="3003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(Autor, datum, strany)</a:t>
            </a:r>
          </a:p>
          <a:p>
            <a:pPr marL="285750" lvl="1" indent="-285750" algn="ctr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 err="1" smtClean="0"/>
              <a:t>Holzner</a:t>
            </a:r>
            <a:r>
              <a:rPr lang="cs-CZ" sz="1600" dirty="0" smtClean="0"/>
              <a:t>, 2007, </a:t>
            </a:r>
            <a:r>
              <a:rPr lang="cs-CZ" sz="1600" dirty="0"/>
              <a:t>s. 125)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 rot="628334">
            <a:off x="4620700" y="3095065"/>
            <a:ext cx="414982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Název článku: podnázev článku. Sekundární odpovědnost článku. </a:t>
            </a:r>
            <a:r>
              <a:rPr lang="cs-CZ" sz="1600" i="1" dirty="0"/>
              <a:t>Název periodika: podnázev periodika</a:t>
            </a:r>
            <a:r>
              <a:rPr lang="cs-CZ" sz="1600" dirty="0"/>
              <a:t>. Místo: Nakladatelství, rok vydání, ročník, číslo rozsah stran. Standardní číslo. Dostupnost. Poznámky. 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DASGUPTA</a:t>
            </a:r>
            <a:r>
              <a:rPr lang="cs-CZ" sz="1600" dirty="0"/>
              <a:t>, </a:t>
            </a:r>
            <a:r>
              <a:rPr lang="cs-CZ" sz="1600" dirty="0" err="1"/>
              <a:t>Partha</a:t>
            </a:r>
            <a:r>
              <a:rPr lang="cs-CZ" sz="1600" dirty="0"/>
              <a:t> a </a:t>
            </a:r>
            <a:r>
              <a:rPr lang="cs-CZ" sz="1600" dirty="0" err="1"/>
              <a:t>Eric</a:t>
            </a:r>
            <a:r>
              <a:rPr lang="cs-CZ" sz="1600" dirty="0"/>
              <a:t> MASKIN. </a:t>
            </a:r>
            <a:r>
              <a:rPr lang="cs-CZ" sz="1600" dirty="0" err="1"/>
              <a:t>Efficient</a:t>
            </a:r>
            <a:r>
              <a:rPr lang="cs-CZ" sz="1600" dirty="0"/>
              <a:t> </a:t>
            </a:r>
            <a:r>
              <a:rPr lang="cs-CZ" sz="1600" dirty="0" err="1"/>
              <a:t>Auctions</a:t>
            </a:r>
            <a:r>
              <a:rPr lang="cs-CZ" sz="1600" dirty="0"/>
              <a:t>. </a:t>
            </a:r>
            <a:r>
              <a:rPr lang="cs-CZ" sz="1600" i="1" dirty="0" err="1"/>
              <a:t>The</a:t>
            </a:r>
            <a:r>
              <a:rPr lang="cs-CZ" sz="1600" i="1" dirty="0"/>
              <a:t> </a:t>
            </a:r>
            <a:r>
              <a:rPr lang="cs-CZ" sz="1600" i="1" dirty="0" err="1"/>
              <a:t>Quarterly</a:t>
            </a:r>
            <a:r>
              <a:rPr lang="cs-CZ" sz="1600" i="1" dirty="0"/>
              <a:t> </a:t>
            </a:r>
            <a:r>
              <a:rPr lang="cs-CZ" sz="1600" i="1" dirty="0" err="1"/>
              <a:t>Journal</a:t>
            </a:r>
            <a:r>
              <a:rPr lang="cs-CZ" sz="1600" i="1" dirty="0"/>
              <a:t> </a:t>
            </a:r>
            <a:r>
              <a:rPr lang="cs-CZ" sz="1600" i="1" dirty="0" err="1"/>
              <a:t>of</a:t>
            </a:r>
            <a:r>
              <a:rPr lang="cs-CZ" sz="1600" i="1" dirty="0"/>
              <a:t> </a:t>
            </a:r>
            <a:r>
              <a:rPr lang="cs-CZ" sz="1600" i="1" dirty="0" err="1"/>
              <a:t>Economics</a:t>
            </a:r>
            <a:r>
              <a:rPr lang="cs-CZ" sz="1600" dirty="0"/>
              <a:t>. Oxford (GB): Oxford University </a:t>
            </a:r>
            <a:r>
              <a:rPr lang="cs-CZ" sz="1600" dirty="0" err="1"/>
              <a:t>Press</a:t>
            </a:r>
            <a:r>
              <a:rPr lang="cs-CZ" sz="1600" dirty="0"/>
              <a:t>, 2000, vol. 115, </a:t>
            </a:r>
            <a:r>
              <a:rPr lang="cs-CZ" sz="1600" dirty="0" err="1"/>
              <a:t>issue</a:t>
            </a:r>
            <a:r>
              <a:rPr lang="cs-CZ" sz="1600" dirty="0"/>
              <a:t> 2, s. 341-388</a:t>
            </a:r>
          </a:p>
        </p:txBody>
      </p:sp>
      <p:sp>
        <p:nvSpPr>
          <p:cNvPr id="5" name="TextovéPole 4"/>
          <p:cNvSpPr txBox="1"/>
          <p:nvPr/>
        </p:nvSpPr>
        <p:spPr>
          <a:xfrm rot="212263">
            <a:off x="4631774" y="1247098"/>
            <a:ext cx="4127677" cy="524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Primární odpovědnost sborníku. </a:t>
            </a:r>
            <a:r>
              <a:rPr lang="cs-CZ" sz="1600" i="1" dirty="0"/>
              <a:t>Název sborníku: podnázev sborníku</a:t>
            </a:r>
            <a:r>
              <a:rPr lang="cs-CZ" sz="1600" dirty="0"/>
              <a:t>. Sekundární odpovědnost sborníku. Vydání. Místo vydání: Nakladatelství, rok vydání, počet stran.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>
              <a:lnSpc>
                <a:spcPct val="110000"/>
              </a:lnSpc>
            </a:pPr>
            <a:endParaRPr lang="cs-CZ" sz="1600" dirty="0"/>
          </a:p>
          <a:p>
            <a:pPr marL="285750" indent="-285750">
              <a:lnSpc>
                <a:spcPct val="110000"/>
              </a:lnSpc>
              <a:buFont typeface="Wingdings" pitchFamily="2" charset="2"/>
              <a:buChar char="Ø"/>
            </a:pPr>
            <a:r>
              <a:rPr lang="cs-CZ" sz="1600" dirty="0"/>
              <a:t>FRIEDLOVÁ, Zdeňka a Pavla GAJDOŠÍKOVÁ (</a:t>
            </a:r>
            <a:r>
              <a:rPr lang="cs-CZ" sz="1600" dirty="0" err="1"/>
              <a:t>eds</a:t>
            </a:r>
            <a:r>
              <a:rPr lang="cs-CZ" sz="1600" dirty="0"/>
              <a:t>.). </a:t>
            </a:r>
            <a:r>
              <a:rPr lang="cs-CZ" sz="1600" i="1" dirty="0"/>
              <a:t>Knihovny současnosti 2012: sborník z 20. konference, konané ve dnech 11. až 13. září 2012 v areálu Univerzity Pardubice</a:t>
            </a:r>
            <a:r>
              <a:rPr lang="cs-CZ" sz="1600" dirty="0"/>
              <a:t>. Ostrava: Sdružení knihoven ČR, 2012, 252 s. ISBN 978-80-86249-65-0. Dostupné také z:  http://www.svkos.cz/data/xinha/sdruk/ks2012/KKS_2012_sbornik_final.pdf</a:t>
            </a:r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rot="159779">
            <a:off x="1644730" y="2922494"/>
            <a:ext cx="3456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. Měřítko. Sekundární odpovědnost. Vydání. Místo vydání: Nakladatelství, rok vydání, rozměr.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i="1" dirty="0"/>
              <a:t>Třeboňsko: velká cykloturistická mapa</a:t>
            </a:r>
            <a:r>
              <a:rPr lang="cs-CZ" sz="1600" dirty="0"/>
              <a:t>. [1:60</a:t>
            </a:r>
            <a:br>
              <a:rPr lang="cs-CZ" sz="1600" dirty="0"/>
            </a:br>
            <a:r>
              <a:rPr lang="cs-CZ" sz="1600" dirty="0"/>
              <a:t>000]. Vizovice: </a:t>
            </a:r>
            <a:r>
              <a:rPr lang="cs-CZ" sz="1600" dirty="0" err="1"/>
              <a:t>Shocart</a:t>
            </a:r>
            <a:r>
              <a:rPr lang="cs-CZ" sz="1600" dirty="0"/>
              <a:t>, 2008. ISBN 978-80-7224-565-9. </a:t>
            </a:r>
          </a:p>
        </p:txBody>
      </p:sp>
      <p:sp>
        <p:nvSpPr>
          <p:cNvPr id="7" name="TextovéPole 6"/>
          <p:cNvSpPr txBox="1"/>
          <p:nvPr/>
        </p:nvSpPr>
        <p:spPr>
          <a:xfrm rot="21412512">
            <a:off x="1648149" y="1179431"/>
            <a:ext cx="47525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Primární odpovědnost. </a:t>
            </a:r>
            <a:r>
              <a:rPr lang="cs-CZ" sz="1600" i="1" dirty="0"/>
              <a:t>Název: podnázev</a:t>
            </a:r>
            <a:r>
              <a:rPr lang="cs-CZ" sz="1600" dirty="0"/>
              <a:t> </a:t>
            </a:r>
            <a:r>
              <a:rPr lang="en-US" sz="1600" dirty="0"/>
              <a:t>[</a:t>
            </a:r>
            <a:r>
              <a:rPr lang="en-US" sz="1600" dirty="0" err="1"/>
              <a:t>nosi</a:t>
            </a:r>
            <a:r>
              <a:rPr lang="cs-CZ" sz="1600" dirty="0"/>
              <a:t>č</a:t>
            </a:r>
            <a:r>
              <a:rPr lang="en-US" sz="1600" dirty="0"/>
              <a:t>]</a:t>
            </a:r>
            <a:r>
              <a:rPr lang="cs-CZ" sz="1600" dirty="0"/>
              <a:t>. Sekundární odpovědnost. Vydání. Místo vydání: Nakladatelství, rok/datum vydání, datum aktualizace </a:t>
            </a:r>
            <a:r>
              <a:rPr lang="en-US" sz="1600" dirty="0"/>
              <a:t>[</a:t>
            </a:r>
            <a:r>
              <a:rPr lang="cs-CZ" sz="1600" dirty="0"/>
              <a:t>datum citování</a:t>
            </a:r>
            <a:r>
              <a:rPr lang="en-US" sz="1600" dirty="0"/>
              <a:t>]</a:t>
            </a:r>
            <a:r>
              <a:rPr lang="cs-CZ" sz="1600" dirty="0"/>
              <a:t>. Edice: </a:t>
            </a:r>
            <a:r>
              <a:rPr lang="cs-CZ" sz="1600" dirty="0" err="1"/>
              <a:t>Subedice</a:t>
            </a:r>
            <a:r>
              <a:rPr lang="cs-CZ" sz="1600" dirty="0"/>
              <a:t>, číslo edice. Identifikátor. Dostupnost. Poznámky.</a:t>
            </a:r>
          </a:p>
          <a:p>
            <a:pPr marL="285750" indent="-285750">
              <a:buFont typeface="Wingdings" pitchFamily="2" charset="2"/>
              <a:buChar char="Ø"/>
            </a:pPr>
            <a:endParaRPr lang="cs-CZ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/>
              <a:t>HÖNIG, Johannes Franz. </a:t>
            </a:r>
            <a:r>
              <a:rPr lang="cs-CZ" sz="1600" i="1" dirty="0"/>
              <a:t>Abdominoplastik</a:t>
            </a:r>
            <a:r>
              <a:rPr lang="cs-CZ" sz="1600" dirty="0"/>
              <a:t>: </a:t>
            </a:r>
            <a:r>
              <a:rPr lang="cs-CZ" sz="1600" i="1" dirty="0" err="1"/>
              <a:t>Prinzip</a:t>
            </a:r>
            <a:r>
              <a:rPr lang="cs-CZ" sz="1600" i="1" dirty="0"/>
              <a:t> </a:t>
            </a:r>
            <a:r>
              <a:rPr lang="cs-CZ" sz="1600" i="1" dirty="0" err="1"/>
              <a:t>und</a:t>
            </a:r>
            <a:r>
              <a:rPr lang="cs-CZ" sz="1600" i="1" dirty="0"/>
              <a:t> Technik</a:t>
            </a:r>
            <a:r>
              <a:rPr lang="cs-CZ" sz="1600" dirty="0"/>
              <a:t> [online]. </a:t>
            </a:r>
            <a:r>
              <a:rPr lang="en-US" sz="1600" dirty="0"/>
              <a:t>[</a:t>
            </a:r>
            <a:r>
              <a:rPr lang="cs-CZ" sz="1600" dirty="0"/>
              <a:t>Heidelberg</a:t>
            </a:r>
            <a:r>
              <a:rPr lang="en-US" sz="1600" dirty="0"/>
              <a:t>]</a:t>
            </a:r>
            <a:r>
              <a:rPr lang="cs-CZ" sz="1600" dirty="0"/>
              <a:t>: </a:t>
            </a:r>
            <a:r>
              <a:rPr lang="cs-CZ" sz="1600" dirty="0" err="1"/>
              <a:t>Steinkopff</a:t>
            </a:r>
            <a:r>
              <a:rPr lang="cs-CZ" sz="1600" dirty="0"/>
              <a:t>, 2008 [cit. 2011-10-18]. ISBN 978-3-7985-1817-9. DOI: 10.1007/978-3-7985-1817-9. Dostupné z: http://www.springerlink.com/content/978-3-7985-1816-2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 rot="21041281">
            <a:off x="2302380" y="5749523"/>
            <a:ext cx="192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(číslo, strany)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(</a:t>
            </a:r>
            <a:r>
              <a:rPr lang="cs-CZ" sz="1600" dirty="0"/>
              <a:t>25, s. 158).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 bwMode="auto">
          <a:xfrm>
            <a:off x="1042988" y="544513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cs-CZ" altLang="cs-CZ" sz="4400" kern="0" dirty="0" smtClean="0"/>
              <a:t>Vytváříme citace</a:t>
            </a:r>
            <a:endParaRPr lang="cs-CZ" altLang="cs-CZ" sz="4400" kern="0" dirty="0"/>
          </a:p>
        </p:txBody>
      </p:sp>
    </p:spTree>
    <p:extLst>
      <p:ext uri="{BB962C8B-B14F-4D97-AF65-F5344CB8AC3E}">
        <p14:creationId xmlns:p14="http://schemas.microsoft.com/office/powerpoint/2010/main" val="128478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Exporty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výběr stylu</a:t>
            </a:r>
          </a:p>
          <a:p>
            <a:r>
              <a:rPr lang="cs-CZ" dirty="0" smtClean="0"/>
              <a:t>výběr výstupu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924944"/>
            <a:ext cx="625792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845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Lišta do Wordu</a:t>
            </a:r>
            <a:endParaRPr lang="cs-CZ" dirty="0"/>
          </a:p>
        </p:txBody>
      </p:sp>
      <p:pic>
        <p:nvPicPr>
          <p:cNvPr id="6" name="Obrázek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012" y="1400174"/>
            <a:ext cx="7577138" cy="461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0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pPr algn="ctr"/>
            <a:r>
              <a:rPr lang="cs-CZ" sz="8000" dirty="0" smtClean="0"/>
              <a:t>Ukázky v </a:t>
            </a:r>
            <a:r>
              <a:rPr lang="cs-CZ" sz="8000" dirty="0" smtClean="0">
                <a:solidFill>
                  <a:srgbClr val="008000"/>
                </a:solidFill>
              </a:rPr>
              <a:t>Citace PRO</a:t>
            </a:r>
            <a:endParaRPr lang="cs-CZ" sz="8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0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Citace PRO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přístup: </a:t>
            </a:r>
            <a:r>
              <a:rPr lang="cs-CZ" dirty="0">
                <a:hlinkClick r:id="rId2"/>
              </a:rPr>
              <a:t>http://www.citacepro.com</a:t>
            </a:r>
            <a:endParaRPr lang="cs-CZ" dirty="0"/>
          </a:p>
          <a:p>
            <a:r>
              <a:rPr lang="cs-CZ" dirty="0" smtClean="0">
                <a:hlinkClick r:id="rId3"/>
              </a:rPr>
              <a:t>podrobný </a:t>
            </a:r>
            <a:r>
              <a:rPr lang="cs-CZ" dirty="0">
                <a:hlinkClick r:id="rId3"/>
              </a:rPr>
              <a:t>návod</a:t>
            </a:r>
            <a:endParaRPr lang="cs-CZ" dirty="0"/>
          </a:p>
          <a:p>
            <a:r>
              <a:rPr lang="cs-CZ" dirty="0"/>
              <a:t>přihlášení </a:t>
            </a:r>
            <a:r>
              <a:rPr lang="cs-CZ" sz="2000" dirty="0"/>
              <a:t>(</a:t>
            </a:r>
            <a:r>
              <a:rPr lang="cs-CZ" sz="2000" dirty="0" err="1"/>
              <a:t>Shibboleth</a:t>
            </a:r>
            <a:r>
              <a:rPr lang="cs-CZ" sz="2000" dirty="0"/>
              <a:t>)</a:t>
            </a:r>
          </a:p>
          <a:p>
            <a:pPr lvl="1"/>
            <a:r>
              <a:rPr lang="cs-CZ" sz="2000" dirty="0"/>
              <a:t>klikněte na Masarykova univerzita</a:t>
            </a:r>
          </a:p>
          <a:p>
            <a:pPr lvl="1"/>
            <a:r>
              <a:rPr lang="cs-CZ" sz="2000" dirty="0"/>
              <a:t>zadejte UČO a sekundární </a:t>
            </a:r>
            <a:r>
              <a:rPr lang="cs-CZ" sz="2000" dirty="0" smtClean="0"/>
              <a:t>heslo</a:t>
            </a:r>
            <a:endParaRPr lang="cs-CZ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639" y="3964527"/>
            <a:ext cx="2978833" cy="256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6066"/>
            <a:ext cx="4464644" cy="178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42207" y="4834815"/>
            <a:ext cx="2165027" cy="393641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5631056" y="4910423"/>
            <a:ext cx="525541" cy="246026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4929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1556792"/>
            <a:ext cx="7777162" cy="3528392"/>
          </a:xfrm>
        </p:spPr>
        <p:txBody>
          <a:bodyPr/>
          <a:lstStyle/>
          <a:p>
            <a:r>
              <a:rPr lang="cs-CZ" sz="8000" dirty="0" smtClean="0">
                <a:solidFill>
                  <a:srgbClr val="008000"/>
                </a:solidFill>
              </a:rPr>
              <a:t>Budou</a:t>
            </a:r>
            <a:r>
              <a:rPr lang="cs-CZ" sz="8000" dirty="0" smtClean="0"/>
              <a:t>cnost</a:t>
            </a:r>
            <a:endParaRPr lang="cs-CZ" sz="8000" dirty="0"/>
          </a:p>
        </p:txBody>
      </p:sp>
    </p:spTree>
    <p:extLst>
      <p:ext uri="{BB962C8B-B14F-4D97-AF65-F5344CB8AC3E}">
        <p14:creationId xmlns:p14="http://schemas.microsoft.com/office/powerpoint/2010/main" val="36350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Mobilní aplikace</a:t>
            </a:r>
            <a:endParaRPr lang="cs-CZ" dirty="0"/>
          </a:p>
        </p:txBody>
      </p:sp>
      <p:pic>
        <p:nvPicPr>
          <p:cNvPr id="820226" name="Picture 2" descr="Scanner For Zotero - 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5"/>
            <a:ext cx="252028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28" name="Picture 4" descr="iPhone Screensho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780" y="1412775"/>
            <a:ext cx="236646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482368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Zotero</a:t>
            </a:r>
            <a:endParaRPr lang="cs-CZ" sz="1200" dirty="0" smtClean="0"/>
          </a:p>
        </p:txBody>
      </p:sp>
      <p:sp>
        <p:nvSpPr>
          <p:cNvPr id="7" name="TextovéPole 6"/>
          <p:cNvSpPr txBox="1"/>
          <p:nvPr/>
        </p:nvSpPr>
        <p:spPr>
          <a:xfrm>
            <a:off x="4544254" y="5613242"/>
            <a:ext cx="20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 smtClean="0">
                <a:solidFill>
                  <a:srgbClr val="008000"/>
                </a:solidFill>
              </a:rPr>
              <a:t>Mendeley</a:t>
            </a:r>
            <a:endParaRPr lang="cs-CZ" sz="1200" dirty="0" smtClean="0"/>
          </a:p>
        </p:txBody>
      </p:sp>
    </p:spTree>
    <p:extLst>
      <p:ext uri="{BB962C8B-B14F-4D97-AF65-F5344CB8AC3E}">
        <p14:creationId xmlns:p14="http://schemas.microsoft.com/office/powerpoint/2010/main" val="40532128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</a:t>
            </a:r>
            <a:r>
              <a:rPr lang="cs-CZ" altLang="cs-CZ" sz="3200" dirty="0"/>
              <a:t>3</a:t>
            </a:r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Co byste očekávali od mobilní aplikace Vy???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7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Integrace CSW do databází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např. </a:t>
            </a:r>
            <a:r>
              <a:rPr lang="cs-CZ" dirty="0" err="1" smtClean="0"/>
              <a:t>Mendeley</a:t>
            </a:r>
            <a:r>
              <a:rPr lang="cs-CZ" dirty="0" smtClean="0"/>
              <a:t> do </a:t>
            </a:r>
            <a:r>
              <a:rPr lang="cs-CZ" dirty="0" err="1" smtClean="0"/>
              <a:t>WoS</a:t>
            </a:r>
            <a:endParaRPr lang="cs-CZ" dirty="0" smtClean="0"/>
          </a:p>
          <a:p>
            <a:r>
              <a:rPr lang="cs-CZ" dirty="0" err="1" smtClean="0"/>
              <a:t>Refworks</a:t>
            </a:r>
            <a:r>
              <a:rPr lang="cs-CZ" dirty="0" smtClean="0"/>
              <a:t> v </a:t>
            </a:r>
            <a:r>
              <a:rPr lang="cs-CZ" dirty="0" err="1" smtClean="0"/>
              <a:t>Proquestu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30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plným textem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propojení s FT</a:t>
            </a:r>
          </a:p>
          <a:p>
            <a:r>
              <a:rPr lang="cs-CZ" dirty="0" smtClean="0"/>
              <a:t>poznámky v dokumentech</a:t>
            </a:r>
          </a:p>
          <a:p>
            <a:r>
              <a:rPr lang="cs-CZ" dirty="0" smtClean="0"/>
              <a:t>zvýrazňování textu, volné kreslení</a:t>
            </a:r>
          </a:p>
          <a:p>
            <a:r>
              <a:rPr lang="cs-CZ" dirty="0" smtClean="0"/>
              <a:t>spolupráce na tvorbě poznámek</a:t>
            </a:r>
          </a:p>
          <a:p>
            <a:r>
              <a:rPr lang="cs-CZ" dirty="0" smtClean="0"/>
              <a:t>sdílení poznámek</a:t>
            </a:r>
          </a:p>
          <a:p>
            <a:r>
              <a:rPr lang="cs-CZ" dirty="0" smtClean="0"/>
              <a:t>propojení s </a:t>
            </a:r>
            <a:r>
              <a:rPr lang="cs-CZ" dirty="0" err="1" smtClean="0"/>
              <a:t>antiplagiátorskými</a:t>
            </a:r>
            <a:r>
              <a:rPr lang="cs-CZ" dirty="0" smtClean="0"/>
              <a:t> systémy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31175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portál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osobní profily</a:t>
            </a:r>
          </a:p>
          <a:p>
            <a:r>
              <a:rPr lang="cs-CZ" dirty="0" smtClean="0"/>
              <a:t>publikační činnost autorů</a:t>
            </a:r>
          </a:p>
          <a:p>
            <a:pPr lvl="1"/>
            <a:r>
              <a:rPr lang="cs-CZ" dirty="0" smtClean="0"/>
              <a:t>např. propojení s RIV</a:t>
            </a:r>
          </a:p>
          <a:p>
            <a:r>
              <a:rPr lang="cs-CZ" dirty="0" smtClean="0"/>
              <a:t>sociální síť</a:t>
            </a:r>
          </a:p>
          <a:p>
            <a:pPr lvl="1"/>
            <a:r>
              <a:rPr lang="cs-CZ" dirty="0" smtClean="0"/>
              <a:t>sdílení citací, co kdo publikuje, sledování</a:t>
            </a:r>
          </a:p>
          <a:p>
            <a:endParaRPr lang="cs-CZ" dirty="0" smtClean="0"/>
          </a:p>
          <a:p>
            <a:r>
              <a:rPr lang="cs-CZ" dirty="0" smtClean="0"/>
              <a:t>vize???</a:t>
            </a:r>
          </a:p>
        </p:txBody>
      </p:sp>
    </p:spTree>
    <p:extLst>
      <p:ext uri="{BB962C8B-B14F-4D97-AF65-F5344CB8AC3E}">
        <p14:creationId xmlns:p14="http://schemas.microsoft.com/office/powerpoint/2010/main" val="1654236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38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statistik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dolování </a:t>
            </a:r>
            <a:r>
              <a:rPr lang="cs-CZ" dirty="0" smtClean="0"/>
              <a:t>dat</a:t>
            </a:r>
          </a:p>
          <a:p>
            <a:r>
              <a:rPr lang="cs-CZ" dirty="0" smtClean="0"/>
              <a:t>citační analýza</a:t>
            </a:r>
          </a:p>
          <a:p>
            <a:r>
              <a:rPr lang="cs-CZ" dirty="0" smtClean="0"/>
              <a:t>citační </a:t>
            </a:r>
            <a:r>
              <a:rPr lang="cs-CZ" dirty="0"/>
              <a:t>indexy v </a:t>
            </a:r>
            <a:r>
              <a:rPr lang="cs-CZ" dirty="0" smtClean="0"/>
              <a:t>CSW</a:t>
            </a:r>
          </a:p>
          <a:p>
            <a:r>
              <a:rPr lang="cs-CZ" dirty="0" smtClean="0"/>
              <a:t>systémy doporučování zdrojů</a:t>
            </a:r>
          </a:p>
          <a:p>
            <a:r>
              <a:rPr lang="cs-CZ" dirty="0" smtClean="0"/>
              <a:t>využití/sdílení dat:</a:t>
            </a:r>
          </a:p>
          <a:p>
            <a:pPr lvl="1"/>
            <a:r>
              <a:rPr lang="cs-CZ" dirty="0" smtClean="0"/>
              <a:t>knihovny</a:t>
            </a:r>
          </a:p>
          <a:p>
            <a:pPr lvl="1"/>
            <a:r>
              <a:rPr lang="cs-CZ" dirty="0" smtClean="0"/>
              <a:t>komerční sektor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4541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979613" y="4102100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3000" b="1">
                <a:latin typeface="Verdana" panose="020B0604030504040204" pitchFamily="34" charset="0"/>
              </a:rPr>
              <a:t>Děkuji Vám za pozornost</a:t>
            </a:r>
            <a:endParaRPr lang="en-US" sz="3000" b="1">
              <a:latin typeface="Verdana" panose="020B0604030504040204" pitchFamily="34" charset="0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388" y="2052638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562475" y="5684838"/>
            <a:ext cx="39608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cs-CZ" sz="2000" b="1">
                <a:latin typeface="Verdana" panose="020B0604030504040204" pitchFamily="34" charset="0"/>
              </a:rPr>
              <a:t>Martin Krčál</a:t>
            </a:r>
          </a:p>
          <a:p>
            <a:pPr algn="r" eaLnBrk="1" hangingPunct="1"/>
            <a:r>
              <a:rPr lang="cs-CZ" sz="2000" b="1">
                <a:latin typeface="Verdana" panose="020B0604030504040204" pitchFamily="34" charset="0"/>
              </a:rPr>
              <a:t>krcal@fss.muni.cz</a:t>
            </a:r>
          </a:p>
        </p:txBody>
      </p:sp>
      <p:pic>
        <p:nvPicPr>
          <p:cNvPr id="83973" name="Picture 5" descr="logo_barev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60350"/>
            <a:ext cx="57721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8473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03648" y="1211268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600" b="1" dirty="0" smtClean="0"/>
              <a:t>Řešení???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619672" y="3493457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rgbClr val="008000"/>
                </a:solidFill>
              </a:rPr>
              <a:t>citační software</a:t>
            </a: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2623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dirty="0" smtClean="0"/>
              <a:t>Otázka 1</a:t>
            </a:r>
            <a:endParaRPr lang="cs-CZ" altLang="cs-CZ" sz="3200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Používáte citační software???</a:t>
            </a:r>
            <a:endParaRPr lang="cs-CZ" altLang="cs-CZ" dirty="0">
              <a:latin typeface="Arial" charset="0"/>
            </a:endParaRP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Jaké manažery používáte???</a:t>
            </a:r>
          </a:p>
          <a:p>
            <a:pPr marL="361950" indent="-361950">
              <a:tabLst/>
            </a:pPr>
            <a:r>
              <a:rPr lang="cs-CZ" altLang="cs-CZ" dirty="0" smtClean="0">
                <a:latin typeface="Arial" charset="0"/>
              </a:rPr>
              <a:t>Jak často???</a:t>
            </a:r>
            <a:br>
              <a:rPr lang="cs-CZ" altLang="cs-CZ" dirty="0" smtClean="0">
                <a:latin typeface="Arial" charset="0"/>
              </a:rPr>
            </a:br>
            <a:endParaRPr lang="cs-CZ" altLang="cs-CZ" dirty="0">
              <a:latin typeface="Arial" charset="0"/>
            </a:endParaRP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9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software</a:t>
            </a:r>
            <a:endParaRPr lang="cs-CZ" altLang="cs-CZ" sz="4400" dirty="0"/>
          </a:p>
        </p:txBody>
      </p:sp>
      <p:sp>
        <p:nvSpPr>
          <p:cNvPr id="636931" name="Zástupný symbol pro obsah 2"/>
          <p:cNvSpPr>
            <a:spLocks noGrp="1"/>
          </p:cNvSpPr>
          <p:nvPr>
            <p:ph idx="4294967295"/>
          </p:nvPr>
        </p:nvSpPr>
        <p:spPr>
          <a:xfrm>
            <a:off x="1042988" y="1412875"/>
            <a:ext cx="7777162" cy="5256213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generátory citací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marL="361950" indent="-361950">
              <a:tabLst/>
            </a:pPr>
            <a:r>
              <a:rPr lang="cs-CZ" alt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citační nástroje</a:t>
            </a:r>
            <a:endParaRPr lang="cs-CZ" alt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1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Generátory citací</a:t>
            </a:r>
            <a:endParaRPr lang="cs-CZ" altLang="cs-CZ" sz="4400" dirty="0"/>
          </a:p>
        </p:txBody>
      </p:sp>
      <p:pic>
        <p:nvPicPr>
          <p:cNvPr id="806914" name="Picture 2" descr="EasyBib 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52" y="2636912"/>
            <a:ext cx="2133600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16" name="Picture 4" descr="http://martinkrcal.citace.com/wp-content/uploads/2013/10/aplikace-citationmachin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5"/>
          <a:stretch/>
        </p:blipFill>
        <p:spPr bwMode="auto">
          <a:xfrm>
            <a:off x="5148064" y="1484784"/>
            <a:ext cx="2273684" cy="4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50768" y="30274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79920" y="1969092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sp>
        <p:nvSpPr>
          <p:cNvPr id="3" name="AutoShape 6" descr="data:image/jpeg;base64,/9j/4AAQSkZJRgABAQAAAQABAAD/2wCEAAkGBxATEhQTERQWExQWFhcVFRgYFRUdGBMaHRcYGiAdFBkYHSosGh8nHBoXITIhMSotLzouGSAzPTMsOCgtLisBCgoKDg0OFBAQGTUkHyUyLTc3Ky03Nzc3NDc0LjcsLysuMDc3Ky8yNyw3NTc3MC00NzQ2ODQsLTcvNy0yLywsN//AABEIAEwA8AMBIgACEQEDEQH/xAAcAAEAAgMBAQEAAAAAAAAAAAAABQYDBAcCAQj/xABEEAABAwIDBgIGBAkNAAAAAAABAAIDBBEFEiEGBxMxQWEyUSIjcYGRsRRCocEIFRY1NnJzdOEkMzRSU2KCkqKys8Pw/8QAGgEBAAIDAQAAAAAAAAAAAAAAAAQFAQMGAv/EACYRAQADAAEDAgYDAAAAAAAAAAABAgMRBCExQVESJDJhweETcaH/2gAMAwEAAhEDEQA/AO4oiICItXEK1kTczvYB1J7Lze9aVm1p4iGa1m0xEeW0irH5UPv/ADYt+sb/ABspzDsQZM27OY5g8x7VFw6/De3w0t3b9el1zjm0dm2iIpiOIiICIiAiIgIiICIiAiIgIiICIiAiIgIiICIiAiIgKvbXQuIjcPC3MD2vaxPwVhXiUtsc1rdb2t77qP1eEb42zmeOfX/W3DWc9ItEcudqRwCcsnZbk70T7/4q3Q0kQ1axov1AGqquFwB1V6Pha9zvYATb7lzlugv0uuMxbmZn0W8dVXamkccRELkiL45wAuTYd11ajfV4Mjb5bi/lcX+C+RTsd4XNd7CD8lzbFt3lRLjDa4VQbGJGPtrxGhtvVs6ZTb/UUHTUVM3obXzYdBHJAxj3yScP072Z6DnXs0i/LldS2xGKyVNDTzzFpkkjD3WFhck8h0QTqLxJM1vicG+0gfNfIpmO8Lg72EH5IMiIsT6mMGxe0HyLhf4IMqIsT6mMGxe0HyLhf4IMqIiAiErHHOx3hc13sIPyQZEXwleI52O8Lmu9hB+SDIiLE+pjBsXtB7uCDKi+Zha99F4jnY7wua72EH5IMiIiAiIg0sVxFsLbnUnwjz/goqlw6Wo9ZUuOU6tYNNPuH2rTqpONVhp1aHZQOw5/Eq1VEIe0tNwCLac/cqinzmmk270rPEV9595/Cfb5etYj6p8z7f0h8UxcNHCg9J59HTXL008ytjAsL4Lbu8bufYeQWzQ4dFF4G2PmdSfettScumvOka7T3jxEeI/f3ab7Vin8efj1mfMi4Btni9Xi2Jmhp3lsTZHRMbchno+OSS3i5Gw7DzXf1+dNnKluHY6/6ScjRNOxzjyaJHEtce2rde6nIzoeyO6ptDVR1AqXvDA67LZQ5xFgTlOoGuhv0VM2jmf+UrBmdb6TT6Zjbk3pddzjroXODWyMc4gkAOaSQLXIAPLULhO0n6TM/eaf5NRlIb9sAEb2VnEceM9sXD+qzLG45h3NlPboNjxFHBX8d7uLCfVHwNzHpr2WP8IMfySm/eP+qRWPdXiELsNpI2yML2xZXNDhmBBN7jsghdp92UFRUy1FTWSMjeQ5rMwszQA2LyQBfWwHVc12hjbg9XE/DavjNy5zlc02yuF2ShuhBHa/Nb2y0BxzEJBiMzw3K57Ys1vrWEbB9XKOfXRa++LZekoJII6RhY18Mjn3e5xcQQAbuJtoSg6fvb2uko6SMU7sk1SSGu6xsDQXOHfVoH6youym6mWuphVT1Do3SjNHpncR0dI5xvrzspXfxRvNPQTAXYzPG4/1S9kZbf8AyEfBXPdvtFTS4dB6xjXRRiOVpcAWFotqD0sL3QQG8XG5MIw2npYJHcZ7Szik3cGsAL3i/W7gB5Zuyh8O3QNlpmzVVU9tTIwPFyC1pIuA4u1d3N1k/CCpS9lFUN9KIcWMkai7xG5uvkQx32LzsrsDQ11PHO+vnlzNGdhkA4bratINyLckGXchtNUOlloah5kDGl0RJzFha7K9ubq3kR7/ADXYlTtkNi8LpJnSUhL5mtyPJmL8odrq29he3l0VxRhQcbD8RxF1BxHx0lNE2SpEbi1073k5WFw1DQATopmg2Ew2CRksEAhew3BY+RubS1pAHWePbdRGAOEOOYhG/Q1ENPLF/eDM7XWPW1xor4goePB+IYj+Ly97KWCJs1SGOLXTOebMYXN1DQASbEL7jm72ljhdLhrTR1UbS+J8TnDMQL5ZGkkPBtbUHmvWDu4WO1rH6Gop4JIr/WEZe1wHszBW/FK1kMMkshAbGxz3E+QF0FepseNVg7qtvoOfSvcbHwvDDex6ahQ2xuwuGT0NNNPTtmlkia975HSOc5xFybudp7l82NonRbOZXggmlmfY8wHNc4fYVZN3v5to/wBhH8kFMptmm/jR+HOmqHULYBUtgMz7Bxdlyl98xZ1y5ltbcbIUlFSSVuHt+h1FO3iNdEXAPAIu2RhNnA9wpKH9IZP3Bv8Ayrf3pfmmt/Yu+5BYcOqDJFHIRYvYx5HlmaD962FoYD/Raf8AYx/7At9AREQUGrzMmfbRweSD5a3XqTE5ybmR1+xt9gVhx3BjIc8ds/UH638VAtwioJtwz77W+K4/qOl6nDS1aRPEz6c/hf4746UiZ45+6y7P17pYzm8TTYnz00KlFoYNh/BZlJu4m7j37LfXUdJGkY0jX6uO6l3mk6W+DwKn7bbvKTESJHF0UwGXiMt6Q6B7To63TrqVcEUhqc52O3VR0NSyp+kyPcwEBoa1rSCLEO5kjst7EN3EMuIjEDPIHiRkmQBmW7ABa9r62V4RBD7VbOwV9O6nnvlJDmuabOY4ci1VrYjdnFh9Qahs75XFhYAWtAsSDqRzOivqIOdbSbpKSomdPBLJSyOcXOyWLS48yB9UnseqjYdykTjeorJphytpe3ldxJC6uiDRxPCIKiB1PMwPic0NIPbkQehHmuY1G42AuOSqkaw9CxhIHlm6/BdcRBCw7MwfQm0M154msEfrNXEDkbjkR0PZUCp3Iw5iYauWNp6FrSR/iFr+9dZRBTthNgIcNdI+OaSV0rWtfmyhuhJBsBz1OvcqVoNnjHWz1fHleJmtbwnO9XHbq0f+5lTiIILafZaGs4bnOfDNESYZonZZIyedj1B00Oi1MN2brWyxyVGJTztjNxGI4o2v0I9bkbdytCIILafZiGsEbnOfDNESYZonZZIiedj1B0u06aKIk2ImnytxCumqoWkHg5I42SW/teGAXjtyV0RBqYhQtlgkh8DXxuj0A9EFuXQdljwLDBTU8NO1xcImNYHG13WFrmy30QQzMAaK51dndmMAgyWGWwdmvfndZ9pMIbV001M5xY2VhYXC1wD5XUkiDBQ04jjZGDcMY1gPnlAH3LOiICIiAiIgIiICIiAiIgIiICIiAiIgIiICIiAiIgIiICIiAiIgI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0" name="Picture 8" descr="http://www.inflow.cz/files/u25/logo-citac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1944216" cy="62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907704" y="202956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691680" y="321297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Citace.info – Generátor citací</a:t>
            </a:r>
            <a:endParaRPr lang="cs-CZ" sz="16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763688" y="3566960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</a:t>
            </a:r>
            <a:endParaRPr lang="cs-CZ" sz="1000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369957" y="2777539"/>
            <a:ext cx="15841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ČSN ISO 690, ACS</a:t>
            </a:r>
            <a:endParaRPr lang="cs-CZ" sz="1000" dirty="0"/>
          </a:p>
        </p:txBody>
      </p:sp>
      <p:sp>
        <p:nvSpPr>
          <p:cNvPr id="10" name="AutoShape 12" descr="data:image/jpeg;base64,/9j/4AAQSkZJRgABAQAAAQABAAD/2wCEAAkGBhEQDQ8RDxQVEBAQFA8QDxUQDw4QEBAUFBAVFBQQGBUYJyceFxsnJRQUKy8sLyc1LjgsFR8xNTAsNSYrLCkBCQoKDgwOGg8PFzUeHSQpLCs1Li8pLzA0KSkpNiksNC8sLCksKi4pLCk0LiosMCwsLCwsLC4tNS0sLCwsNCwsKf/AABEIAD0A0AMBIgACEQEDEQH/xAAcAAACAwEBAQEAAAAAAAAAAAAAAwQFBgcCAQj/xAA/EAACAQQAAgYEDAQGAwAAAAABAgMABBESBSEGBxMxQWEiMlGBFBUjUlNxkZKTobHRYnOywSQlM0Jy4mOCs//EABkBAQADAQEAAAAAAAAAAAAAAAABAgMEBf/EACcRAAICAQMDAgcAAAAAAAAAAAABAhEDEiExE0FRBJEiMlJhgaHR/9oADAMBAAIRAxEAPwDNbUbUnejevXPEHbUbUnejegHbUbUnejegHbUbUnejegodtRtSd6N6AdtRtSd6N6AdtRtSd6N6Ch21G1J3o3oKHbUbUnejegHbUbUnejegHbUbUnejegHbUbUnejegHbUbUnejegoRvRvUfejeoJJG9eTN34DMfSOFVjnXvwe72ePjS4lZ2VE9dyFX6z4nyHM+6ujdXfR8T3SHGYLcJJz/ANyq5MIPm7q0h8oo/bWWXJoWxtix65Uyvh6quJsASkSZAOGuOYyO44U86vuEdSzk5vLjA+ZbLz98kg/RffXSbnm3qAgdx7XX8hSuw/8AF92bn/auN5pvudywY12OddLOq+3gS1Ns8qmW5treXeQSDSV9WcbDkw8PD2ire76mbNkxFLPE+OTGRZQT7SrD9CK0XSP1LIYIzd2nInJGGJ5n3Ve1XXLyX6cPBxe86nr9G+SeCZfAlpIW96kED7azfSLotd8P7M3UYCyb6tE/aqNACQ2ACORz7j7K/RlU3S3gfwyzkjABkX5SHb1e0UHCn+FgSp8nNXWea7mb9PB9j86iTv8AI4OQQQfYQe6jepHFrYrhxn0dUk29fXmInb+IYZG/ijqv3rujLUrPOlHS6L7o/wBGri/aRbYKxjCs2zhOROB39/dUTivD5LWd4JgBJGQGCsGHMA9/j3itz1IN/iLz+XF/W1euP9X13xDi17JHrFDuoDy7AOREmdVHM/X3Vn1Km0+Dbo3BNcnOd60XBugt5d24ngVDES4y0oU+icHl7q+9KOru7sI+1fWaEYDPET6Ge7ZTzA8+6tH0Gj4seGKbN7ZbfablMrGTOx2zgfXUyyfDcWRDF8VSRmrDoPeT2nwqNUMOrvkyqGwmdvR9xrPb12roVk9GhjmTDd4wMk/6nKsVw3qfvZYld3jgLAEJJuXGR3Njkpqscu71FpYNlpRit6N6ndIujlxYTdncrgkEoynaOQDxU/276q+eM4OPbg4+2tk73RztNOmO3o3pZifXbVtfbqcfbRHGzZKqzAd+FJxUkDN6N6RvXpFZvVBP1AmgG70b0gtjkeR86+b0BH7Sjeo+9SLG2aaVIl5FzzPzVHNm9w/tVbL0XPA7TKmRsjtA6gr6ywrjtpF/iPJF82HtrvnRLgrWlkqlQJ5PlZlBAUOwAEQPzUUKo8krkPC3iQku0tu0ckYhC2skuEgPyY5oykE+l5nX5tX8/S2Rxg3N/J/Kghth97RP1riy6pS4O3C4QjbfP3Ol/Az9BD9//rXgwAd8LL5wyDI9wIP5Vy349f2Xx8zxNw32CTFS7HpRIrhVurqBmICi7EVxE58FDNtz/wDcGs3CS5RtHLCTpSXub7pCfQsMEkfC7Xm2djzbvz41fVzjivTCZUtxdwlytzbMklojMshD+oY2OY2PhzK+0ivXFul91rvLKljGSAqRIs9wxPcu7Agt5Kh7u+qGh0TNGa42/SBzzzfyZ8XvewH3VZcfdoj6QyKc7cQjx8y8W4H3XZv0q/Tn4Mutj+pe5I6yuACG6aXHyFyJHYDw5D4Qn18llXzSWuXXMLRSNG3rIcZ+cO9XHkRiul3/AEg+EIiT3Nyyo6SKslgmdl7vSWIHxIPPmCR41iOOWGYmkVWAt2MYLI6bwHmhw3P0M45+Ga6MLa2aObPpbTTNv1FNm5vf5cX9bVF6yent4vEpYLeZ4IrfVAIm1LNqGZmI5nv/ACpvUK3+Jvf5UX/0apHWH1X3Vxfvc2QWVJ8GRTIiNG4AU+tgEHA8+/lRuPVeoslLpLSa7q+403E+EsLrEjAyW0xwB2g1HM48cMPeKX1ZQ6cGZPmS3ifdkZf7Uzo3w1OB8Gc3LAsm88xB9EuwAEa+3uUDzqN1VTl+Blz3tJeMfrMjE/rWUuHXFm8eVfNfwb1d3oh6OxSkZEUdxIR7QjO2PyrlSdZvERc9v27H0tjGf9AjPqad2PD2+ea6p1a26y9HYY35JIlwj88eizup/Wuex9S1/wDC+zbQW+2DOJF5pnvEfrbY8MYz41pBxUpajKam4x0m960oUueBfCMYKdhPGT3qHwCPsf8AKubcLlC8P2YbKA5I9uGJxW+64eLRW3CUtEI3mMaIueYiiIJY+XJR9ZrnVkf8pb/hJ/Ua29N8py+tpyX4JHBONm4LqygagEYyQRnGDn3Uj48EVyIEQCMMI+WQckjmPeagdDG+Wl/4D+sVEum/zI/z4/61rovY5NC1NF7xbhqyXcHh2m/aY8QmDn86bxLiEkJVIIiwABJCNqP4Rijit0I7q0ZuSnt0J8BsEGa8ca+GBwbc5QgAqFiJU+30hnBqSi3qzxxiETWnbFSkijYgghgM4Kn2isrvWg4ot0lsWmnX0hqYxHHkk/7dhWX3qkjbGthO1MgunjYtGzIxGCUYqcZzjl9QqPmjNZnTRYfHVx9NL+K/70fHNx9NL+K/71X5ozQUiw+Obj6aX8V/3rxJxWZlKtLIVYYIMjkEVCzRmgo0Vv0pGgWdJJCuCGF3cDJHc2pJwahX3HpJJA6F4goIUCeZ2GcZJZj5DuxVVmjNV0rwTv5/bLD45uPppfxX/ej45uPppfxX/eq/NGasRSLD46uPppfxX/evLcXnIIMshBBBBkcgg94qDmjNBRbcD6S3NkXNpK0JcBXKhG2AOQPSBq14b1l8SgklkSckzNvIJEjdGbAG2uMKcAd2O6spmjNQ0n2LKTXDL/pD00vL/HwqUuq81QBUjB9uq8ifM86+8L6cX9rAILedo4gWIULER6Ry3MgnxrP5ozSlVULd3Zf2nTa+itvg0c7Lb6umgWIjV87DJGeeT4+NWdh1r8UghWJJ9lUaqZIo5HUDuGxGT781jc0ZqHFPsSpSXcn8T4vNcytLcSNLI3eznJx4AeAHkOVCcWlEXZByI8Ea4XGD3+dQM0Zqy2KNXyTLTiEkRJiYoSMHGOYznxrw12xk7QnL5DZ5ZyDkH8qjZozU2NKJt5xOWbXtWL651zjlnGe76hUi26Q3EahVkOo7gwVsfaM1VZozSyNCqqJl3xCSVsyMXI7s9w+oDkKj7UvNGaWTV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6926" name="Picture 14" descr="http://blog.mpl.org/nowatmpl/bibme-banner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4"/>
            <a:ext cx="1656184" cy="490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6929" name="Picture 17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58" y="4626277"/>
            <a:ext cx="1962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6012160" y="5130333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5220072" y="4135510"/>
            <a:ext cx="279248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MLA</a:t>
            </a:r>
            <a:r>
              <a:rPr lang="cs-CZ" sz="1000" dirty="0"/>
              <a:t>, APA, </a:t>
            </a:r>
            <a:r>
              <a:rPr lang="cs-CZ" sz="1000" dirty="0" err="1" smtClean="0"/>
              <a:t>Turabian</a:t>
            </a:r>
            <a:r>
              <a:rPr lang="cs-CZ" sz="1000" dirty="0" smtClean="0"/>
              <a:t>, Chicago</a:t>
            </a:r>
            <a:endParaRPr lang="cs-CZ" sz="1000" dirty="0"/>
          </a:p>
          <a:p>
            <a:endParaRPr lang="cs-CZ" dirty="0"/>
          </a:p>
        </p:txBody>
      </p:sp>
      <p:pic>
        <p:nvPicPr>
          <p:cNvPr id="806930" name="Picture 18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41" y="5616307"/>
            <a:ext cx="1750120" cy="50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5319641" y="614381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1" name="Picture 19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3456384" cy="28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6932" name="Picture 2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86" y="4005064"/>
            <a:ext cx="1836986" cy="31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1691680" y="4322645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</a:t>
            </a:r>
            <a:endParaRPr lang="cs-CZ" sz="1050" dirty="0"/>
          </a:p>
          <a:p>
            <a:endParaRPr lang="cs-CZ" dirty="0"/>
          </a:p>
        </p:txBody>
      </p:sp>
      <p:pic>
        <p:nvPicPr>
          <p:cNvPr id="806933" name="Picture 21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6762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691680" y="5099405"/>
            <a:ext cx="288032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MLA</a:t>
            </a:r>
            <a:r>
              <a:rPr lang="cs-CZ" sz="1050" dirty="0"/>
              <a:t>, APA, </a:t>
            </a:r>
            <a:r>
              <a:rPr lang="cs-CZ" sz="1050" dirty="0" smtClean="0"/>
              <a:t>Chicago, Harvard, Vancouver</a:t>
            </a:r>
            <a:endParaRPr lang="cs-CZ" sz="1050" dirty="0"/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339752" y="4797152"/>
            <a:ext cx="1998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Citethisforme.com</a:t>
            </a:r>
            <a:endParaRPr lang="cs-CZ" sz="1600" b="1" dirty="0"/>
          </a:p>
        </p:txBody>
      </p:sp>
      <p:pic>
        <p:nvPicPr>
          <p:cNvPr id="806934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65" y="5445224"/>
            <a:ext cx="1641723" cy="60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ovéPole 32"/>
          <p:cNvSpPr txBox="1"/>
          <p:nvPr/>
        </p:nvSpPr>
        <p:spPr>
          <a:xfrm>
            <a:off x="1835696" y="6080738"/>
            <a:ext cx="216024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 smtClean="0"/>
              <a:t>Turabian</a:t>
            </a:r>
            <a:r>
              <a:rPr lang="cs-CZ" sz="1050" dirty="0" smtClean="0"/>
              <a:t>, MLA</a:t>
            </a:r>
            <a:r>
              <a:rPr lang="cs-CZ" sz="1050" dirty="0"/>
              <a:t>, </a:t>
            </a:r>
            <a:r>
              <a:rPr lang="cs-CZ" sz="1050" dirty="0" smtClean="0"/>
              <a:t>APA</a:t>
            </a:r>
            <a:endParaRPr lang="cs-CZ" sz="105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719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93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 dirty="0" smtClean="0"/>
              <a:t>Citační manažery</a:t>
            </a:r>
            <a:endParaRPr lang="cs-CZ" altLang="cs-CZ" sz="4400" dirty="0"/>
          </a:p>
        </p:txBody>
      </p:sp>
      <p:pic>
        <p:nvPicPr>
          <p:cNvPr id="4" name="Picture 4" descr="http://www.zotero.org/static/download/zotero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949280"/>
            <a:ext cx="2219519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54" y="2060848"/>
            <a:ext cx="2716382" cy="675316"/>
          </a:xfrm>
          <a:prstGeom prst="rect">
            <a:avLst/>
          </a:prstGeom>
        </p:spPr>
      </p:pic>
      <p:pic>
        <p:nvPicPr>
          <p:cNvPr id="7" name="Picture 6" descr="http://www.providence.edu/library/research/PublishingImages/refworks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72">
            <a:off x="1286053" y="3844007"/>
            <a:ext cx="2815481" cy="46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anselm.edu/images/library/End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704">
            <a:off x="1269096" y="2933144"/>
            <a:ext cx="2254772" cy="5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79" y="2060848"/>
            <a:ext cx="1444469" cy="1444469"/>
          </a:xfrm>
          <a:prstGeom prst="rect">
            <a:avLst/>
          </a:prstGeom>
        </p:spPr>
      </p:pic>
      <p:pic>
        <p:nvPicPr>
          <p:cNvPr id="11" name="Picture 12" descr="Reference Manager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37" y="3284984"/>
            <a:ext cx="1107075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://www.academac.co.il/Pic/procit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403" y="4437112"/>
            <a:ext cx="971021" cy="131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QUExQVFBIVFBoWGRUWFxkYGhwXGhwYIBcgFRgjJyYiHBsmHBgXKy8gJCc1LCwsFR8xNTA2NSYtLCkBCQoKDgwOGg8PGjAkHiMuLDUzMjQyKjQpMTEsLTQ0NDEsLDIpNCwsLyw1NC8yLDQsLyksLzQ1LCwpKSwuLCw0LP/AABEIAEABFAMBIgACEQEDEQH/xAAbAAEAAwADAQAAAAAAAAAAAAAABQYHAgQIA//EAEEQAAIBAwEFBQUECAMJAAAAAAECAwAEERIFBhMhMQdBUWFxFCIygZFCUnOhNWJydIKxssEkJVMjJjM0NpLC0fD/xAAaAQEAAwEBAQAAAAAAAAAAAAAAAQIDBAUG/8QALBEAAQQABAQEBwEAAAAAAAAAAQACAxEEEiExQVFhcQUTkaEUIoGxwdHwI//aAAwDAQACEQMRAD8A3GlKURKUqu7w7+2lm2iR9Un+mg1MP2vu/OoJA3V2RukOVgsqxUqobI7UrKdwhZomJwOKNIJ/a6fnVvoCDsrSRPiNPFJSuMkgUEkgADJJOAB5mqZfdrllG+lS8uPtIvu/InGflQkDdI4ZJdGNJV1pULu9vhbXueDJlwMmNhpcDx0nqPMVNUBvZUexzDlcKKUpSpVUpSlESlKURKUpREpSlESlKURKUpREpSlESlKURKUpREpSlESlKURKUpREpSlEUdvHtI29pPMOZjiZh6gcq83yTMxLMSzMcsx6knqTXpHeGxE1pPGejxMPyNeZ0fkPSuabcL6Lwasj+dhfU1pe43aosUYgvWOFAEcoBJK/dcdcj73/AMcvZ8Ct93F3OhtrWNtCtNIgZ5GAJyRnA8FGegqsQN6Lq8SfE2ICQXe3P1VD7QO0gXa8C2JFv9tyMFz3ADuXx8eXd1oea2TtS3Rhe0e5RFSaEaiVAGpO8MO/yPUfOsX1VEgObVX8PfE6H/IVX3XcsNpvbyrNEdMkZ1A+nUHxB7xXpe3m1orDoyhvqM15htoOJIkY6yOqf9xA/vXp+KIKoUdFAA9B0rSHivP8Zr5Oev4XOlKV0LwFH2G3Yppp4Ub/AGkDKrqf1hkEeI6/SpCsOs94ntdrS3rZ9mlu5beQjJ5Jp6+YBUjxAbwrbZJ1VC5ICgai3dgDOfTFUY612YrDGEtrYj34j1XUn21GtzHbk/7WRGcD9VcZz4Zzy9DXHbe3UtY+JKshQZyyIzhQO98dB51leztqSybctbuTlHdaxED1EI1KmfUgH+KtL3z/AEfdfgv/ACqA6wSrS4YRPY062BfrXso2PtNs2XUvHZfvCCQjz54xU/s/a6TW6zpnhsmsEjB0+lUns23otIdmQpLcQo415RpFBGWYjIz4Vb7bhexD2cYg4J4YwR7mk45HmPnUtJPFRiYWxuLQ0ijVnY+y5bA3ghvIRLA+pehHep8GHcf/AHXcu7nhoXKs2BnSilmPoo5msS3fhudm28G0LfMsEi4uI/DScDPl1w3cevI1sewtuxXcKzQtqRvqD3hh3EVDH5t91OKwohdmZq267HkV0tib5QXcjpCJSY8h9UTqFYfZYkcm5Hl15V05u0e1WXhMtwJcZ4fAk1Y8dOM4rodnKYuNqfvrH65NdA/9UD92/tUZjQ7rTyIvMe2jQbe/Tsp5u0qzUgSGWLPfLDIg+pFWGx2hHMgeJ1kQ9GUgj61yu7NJUKSIroRgqwBBHpWW7PgOyNtJbxsfZLrGEJzgnIHqQwxnvDc+lWJI3WUcUczTksOAutwa+g1V221v5bWkojnEqMThTwnIbp8BAw3UdPGvnD2hWzSRxgTh5HCLqhkUEnzIAqq9sThbnZhJAAlcknkAA0GST4VczvJYTyRoJ4ZZNYMao4Y6wDggL5Z5nlVcxzEWtDAwQskyk2DfSjXJfTeDeyGyAM4lCHHvrGzICegLDkD5V29j7XS5j4iLIEPQyIyZHioPUedVfth/RUn4kf8AUKsm7f8Aydv+Cn9Iq1nNSwdGwQCQbkkelftcdu7wx2ia5Vk0cyWSNnCgY+Mj4evfUOvabZldYE5TGdQglxj1xiu32gj/ACu7/BaoLcbeizj2ZBHNcwqwjIZGdcjrkFetQXEOpaRQsdDnykm607dipq/3/toI45ZBMscqBlfhOVwegJHIN5GpzZ98s0SSpnS6hhqGDg9MjurpTbIgubIQhf8ADvEAowRhce6RnmCOXXnVJ3K3jNh7RY3rY9mUyRuftReC/lj1I7qnMQddlAhbJGTGDmB26dO3FW3am+kEFwLdxMZiNSqkTvqH6uAc1OI2QDzGRnB5H5iqpuTsuRzJf3IxcXONK/6UI+BR5nqTVtqW2dSsZmsYcrdxv36JSlKssEr5XV0kaF5GVEUZLMcADzNfWsq7dblwtqgJETGQsO4svD06vQFsVVzsotdGGh86UR3Vqb252tWKwycKUyyaWCqqOBnGBliAMeea+O7XZFaxxIblTNKVBILMEBx0CgjPzrD2PI16a3Tu2lsbZ3+NoUJ9cVkw5z8y9TFxfBxjyXEWddden5ULtLsp2fKpCw8FiMBo2YY/hzpPzFROxe0eKz1Wd6WEtueGJVUsrqPhJAyVOMcsd9aKx5HHWvK95ePJI8khJkdyzZ66iefpjpjypIclFqpgmHFhzZSSBXcHotf2rvam15UsLVmWKTLTTMuDw1wSsanvPLmennU/adl2zo1x7OHPezs7H+eB8qxjca7ePaVqY86jMqEeKMcPn+HJ+VekqllP1Krjg7ClscTiG1z1vqs03s7NILeP2q0Bje3Im4ZYsjBCGxzyQeXjipyx7VtnSBcz8Nm+zIjjB82xp+ea59qd28ey5ynVtKE+CswDfka8+ZqrnZD8q3wsHxkVzEmia5/VerY5AwBBBBGQRzBHlSSTSpJ6AE/SqL2MXTvs4h8lUmZEJ+5hT9AxYfKrhtaxaaJo1laLVyLoFJx3gagRz8cVsDYteRLF5cpjJ2O6zndPdz27YMiNjiSyySqT3SBjg/lj51H7I3mlvbKLZg1LctJwZWIOVt0+InP2se7jxFaPuruwLGLhJNJJEPhVwnu5JLYKgE5J7yenKuVhupBDdzXSDEswAbwGOpXwLcs/s+tZhhoLudi2Zn3qLtvQ/wB9lR+0mJba92SyDSiPoHgFV4eX0Jq776fo+6/Bf+VfDfDcqPaKxiR5E4ZJGjT1OOuQfCuV7uxJNatbyXczK/Jn0whimMaeSYx35xq86tRBKyMrHMis6tu9+dqA7NthQTbJi4kMbluICWRSfiYdcVbEjRLRo421JHG0fXPNFIIJ8eXOq9s/s5a3j4cF/dxxgk6QUwM9ce7yqXtN1+FZ+zRzyrksWl9xpGLklydQIySTzxUixwVcQ9j3lwfYLr46f3RRXZYofZEIYBlOtSCORGpgQRVZ2psibYdx7TahpLF/+LFnOnwyTz7+TeWDV53V3U9hThpPLJCM4jcJgEnJIIUN1zyJxzqbliDKVYBlIwQRkEHrkVGW2jmFY4kMmeRqxxNjmP2FR+zG+SaXaEsZJSS5DjIwcFc8x410mP8AvQP3b+1W3drdOKx4whyElcPpJzp5Ywp649ah7zs2El17V7ZcLcdzrwxgdwAC9MVGU0O6uJojK83QLaHPYK51m21IxfbfgEfvR2ShpGHQNklRnxzj6GrBJudM40y7QumTvVeHHkebKoP51M7E2BBaR8OBAik5J6lj4sx5k+tWILlhG9kNuBtxBA5C+6oHbCubrZgPMGV8g+GuCrvdbv2qPHOY44mgYuHUKnVSpDH7vvdPECozercBL+VHlnmXh50KmgBc4yQdOckqOp7q4ybiO+kS391LGGVjGxTDaSDhsAZHKq0bJpbGVjoo2Z6oG9+JXW7YT/lUn4kf9QqybtH/AAdv+Cn9Irp72bpi/QRvNJHEDkogT3iOhJIJ5eANR1vuDJGgjj2jeKijAXUnIeR08qnUOulmHRugDC6iCTseNfpdnfq6V9lXZRgwEbrkHPvKcMPUEEfKo3cfd63n2TCJIY2LxEFii6ueeecdfOpS53KVrFbMTypEAQ7DQWkzzOskHqefLFdGy7PGhjEcO0LtIx0UFMD093lQg3dKzXxiIsD6Oa+OytVgU4aiNgyoNAIOfg90gnxBHP0rNe1yzRr3ZuVB1uUbPeokh5Hy95vrWibE2SttAkKlmCD4m5sxJySx8STUJvNuEt7MkslxMpi5xqgjAU5BJGVJJyo6nuo8EtpUwsrIp85OmvuFaQKV8LKBkQK8jSsOrsFBPqFAH0FfetFxlKUpRQlRW8m7UN9AYphkZyrDkyt3FT41K0oRas1xaczd1mWzuw6FJdUs7yxg5EYQJnyZsnI9AK0uOMKAAAABgAdAB0xXKlVDQ3ZazYiSYgyG0qhb0dkNvdStLG5t5HOW0qGUsep08sH0POr7SpLQd1WKZ8RzMNKm7odmNvYvxdTTTAYDsAAueuhe4+fWrlSlAANAoklfK7M82V8L6xSaNo5FDRuCrKe8Gs1k7CojLkXMgi+5oUt8nz/41qNKgtDt1eHEyw3kNWunsjZMdtCkMK6Y0GAP5knvJPU13KUqyxJJNlKUpRQlKUoiUpSiJSlKIlKUoiUpSiJSlKIlKUoiUpSiJSlKIlKUoiUpSiL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807940" name="Picture 4" descr="http://d3fildg3jlcvty.cloudfront.net/20131029-01/graphics/commonnew/logo-mendeley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59" y="4556927"/>
            <a:ext cx="3286125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336542" y="1412776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400" b="1" dirty="0" err="1" smtClean="0">
                <a:solidFill>
                  <a:srgbClr val="008000"/>
                </a:solidFill>
              </a:rPr>
              <a:t>offline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239447" y="1402194"/>
            <a:ext cx="3090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8000"/>
                </a:solidFill>
              </a:rPr>
              <a:t>online</a:t>
            </a:r>
            <a:endParaRPr lang="cs-CZ" sz="2400" b="1" dirty="0">
              <a:solidFill>
                <a:srgbClr val="008000"/>
              </a:solidFill>
            </a:endParaRPr>
          </a:p>
        </p:txBody>
      </p:sp>
      <p:pic>
        <p:nvPicPr>
          <p:cNvPr id="80794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35137"/>
            <a:ext cx="1146650" cy="52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211960" y="3939876"/>
            <a:ext cx="397013" cy="38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+</a:t>
            </a:r>
            <a:endParaRPr lang="cs-CZ" dirty="0"/>
          </a:p>
        </p:txBody>
      </p:sp>
      <p:pic>
        <p:nvPicPr>
          <p:cNvPr id="80794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368" y="5404643"/>
            <a:ext cx="2990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82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4651</TotalTime>
  <Words>1024</Words>
  <Application>Microsoft Office PowerPoint</Application>
  <PresentationFormat>Předvádění na obrazovce (4:3)</PresentationFormat>
  <Paragraphs>225</Paragraphs>
  <Slides>41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3" baseType="lpstr">
      <vt:lpstr>template</vt:lpstr>
      <vt:lpstr>Image</vt:lpstr>
      <vt:lpstr>Citační software</vt:lpstr>
      <vt:lpstr>Obsah přednášky</vt:lpstr>
      <vt:lpstr>Prezentace aplikace PowerPoint</vt:lpstr>
      <vt:lpstr>Prezentace aplikace PowerPoint</vt:lpstr>
      <vt:lpstr>Prezentace aplikace PowerPoint</vt:lpstr>
      <vt:lpstr>Otázka 1</vt:lpstr>
      <vt:lpstr>Citační software</vt:lpstr>
      <vt:lpstr>Generátory citací</vt:lpstr>
      <vt:lpstr>Citační manažery</vt:lpstr>
      <vt:lpstr>Další citační nástroje</vt:lpstr>
      <vt:lpstr>Prezentace aplikace PowerPoint</vt:lpstr>
      <vt:lpstr>Prezentace aplikace PowerPoint</vt:lpstr>
      <vt:lpstr>Prezentace aplikace PowerPoint</vt:lpstr>
      <vt:lpstr>Ruční vytváření citací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Externí nástroje pro import</vt:lpstr>
      <vt:lpstr>Externí nástroje pro import</vt:lpstr>
      <vt:lpstr>Správa záznamů</vt:lpstr>
      <vt:lpstr>Otázka 2</vt:lpstr>
      <vt:lpstr>Složky</vt:lpstr>
      <vt:lpstr>Sdílení složek a citací</vt:lpstr>
      <vt:lpstr>Obohacený obsah</vt:lpstr>
      <vt:lpstr>Linkování a odkazy na plný text</vt:lpstr>
      <vt:lpstr>Exporty</vt:lpstr>
      <vt:lpstr>Exporty</vt:lpstr>
      <vt:lpstr>Lišta do Wordu</vt:lpstr>
      <vt:lpstr>Ukázky v Citace PRO</vt:lpstr>
      <vt:lpstr>Citace PRO</vt:lpstr>
      <vt:lpstr>Budoucnost</vt:lpstr>
      <vt:lpstr>Mobilní aplikace</vt:lpstr>
      <vt:lpstr>Otázka 3</vt:lpstr>
      <vt:lpstr>Integrace CSW do databází</vt:lpstr>
      <vt:lpstr>Práce s plným textem</vt:lpstr>
      <vt:lpstr>Osobní portál</vt:lpstr>
      <vt:lpstr>Využití statistik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205</cp:revision>
  <dcterms:created xsi:type="dcterms:W3CDTF">2008-06-02T21:04:14Z</dcterms:created>
  <dcterms:modified xsi:type="dcterms:W3CDTF">2014-04-01T13:26:30Z</dcterms:modified>
</cp:coreProperties>
</file>