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2032" y="-112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E1A6AD9D-1C13-4BF0-A4E7-94932E663E81}" type="slidenum">
              <a:t>‹#›</a:t>
            </a:fld>
            <a:endParaRPr lang="cs-CZ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544105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4" name="Zástupný symbol pro záhlaví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0721A8B8-8376-41CB-8E09-3548C8E857E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15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cs-CZ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D84AAAC6-CE99-4102-8AFC-E211F269240D}" type="slidenum">
              <a:t>1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1786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2C58F1C0-8668-428D-ADAF-8110E819E21E}" type="slidenum">
              <a:t>10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42841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697824CD-74E9-4A4E-8FB2-510A1D11D7EE}" type="slidenum">
              <a:t>11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0039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CEE3FD8E-85D8-427D-9DB9-1DC887493873}" type="slidenum">
              <a:t>12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8174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37C09F9A-141A-4FD6-91D7-45CA049B0BC2}" type="slidenum">
              <a:t>13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6395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898EF13F-8266-433C-89DB-A7938E0A84E1}" type="slidenum">
              <a:t>2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3841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C45914D1-2B9C-47A8-8289-57A17F73A3C8}" type="slidenum">
              <a:t>3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9695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FBDD5EC9-F468-4810-B289-28DF490A2473}" type="slidenum">
              <a:t>4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5168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3E29D253-A1C4-4234-BF83-8F9A559708F6}" type="slidenum">
              <a:t>5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8584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909A3F1F-6E58-4EA7-9224-49E6EE694671}" type="slidenum">
              <a:t>6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1852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E73AD196-1EE6-476F-9F6D-25AEC11AA888}" type="slidenum">
              <a:t>7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40030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500DF46E-6F80-4633-9ADB-71FFCA8FD4E8}" type="slidenum">
              <a:t>8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15226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A207F194-A684-49EA-977F-1A81716A7300}" type="slidenum">
              <a:t>9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8719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C2CF3E9-34FC-439F-9050-8FAF6C51A09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8804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E57ED64-E061-4917-8FD6-075294D4B78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3697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1165D01-62FA-48A3-9A1B-B72BA9C3606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7602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F6DF4AA-BE38-4979-94F9-4D189B78128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4901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239C53C-9951-4235-BC38-B950D99A096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9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1EC0510-489A-49A9-871E-5DB451C557F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9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6A04435-AF30-4EF0-8CFE-12E78C535AF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0152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7F1FE96-4A40-41BC-BB4D-5D83507DB24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950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1B92D5A-CC61-4FB2-B2CC-CDB1EC2A581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8822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D9E86A2-663B-40E1-BB80-C24168647EF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1894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E0A4B59-E2FB-4C07-899A-8665C5FB39D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1019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cs-CZ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lvl="0" algn="ctr" rtl="0" hangingPunct="0">
              <a:buNone/>
              <a:tabLst/>
              <a:defRPr lang="cs-CZ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A9FF8F84-8AAD-43D2-9055-43BB1EDBF19C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cs-CZ" sz="44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414"/>
        </a:spcAft>
        <a:tabLst/>
        <a:defRPr lang="cs-CZ" sz="32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503999" y="593846"/>
            <a:ext cx="9071640" cy="677108"/>
          </a:xfrm>
        </p:spPr>
        <p:txBody>
          <a:bodyPr>
            <a:spAutoFit/>
          </a:bodyPr>
          <a:lstStyle/>
          <a:p>
            <a:pPr lvl="0"/>
            <a:r>
              <a:rPr lang="cs-CZ" dirty="0" smtClean="0">
                <a:solidFill>
                  <a:srgbClr val="FFFFFF"/>
                </a:solidFill>
              </a:rPr>
              <a:t>Specifika projevů na internetu</a:t>
            </a:r>
            <a:endParaRPr lang="cs-CZ" dirty="0">
              <a:solidFill>
                <a:srgbClr val="FFFFFF"/>
              </a:solidFill>
            </a:endParaRPr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4294967295"/>
          </p:nvPr>
        </p:nvSpPr>
        <p:spPr/>
        <p:txBody>
          <a:bodyPr anchor="ctr"/>
          <a:lstStyle/>
          <a:p>
            <a:pPr lvl="0" algn="ctr"/>
            <a:r>
              <a:rPr lang="cs-CZ">
                <a:solidFill>
                  <a:srgbClr val="FFFFFF"/>
                </a:solidFill>
              </a:rPr>
              <a:t>Mgr. Jakub Harašta</a:t>
            </a:r>
          </a:p>
          <a:p>
            <a:pPr lvl="0" algn="ctr"/>
            <a:r>
              <a:rPr lang="cs-CZ">
                <a:solidFill>
                  <a:srgbClr val="FFFFFF"/>
                </a:solidFill>
              </a:rPr>
              <a:t>Ústav práva a technologií</a:t>
            </a:r>
          </a:p>
          <a:p>
            <a:pPr lvl="0" algn="ctr"/>
            <a:r>
              <a:rPr lang="cs-CZ">
                <a:solidFill>
                  <a:srgbClr val="FFFFFF"/>
                </a:solidFill>
              </a:rPr>
              <a:t>PrF MU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>
                <a:solidFill>
                  <a:srgbClr val="FFFFFF"/>
                </a:solidFill>
              </a:rPr>
              <a:t>Ochrana osobnosti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468360" y="1800000"/>
            <a:ext cx="9071640" cy="4989240"/>
          </a:xfrm>
        </p:spPr>
        <p:txBody>
          <a:bodyPr/>
          <a:lstStyle/>
          <a:p>
            <a:pPr lvl="0"/>
            <a:r>
              <a:rPr lang="cs-CZ">
                <a:solidFill>
                  <a:srgbClr val="FFFFFF"/>
                </a:solidFill>
              </a:rPr>
              <a:t>Různé sféry</a:t>
            </a:r>
          </a:p>
          <a:p>
            <a:pPr lvl="0"/>
            <a:endParaRPr lang="cs-CZ">
              <a:solidFill>
                <a:srgbClr val="FFFFFF"/>
              </a:solidFill>
            </a:endParaRPr>
          </a:p>
          <a:p>
            <a:pPr lvl="0"/>
            <a:r>
              <a:rPr lang="cs-CZ">
                <a:solidFill>
                  <a:srgbClr val="FFFFFF"/>
                </a:solidFill>
              </a:rPr>
              <a:t>Globální dosah</a:t>
            </a:r>
          </a:p>
          <a:p>
            <a:pPr lvl="0"/>
            <a:endParaRPr lang="cs-CZ">
              <a:solidFill>
                <a:srgbClr val="FFFFFF"/>
              </a:solidFill>
            </a:endParaRPr>
          </a:p>
          <a:p>
            <a:pPr lvl="0"/>
            <a:r>
              <a:rPr lang="cs-CZ">
                <a:solidFill>
                  <a:srgbClr val="FFFFFF"/>
                </a:solidFill>
              </a:rPr>
              <a:t>Gutnick</a:t>
            </a:r>
          </a:p>
          <a:p>
            <a:pPr lvl="0"/>
            <a:endParaRPr lang="cs-CZ">
              <a:solidFill>
                <a:srgbClr val="FFFFFF"/>
              </a:solidFill>
            </a:endParaRPr>
          </a:p>
          <a:p>
            <a:pPr lvl="0"/>
            <a:endParaRPr lang="cs-CZ">
              <a:solidFill>
                <a:srgbClr val="FFFFFF"/>
              </a:solidFill>
            </a:endParaRPr>
          </a:p>
          <a:p>
            <a:pPr lvl="0"/>
            <a:endParaRPr lang="cs-CZ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>
                <a:solidFill>
                  <a:srgbClr val="FFFFFF"/>
                </a:solidFill>
              </a:rPr>
              <a:t>Odpovědnost ISP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468360" y="1800000"/>
            <a:ext cx="9071640" cy="4989240"/>
          </a:xfrm>
        </p:spPr>
        <p:txBody>
          <a:bodyPr/>
          <a:lstStyle/>
          <a:p>
            <a:pPr lvl="0"/>
            <a:r>
              <a:rPr lang="cs-CZ">
                <a:solidFill>
                  <a:srgbClr val="FFFFFF"/>
                </a:solidFill>
              </a:rPr>
              <a:t>UGC</a:t>
            </a:r>
          </a:p>
          <a:p>
            <a:pPr lvl="0"/>
            <a:endParaRPr lang="cs-CZ">
              <a:solidFill>
                <a:srgbClr val="FFFFFF"/>
              </a:solidFill>
            </a:endParaRPr>
          </a:p>
          <a:p>
            <a:pPr lvl="0"/>
            <a:r>
              <a:rPr lang="cs-CZ">
                <a:solidFill>
                  <a:srgbClr val="FFFFFF"/>
                </a:solidFill>
              </a:rPr>
              <a:t>diskuze</a:t>
            </a:r>
          </a:p>
          <a:p>
            <a:pPr lvl="0"/>
            <a:endParaRPr lang="cs-CZ">
              <a:solidFill>
                <a:srgbClr val="FFFFFF"/>
              </a:solidFill>
            </a:endParaRPr>
          </a:p>
          <a:p>
            <a:pPr lvl="0"/>
            <a:endParaRPr lang="cs-CZ">
              <a:solidFill>
                <a:srgbClr val="FFFFFF"/>
              </a:solidFill>
            </a:endParaRPr>
          </a:p>
          <a:p>
            <a:pPr lvl="0"/>
            <a:endParaRPr lang="cs-CZ">
              <a:solidFill>
                <a:srgbClr val="FFFFFF"/>
              </a:solidFill>
            </a:endParaRPr>
          </a:p>
          <a:p>
            <a:pPr lvl="0"/>
            <a:endParaRPr lang="cs-CZ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>
                <a:solidFill>
                  <a:srgbClr val="FFFFFF"/>
                </a:solidFill>
              </a:rPr>
              <a:t>Autorské právo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468360" y="1800000"/>
            <a:ext cx="9071640" cy="4989240"/>
          </a:xfrm>
        </p:spPr>
        <p:txBody>
          <a:bodyPr/>
          <a:lstStyle/>
          <a:p>
            <a:pPr lvl="0"/>
            <a:r>
              <a:rPr lang="cs-CZ">
                <a:solidFill>
                  <a:srgbClr val="FFFFFF"/>
                </a:solidFill>
              </a:rPr>
              <a:t>Veřejná bezpečnost</a:t>
            </a:r>
          </a:p>
          <a:p>
            <a:pPr lvl="0"/>
            <a:endParaRPr lang="cs-CZ">
              <a:solidFill>
                <a:srgbClr val="FFFFFF"/>
              </a:solidFill>
            </a:endParaRPr>
          </a:p>
          <a:p>
            <a:pPr lvl="0"/>
            <a:r>
              <a:rPr lang="cs-CZ">
                <a:solidFill>
                  <a:srgbClr val="FFFFFF"/>
                </a:solidFill>
              </a:rPr>
              <a:t>Twitter re-use</a:t>
            </a:r>
          </a:p>
          <a:p>
            <a:pPr lvl="0"/>
            <a:endParaRPr lang="cs-CZ">
              <a:solidFill>
                <a:srgbClr val="FFFFFF"/>
              </a:solidFill>
            </a:endParaRPr>
          </a:p>
          <a:p>
            <a:pPr lvl="0"/>
            <a:r>
              <a:rPr lang="cs-CZ">
                <a:solidFill>
                  <a:srgbClr val="FFFFFF"/>
                </a:solidFill>
              </a:rPr>
              <a:t>Co recenze?</a:t>
            </a:r>
          </a:p>
          <a:p>
            <a:pPr lvl="0"/>
            <a:endParaRPr lang="cs-CZ">
              <a:solidFill>
                <a:srgbClr val="FFFFFF"/>
              </a:solidFill>
            </a:endParaRPr>
          </a:p>
          <a:p>
            <a:pPr lvl="0"/>
            <a:endParaRPr lang="cs-CZ">
              <a:solidFill>
                <a:srgbClr val="FFFFFF"/>
              </a:solidFill>
            </a:endParaRPr>
          </a:p>
          <a:p>
            <a:pPr lvl="0"/>
            <a:endParaRPr lang="cs-CZ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>
                <a:solidFill>
                  <a:srgbClr val="FFFFFF"/>
                </a:solidFill>
              </a:rPr>
              <a:t>Diskuse! Dotazy?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468360" y="1800000"/>
            <a:ext cx="9071640" cy="4989240"/>
          </a:xfrm>
        </p:spPr>
        <p:txBody>
          <a:bodyPr/>
          <a:lstStyle/>
          <a:p>
            <a:pPr lvl="0"/>
            <a:endParaRPr lang="cs-CZ">
              <a:solidFill>
                <a:srgbClr val="FFFFFF"/>
              </a:solidFill>
            </a:endParaRPr>
          </a:p>
          <a:p>
            <a:pPr lvl="0"/>
            <a:endParaRPr lang="cs-CZ">
              <a:solidFill>
                <a:srgbClr val="FFFFFF"/>
              </a:solidFill>
            </a:endParaRPr>
          </a:p>
          <a:p>
            <a:pPr lvl="0"/>
            <a:endParaRPr lang="cs-CZ">
              <a:solidFill>
                <a:srgbClr val="FFFFFF"/>
              </a:solidFill>
            </a:endParaRPr>
          </a:p>
          <a:p>
            <a:pPr lvl="0"/>
            <a:endParaRPr lang="cs-CZ">
              <a:solidFill>
                <a:srgbClr val="FFFFFF"/>
              </a:solidFill>
            </a:endParaRPr>
          </a:p>
          <a:p>
            <a:pPr lvl="0"/>
            <a:endParaRPr lang="cs-CZ">
              <a:solidFill>
                <a:srgbClr val="FFFFFF"/>
              </a:solidFill>
            </a:endParaRPr>
          </a:p>
          <a:p>
            <a:pPr lvl="0"/>
            <a:endParaRPr lang="cs-CZ">
              <a:solidFill>
                <a:srgbClr val="FFFFFF"/>
              </a:solidFill>
            </a:endParaRPr>
          </a:p>
          <a:p>
            <a:pPr lvl="0"/>
            <a:endParaRPr lang="cs-CZ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>
                <a:solidFill>
                  <a:srgbClr val="FFFFFF"/>
                </a:solidFill>
              </a:rPr>
              <a:t>Obsah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/>
            <a:r>
              <a:rPr lang="cs-CZ">
                <a:solidFill>
                  <a:srgbClr val="FFFFFF"/>
                </a:solidFill>
              </a:rPr>
              <a:t>(Ne)existující regulace</a:t>
            </a:r>
          </a:p>
          <a:p>
            <a:pPr lvl="0"/>
            <a:r>
              <a:rPr lang="cs-CZ">
                <a:solidFill>
                  <a:srgbClr val="FFFFFF"/>
                </a:solidFill>
              </a:rPr>
              <a:t>Nejen právem člověk je živ ...</a:t>
            </a:r>
          </a:p>
          <a:p>
            <a:pPr lvl="0"/>
            <a:r>
              <a:rPr lang="cs-CZ">
                <a:solidFill>
                  <a:srgbClr val="FFFFFF"/>
                </a:solidFill>
              </a:rPr>
              <a:t>Informační sebeurčení?!</a:t>
            </a:r>
          </a:p>
          <a:p>
            <a:pPr lvl="0"/>
            <a:r>
              <a:rPr lang="cs-CZ">
                <a:solidFill>
                  <a:srgbClr val="FFFFFF"/>
                </a:solidFill>
              </a:rPr>
              <a:t>Konkrétní problémy</a:t>
            </a:r>
          </a:p>
          <a:p>
            <a:pPr lvl="0"/>
            <a:endParaRPr lang="cs-CZ">
              <a:solidFill>
                <a:srgbClr val="FFFFFF"/>
              </a:solidFill>
            </a:endParaRPr>
          </a:p>
          <a:p>
            <a:pPr lvl="0"/>
            <a:endParaRPr lang="cs-CZ">
              <a:solidFill>
                <a:srgbClr val="FFFFFF"/>
              </a:solidFill>
            </a:endParaRPr>
          </a:p>
          <a:p>
            <a:pPr lvl="0"/>
            <a:endParaRPr lang="cs-CZ">
              <a:solidFill>
                <a:srgbClr val="FFFFFF"/>
              </a:solidFill>
            </a:endParaRPr>
          </a:p>
          <a:p>
            <a:pPr lvl="0"/>
            <a:endParaRPr lang="cs-CZ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>
                <a:solidFill>
                  <a:srgbClr val="FFFFFF"/>
                </a:solidFill>
              </a:rPr>
              <a:t>(Ne)existující regulace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/>
            <a:r>
              <a:rPr lang="cs-CZ">
                <a:solidFill>
                  <a:srgbClr val="FFFFFF"/>
                </a:solidFill>
              </a:rPr>
              <a:t>Právní regulace médií</a:t>
            </a:r>
          </a:p>
          <a:p>
            <a:pPr lvl="0"/>
            <a:endParaRPr lang="cs-CZ">
              <a:solidFill>
                <a:srgbClr val="FFFFFF"/>
              </a:solidFill>
            </a:endParaRPr>
          </a:p>
          <a:p>
            <a:pPr lvl="0"/>
            <a:r>
              <a:rPr lang="cs-CZ">
                <a:solidFill>
                  <a:srgbClr val="FFFFFF"/>
                </a:solidFill>
              </a:rPr>
              <a:t>Institucionální zajištění</a:t>
            </a:r>
          </a:p>
          <a:p>
            <a:pPr lvl="0"/>
            <a:endParaRPr lang="cs-CZ">
              <a:solidFill>
                <a:srgbClr val="FFFFFF"/>
              </a:solidFill>
            </a:endParaRPr>
          </a:p>
          <a:p>
            <a:pPr lvl="0"/>
            <a:r>
              <a:rPr lang="cs-CZ">
                <a:solidFill>
                  <a:srgbClr val="FFFFFF"/>
                </a:solidFill>
              </a:rPr>
              <a:t>Participativní média</a:t>
            </a:r>
          </a:p>
          <a:p>
            <a:pPr lvl="0"/>
            <a:endParaRPr lang="cs-CZ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>
                <a:solidFill>
                  <a:srgbClr val="FFFFFF"/>
                </a:solidFill>
              </a:rPr>
              <a:t>(Ne)existující regulace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/>
            <a:r>
              <a:rPr lang="cs-CZ">
                <a:solidFill>
                  <a:srgbClr val="FFFFFF"/>
                </a:solidFill>
              </a:rPr>
              <a:t>Streaming</a:t>
            </a:r>
          </a:p>
          <a:p>
            <a:pPr lvl="0"/>
            <a:endParaRPr lang="cs-CZ">
              <a:solidFill>
                <a:srgbClr val="FFFFFF"/>
              </a:solidFill>
            </a:endParaRPr>
          </a:p>
          <a:p>
            <a:pPr lvl="0"/>
            <a:r>
              <a:rPr lang="cs-CZ">
                <a:solidFill>
                  <a:srgbClr val="FFFFFF"/>
                </a:solidFill>
              </a:rPr>
              <a:t>Internetová rádia</a:t>
            </a:r>
          </a:p>
          <a:p>
            <a:pPr lvl="0"/>
            <a:endParaRPr lang="cs-CZ">
              <a:solidFill>
                <a:srgbClr val="FFFFFF"/>
              </a:solidFill>
            </a:endParaRPr>
          </a:p>
          <a:p>
            <a:pPr lvl="0"/>
            <a:r>
              <a:rPr lang="cs-CZ">
                <a:solidFill>
                  <a:srgbClr val="FFFFFF"/>
                </a:solidFill>
              </a:rPr>
              <a:t>Každý může být „novinářem“</a:t>
            </a:r>
          </a:p>
          <a:p>
            <a:pPr lvl="0"/>
            <a:endParaRPr lang="cs-CZ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>
                <a:solidFill>
                  <a:srgbClr val="FFFFFF"/>
                </a:solidFill>
              </a:rPr>
              <a:t>Nejen právem člověk je živ ...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/>
            <a:r>
              <a:rPr lang="cs-CZ">
                <a:solidFill>
                  <a:srgbClr val="FFFFFF"/>
                </a:solidFill>
              </a:rPr>
              <a:t>Etika / samoregulace</a:t>
            </a:r>
          </a:p>
          <a:p>
            <a:pPr lvl="0"/>
            <a:endParaRPr lang="cs-CZ">
              <a:solidFill>
                <a:srgbClr val="FFFFFF"/>
              </a:solidFill>
            </a:endParaRPr>
          </a:p>
          <a:p>
            <a:pPr lvl="0"/>
            <a:r>
              <a:rPr lang="cs-CZ">
                <a:solidFill>
                  <a:srgbClr val="FFFFFF"/>
                </a:solidFill>
              </a:rPr>
              <a:t>ČT</a:t>
            </a:r>
          </a:p>
          <a:p>
            <a:pPr lvl="0"/>
            <a:endParaRPr lang="cs-CZ">
              <a:solidFill>
                <a:srgbClr val="FFFFFF"/>
              </a:solidFill>
            </a:endParaRPr>
          </a:p>
          <a:p>
            <a:pPr lvl="0"/>
            <a:r>
              <a:rPr lang="cs-CZ">
                <a:solidFill>
                  <a:srgbClr val="FFFFFF"/>
                </a:solidFill>
              </a:rPr>
              <a:t>ČAK</a:t>
            </a:r>
          </a:p>
          <a:p>
            <a:pPr lvl="0"/>
            <a:endParaRPr lang="cs-CZ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>
                <a:solidFill>
                  <a:srgbClr val="FFFFFF"/>
                </a:solidFill>
              </a:rPr>
              <a:t>Informační sebeurčení?!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468360" y="1800000"/>
            <a:ext cx="9071640" cy="4989240"/>
          </a:xfrm>
        </p:spPr>
        <p:txBody>
          <a:bodyPr/>
          <a:lstStyle/>
          <a:p>
            <a:pPr lvl="0"/>
            <a:r>
              <a:rPr lang="cs-CZ">
                <a:solidFill>
                  <a:srgbClr val="FFFFFF"/>
                </a:solidFill>
              </a:rPr>
              <a:t>Informační společnost</a:t>
            </a:r>
          </a:p>
          <a:p>
            <a:pPr lvl="0"/>
            <a:endParaRPr lang="cs-CZ">
              <a:solidFill>
                <a:srgbClr val="FFFFFF"/>
              </a:solidFill>
            </a:endParaRPr>
          </a:p>
          <a:p>
            <a:pPr lvl="0"/>
            <a:r>
              <a:rPr lang="cs-CZ">
                <a:solidFill>
                  <a:srgbClr val="FFFFFF"/>
                </a:solidFill>
              </a:rPr>
              <a:t>Informace, evoluce a tak ...</a:t>
            </a:r>
          </a:p>
          <a:p>
            <a:pPr lvl="0"/>
            <a:endParaRPr lang="cs-CZ">
              <a:solidFill>
                <a:srgbClr val="FFFFFF"/>
              </a:solidFill>
            </a:endParaRPr>
          </a:p>
          <a:p>
            <a:pPr lvl="0"/>
            <a:r>
              <a:rPr lang="cs-CZ">
                <a:solidFill>
                  <a:srgbClr val="FFFFFF"/>
                </a:solidFill>
              </a:rPr>
              <a:t>Distributivní informační práva</a:t>
            </a:r>
          </a:p>
          <a:p>
            <a:pPr lvl="0"/>
            <a:endParaRPr lang="cs-CZ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>
                <a:solidFill>
                  <a:srgbClr val="FFFFFF"/>
                </a:solidFill>
              </a:rPr>
              <a:t>Informační sebeurčení?!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468360" y="1800000"/>
            <a:ext cx="9071640" cy="4989240"/>
          </a:xfrm>
        </p:spPr>
        <p:txBody>
          <a:bodyPr/>
          <a:lstStyle/>
          <a:p>
            <a:pPr lvl="0"/>
            <a:r>
              <a:rPr lang="cs-CZ">
                <a:solidFill>
                  <a:srgbClr val="FFFFFF"/>
                </a:solidFill>
              </a:rPr>
              <a:t>Vytváření</a:t>
            </a:r>
          </a:p>
          <a:p>
            <a:pPr lvl="0"/>
            <a:endParaRPr lang="cs-CZ">
              <a:solidFill>
                <a:srgbClr val="FFFFFF"/>
              </a:solidFill>
            </a:endParaRPr>
          </a:p>
          <a:p>
            <a:pPr lvl="0"/>
            <a:r>
              <a:rPr lang="cs-CZ">
                <a:solidFill>
                  <a:srgbClr val="FFFFFF"/>
                </a:solidFill>
              </a:rPr>
              <a:t>Šíření</a:t>
            </a:r>
          </a:p>
          <a:p>
            <a:pPr lvl="0"/>
            <a:endParaRPr lang="cs-CZ">
              <a:solidFill>
                <a:srgbClr val="FFFFFF"/>
              </a:solidFill>
            </a:endParaRPr>
          </a:p>
          <a:p>
            <a:pPr lvl="0"/>
            <a:r>
              <a:rPr lang="cs-CZ">
                <a:solidFill>
                  <a:srgbClr val="FFFFFF"/>
                </a:solidFill>
              </a:rPr>
              <a:t>Příjímání</a:t>
            </a:r>
          </a:p>
          <a:p>
            <a:pPr lvl="0"/>
            <a:endParaRPr lang="cs-CZ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>
                <a:solidFill>
                  <a:srgbClr val="FFFFFF"/>
                </a:solidFill>
              </a:rPr>
              <a:t>Informační sebeurčení?!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468360" y="1800000"/>
            <a:ext cx="9071640" cy="4989240"/>
          </a:xfrm>
        </p:spPr>
        <p:txBody>
          <a:bodyPr/>
          <a:lstStyle/>
          <a:p>
            <a:pPr lvl="0"/>
            <a:r>
              <a:rPr lang="cs-CZ">
                <a:solidFill>
                  <a:srgbClr val="FFFFFF"/>
                </a:solidFill>
              </a:rPr>
              <a:t>Omezitelné!</a:t>
            </a:r>
          </a:p>
          <a:p>
            <a:pPr lvl="0"/>
            <a:endParaRPr lang="cs-CZ">
              <a:solidFill>
                <a:srgbClr val="FFFFFF"/>
              </a:solidFill>
            </a:endParaRPr>
          </a:p>
          <a:p>
            <a:pPr lvl="0"/>
            <a:r>
              <a:rPr lang="cs-CZ">
                <a:solidFill>
                  <a:srgbClr val="FFFFFF"/>
                </a:solidFill>
              </a:rPr>
              <a:t>Nedistributivní informační práva</a:t>
            </a:r>
          </a:p>
          <a:p>
            <a:pPr lvl="0"/>
            <a:endParaRPr lang="cs-CZ">
              <a:solidFill>
                <a:srgbClr val="FFFFFF"/>
              </a:solidFill>
            </a:endParaRPr>
          </a:p>
          <a:p>
            <a:pPr lvl="0"/>
            <a:r>
              <a:rPr lang="cs-CZ">
                <a:solidFill>
                  <a:srgbClr val="FFFFFF"/>
                </a:solidFill>
              </a:rPr>
              <a:t>Proporcionalita</a:t>
            </a:r>
          </a:p>
          <a:p>
            <a:pPr lvl="0"/>
            <a:endParaRPr lang="cs-CZ">
              <a:solidFill>
                <a:srgbClr val="FFFFFF"/>
              </a:solidFill>
            </a:endParaRPr>
          </a:p>
          <a:p>
            <a:pPr lvl="0"/>
            <a:endParaRPr lang="cs-CZ">
              <a:solidFill>
                <a:srgbClr val="FFFFFF"/>
              </a:solidFill>
            </a:endParaRPr>
          </a:p>
          <a:p>
            <a:pPr lvl="0"/>
            <a:endParaRPr lang="cs-CZ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>
                <a:solidFill>
                  <a:srgbClr val="FFFFFF"/>
                </a:solidFill>
              </a:rPr>
              <a:t>Konkrétní problémy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468360" y="1800000"/>
            <a:ext cx="9071640" cy="4989240"/>
          </a:xfrm>
        </p:spPr>
        <p:txBody>
          <a:bodyPr/>
          <a:lstStyle/>
          <a:p>
            <a:pPr lvl="0"/>
            <a:endParaRPr lang="cs-CZ">
              <a:solidFill>
                <a:srgbClr val="FFFFFF"/>
              </a:solidFill>
            </a:endParaRPr>
          </a:p>
          <a:p>
            <a:pPr lvl="0"/>
            <a:endParaRPr lang="cs-CZ">
              <a:solidFill>
                <a:srgbClr val="FFFFFF"/>
              </a:solidFill>
            </a:endParaRPr>
          </a:p>
          <a:p>
            <a:pPr lvl="0"/>
            <a:endParaRPr lang="cs-CZ">
              <a:solidFill>
                <a:srgbClr val="FFFFFF"/>
              </a:solidFill>
            </a:endParaRPr>
          </a:p>
          <a:p>
            <a:pPr lvl="0"/>
            <a:endParaRPr lang="cs-CZ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Výchozí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148</Words>
  <Application>Microsoft Macintosh PowerPoint</Application>
  <PresentationFormat>Custom</PresentationFormat>
  <Paragraphs>90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Výchozí</vt:lpstr>
      <vt:lpstr>Specifika projevů na internetu</vt:lpstr>
      <vt:lpstr>Obsah</vt:lpstr>
      <vt:lpstr>(Ne)existující regulace</vt:lpstr>
      <vt:lpstr>(Ne)existující regulace</vt:lpstr>
      <vt:lpstr>Nejen právem člověk je živ ...</vt:lpstr>
      <vt:lpstr>Informační sebeurčení?!</vt:lpstr>
      <vt:lpstr>Informační sebeurčení?!</vt:lpstr>
      <vt:lpstr>Informační sebeurčení?!</vt:lpstr>
      <vt:lpstr>Konkrétní problémy</vt:lpstr>
      <vt:lpstr>Ochrana osobnosti</vt:lpstr>
      <vt:lpstr>Odpovědnost ISP</vt:lpstr>
      <vt:lpstr>Autorské právo</vt:lpstr>
      <vt:lpstr>Diskuse! Dotazy?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regulace online médií</dc:title>
  <dc:creator>Jakub Harašta</dc:creator>
  <cp:lastModifiedBy>Admin</cp:lastModifiedBy>
  <cp:revision>6</cp:revision>
  <cp:lastPrinted>2013-11-06T07:24:59Z</cp:lastPrinted>
  <dcterms:created xsi:type="dcterms:W3CDTF">2013-11-06T07:24:14Z</dcterms:created>
  <dcterms:modified xsi:type="dcterms:W3CDTF">2014-11-14T08:10:18Z</dcterms:modified>
</cp:coreProperties>
</file>