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9"/>
  </p:handoutMasterIdLst>
  <p:sldIdLst>
    <p:sldId id="256" r:id="rId2"/>
    <p:sldId id="268" r:id="rId3"/>
    <p:sldId id="262" r:id="rId4"/>
    <p:sldId id="263" r:id="rId5"/>
    <p:sldId id="264" r:id="rId6"/>
    <p:sldId id="265" r:id="rId7"/>
    <p:sldId id="266" r:id="rId8"/>
    <p:sldId id="267" r:id="rId9"/>
    <p:sldId id="269" r:id="rId10"/>
    <p:sldId id="261" r:id="rId11"/>
    <p:sldId id="319" r:id="rId12"/>
    <p:sldId id="300" r:id="rId13"/>
    <p:sldId id="301" r:id="rId14"/>
    <p:sldId id="302" r:id="rId15"/>
    <p:sldId id="303" r:id="rId16"/>
    <p:sldId id="293" r:id="rId17"/>
    <p:sldId id="313" r:id="rId18"/>
    <p:sldId id="310" r:id="rId19"/>
    <p:sldId id="311" r:id="rId20"/>
    <p:sldId id="312" r:id="rId21"/>
    <p:sldId id="314" r:id="rId22"/>
    <p:sldId id="315" r:id="rId23"/>
    <p:sldId id="316" r:id="rId24"/>
    <p:sldId id="317" r:id="rId25"/>
    <p:sldId id="318" r:id="rId26"/>
    <p:sldId id="292" r:id="rId27"/>
    <p:sldId id="306" r:id="rId28"/>
    <p:sldId id="307" r:id="rId29"/>
    <p:sldId id="305" r:id="rId30"/>
    <p:sldId id="291" r:id="rId31"/>
    <p:sldId id="309" r:id="rId32"/>
    <p:sldId id="281" r:id="rId33"/>
    <p:sldId id="308" r:id="rId34"/>
    <p:sldId id="290" r:id="rId35"/>
    <p:sldId id="287" r:id="rId36"/>
    <p:sldId id="288" r:id="rId37"/>
    <p:sldId id="289" r:id="rId38"/>
    <p:sldId id="282" r:id="rId39"/>
    <p:sldId id="296" r:id="rId40"/>
    <p:sldId id="297" r:id="rId41"/>
    <p:sldId id="298" r:id="rId42"/>
    <p:sldId id="295" r:id="rId43"/>
    <p:sldId id="283" r:id="rId44"/>
    <p:sldId id="286" r:id="rId45"/>
    <p:sldId id="294" r:id="rId46"/>
    <p:sldId id="285" r:id="rId47"/>
    <p:sldId id="284" r:id="rId48"/>
  </p:sldIdLst>
  <p:sldSz cx="9144000" cy="6858000" type="screen4x3"/>
  <p:notesSz cx="6735763" cy="98694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24" autoAdjust="0"/>
    <p:restoredTop sz="94660"/>
  </p:normalViewPr>
  <p:slideViewPr>
    <p:cSldViewPr>
      <p:cViewPr>
        <p:scale>
          <a:sx n="110" d="100"/>
          <a:sy n="110" d="100"/>
        </p:scale>
        <p:origin x="-1152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049B7-E18C-4391-8A0A-38A0EC76D8A6}" type="datetimeFigureOut">
              <a:rPr lang="cs-CZ" smtClean="0"/>
              <a:t>7.4.2015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0FE4A-43DA-4E62-823F-95C2204B91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766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7.4.2015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49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7.4.2015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148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7.4.2015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173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7.4.2015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75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7.4.2015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24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7.4.2015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68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7.4.2015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05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7.4.2015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95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7.4.2015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68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7.4.2015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58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7.4.2015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3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752F5-D1D0-4D35-94D7-2D16498360FF}" type="datetimeFigureOut">
              <a:rPr lang="cs-CZ" smtClean="0"/>
              <a:t>7.4.2015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79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rgbClr val="0070C0"/>
                </a:solidFill>
              </a:rPr>
              <a:t>EU in International Trade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dirty="0" smtClean="0"/>
              <a:t>Emerging Markets, Contemporary Position</a:t>
            </a:r>
            <a:br>
              <a:rPr lang="en-US" sz="4000" dirty="0" smtClean="0"/>
            </a:b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Europe in International Economy</a:t>
            </a:r>
          </a:p>
          <a:p>
            <a:r>
              <a:rPr lang="en-US" dirty="0" smtClean="0"/>
              <a:t>201</a:t>
            </a:r>
            <a:r>
              <a:rPr lang="cs-CZ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99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212829"/>
              </p:ext>
            </p:extLst>
          </p:nvPr>
        </p:nvGraphicFramePr>
        <p:xfrm>
          <a:off x="140026" y="1700808"/>
          <a:ext cx="8975027" cy="2760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4416"/>
                <a:gridCol w="1928241"/>
                <a:gridCol w="1928241"/>
                <a:gridCol w="2044129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 </a:t>
                      </a:r>
                      <a:endParaRPr lang="en-US" sz="1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EU2</a:t>
                      </a:r>
                      <a:r>
                        <a:rPr lang="cs-CZ" sz="2000" noProof="0" dirty="0" smtClean="0">
                          <a:effectLst/>
                        </a:rPr>
                        <a:t>8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USA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China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 smtClean="0">
                          <a:effectLst/>
                        </a:rPr>
                        <a:t>Population </a:t>
                      </a:r>
                      <a:r>
                        <a:rPr lang="en-US" sz="1800" b="0" noProof="0" dirty="0" smtClean="0">
                          <a:effectLst/>
                        </a:rPr>
                        <a:t>(201</a:t>
                      </a:r>
                      <a:r>
                        <a:rPr lang="cs-CZ" sz="1800" b="0" noProof="0" dirty="0" smtClean="0">
                          <a:effectLst/>
                        </a:rPr>
                        <a:t>3</a:t>
                      </a:r>
                      <a:r>
                        <a:rPr lang="en-US" sz="1800" b="0" noProof="0" dirty="0" smtClean="0">
                          <a:effectLst/>
                        </a:rPr>
                        <a:t>)</a:t>
                      </a:r>
                      <a:endParaRPr lang="en-US" sz="18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50</a:t>
                      </a:r>
                      <a:r>
                        <a:rPr lang="cs-CZ" sz="1800" noProof="0" dirty="0" smtClean="0">
                          <a:effectLst/>
                        </a:rPr>
                        <a:t>7,9</a:t>
                      </a:r>
                      <a:r>
                        <a:rPr lang="en-US" sz="1800" noProof="0" dirty="0" smtClean="0">
                          <a:effectLst/>
                        </a:rPr>
                        <a:t> mil. </a:t>
                      </a:r>
                      <a:endParaRPr lang="en-US" sz="1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31</a:t>
                      </a:r>
                      <a:r>
                        <a:rPr lang="cs-CZ" sz="1800" noProof="0" dirty="0" smtClean="0">
                          <a:effectLst/>
                        </a:rPr>
                        <a:t>7</a:t>
                      </a:r>
                      <a:r>
                        <a:rPr lang="en-US" sz="1800" noProof="0" dirty="0" smtClean="0">
                          <a:effectLst/>
                        </a:rPr>
                        <a:t>,9 mil.</a:t>
                      </a:r>
                      <a:endParaRPr lang="en-US" sz="1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 smtClean="0">
                          <a:solidFill>
                            <a:srgbClr val="0070C0"/>
                          </a:solidFill>
                          <a:effectLst/>
                        </a:rPr>
                        <a:t>1 3</a:t>
                      </a:r>
                      <a:r>
                        <a:rPr lang="cs-CZ" sz="1800" b="1" noProof="0" dirty="0" smtClean="0">
                          <a:solidFill>
                            <a:srgbClr val="0070C0"/>
                          </a:solidFill>
                          <a:effectLst/>
                        </a:rPr>
                        <a:t>50</a:t>
                      </a:r>
                      <a:r>
                        <a:rPr lang="en-US" sz="1800" b="1" noProof="0" dirty="0" smtClean="0">
                          <a:solidFill>
                            <a:srgbClr val="0070C0"/>
                          </a:solidFill>
                          <a:effectLst/>
                        </a:rPr>
                        <a:t>,</a:t>
                      </a:r>
                      <a:r>
                        <a:rPr lang="cs-CZ" sz="1800" b="1" noProof="0" dirty="0" smtClean="0">
                          <a:solidFill>
                            <a:srgbClr val="0070C0"/>
                          </a:solidFill>
                          <a:effectLst/>
                        </a:rPr>
                        <a:t>7</a:t>
                      </a:r>
                      <a:r>
                        <a:rPr lang="en-US" sz="1800" b="1" noProof="0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1800" noProof="0" dirty="0" smtClean="0">
                          <a:effectLst/>
                        </a:rPr>
                        <a:t>mil. </a:t>
                      </a:r>
                      <a:endParaRPr lang="en-US" sz="1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 smtClean="0">
                          <a:effectLst/>
                        </a:rPr>
                        <a:t>Product </a:t>
                      </a:r>
                      <a:r>
                        <a:rPr lang="en-US" sz="1800" b="0" noProof="0" dirty="0" smtClean="0">
                          <a:effectLst/>
                        </a:rPr>
                        <a:t>(PPP) (201</a:t>
                      </a:r>
                      <a:r>
                        <a:rPr lang="cs-CZ" sz="1800" b="0" noProof="0" dirty="0" smtClean="0">
                          <a:effectLst/>
                        </a:rPr>
                        <a:t>4,</a:t>
                      </a:r>
                      <a:r>
                        <a:rPr lang="cs-CZ" sz="1800" b="0" baseline="0" noProof="0" dirty="0" smtClean="0">
                          <a:effectLst/>
                        </a:rPr>
                        <a:t> </a:t>
                      </a:r>
                      <a:r>
                        <a:rPr lang="cs-CZ" sz="1800" b="0" noProof="0" dirty="0" smtClean="0">
                          <a:effectLst/>
                        </a:rPr>
                        <a:t>2013 CH)</a:t>
                      </a:r>
                      <a:endParaRPr lang="en-US" sz="18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16,</a:t>
                      </a:r>
                      <a:r>
                        <a:rPr lang="cs-CZ" sz="18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773</a:t>
                      </a:r>
                      <a:r>
                        <a:rPr lang="en-US" sz="18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noProof="0" dirty="0" smtClean="0">
                          <a:effectLst/>
                        </a:rPr>
                        <a:t>trill. USD </a:t>
                      </a:r>
                      <a:endParaRPr lang="en-US" sz="1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 smtClean="0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r>
                        <a:rPr lang="cs-CZ" sz="1800" b="1" noProof="0" dirty="0" smtClean="0">
                          <a:solidFill>
                            <a:srgbClr val="0070C0"/>
                          </a:solidFill>
                          <a:effectLst/>
                        </a:rPr>
                        <a:t>6</a:t>
                      </a:r>
                      <a:r>
                        <a:rPr lang="en-US" sz="1800" b="1" noProof="0" dirty="0" smtClean="0">
                          <a:solidFill>
                            <a:srgbClr val="0070C0"/>
                          </a:solidFill>
                          <a:effectLst/>
                        </a:rPr>
                        <a:t>,</a:t>
                      </a:r>
                      <a:r>
                        <a:rPr lang="cs-CZ" sz="1800" b="1" noProof="0" dirty="0" smtClean="0">
                          <a:solidFill>
                            <a:srgbClr val="0070C0"/>
                          </a:solidFill>
                          <a:effectLst/>
                        </a:rPr>
                        <a:t>799</a:t>
                      </a:r>
                      <a:r>
                        <a:rPr lang="en-US" sz="1800" b="1" noProof="0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1800" noProof="0" dirty="0" smtClean="0">
                          <a:effectLst/>
                        </a:rPr>
                        <a:t>trill. USD</a:t>
                      </a:r>
                      <a:endParaRPr lang="en-US" sz="1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1</a:t>
                      </a:r>
                      <a:r>
                        <a:rPr lang="cs-CZ" sz="1800" noProof="0" dirty="0" smtClean="0">
                          <a:effectLst/>
                        </a:rPr>
                        <a:t>4</a:t>
                      </a:r>
                      <a:r>
                        <a:rPr lang="en-US" sz="1800" noProof="0" dirty="0" smtClean="0">
                          <a:effectLst/>
                        </a:rPr>
                        <a:t>,</a:t>
                      </a:r>
                      <a:r>
                        <a:rPr lang="cs-CZ" sz="1800" noProof="0" dirty="0" smtClean="0">
                          <a:effectLst/>
                        </a:rPr>
                        <a:t>961</a:t>
                      </a:r>
                      <a:r>
                        <a:rPr lang="en-US" sz="1800" noProof="0" dirty="0" smtClean="0">
                          <a:effectLst/>
                        </a:rPr>
                        <a:t> trill. USD</a:t>
                      </a:r>
                      <a:endParaRPr lang="en-US" sz="1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 smtClean="0">
                          <a:effectLst/>
                        </a:rPr>
                        <a:t>GDP</a:t>
                      </a:r>
                      <a:r>
                        <a:rPr lang="en-US" sz="1800" b="1" baseline="0" noProof="0" dirty="0" smtClean="0">
                          <a:effectLst/>
                        </a:rPr>
                        <a:t> per capita</a:t>
                      </a:r>
                      <a:r>
                        <a:rPr lang="en-US" sz="1800" b="0" noProof="0" dirty="0" smtClean="0">
                          <a:effectLst/>
                        </a:rPr>
                        <a:t> (PPP)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noProof="0" dirty="0" smtClean="0">
                          <a:effectLst/>
                        </a:rPr>
                        <a:t>(</a:t>
                      </a:r>
                      <a:r>
                        <a:rPr lang="cs-CZ" sz="1800" b="0" noProof="0" dirty="0" smtClean="0">
                          <a:effectLst/>
                        </a:rPr>
                        <a:t>2014, CH </a:t>
                      </a:r>
                      <a:r>
                        <a:rPr lang="en-US" sz="1800" b="0" noProof="0" dirty="0" smtClean="0">
                          <a:effectLst/>
                        </a:rPr>
                        <a:t>201</a:t>
                      </a:r>
                      <a:r>
                        <a:rPr lang="cs-CZ" sz="1800" b="0" noProof="0" dirty="0" smtClean="0">
                          <a:effectLst/>
                        </a:rPr>
                        <a:t>3</a:t>
                      </a:r>
                      <a:r>
                        <a:rPr lang="en-US" sz="1800" b="0" noProof="0" dirty="0" smtClean="0">
                          <a:effectLst/>
                        </a:rPr>
                        <a:t>)</a:t>
                      </a:r>
                      <a:endParaRPr lang="en-US" sz="18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3</a:t>
                      </a:r>
                      <a:r>
                        <a:rPr lang="cs-CZ" sz="1800" noProof="0" dirty="0" smtClean="0">
                          <a:effectLst/>
                        </a:rPr>
                        <a:t>3</a:t>
                      </a:r>
                      <a:r>
                        <a:rPr lang="en-US" sz="1800" noProof="0" dirty="0" smtClean="0">
                          <a:effectLst/>
                        </a:rPr>
                        <a:t> </a:t>
                      </a:r>
                      <a:r>
                        <a:rPr lang="cs-CZ" sz="1800" noProof="0" dirty="0" smtClean="0">
                          <a:effectLst/>
                        </a:rPr>
                        <a:t>084</a:t>
                      </a:r>
                      <a:r>
                        <a:rPr lang="en-US" sz="1800" noProof="0" dirty="0" smtClean="0">
                          <a:effectLst/>
                        </a:rPr>
                        <a:t> USD</a:t>
                      </a:r>
                      <a:endParaRPr lang="en-US" sz="1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noProof="0" dirty="0" smtClean="0">
                          <a:solidFill>
                            <a:srgbClr val="0070C0"/>
                          </a:solidFill>
                          <a:effectLst/>
                        </a:rPr>
                        <a:t>52</a:t>
                      </a:r>
                      <a:r>
                        <a:rPr lang="en-US" sz="1800" b="1" noProof="0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cs-CZ" sz="1800" b="1" noProof="0" dirty="0" smtClean="0">
                          <a:solidFill>
                            <a:srgbClr val="0070C0"/>
                          </a:solidFill>
                          <a:effectLst/>
                        </a:rPr>
                        <a:t>852</a:t>
                      </a:r>
                      <a:r>
                        <a:rPr lang="en-US" sz="1800" b="1" noProof="0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1800" noProof="0" dirty="0" smtClean="0">
                          <a:effectLst/>
                        </a:rPr>
                        <a:t>USD</a:t>
                      </a:r>
                      <a:endParaRPr lang="en-US" sz="1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noProof="0" dirty="0" smtClean="0">
                          <a:solidFill>
                            <a:srgbClr val="FF0000"/>
                          </a:solidFill>
                          <a:effectLst/>
                        </a:rPr>
                        <a:t>9 </a:t>
                      </a:r>
                      <a:r>
                        <a:rPr lang="cs-CZ" sz="1800" b="1" noProof="0" dirty="0" smtClean="0">
                          <a:solidFill>
                            <a:srgbClr val="FF0000"/>
                          </a:solidFill>
                          <a:effectLst/>
                        </a:rPr>
                        <a:t>844 </a:t>
                      </a:r>
                      <a:r>
                        <a:rPr lang="en-US" sz="1800" noProof="0" dirty="0" smtClean="0">
                          <a:effectLst/>
                        </a:rPr>
                        <a:t>USD</a:t>
                      </a:r>
                      <a:endParaRPr lang="en-US" sz="1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 smtClean="0">
                          <a:effectLst/>
                        </a:rPr>
                        <a:t>Total Trade </a:t>
                      </a:r>
                      <a:r>
                        <a:rPr lang="en-US" sz="1800" b="0" noProof="0" dirty="0" smtClean="0">
                          <a:effectLst/>
                        </a:rPr>
                        <a:t>(2011)</a:t>
                      </a:r>
                      <a:endParaRPr lang="en-US" sz="18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 smtClean="0">
                          <a:solidFill>
                            <a:srgbClr val="0070C0"/>
                          </a:solidFill>
                          <a:effectLst/>
                        </a:rPr>
                        <a:t>4,475</a:t>
                      </a:r>
                      <a:r>
                        <a:rPr lang="en-US" sz="1800" noProof="0" dirty="0" smtClean="0">
                          <a:effectLst/>
                        </a:rPr>
                        <a:t> trill. USD</a:t>
                      </a:r>
                      <a:endParaRPr lang="en-US" sz="1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3,825 trill. USD</a:t>
                      </a:r>
                      <a:endParaRPr lang="en-US" sz="1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3,561 trill. USD</a:t>
                      </a:r>
                      <a:endParaRPr lang="en-US" sz="1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noProof="0" dirty="0" smtClean="0">
                          <a:effectLst/>
                        </a:rPr>
                        <a:t>Share of sectors on GDP (2010)</a:t>
                      </a:r>
                      <a:endParaRPr lang="en-US" sz="18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Agriculture: 1,8 %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Industry: </a:t>
                      </a: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25,1 %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Services: 73,1 %</a:t>
                      </a:r>
                      <a:endParaRPr lang="en-US" sz="1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Agriculture: 1,2 %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Industry: 22,3 %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Services: </a:t>
                      </a:r>
                      <a:r>
                        <a:rPr lang="en-US" sz="1800" b="1" noProof="0" dirty="0" smtClean="0">
                          <a:solidFill>
                            <a:srgbClr val="0070C0"/>
                          </a:solidFill>
                          <a:effectLst/>
                        </a:rPr>
                        <a:t>78,4 %</a:t>
                      </a:r>
                      <a:endParaRPr lang="en-US" sz="1800" b="1" noProof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Agriculture: 10,1 %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Industry: </a:t>
                      </a:r>
                      <a:r>
                        <a:rPr lang="en-US" sz="1800" b="1" noProof="0" dirty="0" smtClean="0">
                          <a:solidFill>
                            <a:srgbClr val="0070C0"/>
                          </a:solidFill>
                          <a:effectLst/>
                        </a:rPr>
                        <a:t>46,8 %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Services: 43,1 %</a:t>
                      </a:r>
                      <a:endParaRPr lang="en-US" sz="1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18642" y="924161"/>
            <a:ext cx="78488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Comparison of 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World Economic Leaders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96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23120\Desktop\EU trade\China - workfor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222"/>
            <a:ext cx="9144000" cy="500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819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106676"/>
              </p:ext>
            </p:extLst>
          </p:nvPr>
        </p:nvGraphicFramePr>
        <p:xfrm>
          <a:off x="395536" y="116632"/>
          <a:ext cx="3974656" cy="657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343"/>
                <a:gridCol w="1737233"/>
                <a:gridCol w="15290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Rank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Country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GDP PPP </a:t>
                      </a:r>
                    </a:p>
                    <a:p>
                      <a:r>
                        <a:rPr lang="en-US" b="0" noProof="0" dirty="0" smtClean="0"/>
                        <a:t>(US</a:t>
                      </a:r>
                      <a:r>
                        <a:rPr lang="en-US" b="0" baseline="0" noProof="0" dirty="0" smtClean="0"/>
                        <a:t> bill. </a:t>
                      </a:r>
                      <a:r>
                        <a:rPr lang="en-US" b="0" noProof="0" dirty="0" smtClean="0"/>
                        <a:t>2012)</a:t>
                      </a:r>
                      <a:endParaRPr lang="en-US" b="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noProof="0" dirty="0" smtClean="0"/>
                        <a:t>World </a:t>
                      </a:r>
                      <a:endParaRPr lang="en-US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noProof="0" dirty="0" smtClean="0"/>
                        <a:t>83,264</a:t>
                      </a:r>
                      <a:endParaRPr lang="en-US" i="1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noProof="0" dirty="0" smtClean="0"/>
                        <a:t>United</a:t>
                      </a:r>
                      <a:r>
                        <a:rPr lang="en-US" b="1" baseline="0" noProof="0" dirty="0" smtClean="0"/>
                        <a:t> States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16,244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2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rgbClr val="FF0000"/>
                          </a:solidFill>
                        </a:rPr>
                        <a:t>China</a:t>
                      </a:r>
                      <a:endParaRPr lang="en-US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12,261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3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rgbClr val="FF0000"/>
                          </a:solidFill>
                        </a:rPr>
                        <a:t>India</a:t>
                      </a:r>
                      <a:endParaRPr lang="en-US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4,716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4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noProof="0" dirty="0" smtClean="0"/>
                        <a:t>Japan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4,576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5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rgbClr val="0070C0"/>
                          </a:solidFill>
                        </a:rPr>
                        <a:t>Germany</a:t>
                      </a:r>
                      <a:endParaRPr lang="en-US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3,167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6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noProof="0" dirty="0" smtClean="0"/>
                        <a:t>Russia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2,486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7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rgbClr val="FF0000"/>
                          </a:solidFill>
                        </a:rPr>
                        <a:t>Brazil</a:t>
                      </a:r>
                      <a:endParaRPr lang="en-US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2,330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8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rgbClr val="0070C0"/>
                          </a:solidFill>
                        </a:rPr>
                        <a:t>United</a:t>
                      </a:r>
                      <a:r>
                        <a:rPr lang="en-US" b="1" baseline="0" noProof="0" dirty="0" smtClean="0">
                          <a:solidFill>
                            <a:srgbClr val="0070C0"/>
                          </a:solidFill>
                        </a:rPr>
                        <a:t> Kingdom</a:t>
                      </a:r>
                      <a:endParaRPr lang="en-US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2,313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9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rgbClr val="0070C0"/>
                          </a:solidFill>
                        </a:rPr>
                        <a:t>France</a:t>
                      </a:r>
                      <a:endParaRPr lang="en-US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2,238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10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rgbClr val="0070C0"/>
                          </a:solidFill>
                        </a:rPr>
                        <a:t>Italy</a:t>
                      </a:r>
                      <a:endParaRPr lang="en-US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1,813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11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rgbClr val="FF0000"/>
                          </a:solidFill>
                        </a:rPr>
                        <a:t>Mexico</a:t>
                      </a:r>
                      <a:endParaRPr lang="en-US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1,798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12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rgbClr val="FF0000"/>
                          </a:solidFill>
                        </a:rPr>
                        <a:t>South Korea</a:t>
                      </a:r>
                      <a:endParaRPr lang="en-US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1,598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13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noProof="0" dirty="0" smtClean="0"/>
                        <a:t>Canada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1,474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14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rgbClr val="0070C0"/>
                          </a:solidFill>
                        </a:rPr>
                        <a:t>Spain</a:t>
                      </a:r>
                      <a:endParaRPr lang="en-US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1,388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15 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rgbClr val="FF0000"/>
                          </a:solidFill>
                        </a:rPr>
                        <a:t>Indonesia</a:t>
                      </a:r>
                      <a:endParaRPr lang="en-US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1,212</a:t>
                      </a:r>
                      <a:endParaRPr lang="en-US" noProof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0" name="Tabulk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411139"/>
              </p:ext>
            </p:extLst>
          </p:nvPr>
        </p:nvGraphicFramePr>
        <p:xfrm>
          <a:off x="4788024" y="188640"/>
          <a:ext cx="3974656" cy="657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343"/>
                <a:gridCol w="1737233"/>
                <a:gridCol w="15290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Rank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Country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GDP PPP </a:t>
                      </a:r>
                      <a:endParaRPr lang="cs-CZ" noProof="0" dirty="0" smtClean="0"/>
                    </a:p>
                    <a:p>
                      <a:r>
                        <a:rPr lang="en-US" b="0" noProof="0" dirty="0" smtClean="0"/>
                        <a:t>(US</a:t>
                      </a:r>
                      <a:r>
                        <a:rPr lang="en-US" b="0" baseline="0" noProof="0" dirty="0" smtClean="0"/>
                        <a:t> bill. </a:t>
                      </a:r>
                      <a:r>
                        <a:rPr lang="en-US" b="0" noProof="0" dirty="0" smtClean="0"/>
                        <a:t>2012)</a:t>
                      </a:r>
                      <a:endParaRPr lang="en-US" b="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noProof="0" dirty="0" smtClean="0"/>
                        <a:t>16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rgbClr val="FF0000"/>
                          </a:solidFill>
                        </a:rPr>
                        <a:t>Turkey</a:t>
                      </a:r>
                      <a:endParaRPr lang="en-US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1,125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noProof="0" dirty="0" smtClean="0"/>
                        <a:t>17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rgbClr val="FF0000"/>
                          </a:solidFill>
                        </a:rPr>
                        <a:t>Iran</a:t>
                      </a:r>
                      <a:endParaRPr lang="en-US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1,000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noProof="0" dirty="0" smtClean="0"/>
                        <a:t>18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noProof="0" dirty="0" smtClean="0"/>
                        <a:t>Australia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961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noProof="0" dirty="0" smtClean="0"/>
                        <a:t>19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noProof="0" dirty="0" smtClean="0"/>
                        <a:t>Saudi Arabia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915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noProof="0" dirty="0" smtClean="0"/>
                        <a:t>20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rgbClr val="FF0000"/>
                          </a:solidFill>
                        </a:rPr>
                        <a:t>Taiwan</a:t>
                      </a:r>
                      <a:endParaRPr lang="en-US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902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noProof="0" dirty="0" smtClean="0"/>
                        <a:t>21 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rgbClr val="0070C0"/>
                          </a:solidFill>
                        </a:rPr>
                        <a:t>Poland</a:t>
                      </a:r>
                      <a:endParaRPr lang="en-US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802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noProof="0" dirty="0" smtClean="0"/>
                        <a:t>22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rgbClr val="FF0000"/>
                          </a:solidFill>
                        </a:rPr>
                        <a:t>Argentina</a:t>
                      </a:r>
                      <a:endParaRPr lang="en-US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747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noProof="0" dirty="0" smtClean="0"/>
                        <a:t>23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rgbClr val="0070C0"/>
                          </a:solidFill>
                        </a:rPr>
                        <a:t>Netherlands</a:t>
                      </a:r>
                      <a:endParaRPr lang="en-US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710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noProof="0" dirty="0" smtClean="0"/>
                        <a:t>24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rgbClr val="FF0000"/>
                          </a:solidFill>
                        </a:rPr>
                        <a:t>Thailand</a:t>
                      </a:r>
                      <a:endParaRPr lang="en-US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646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noProof="0" dirty="0" smtClean="0"/>
                        <a:t>25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rgbClr val="FF0000"/>
                          </a:solidFill>
                        </a:rPr>
                        <a:t>South Africa</a:t>
                      </a:r>
                      <a:endParaRPr lang="en-US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579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noProof="0" dirty="0" smtClean="0"/>
                        <a:t>26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rgbClr val="FF0000"/>
                          </a:solidFill>
                        </a:rPr>
                        <a:t>Egypt</a:t>
                      </a:r>
                      <a:endParaRPr lang="en-US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560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noProof="0" dirty="0" smtClean="0"/>
                        <a:t>27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rgbClr val="FF0000"/>
                          </a:solidFill>
                        </a:rPr>
                        <a:t>Pakistan</a:t>
                      </a:r>
                      <a:endParaRPr lang="en-US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515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noProof="0" dirty="0" smtClean="0"/>
                        <a:t>28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rgbClr val="FF0000"/>
                          </a:solidFill>
                        </a:rPr>
                        <a:t>Colombia</a:t>
                      </a:r>
                      <a:endParaRPr lang="en-US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500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noProof="0" dirty="0" smtClean="0"/>
                        <a:t>29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rgbClr val="FF0000"/>
                          </a:solidFill>
                        </a:rPr>
                        <a:t>Malaysia</a:t>
                      </a:r>
                      <a:endParaRPr lang="en-US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492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noProof="0" dirty="0" smtClean="0"/>
                        <a:t>30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rgbClr val="FF0000"/>
                          </a:solidFill>
                        </a:rPr>
                        <a:t>Nigeria</a:t>
                      </a:r>
                      <a:endParaRPr lang="en-US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451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noProof="0" dirty="0" smtClean="0"/>
                        <a:t>31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rgbClr val="0070C0"/>
                          </a:solidFill>
                        </a:rPr>
                        <a:t>Belgium</a:t>
                      </a:r>
                      <a:endParaRPr lang="en-US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421</a:t>
                      </a:r>
                      <a:endParaRPr lang="en-US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15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06" y="152425"/>
            <a:ext cx="7560840" cy="655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09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130" y="44624"/>
            <a:ext cx="4032448" cy="670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35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2" y="692696"/>
            <a:ext cx="891878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16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rmAutofit/>
          </a:bodyPr>
          <a:lstStyle/>
          <a:p>
            <a:r>
              <a:rPr lang="cs-CZ" sz="6600" b="1" dirty="0" smtClean="0">
                <a:solidFill>
                  <a:srgbClr val="0070C0"/>
                </a:solidFill>
              </a:rPr>
              <a:t>EU - </a:t>
            </a:r>
            <a:r>
              <a:rPr lang="cs-CZ" sz="6600" b="1" dirty="0" err="1" smtClean="0">
                <a:solidFill>
                  <a:srgbClr val="0070C0"/>
                </a:solidFill>
              </a:rPr>
              <a:t>World</a:t>
            </a:r>
            <a:endParaRPr lang="cs-CZ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0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23120\Desktop\EU trade\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490"/>
            <a:ext cx="9144000" cy="645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559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23120\Desktop\EU trade\EU - Sha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5124"/>
            <a:ext cx="9144000" cy="482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415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23120\Desktop\EU trade\gaf - sha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1033"/>
            <a:ext cx="9144000" cy="481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422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332037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Transformation of World Trade Patterns by </a:t>
            </a:r>
            <a:r>
              <a:rPr lang="en-US" sz="4400" b="1" dirty="0" smtClean="0">
                <a:solidFill>
                  <a:srgbClr val="0070C0"/>
                </a:solidFill>
              </a:rPr>
              <a:t>Emerging Markets 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9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23120\Desktop\EU trade\exports commodity grap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202"/>
            <a:ext cx="9144000" cy="610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314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23120\Desktop\EU trade\imports by commoditiy grap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931"/>
            <a:ext cx="9144000" cy="575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192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23120\Desktop\EU trade\EU trade - goods, partn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7543"/>
            <a:ext cx="9144000" cy="452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862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23120\Desktop\EU trade\EU trade services - partn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8333"/>
            <a:ext cx="9144000" cy="474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215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23120\Desktop\EU trade\Balance EU trade goods+serv by part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0464"/>
            <a:ext cx="9144000" cy="367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758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23120\Desktop\EU trade\Export of services - grap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487"/>
            <a:ext cx="9144000" cy="617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696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rmAutofit/>
          </a:bodyPr>
          <a:lstStyle/>
          <a:p>
            <a:r>
              <a:rPr lang="cs-CZ" sz="6600" b="1" dirty="0" smtClean="0">
                <a:solidFill>
                  <a:srgbClr val="0070C0"/>
                </a:solidFill>
              </a:rPr>
              <a:t>EU - US</a:t>
            </a:r>
            <a:endParaRPr lang="cs-CZ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0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7" y="116631"/>
            <a:ext cx="9081202" cy="364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9" y="3861048"/>
            <a:ext cx="9063757" cy="264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Šipka doleva 6"/>
          <p:cNvSpPr/>
          <p:nvPr/>
        </p:nvSpPr>
        <p:spPr>
          <a:xfrm>
            <a:off x="7159488" y="5841268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8" name="Šipka doleva 7"/>
          <p:cNvSpPr/>
          <p:nvPr/>
        </p:nvSpPr>
        <p:spPr>
          <a:xfrm>
            <a:off x="7637076" y="5694362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9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878232" cy="532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66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476672"/>
            <a:ext cx="8967547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leva 4"/>
          <p:cNvSpPr/>
          <p:nvPr/>
        </p:nvSpPr>
        <p:spPr>
          <a:xfrm>
            <a:off x="827584" y="1484784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6" name="Šipka doleva 5"/>
          <p:cNvSpPr/>
          <p:nvPr/>
        </p:nvSpPr>
        <p:spPr>
          <a:xfrm>
            <a:off x="818070" y="2852936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7" name="Šipka doleva 6"/>
          <p:cNvSpPr/>
          <p:nvPr/>
        </p:nvSpPr>
        <p:spPr>
          <a:xfrm>
            <a:off x="1475656" y="4005064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8" name="Šipka doleva 7"/>
          <p:cNvSpPr/>
          <p:nvPr/>
        </p:nvSpPr>
        <p:spPr>
          <a:xfrm>
            <a:off x="1583668" y="4581128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9" name="Šipka doleva 8"/>
          <p:cNvSpPr/>
          <p:nvPr/>
        </p:nvSpPr>
        <p:spPr>
          <a:xfrm>
            <a:off x="1583668" y="4725144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0" name="Šipka doleva 9"/>
          <p:cNvSpPr/>
          <p:nvPr/>
        </p:nvSpPr>
        <p:spPr>
          <a:xfrm>
            <a:off x="2195736" y="3429000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1" name="Šipka doleva 10"/>
          <p:cNvSpPr/>
          <p:nvPr/>
        </p:nvSpPr>
        <p:spPr>
          <a:xfrm>
            <a:off x="1583668" y="4437112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35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643855"/>
              </p:ext>
            </p:extLst>
          </p:nvPr>
        </p:nvGraphicFramePr>
        <p:xfrm>
          <a:off x="1475656" y="620688"/>
          <a:ext cx="5832648" cy="53449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7687"/>
                <a:gridCol w="1858777"/>
                <a:gridCol w="1656184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 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Market</a:t>
                      </a:r>
                      <a:r>
                        <a:rPr lang="en-US" sz="1800" baseline="0" noProof="0" dirty="0" smtClean="0">
                          <a:effectLst/>
                        </a:rPr>
                        <a:t> </a:t>
                      </a:r>
                      <a:r>
                        <a:rPr lang="en-US" sz="1800" noProof="0" dirty="0" smtClean="0">
                          <a:effectLst/>
                        </a:rPr>
                        <a:t>share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Change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noProof="0" dirty="0" smtClean="0">
                          <a:effectLst/>
                        </a:rPr>
                        <a:t>EU15</a:t>
                      </a:r>
                      <a:endParaRPr lang="en-US" sz="2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noProof="0" dirty="0" smtClean="0">
                          <a:solidFill>
                            <a:srgbClr val="0070C0"/>
                          </a:solidFill>
                          <a:effectLst/>
                        </a:rPr>
                        <a:t>18,4</a:t>
                      </a:r>
                      <a:endParaRPr lang="en-US" sz="2400" b="1" noProof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noProof="0" dirty="0" smtClean="0">
                          <a:effectLst/>
                        </a:rPr>
                        <a:t>-1,77</a:t>
                      </a:r>
                      <a:endParaRPr lang="en-US" sz="24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EU25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noProof="0" dirty="0" smtClean="0">
                          <a:solidFill>
                            <a:srgbClr val="0070C0"/>
                          </a:solidFill>
                          <a:effectLst/>
                        </a:rPr>
                        <a:t>19,5</a:t>
                      </a:r>
                      <a:endParaRPr lang="en-US" sz="2400" b="1" noProof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noProof="0" dirty="0" smtClean="0">
                          <a:effectLst/>
                        </a:rPr>
                        <a:t>-1,33</a:t>
                      </a:r>
                      <a:endParaRPr lang="en-US" sz="24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noProof="0" dirty="0" smtClean="0">
                          <a:effectLst/>
                        </a:rPr>
                        <a:t>USA</a:t>
                      </a:r>
                      <a:endParaRPr lang="en-US" sz="2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noProof="0" dirty="0" smtClean="0">
                          <a:solidFill>
                            <a:srgbClr val="FF0000"/>
                          </a:solidFill>
                          <a:effectLst/>
                        </a:rPr>
                        <a:t>13,0</a:t>
                      </a:r>
                      <a:endParaRPr lang="en-US" sz="2400" b="1" noProof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noProof="0" dirty="0" smtClean="0">
                          <a:solidFill>
                            <a:srgbClr val="FF0000"/>
                          </a:solidFill>
                          <a:effectLst/>
                        </a:rPr>
                        <a:t>-4,41</a:t>
                      </a:r>
                      <a:endParaRPr lang="en-US" sz="2400" b="1" noProof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Canada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effectLst/>
                        </a:rPr>
                        <a:t>4,2</a:t>
                      </a:r>
                      <a:endParaRPr lang="en-US" sz="2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effectLst/>
                        </a:rPr>
                        <a:t>-0,83</a:t>
                      </a:r>
                      <a:endParaRPr lang="en-US" sz="2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Mexico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effectLst/>
                        </a:rPr>
                        <a:t>2,7</a:t>
                      </a:r>
                      <a:endParaRPr lang="en-US" sz="2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effectLst/>
                        </a:rPr>
                        <a:t>0,62</a:t>
                      </a:r>
                      <a:endParaRPr lang="en-US" sz="2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noProof="0" dirty="0" smtClean="0">
                          <a:effectLst/>
                        </a:rPr>
                        <a:t>Japan</a:t>
                      </a:r>
                      <a:endParaRPr lang="en-US" sz="2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solidFill>
                            <a:srgbClr val="FF0000"/>
                          </a:solidFill>
                          <a:effectLst/>
                        </a:rPr>
                        <a:t>9,5</a:t>
                      </a:r>
                      <a:endParaRPr lang="en-US" sz="2400" noProof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noProof="0" dirty="0" smtClean="0">
                          <a:solidFill>
                            <a:srgbClr val="FF0000"/>
                          </a:solidFill>
                          <a:effectLst/>
                        </a:rPr>
                        <a:t>-4,12</a:t>
                      </a:r>
                      <a:endParaRPr lang="en-US" sz="2400" b="1" noProof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noProof="0" dirty="0" smtClean="0">
                          <a:effectLst/>
                        </a:rPr>
                        <a:t>China</a:t>
                      </a:r>
                      <a:endParaRPr lang="en-US" sz="2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14,1</a:t>
                      </a:r>
                      <a:endParaRPr lang="en-US" sz="2400" b="1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noProof="0" dirty="0" smtClean="0">
                          <a:solidFill>
                            <a:srgbClr val="0070C0"/>
                          </a:solidFill>
                          <a:effectLst/>
                        </a:rPr>
                        <a:t>8,37</a:t>
                      </a:r>
                      <a:endParaRPr lang="en-US" sz="2400" b="1" noProof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Korea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effectLst/>
                        </a:rPr>
                        <a:t>4,3</a:t>
                      </a:r>
                      <a:endParaRPr lang="en-US" sz="2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effectLst/>
                        </a:rPr>
                        <a:t>0,68</a:t>
                      </a:r>
                      <a:endParaRPr lang="en-US" sz="2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India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effectLst/>
                        </a:rPr>
                        <a:t>1,5</a:t>
                      </a:r>
                      <a:endParaRPr lang="en-US" sz="2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effectLst/>
                        </a:rPr>
                        <a:t>0,44</a:t>
                      </a:r>
                      <a:endParaRPr lang="en-US" sz="2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ASEAN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effectLst/>
                        </a:rPr>
                        <a:t>8,7</a:t>
                      </a:r>
                      <a:endParaRPr lang="en-US" sz="2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effectLst/>
                        </a:rPr>
                        <a:t>0,13</a:t>
                      </a:r>
                      <a:endParaRPr lang="en-US" sz="2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Russia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effectLst/>
                        </a:rPr>
                        <a:t>1,4</a:t>
                      </a:r>
                      <a:endParaRPr lang="en-US" sz="2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effectLst/>
                        </a:rPr>
                        <a:t>0,31</a:t>
                      </a:r>
                      <a:endParaRPr lang="en-US" sz="2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Brazil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effectLst/>
                        </a:rPr>
                        <a:t>1,7</a:t>
                      </a:r>
                      <a:endParaRPr lang="en-US" sz="2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effectLst/>
                        </a:rPr>
                        <a:t>0,31</a:t>
                      </a:r>
                      <a:endParaRPr lang="en-US" sz="2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395536" y="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Export</a:t>
            </a:r>
            <a:r>
              <a:rPr lang="en-US" sz="3600" b="1" dirty="0" smtClean="0"/>
              <a:t> </a:t>
            </a:r>
            <a:r>
              <a:rPr lang="cs-CZ" sz="3600" b="1" dirty="0" smtClean="0"/>
              <a:t>- </a:t>
            </a:r>
            <a:r>
              <a:rPr lang="en-US" sz="3600" b="1" dirty="0" smtClean="0">
                <a:solidFill>
                  <a:srgbClr val="0070C0"/>
                </a:solidFill>
              </a:rPr>
              <a:t>market share </a:t>
            </a:r>
            <a:r>
              <a:rPr lang="cs-CZ" sz="2000" dirty="0" smtClean="0"/>
              <a:t>(2005) </a:t>
            </a:r>
            <a:r>
              <a:rPr lang="en-US" sz="2000" dirty="0" smtClean="0"/>
              <a:t>and its change </a:t>
            </a:r>
            <a:r>
              <a:rPr lang="cs-CZ" sz="2000" dirty="0" smtClean="0"/>
              <a:t>(</a:t>
            </a:r>
            <a:r>
              <a:rPr lang="cs-CZ" sz="2000" b="1" dirty="0" smtClean="0">
                <a:solidFill>
                  <a:srgbClr val="FF0000"/>
                </a:solidFill>
              </a:rPr>
              <a:t>1995-2005</a:t>
            </a:r>
            <a:r>
              <a:rPr lang="cs-CZ" sz="2000" dirty="0" smtClean="0"/>
              <a:t>) </a:t>
            </a:r>
            <a:r>
              <a:rPr lang="en-US" sz="2000" dirty="0" smtClean="0"/>
              <a:t>(%) </a:t>
            </a:r>
          </a:p>
          <a:p>
            <a:endParaRPr lang="en-US" dirty="0"/>
          </a:p>
        </p:txBody>
      </p:sp>
      <p:sp>
        <p:nvSpPr>
          <p:cNvPr id="2" name="TextovéPole 1"/>
          <p:cNvSpPr txBox="1"/>
          <p:nvPr/>
        </p:nvSpPr>
        <p:spPr>
          <a:xfrm>
            <a:off x="1475656" y="638132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Export by value – share on World exports.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79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rmAutofit/>
          </a:bodyPr>
          <a:lstStyle/>
          <a:p>
            <a:r>
              <a:rPr lang="cs-CZ" sz="6600" b="1" dirty="0" smtClean="0">
                <a:solidFill>
                  <a:srgbClr val="0070C0"/>
                </a:solidFill>
              </a:rPr>
              <a:t>EU - CHINA</a:t>
            </a:r>
            <a:endParaRPr lang="cs-CZ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0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3" y="116632"/>
            <a:ext cx="9054271" cy="3555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7" y="3910206"/>
            <a:ext cx="9071124" cy="267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leva 5"/>
          <p:cNvSpPr/>
          <p:nvPr/>
        </p:nvSpPr>
        <p:spPr>
          <a:xfrm>
            <a:off x="7616030" y="4977172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7" name="Šipka doleva 6"/>
          <p:cNvSpPr/>
          <p:nvPr/>
        </p:nvSpPr>
        <p:spPr>
          <a:xfrm>
            <a:off x="7628978" y="5175549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8" name="Šipka doleva 7"/>
          <p:cNvSpPr/>
          <p:nvPr/>
        </p:nvSpPr>
        <p:spPr>
          <a:xfrm>
            <a:off x="7611727" y="4797152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9" name="Šipka doleva 8"/>
          <p:cNvSpPr/>
          <p:nvPr/>
        </p:nvSpPr>
        <p:spPr>
          <a:xfrm>
            <a:off x="7637076" y="5694362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0" name="Šipka doleva 9"/>
          <p:cNvSpPr/>
          <p:nvPr/>
        </p:nvSpPr>
        <p:spPr>
          <a:xfrm>
            <a:off x="7632587" y="5517232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1" name="Šipka doleva 10"/>
          <p:cNvSpPr/>
          <p:nvPr/>
        </p:nvSpPr>
        <p:spPr>
          <a:xfrm>
            <a:off x="7632587" y="5337212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2" name="Šipka doleva 11"/>
          <p:cNvSpPr/>
          <p:nvPr/>
        </p:nvSpPr>
        <p:spPr>
          <a:xfrm>
            <a:off x="1115616" y="6237312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3" name="Šipka doleva 12"/>
          <p:cNvSpPr/>
          <p:nvPr/>
        </p:nvSpPr>
        <p:spPr>
          <a:xfrm>
            <a:off x="7644802" y="6075734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4" name="Šipka doleva 13"/>
          <p:cNvSpPr/>
          <p:nvPr/>
        </p:nvSpPr>
        <p:spPr>
          <a:xfrm>
            <a:off x="7654674" y="5877272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57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2" y="726149"/>
            <a:ext cx="8996536" cy="538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7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8" y="879451"/>
            <a:ext cx="902010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leva 4"/>
          <p:cNvSpPr/>
          <p:nvPr/>
        </p:nvSpPr>
        <p:spPr>
          <a:xfrm>
            <a:off x="1574635" y="3717032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6" name="Šipka doleva 5"/>
          <p:cNvSpPr/>
          <p:nvPr/>
        </p:nvSpPr>
        <p:spPr>
          <a:xfrm>
            <a:off x="1682647" y="4581128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7" name="Šipka doleva 6"/>
          <p:cNvSpPr/>
          <p:nvPr/>
        </p:nvSpPr>
        <p:spPr>
          <a:xfrm>
            <a:off x="1672483" y="4397474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8" name="Šipka doleva 7"/>
          <p:cNvSpPr/>
          <p:nvPr/>
        </p:nvSpPr>
        <p:spPr>
          <a:xfrm>
            <a:off x="841351" y="3257364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9" name="Šipka doleva 8"/>
          <p:cNvSpPr/>
          <p:nvPr/>
        </p:nvSpPr>
        <p:spPr>
          <a:xfrm>
            <a:off x="1474643" y="5000153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0" name="Šipka doleva 9"/>
          <p:cNvSpPr/>
          <p:nvPr/>
        </p:nvSpPr>
        <p:spPr>
          <a:xfrm>
            <a:off x="2115375" y="5689029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1" name="Šipka doleva 10"/>
          <p:cNvSpPr/>
          <p:nvPr/>
        </p:nvSpPr>
        <p:spPr>
          <a:xfrm>
            <a:off x="2115375" y="3848658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2" name="Šipka doleva 11"/>
          <p:cNvSpPr/>
          <p:nvPr/>
        </p:nvSpPr>
        <p:spPr>
          <a:xfrm>
            <a:off x="2246940" y="3977444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3" name="Šipka doleva 12"/>
          <p:cNvSpPr/>
          <p:nvPr/>
        </p:nvSpPr>
        <p:spPr>
          <a:xfrm>
            <a:off x="1909701" y="4131729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4" name="Šipka doleva 13"/>
          <p:cNvSpPr/>
          <p:nvPr/>
        </p:nvSpPr>
        <p:spPr>
          <a:xfrm>
            <a:off x="636304" y="5396544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5" name="Šipka doleva 14"/>
          <p:cNvSpPr/>
          <p:nvPr/>
        </p:nvSpPr>
        <p:spPr>
          <a:xfrm>
            <a:off x="1057375" y="5524822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6" name="Šipka doleva 15"/>
          <p:cNvSpPr/>
          <p:nvPr/>
        </p:nvSpPr>
        <p:spPr>
          <a:xfrm>
            <a:off x="1165387" y="2132856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7" name="Šipka doleva 16"/>
          <p:cNvSpPr/>
          <p:nvPr/>
        </p:nvSpPr>
        <p:spPr>
          <a:xfrm>
            <a:off x="1340427" y="2276872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58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rmAutofit/>
          </a:bodyPr>
          <a:lstStyle/>
          <a:p>
            <a:r>
              <a:rPr lang="cs-CZ" sz="6600" b="1" dirty="0" smtClean="0">
                <a:solidFill>
                  <a:srgbClr val="0070C0"/>
                </a:solidFill>
              </a:rPr>
              <a:t>EU - JAPAN</a:t>
            </a:r>
            <a:endParaRPr lang="cs-CZ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3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8" y="1230260"/>
            <a:ext cx="9015661" cy="263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53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" y="620688"/>
            <a:ext cx="9050112" cy="569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28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856213" cy="483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20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985176" cy="559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Šipka doleva 1"/>
          <p:cNvSpPr/>
          <p:nvPr/>
        </p:nvSpPr>
        <p:spPr>
          <a:xfrm>
            <a:off x="1619672" y="3933056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6" name="Šipka doleva 5"/>
          <p:cNvSpPr/>
          <p:nvPr/>
        </p:nvSpPr>
        <p:spPr>
          <a:xfrm>
            <a:off x="2090056" y="4077072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7" name="Šipka doleva 6"/>
          <p:cNvSpPr/>
          <p:nvPr/>
        </p:nvSpPr>
        <p:spPr>
          <a:xfrm>
            <a:off x="2433564" y="4221088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8" name="Šipka doleva 7"/>
          <p:cNvSpPr/>
          <p:nvPr/>
        </p:nvSpPr>
        <p:spPr>
          <a:xfrm>
            <a:off x="1702768" y="4614664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9" name="Šipka doleva 8"/>
          <p:cNvSpPr/>
          <p:nvPr/>
        </p:nvSpPr>
        <p:spPr>
          <a:xfrm>
            <a:off x="1331640" y="5373216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0" name="Šipka doleva 9"/>
          <p:cNvSpPr/>
          <p:nvPr/>
        </p:nvSpPr>
        <p:spPr>
          <a:xfrm>
            <a:off x="1855168" y="4767064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1" name="Šipka doleva 10"/>
          <p:cNvSpPr/>
          <p:nvPr/>
        </p:nvSpPr>
        <p:spPr>
          <a:xfrm>
            <a:off x="1702768" y="5085184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2" name="Šipka doleva 11"/>
          <p:cNvSpPr/>
          <p:nvPr/>
        </p:nvSpPr>
        <p:spPr>
          <a:xfrm>
            <a:off x="1456570" y="3501008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3" name="Šipka doleva 12"/>
          <p:cNvSpPr/>
          <p:nvPr/>
        </p:nvSpPr>
        <p:spPr>
          <a:xfrm>
            <a:off x="1223628" y="2060848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4" name="Šipka doleva 13"/>
          <p:cNvSpPr/>
          <p:nvPr/>
        </p:nvSpPr>
        <p:spPr>
          <a:xfrm>
            <a:off x="2196891" y="5949280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rmAutofit/>
          </a:bodyPr>
          <a:lstStyle/>
          <a:p>
            <a:r>
              <a:rPr lang="cs-CZ" sz="6600" b="1" dirty="0" smtClean="0">
                <a:solidFill>
                  <a:srgbClr val="0070C0"/>
                </a:solidFill>
              </a:rPr>
              <a:t>EU - INDIA</a:t>
            </a:r>
            <a:endParaRPr lang="cs-CZ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3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775926"/>
              </p:ext>
            </p:extLst>
          </p:nvPr>
        </p:nvGraphicFramePr>
        <p:xfrm>
          <a:off x="1617788" y="1099787"/>
          <a:ext cx="6196455" cy="52790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9023"/>
                <a:gridCol w="797052"/>
                <a:gridCol w="935164"/>
                <a:gridCol w="762444"/>
                <a:gridCol w="935164"/>
                <a:gridCol w="762444"/>
                <a:gridCol w="935164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 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noProof="0" dirty="0" smtClean="0">
                          <a:effectLst/>
                        </a:rPr>
                        <a:t>USA</a:t>
                      </a:r>
                      <a:endParaRPr lang="en-US" sz="2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noProof="0" dirty="0" smtClean="0">
                          <a:effectLst/>
                        </a:rPr>
                        <a:t>Japan</a:t>
                      </a:r>
                      <a:endParaRPr lang="en-US" sz="2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noProof="0" dirty="0" smtClean="0">
                          <a:effectLst/>
                        </a:rPr>
                        <a:t>China</a:t>
                      </a:r>
                      <a:endParaRPr lang="en-US" sz="2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 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share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change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share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change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share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change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noProof="0" dirty="0" smtClean="0">
                          <a:effectLst/>
                        </a:rPr>
                        <a:t>EU15</a:t>
                      </a:r>
                      <a:endParaRPr lang="en-US" sz="2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solidFill>
                            <a:srgbClr val="0070C0"/>
                          </a:solidFill>
                          <a:effectLst/>
                        </a:rPr>
                        <a:t>20,1</a:t>
                      </a:r>
                      <a:endParaRPr lang="en-US" sz="2000" noProof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noProof="0" dirty="0" smtClean="0">
                          <a:effectLst/>
                        </a:rPr>
                        <a:t>1,17</a:t>
                      </a:r>
                      <a:endParaRPr lang="en-US" sz="20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15,6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noProof="0" dirty="0" smtClean="0">
                          <a:effectLst/>
                        </a:rPr>
                        <a:t>-2,32</a:t>
                      </a:r>
                      <a:endParaRPr lang="en-US" sz="20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13,5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noProof="0" dirty="0" smtClean="0">
                          <a:effectLst/>
                        </a:rPr>
                        <a:t>-2,02</a:t>
                      </a:r>
                      <a:endParaRPr lang="en-US" sz="20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EU25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solidFill>
                            <a:srgbClr val="0070C0"/>
                          </a:solidFill>
                          <a:effectLst/>
                        </a:rPr>
                        <a:t>20,8</a:t>
                      </a:r>
                      <a:endParaRPr lang="en-US" sz="2000" noProof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noProof="0" dirty="0" smtClean="0">
                          <a:effectLst/>
                        </a:rPr>
                        <a:t>1,53</a:t>
                      </a:r>
                      <a:endParaRPr lang="en-US" sz="20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16,1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noProof="0" dirty="0" smtClean="0">
                          <a:effectLst/>
                        </a:rPr>
                        <a:t>-2,06</a:t>
                      </a:r>
                      <a:endParaRPr lang="en-US" sz="20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14,0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noProof="0" dirty="0" smtClean="0">
                          <a:effectLst/>
                        </a:rPr>
                        <a:t>-1,82</a:t>
                      </a:r>
                      <a:endParaRPr lang="en-US" sz="20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noProof="0" dirty="0" smtClean="0">
                          <a:effectLst/>
                        </a:rPr>
                        <a:t>USA</a:t>
                      </a:r>
                      <a:endParaRPr lang="en-US" sz="2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/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/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16,3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noProof="0" dirty="0" smtClean="0">
                          <a:solidFill>
                            <a:srgbClr val="FF0000"/>
                          </a:solidFill>
                          <a:effectLst/>
                        </a:rPr>
                        <a:t>-9,76</a:t>
                      </a:r>
                      <a:endParaRPr lang="en-US" sz="2000" b="1" noProof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9,0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-1,28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Canada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16,2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solidFill>
                            <a:srgbClr val="FF0000"/>
                          </a:solidFill>
                          <a:effectLst/>
                        </a:rPr>
                        <a:t>-2,74</a:t>
                      </a:r>
                      <a:endParaRPr lang="en-US" sz="2000" noProof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1,9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-1,12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1,2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-1,31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Mexico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10,6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2,29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0,6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0,22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0,3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0,17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noProof="0" dirty="0" smtClean="0">
                          <a:effectLst/>
                        </a:rPr>
                        <a:t>Japan</a:t>
                      </a:r>
                      <a:endParaRPr lang="en-US" sz="2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10,1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noProof="0" dirty="0" smtClean="0">
                          <a:solidFill>
                            <a:srgbClr val="FF0000"/>
                          </a:solidFill>
                          <a:effectLst/>
                        </a:rPr>
                        <a:t>-8,06</a:t>
                      </a:r>
                      <a:endParaRPr lang="en-US" sz="2000" b="1" noProof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/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/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solidFill>
                            <a:srgbClr val="0070C0"/>
                          </a:solidFill>
                          <a:effectLst/>
                        </a:rPr>
                        <a:t>16,6</a:t>
                      </a:r>
                      <a:endParaRPr lang="en-US" sz="2000" noProof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-1,41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noProof="0" dirty="0" smtClean="0">
                          <a:effectLst/>
                        </a:rPr>
                        <a:t>China</a:t>
                      </a:r>
                      <a:endParaRPr lang="en-US" sz="2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16,1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noProof="0" dirty="0" smtClean="0">
                          <a:solidFill>
                            <a:srgbClr val="0070C0"/>
                          </a:solidFill>
                          <a:effectLst/>
                        </a:rPr>
                        <a:t>10,46</a:t>
                      </a:r>
                      <a:endParaRPr lang="en-US" sz="2000" b="1" noProof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28,8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noProof="0" dirty="0" smtClean="0">
                          <a:solidFill>
                            <a:srgbClr val="0070C0"/>
                          </a:solidFill>
                          <a:effectLst/>
                        </a:rPr>
                        <a:t>16,70</a:t>
                      </a:r>
                      <a:endParaRPr lang="en-US" sz="2000" b="1" noProof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/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/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Korea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3,2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-0,43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6,0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-0,32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12,0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solidFill>
                            <a:srgbClr val="0070C0"/>
                          </a:solidFill>
                          <a:effectLst/>
                        </a:rPr>
                        <a:t>5,05</a:t>
                      </a:r>
                      <a:endParaRPr lang="en-US" sz="2000" noProof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India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1,4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0,52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0,6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-0,28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0,8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0,53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ASEAN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7,3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-1,98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14,2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1,04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11,1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solidFill>
                            <a:srgbClr val="0070C0"/>
                          </a:solidFill>
                          <a:effectLst/>
                        </a:rPr>
                        <a:t>4,68</a:t>
                      </a:r>
                      <a:endParaRPr lang="en-US" sz="2000" noProof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Russia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0,5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-0,08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0,9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-0,72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1,5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-0,85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Brazil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1,6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0,33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0,8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-0,30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1,0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0,06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5430" y="105373"/>
            <a:ext cx="849694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Share of total export </a:t>
            </a:r>
            <a:r>
              <a:rPr lang="cs-CZ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on 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the </a:t>
            </a:r>
            <a:r>
              <a:rPr lang="en-US" sz="32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main markets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(2005)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nd its change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(1995–2005) 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64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5840" cy="277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" y="3429000"/>
            <a:ext cx="8881170" cy="201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20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8782"/>
            <a:ext cx="8898059" cy="498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leva 4"/>
          <p:cNvSpPr/>
          <p:nvPr/>
        </p:nvSpPr>
        <p:spPr>
          <a:xfrm>
            <a:off x="1525799" y="4714292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9" name="Šipka doleva 8"/>
          <p:cNvSpPr/>
          <p:nvPr/>
        </p:nvSpPr>
        <p:spPr>
          <a:xfrm>
            <a:off x="1741823" y="3429000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0" name="Šipka doleva 9"/>
          <p:cNvSpPr/>
          <p:nvPr/>
        </p:nvSpPr>
        <p:spPr>
          <a:xfrm>
            <a:off x="2585964" y="1484784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1" name="Šipka doleva 10"/>
          <p:cNvSpPr/>
          <p:nvPr/>
        </p:nvSpPr>
        <p:spPr>
          <a:xfrm>
            <a:off x="827584" y="2276872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2" name="Šipka doleva 11"/>
          <p:cNvSpPr/>
          <p:nvPr/>
        </p:nvSpPr>
        <p:spPr>
          <a:xfrm>
            <a:off x="819697" y="2996952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3" name="Šipka doleva 12"/>
          <p:cNvSpPr/>
          <p:nvPr/>
        </p:nvSpPr>
        <p:spPr>
          <a:xfrm>
            <a:off x="827584" y="5085184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4" name="Šipka doleva 13"/>
          <p:cNvSpPr/>
          <p:nvPr/>
        </p:nvSpPr>
        <p:spPr>
          <a:xfrm>
            <a:off x="1061059" y="4941168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71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rmAutofit/>
          </a:bodyPr>
          <a:lstStyle/>
          <a:p>
            <a:r>
              <a:rPr lang="cs-CZ" sz="6600" b="1" dirty="0" smtClean="0">
                <a:solidFill>
                  <a:srgbClr val="0070C0"/>
                </a:solidFill>
              </a:rPr>
              <a:t>EU - RUSSIA</a:t>
            </a:r>
            <a:endParaRPr lang="cs-CZ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38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1" y="1844824"/>
            <a:ext cx="8964488" cy="278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7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0" y="756391"/>
            <a:ext cx="9095060" cy="565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7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08167"/>
            <a:ext cx="8900619" cy="482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84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3" y="1412776"/>
            <a:ext cx="9079126" cy="263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7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019419" cy="560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leva 2"/>
          <p:cNvSpPr/>
          <p:nvPr/>
        </p:nvSpPr>
        <p:spPr>
          <a:xfrm>
            <a:off x="1259632" y="4221088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4" name="Šipka doleva 3"/>
          <p:cNvSpPr/>
          <p:nvPr/>
        </p:nvSpPr>
        <p:spPr>
          <a:xfrm>
            <a:off x="1295636" y="4797152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5" name="Šipka doleva 4"/>
          <p:cNvSpPr/>
          <p:nvPr/>
        </p:nvSpPr>
        <p:spPr>
          <a:xfrm>
            <a:off x="1151620" y="4941168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6" name="Šipka doleva 5"/>
          <p:cNvSpPr/>
          <p:nvPr/>
        </p:nvSpPr>
        <p:spPr>
          <a:xfrm>
            <a:off x="683568" y="5229200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7" name="Šipka doleva 6"/>
          <p:cNvSpPr/>
          <p:nvPr/>
        </p:nvSpPr>
        <p:spPr>
          <a:xfrm>
            <a:off x="1043608" y="5373216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8" name="Šipka doleva 7"/>
          <p:cNvSpPr/>
          <p:nvPr/>
        </p:nvSpPr>
        <p:spPr>
          <a:xfrm>
            <a:off x="904739" y="1700808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9" name="Šipka doleva 8"/>
          <p:cNvSpPr/>
          <p:nvPr/>
        </p:nvSpPr>
        <p:spPr>
          <a:xfrm>
            <a:off x="2051720" y="3645024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0" name="Šipka doleva 9"/>
          <p:cNvSpPr/>
          <p:nvPr/>
        </p:nvSpPr>
        <p:spPr>
          <a:xfrm>
            <a:off x="2339752" y="3789040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1" name="Šipka doleva 10"/>
          <p:cNvSpPr/>
          <p:nvPr/>
        </p:nvSpPr>
        <p:spPr>
          <a:xfrm>
            <a:off x="2051720" y="3933056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2" name="Šipka doleva 11"/>
          <p:cNvSpPr/>
          <p:nvPr/>
        </p:nvSpPr>
        <p:spPr>
          <a:xfrm>
            <a:off x="791580" y="3068960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3" name="Šipka doleva 12"/>
          <p:cNvSpPr/>
          <p:nvPr/>
        </p:nvSpPr>
        <p:spPr>
          <a:xfrm>
            <a:off x="938672" y="2708920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4" name="Šipka doleva 13"/>
          <p:cNvSpPr/>
          <p:nvPr/>
        </p:nvSpPr>
        <p:spPr>
          <a:xfrm>
            <a:off x="461095" y="2420888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709907"/>
              </p:ext>
            </p:extLst>
          </p:nvPr>
        </p:nvGraphicFramePr>
        <p:xfrm>
          <a:off x="1310144" y="937176"/>
          <a:ext cx="6169724" cy="5114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537"/>
                <a:gridCol w="935800"/>
                <a:gridCol w="773747"/>
                <a:gridCol w="772160"/>
                <a:gridCol w="772160"/>
                <a:gridCol w="772160"/>
                <a:gridCol w="77216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Total</a:t>
                      </a:r>
                      <a:r>
                        <a:rPr lang="cs-CZ" sz="2000" dirty="0" smtClean="0">
                          <a:effectLst/>
                        </a:rPr>
                        <a:t> 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H-T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M-T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L-T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R-B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P-P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i="0" dirty="0">
                          <a:effectLst/>
                        </a:rPr>
                        <a:t>EU25</a:t>
                      </a:r>
                      <a:endParaRPr lang="cs-CZ" sz="2000" i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i="0" dirty="0" err="1" smtClean="0">
                          <a:effectLst/>
                        </a:rPr>
                        <a:t>change</a:t>
                      </a:r>
                      <a:endParaRPr lang="cs-CZ" sz="1800" b="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19,62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17,27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24,03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15,75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22,32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9,57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2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-1,39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-0,57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-1,32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-3,29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-1,49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-0,84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</a:rPr>
                        <a:t>USA</a:t>
                      </a:r>
                      <a:endParaRPr lang="cs-CZ" sz="2400" dirty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err="1" smtClean="0">
                          <a:effectLst/>
                        </a:rPr>
                        <a:t>change</a:t>
                      </a:r>
                      <a:endParaRPr lang="cs-CZ" sz="18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13,03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14,32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14,65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8,08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11,31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16,17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 smtClean="0">
                          <a:effectLst/>
                        </a:rPr>
                        <a:t>-</a:t>
                      </a:r>
                      <a:r>
                        <a:rPr lang="cs-CZ" sz="2000" b="0" i="1" dirty="0">
                          <a:effectLst/>
                        </a:rPr>
                        <a:t>4,35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solidFill>
                            <a:srgbClr val="FF0000"/>
                          </a:solidFill>
                          <a:effectLst/>
                        </a:rPr>
                        <a:t>-7,63</a:t>
                      </a:r>
                      <a:endParaRPr lang="cs-CZ" sz="2000" b="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solidFill>
                            <a:srgbClr val="FF0000"/>
                          </a:solidFill>
                          <a:effectLst/>
                        </a:rPr>
                        <a:t>-3,07</a:t>
                      </a:r>
                      <a:endParaRPr lang="cs-CZ" sz="2000" b="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-2,29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-3,65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-5,87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</a:rPr>
                        <a:t>Japan</a:t>
                      </a:r>
                      <a:endParaRPr lang="cs-CZ" sz="2000" dirty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err="1" smtClean="0">
                          <a:effectLst/>
                        </a:rPr>
                        <a:t>change</a:t>
                      </a:r>
                      <a:endParaRPr lang="cs-CZ" sz="18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9,50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9,51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15,42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4,75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4,93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0,68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-4,08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solidFill>
                            <a:srgbClr val="FF0000"/>
                          </a:solidFill>
                          <a:effectLst/>
                        </a:rPr>
                        <a:t>-9,26</a:t>
                      </a:r>
                      <a:endParaRPr lang="cs-CZ" sz="2000" b="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solidFill>
                            <a:srgbClr val="FF0000"/>
                          </a:solidFill>
                          <a:effectLst/>
                        </a:rPr>
                        <a:t>-5,16</a:t>
                      </a:r>
                      <a:endParaRPr lang="cs-CZ" sz="2000" b="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-2,01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-0,58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0,13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err="1" smtClean="0">
                          <a:effectLst/>
                        </a:rPr>
                        <a:t>China</a:t>
                      </a:r>
                      <a:endParaRPr lang="cs-CZ" sz="2000" dirty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err="1" smtClean="0">
                          <a:effectLst/>
                        </a:rPr>
                        <a:t>change</a:t>
                      </a:r>
                      <a:endParaRPr lang="cs-CZ" sz="18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13,96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17,79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8,75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28,16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6,65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5,16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87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solidFill>
                            <a:srgbClr val="0070C0"/>
                          </a:solidFill>
                          <a:effectLst/>
                        </a:rPr>
                        <a:t>8,20</a:t>
                      </a:r>
                      <a:endParaRPr lang="cs-CZ" sz="2000" b="0" i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solidFill>
                            <a:srgbClr val="0070C0"/>
                          </a:solidFill>
                          <a:effectLst/>
                        </a:rPr>
                        <a:t>13,94</a:t>
                      </a:r>
                      <a:endParaRPr lang="cs-CZ" sz="2000" b="0" i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solidFill>
                            <a:srgbClr val="0070C0"/>
                          </a:solidFill>
                          <a:effectLst/>
                        </a:rPr>
                        <a:t>5,53</a:t>
                      </a:r>
                      <a:endParaRPr lang="cs-CZ" sz="2000" b="0" i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solidFill>
                            <a:srgbClr val="0070C0"/>
                          </a:solidFill>
                          <a:effectLst/>
                        </a:rPr>
                        <a:t>11,55</a:t>
                      </a:r>
                      <a:endParaRPr lang="cs-CZ" sz="2000" b="0" i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3,40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1,03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India</a:t>
                      </a:r>
                      <a:endParaRPr lang="cs-CZ" sz="1800" dirty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err="1" smtClean="0">
                          <a:effectLst/>
                        </a:rPr>
                        <a:t>change</a:t>
                      </a:r>
                      <a:endParaRPr lang="cs-CZ" sz="18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1,46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0,39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0,83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3,05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2,65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2,84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089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1" dirty="0">
                          <a:effectLst/>
                        </a:rPr>
                        <a:t>0,43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1" dirty="0">
                          <a:effectLst/>
                        </a:rPr>
                        <a:t>0,18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1" dirty="0">
                          <a:effectLst/>
                        </a:rPr>
                        <a:t>0,42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1" dirty="0">
                          <a:effectLst/>
                        </a:rPr>
                        <a:t>0,68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1" dirty="0">
                          <a:effectLst/>
                        </a:rPr>
                        <a:t>1,11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1" dirty="0">
                          <a:effectLst/>
                        </a:rPr>
                        <a:t>0,44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Russia</a:t>
                      </a:r>
                      <a:endParaRPr lang="cs-CZ" sz="1800" dirty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err="1" smtClean="0">
                          <a:effectLst/>
                        </a:rPr>
                        <a:t>change</a:t>
                      </a:r>
                      <a:endParaRPr lang="cs-CZ" sz="18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1,39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0,36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1,28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0,92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4,21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1,13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92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1" dirty="0">
                          <a:effectLst/>
                        </a:rPr>
                        <a:t>0,36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1" dirty="0">
                          <a:effectLst/>
                        </a:rPr>
                        <a:t>0,18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1" dirty="0">
                          <a:effectLst/>
                        </a:rPr>
                        <a:t>0,60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1" dirty="0">
                          <a:effectLst/>
                        </a:rPr>
                        <a:t>0,35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1" dirty="0">
                          <a:effectLst/>
                        </a:rPr>
                        <a:t>0,92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1" dirty="0">
                          <a:effectLst/>
                        </a:rPr>
                        <a:t>-0,35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Brazil</a:t>
                      </a:r>
                      <a:endParaRPr lang="cs-CZ" sz="1800" dirty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err="1" smtClean="0">
                          <a:effectLst/>
                        </a:rPr>
                        <a:t>change</a:t>
                      </a:r>
                      <a:endParaRPr lang="cs-CZ" sz="18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1,69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0,59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1,57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1,11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2,70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7,12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26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1" dirty="0">
                          <a:effectLst/>
                        </a:rPr>
                        <a:t>0,32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1" dirty="0">
                          <a:effectLst/>
                        </a:rPr>
                        <a:t>0,36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1" dirty="0">
                          <a:effectLst/>
                        </a:rPr>
                        <a:t>0,42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1" dirty="0">
                          <a:effectLst/>
                        </a:rPr>
                        <a:t>-0,08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1" dirty="0">
                          <a:effectLst/>
                        </a:rPr>
                        <a:t>-0,05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1" dirty="0">
                          <a:effectLst/>
                        </a:rPr>
                        <a:t>3,69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42578" y="90789"/>
            <a:ext cx="7704856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World</a:t>
            </a:r>
            <a:r>
              <a:rPr lang="cs-CZ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export 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shares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by </a:t>
            </a:r>
            <a:r>
              <a:rPr kumimoji="0" lang="cs-CZ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technological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cs-CZ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level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(2005) </a:t>
            </a:r>
            <a:r>
              <a:rPr kumimoji="0" lang="cs-CZ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and </a:t>
            </a:r>
            <a:r>
              <a:rPr kumimoji="0" lang="cs-CZ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its</a:t>
            </a:r>
            <a:r>
              <a:rPr kumimoji="0" lang="cs-CZ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cs-CZ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change</a:t>
            </a:r>
            <a:r>
              <a:rPr kumimoji="0" lang="cs-CZ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(1995–2005)</a:t>
            </a:r>
            <a:endParaRPr kumimoji="0" lang="cs-CZ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61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025358"/>
              </p:ext>
            </p:extLst>
          </p:nvPr>
        </p:nvGraphicFramePr>
        <p:xfrm>
          <a:off x="2843808" y="188640"/>
          <a:ext cx="4968552" cy="61817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7388"/>
                <a:gridCol w="701739"/>
                <a:gridCol w="701739"/>
                <a:gridCol w="784208"/>
                <a:gridCol w="701739"/>
                <a:gridCol w="701739"/>
              </a:tblGrid>
              <a:tr h="3361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H-T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M-T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L-T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R-B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P-P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29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EU25</a:t>
                      </a:r>
                      <a:endParaRPr lang="cs-CZ" sz="2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change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23,7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rgbClr val="0070C0"/>
                          </a:solidFill>
                          <a:effectLst/>
                        </a:rPr>
                        <a:t>3,4</a:t>
                      </a:r>
                      <a:endParaRPr lang="cs-CZ" sz="2000" b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42,3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1,5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13,8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rgbClr val="0070C0"/>
                          </a:solidFill>
                          <a:effectLst/>
                        </a:rPr>
                        <a:t>-2,1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16,8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-1,5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2,6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-1,0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29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</a:rPr>
                        <a:t>USA</a:t>
                      </a:r>
                      <a:endParaRPr lang="cs-CZ" sz="2400" dirty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 err="1" smtClean="0">
                          <a:effectLst/>
                        </a:rPr>
                        <a:t>change</a:t>
                      </a:r>
                      <a:endParaRPr lang="cs-CZ" sz="20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29,6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-0,5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38,8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4,4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10,7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0,2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12,8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-1,1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6,7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-2,6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29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 smtClean="0">
                          <a:effectLst/>
                        </a:rPr>
                        <a:t>Japan</a:t>
                      </a:r>
                      <a:endParaRPr lang="cs-CZ" sz="1800" b="1" dirty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 err="1" smtClean="0">
                          <a:effectLst/>
                        </a:rPr>
                        <a:t>change</a:t>
                      </a:r>
                      <a:endParaRPr lang="cs-CZ" sz="20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27,0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-0,6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56,1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4,8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8,6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-0,1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7,7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1,1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0,4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0,1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33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Brazil</a:t>
                      </a:r>
                      <a:endParaRPr lang="cs-CZ" sz="2000" dirty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 err="1" smtClean="0">
                          <a:effectLst/>
                        </a:rPr>
                        <a:t>change</a:t>
                      </a:r>
                      <a:endParaRPr lang="cs-CZ" sz="20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9,4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5,4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32,1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3,6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11,3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-4,0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23,7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-8,8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22,7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4,4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33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Russia</a:t>
                      </a:r>
                      <a:endParaRPr lang="cs-CZ" sz="2000" dirty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 err="1" smtClean="0">
                          <a:effectLst/>
                        </a:rPr>
                        <a:t>change</a:t>
                      </a:r>
                      <a:endParaRPr lang="cs-CZ" sz="20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6,9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2,7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31,8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9,4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11,3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1,6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44,7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-6,9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4,4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-6,1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33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India</a:t>
                      </a:r>
                      <a:endParaRPr lang="cs-CZ" sz="2000" dirty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 err="1" smtClean="0">
                          <a:effectLst/>
                        </a:rPr>
                        <a:t>change</a:t>
                      </a:r>
                      <a:endParaRPr lang="cs-CZ" sz="20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7,1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2,3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19,5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6,1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35,9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-4,6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26,7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2,6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10,5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-6,6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23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 err="1" smtClean="0">
                          <a:effectLst/>
                        </a:rPr>
                        <a:t>China</a:t>
                      </a:r>
                      <a:endParaRPr lang="cs-CZ" sz="2400" dirty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 err="1" smtClean="0">
                          <a:effectLst/>
                        </a:rPr>
                        <a:t>change</a:t>
                      </a:r>
                      <a:endParaRPr lang="cs-CZ" sz="20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34,3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rgbClr val="0070C0"/>
                          </a:solidFill>
                          <a:effectLst/>
                        </a:rPr>
                        <a:t>18,4</a:t>
                      </a:r>
                      <a:endParaRPr lang="cs-CZ" sz="2000" b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21,7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2,7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34,7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-</a:t>
                      </a:r>
                      <a:r>
                        <a:rPr lang="cs-CZ" sz="2000" b="0" dirty="0">
                          <a:solidFill>
                            <a:srgbClr val="0070C0"/>
                          </a:solidFill>
                          <a:effectLst/>
                        </a:rPr>
                        <a:t>15,9</a:t>
                      </a:r>
                      <a:endParaRPr lang="cs-CZ" sz="2000" b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7,0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-2,1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2,0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-3,2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33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World</a:t>
                      </a:r>
                      <a:endParaRPr lang="cs-CZ" sz="2000" dirty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 err="1" smtClean="0">
                          <a:effectLst/>
                        </a:rPr>
                        <a:t>change</a:t>
                      </a:r>
                      <a:endParaRPr lang="cs-CZ" sz="20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26,9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3,1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34,5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0,7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17,2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-0,3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14,8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-1,4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5,4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-1,9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504" y="250196"/>
            <a:ext cx="2448272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Export 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structure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by </a:t>
            </a:r>
            <a:r>
              <a:rPr kumimoji="0" lang="cs-CZ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technological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cs-CZ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level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(2005) 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and </a:t>
            </a:r>
            <a:r>
              <a:rPr kumimoji="0" lang="cs-CZ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its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cs-CZ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change</a:t>
            </a:r>
            <a:r>
              <a:rPr lang="cs-CZ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(1995- 2005, %)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21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679751"/>
              </p:ext>
            </p:extLst>
          </p:nvPr>
        </p:nvGraphicFramePr>
        <p:xfrm>
          <a:off x="926568" y="1124744"/>
          <a:ext cx="7749888" cy="5101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3266"/>
                <a:gridCol w="1045119"/>
                <a:gridCol w="977422"/>
                <a:gridCol w="1052751"/>
                <a:gridCol w="977422"/>
                <a:gridCol w="990697"/>
                <a:gridCol w="1173211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Low</a:t>
                      </a:r>
                      <a:r>
                        <a:rPr lang="cs-CZ" sz="2000" dirty="0" smtClean="0">
                          <a:effectLst/>
                        </a:rPr>
                        <a:t> segment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Mid</a:t>
                      </a:r>
                      <a:r>
                        <a:rPr lang="cs-CZ" sz="2000" dirty="0" smtClean="0">
                          <a:effectLst/>
                        </a:rPr>
                        <a:t> segment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Up</a:t>
                      </a:r>
                      <a:r>
                        <a:rPr lang="cs-CZ" sz="2000" baseline="0" dirty="0" smtClean="0">
                          <a:effectLst/>
                        </a:rPr>
                        <a:t>-market segment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</a:rPr>
                        <a:t>2004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change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2004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change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2004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change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dirty="0">
                          <a:effectLst/>
                        </a:rPr>
                        <a:t>EU25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15,3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effectLst/>
                        </a:rPr>
                        <a:t>-2,27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17,5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effectLst/>
                        </a:rPr>
                        <a:t>-1,95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30,0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 i="1" dirty="0">
                          <a:solidFill>
                            <a:srgbClr val="0070C0"/>
                          </a:solidFill>
                          <a:effectLst/>
                        </a:rPr>
                        <a:t>0,40</a:t>
                      </a:r>
                      <a:endParaRPr lang="cs-CZ" sz="2000" b="0" i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 smtClean="0">
                          <a:effectLst/>
                        </a:rPr>
                        <a:t>Japan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7,2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effectLst/>
                        </a:rPr>
                        <a:t>-2,55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10,9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solidFill>
                            <a:srgbClr val="FF0000"/>
                          </a:solidFill>
                          <a:effectLst/>
                        </a:rPr>
                        <a:t>-5,74</a:t>
                      </a:r>
                      <a:endParaRPr lang="cs-CZ" sz="20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14,1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 i="1" dirty="0">
                          <a:solidFill>
                            <a:srgbClr val="FF0000"/>
                          </a:solidFill>
                          <a:effectLst/>
                        </a:rPr>
                        <a:t>-4,45</a:t>
                      </a:r>
                      <a:endParaRPr lang="cs-CZ" sz="2000" b="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>
                          <a:effectLst/>
                        </a:rPr>
                        <a:t>Korea</a:t>
                      </a:r>
                      <a:endParaRPr lang="cs-CZ" sz="2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4,8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effectLst/>
                        </a:rPr>
                        <a:t>0,20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5,0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effectLst/>
                        </a:rPr>
                        <a:t>1,38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4,4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0,47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 dirty="0" smtClean="0">
                          <a:effectLst/>
                        </a:rPr>
                        <a:t>India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2,2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effectLst/>
                        </a:rPr>
                        <a:t>0,82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1,4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effectLst/>
                        </a:rPr>
                        <a:t>0,42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0,8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0,36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Russia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1,5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effectLst/>
                        </a:rPr>
                        <a:t>0,45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2,1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effectLst/>
                        </a:rPr>
                        <a:t>0,58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0,8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0,47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dirty="0" smtClean="0">
                          <a:effectLst/>
                        </a:rPr>
                        <a:t>USA</a:t>
                      </a:r>
                      <a:endParaRPr lang="cs-CZ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12,1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effectLst/>
                        </a:rPr>
                        <a:t>-4,42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12,7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solidFill>
                            <a:srgbClr val="FF0000"/>
                          </a:solidFill>
                          <a:effectLst/>
                        </a:rPr>
                        <a:t>-4,11</a:t>
                      </a:r>
                      <a:endParaRPr lang="cs-CZ" sz="20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14,4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 i="1" dirty="0">
                          <a:solidFill>
                            <a:srgbClr val="FF0000"/>
                          </a:solidFill>
                          <a:effectLst/>
                        </a:rPr>
                        <a:t>-3,47</a:t>
                      </a:r>
                      <a:endParaRPr lang="cs-CZ" sz="2000" b="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 dirty="0" err="1">
                          <a:effectLst/>
                        </a:rPr>
                        <a:t>C</a:t>
                      </a:r>
                      <a:r>
                        <a:rPr lang="cs-CZ" sz="2000" b="0" dirty="0" err="1" smtClean="0">
                          <a:effectLst/>
                        </a:rPr>
                        <a:t>anada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4,2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effectLst/>
                        </a:rPr>
                        <a:t>-1,08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5,0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effectLst/>
                        </a:rPr>
                        <a:t>-0,68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3,1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0,16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Mexico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3,8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effectLst/>
                        </a:rPr>
                        <a:t>-0,37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3,5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effectLst/>
                        </a:rPr>
                        <a:t>1,41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1,6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0,91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China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19,5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 i="1" dirty="0">
                          <a:solidFill>
                            <a:srgbClr val="FF0000"/>
                          </a:solidFill>
                          <a:effectLst/>
                        </a:rPr>
                        <a:t>10,56</a:t>
                      </a:r>
                      <a:endParaRPr lang="cs-CZ" sz="2000" b="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9,1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solidFill>
                            <a:schemeClr val="tx1"/>
                          </a:solidFill>
                          <a:effectLst/>
                        </a:rPr>
                        <a:t>4,84</a:t>
                      </a:r>
                      <a:endParaRPr lang="cs-CZ" sz="20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4,1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 i="1" dirty="0">
                          <a:solidFill>
                            <a:srgbClr val="FF0000"/>
                          </a:solidFill>
                          <a:effectLst/>
                        </a:rPr>
                        <a:t>2,42</a:t>
                      </a:r>
                      <a:endParaRPr lang="cs-CZ" sz="2000" b="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Brazil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2,0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effectLst/>
                        </a:rPr>
                        <a:t>0,32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2,2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effectLst/>
                        </a:rPr>
                        <a:t>0,21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0,8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0,01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 dirty="0">
                          <a:effectLst/>
                        </a:rPr>
                        <a:t>ASEAN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8,7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effectLst/>
                        </a:rPr>
                        <a:t>-1,16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10,3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effectLst/>
                        </a:rPr>
                        <a:t>2,41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8,7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1,43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94202" y="219417"/>
            <a:ext cx="63243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World</a:t>
            </a:r>
            <a:r>
              <a:rPr lang="cs-CZ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export </a:t>
            </a:r>
            <a:r>
              <a:rPr lang="cs-CZ" sz="20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shares</a:t>
            </a:r>
            <a:r>
              <a:rPr lang="cs-CZ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by </a:t>
            </a:r>
            <a:r>
              <a:rPr lang="cs-CZ" sz="28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market </a:t>
            </a:r>
            <a:r>
              <a:rPr lang="cs-CZ" sz="2800" b="1" dirty="0" err="1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segments</a:t>
            </a:r>
            <a:r>
              <a:rPr lang="cs-CZ" sz="28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cs-CZ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(2004)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  <a:r>
              <a:rPr kumimoji="0" lang="cs-CZ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nd </a:t>
            </a:r>
            <a:r>
              <a:rPr kumimoji="0" lang="cs-CZ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its</a:t>
            </a:r>
            <a:r>
              <a:rPr kumimoji="0" lang="cs-CZ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cs-CZ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change</a:t>
            </a:r>
            <a:r>
              <a:rPr kumimoji="0" lang="cs-CZ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1995–2004 (%)</a:t>
            </a:r>
            <a:endParaRPr kumimoji="0" lang="cs-CZ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60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511109"/>
              </p:ext>
            </p:extLst>
          </p:nvPr>
        </p:nvGraphicFramePr>
        <p:xfrm>
          <a:off x="2195736" y="188640"/>
          <a:ext cx="6840761" cy="62644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6216"/>
                <a:gridCol w="1756246"/>
                <a:gridCol w="1782656"/>
                <a:gridCol w="1625643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Low</a:t>
                      </a:r>
                      <a:r>
                        <a:rPr lang="cs-CZ" sz="2000" dirty="0" smtClean="0">
                          <a:effectLst/>
                        </a:rPr>
                        <a:t> segment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Mid</a:t>
                      </a:r>
                      <a:r>
                        <a:rPr lang="cs-CZ" sz="2000" dirty="0" smtClean="0">
                          <a:effectLst/>
                        </a:rPr>
                        <a:t> segment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Up-</a:t>
                      </a:r>
                      <a:r>
                        <a:rPr lang="cs-CZ" sz="2000" dirty="0" err="1" smtClean="0">
                          <a:effectLst/>
                        </a:rPr>
                        <a:t>mark</a:t>
                      </a:r>
                      <a:r>
                        <a:rPr lang="cs-CZ" sz="2000" dirty="0" smtClean="0">
                          <a:effectLst/>
                        </a:rPr>
                        <a:t>.</a:t>
                      </a:r>
                      <a:r>
                        <a:rPr lang="cs-CZ" sz="2000" baseline="0" dirty="0" smtClean="0">
                          <a:effectLst/>
                        </a:rPr>
                        <a:t> </a:t>
                      </a:r>
                      <a:r>
                        <a:rPr lang="cs-CZ" sz="2000" dirty="0" err="1" smtClean="0">
                          <a:effectLst/>
                        </a:rPr>
                        <a:t>Seg</a:t>
                      </a:r>
                      <a:r>
                        <a:rPr lang="cs-CZ" sz="2000" dirty="0" smtClean="0">
                          <a:effectLst/>
                        </a:rPr>
                        <a:t>.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EU25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change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20,6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rgbClr val="0070C0"/>
                          </a:solidFill>
                          <a:effectLst/>
                        </a:rPr>
                        <a:t>-3,4</a:t>
                      </a:r>
                      <a:endParaRPr lang="cs-CZ" sz="2000" b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33,3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-1,0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46,1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rgbClr val="0070C0"/>
                          </a:solidFill>
                          <a:effectLst/>
                        </a:rPr>
                        <a:t>4,4</a:t>
                      </a:r>
                      <a:endParaRPr lang="cs-CZ" sz="2000" b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 smtClean="0">
                          <a:effectLst/>
                        </a:rPr>
                        <a:t>US</a:t>
                      </a:r>
                      <a:endParaRPr lang="cs-CZ" sz="2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change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26,61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-1,52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38,46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-1,59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34,93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3,12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</a:rPr>
                        <a:t>Japan</a:t>
                      </a:r>
                      <a:endParaRPr lang="cs-CZ" sz="2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change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19,64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3,32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42,66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-7,11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37,7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rgbClr val="0070C0"/>
                          </a:solidFill>
                          <a:effectLst/>
                        </a:rPr>
                        <a:t>3,79</a:t>
                      </a:r>
                      <a:endParaRPr lang="cs-CZ" sz="2000" b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Brazil</a:t>
                      </a:r>
                      <a:endParaRPr lang="cs-CZ" sz="2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change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44,99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5,23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36,15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-2,38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18,86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-2,85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Russia</a:t>
                      </a:r>
                      <a:endParaRPr lang="cs-CZ" sz="2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change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45,12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-5,96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32,34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-1,53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22,54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7,49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India</a:t>
                      </a:r>
                      <a:endParaRPr lang="cs-CZ" sz="2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change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39,18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-7,8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38,39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2,76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22,43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5,04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 err="1" smtClean="0">
                          <a:effectLst/>
                        </a:rPr>
                        <a:t>China</a:t>
                      </a:r>
                      <a:endParaRPr lang="cs-CZ" sz="2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change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54,01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0,07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37,09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-0,96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8,9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rgbClr val="FF0000"/>
                          </a:solidFill>
                          <a:effectLst/>
                        </a:rPr>
                        <a:t>0,89</a:t>
                      </a:r>
                      <a:endParaRPr lang="cs-CZ" sz="20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World</a:t>
                      </a:r>
                      <a:endParaRPr lang="cs-CZ" sz="2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cahnge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30,46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0,49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38,29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-0,82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31,25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0,33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6703" y="610816"/>
            <a:ext cx="165618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Structure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of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exports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by market </a:t>
            </a:r>
            <a:r>
              <a:rPr kumimoji="0" lang="cs-CZ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segments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cs-CZ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(2004) 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and </a:t>
            </a:r>
            <a:r>
              <a:rPr kumimoji="0" 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its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change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1995–2004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(%)</a:t>
            </a:r>
            <a:endParaRPr kumimoji="0" lang="cs-CZ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94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206084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smtClean="0">
                <a:solidFill>
                  <a:srgbClr val="0070C0"/>
                </a:solidFill>
              </a:rPr>
              <a:t>EU in Contemporary International Trade </a:t>
            </a:r>
          </a:p>
        </p:txBody>
      </p:sp>
    </p:spTree>
    <p:extLst>
      <p:ext uri="{BB962C8B-B14F-4D97-AF65-F5344CB8AC3E}">
        <p14:creationId xmlns:p14="http://schemas.microsoft.com/office/powerpoint/2010/main" val="423522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5841</TotalTime>
  <Words>957</Words>
  <Application>Microsoft Office PowerPoint</Application>
  <PresentationFormat>Předvádění na obrazovce (4:3)</PresentationFormat>
  <Paragraphs>654</Paragraphs>
  <Slides>47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48" baseType="lpstr">
      <vt:lpstr>Motiv systému Office</vt:lpstr>
      <vt:lpstr>EU in International Trade Emerging Markets, Contemporary Position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EU - World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EU - US</vt:lpstr>
      <vt:lpstr>Prezentace aplikace PowerPoint</vt:lpstr>
      <vt:lpstr>Prezentace aplikace PowerPoint</vt:lpstr>
      <vt:lpstr>Prezentace aplikace PowerPoint</vt:lpstr>
      <vt:lpstr>EU - CHINA</vt:lpstr>
      <vt:lpstr>Prezentace aplikace PowerPoint</vt:lpstr>
      <vt:lpstr>Prezentace aplikace PowerPoint</vt:lpstr>
      <vt:lpstr>Prezentace aplikace PowerPoint</vt:lpstr>
      <vt:lpstr>EU - JAPAN</vt:lpstr>
      <vt:lpstr>Prezentace aplikace PowerPoint</vt:lpstr>
      <vt:lpstr>Prezentace aplikace PowerPoint</vt:lpstr>
      <vt:lpstr>Prezentace aplikace PowerPoint</vt:lpstr>
      <vt:lpstr>Prezentace aplikace PowerPoint</vt:lpstr>
      <vt:lpstr>EU - INDIA</vt:lpstr>
      <vt:lpstr>Prezentace aplikace PowerPoint</vt:lpstr>
      <vt:lpstr>Prezentace aplikace PowerPoint</vt:lpstr>
      <vt:lpstr>EU - RUSSIA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CIKT FSS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rozpadu západořímské říše po zahájení expanze</dc:title>
  <dc:creator>Oldřich Krpec</dc:creator>
  <cp:lastModifiedBy>Oldřich Krpec</cp:lastModifiedBy>
  <cp:revision>237</cp:revision>
  <cp:lastPrinted>2015-04-07T16:23:10Z</cp:lastPrinted>
  <dcterms:created xsi:type="dcterms:W3CDTF">2013-02-25T08:36:29Z</dcterms:created>
  <dcterms:modified xsi:type="dcterms:W3CDTF">2015-04-07T16:46:55Z</dcterms:modified>
</cp:coreProperties>
</file>