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58" r:id="rId6"/>
    <p:sldId id="259" r:id="rId7"/>
    <p:sldId id="260" r:id="rId8"/>
    <p:sldId id="265" r:id="rId9"/>
    <p:sldId id="266" r:id="rId10"/>
    <p:sldId id="261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E2AA-9216-4DA4-8B16-77B5D016B1F1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B9D-B89B-4D1D-B482-FEC3C43F2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575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E2AA-9216-4DA4-8B16-77B5D016B1F1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B9D-B89B-4D1D-B482-FEC3C43F2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81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E2AA-9216-4DA4-8B16-77B5D016B1F1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B9D-B89B-4D1D-B482-FEC3C43F2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23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E2AA-9216-4DA4-8B16-77B5D016B1F1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B9D-B89B-4D1D-B482-FEC3C43F2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35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E2AA-9216-4DA4-8B16-77B5D016B1F1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B9D-B89B-4D1D-B482-FEC3C43F2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71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E2AA-9216-4DA4-8B16-77B5D016B1F1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B9D-B89B-4D1D-B482-FEC3C43F2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622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E2AA-9216-4DA4-8B16-77B5D016B1F1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B9D-B89B-4D1D-B482-FEC3C43F2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22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E2AA-9216-4DA4-8B16-77B5D016B1F1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B9D-B89B-4D1D-B482-FEC3C43F2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81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E2AA-9216-4DA4-8B16-77B5D016B1F1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B9D-B89B-4D1D-B482-FEC3C43F2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43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E2AA-9216-4DA4-8B16-77B5D016B1F1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B9D-B89B-4D1D-B482-FEC3C43F2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338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E2AA-9216-4DA4-8B16-77B5D016B1F1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B9D-B89B-4D1D-B482-FEC3C43F2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86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EE2AA-9216-4DA4-8B16-77B5D016B1F1}" type="datetimeFigureOut">
              <a:rPr lang="cs-CZ" smtClean="0"/>
              <a:t>22.4.2015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36B9D-B89B-4D1D-B482-FEC3C43F2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82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The EU in the International Monetary and Financial Regime 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Europe in World Economy </a:t>
            </a:r>
            <a:r>
              <a:rPr lang="en-US" dirty="0" smtClean="0"/>
              <a:t>201</a:t>
            </a:r>
            <a:r>
              <a:rPr lang="cs-CZ" dirty="0" smtClean="0"/>
              <a:t>5</a:t>
            </a:r>
            <a:endParaRPr lang="cs-CZ" dirty="0" smtClean="0"/>
          </a:p>
          <a:p>
            <a:r>
              <a:rPr lang="cs-CZ" sz="2400" dirty="0" smtClean="0"/>
              <a:t>Vladan </a:t>
            </a:r>
            <a:r>
              <a:rPr lang="cs-CZ" sz="2400" dirty="0" err="1" smtClean="0"/>
              <a:t>Hodulák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86598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pPr marL="0" lvl="1" indent="0">
              <a:lnSpc>
                <a:spcPct val="140000"/>
              </a:lnSpc>
              <a:buNone/>
            </a:pPr>
            <a:r>
              <a:rPr lang="en-US" sz="4000" b="1" dirty="0" smtClean="0">
                <a:solidFill>
                  <a:schemeClr val="tx2"/>
                </a:solidFill>
              </a:rPr>
              <a:t>Stability and Growth Pact</a:t>
            </a:r>
            <a:endParaRPr lang="en-US" sz="4000" b="1" dirty="0"/>
          </a:p>
          <a:p>
            <a:pPr>
              <a:lnSpc>
                <a:spcPct val="140000"/>
              </a:lnSpc>
            </a:pPr>
            <a:r>
              <a:rPr lang="en-US" dirty="0"/>
              <a:t>The most important instrument of coordinated economic policy 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Adopted </a:t>
            </a:r>
            <a:r>
              <a:rPr lang="en-US" dirty="0"/>
              <a:t>in Amsterdam, 1997; in force </a:t>
            </a:r>
            <a:r>
              <a:rPr lang="cs-CZ" dirty="0" err="1" smtClean="0"/>
              <a:t>since</a:t>
            </a:r>
            <a:r>
              <a:rPr lang="en-US" dirty="0" smtClean="0"/>
              <a:t> </a:t>
            </a:r>
            <a:r>
              <a:rPr lang="en-US" dirty="0"/>
              <a:t>1999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Reason</a:t>
            </a:r>
            <a:r>
              <a:rPr lang="en-US" dirty="0"/>
              <a:t>: fiscal discipline in the EMU as the stability factor of single </a:t>
            </a:r>
            <a:r>
              <a:rPr lang="en-US" dirty="0" smtClean="0"/>
              <a:t>currency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Criteria</a:t>
            </a:r>
            <a:r>
              <a:rPr lang="en-US" dirty="0"/>
              <a:t>: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an </a:t>
            </a:r>
            <a:r>
              <a:rPr lang="en-US" dirty="0"/>
              <a:t>annual budget deficit lower than 3 % of GDP</a:t>
            </a:r>
          </a:p>
          <a:p>
            <a:pPr lvl="1">
              <a:lnSpc>
                <a:spcPct val="140000"/>
              </a:lnSpc>
            </a:pPr>
            <a:r>
              <a:rPr lang="en-US" dirty="0" smtClean="0"/>
              <a:t>a </a:t>
            </a:r>
            <a:r>
              <a:rPr lang="en-US" dirty="0"/>
              <a:t>public debt lower than 60 % of GDP or approaching that value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Excessive </a:t>
            </a:r>
            <a:r>
              <a:rPr lang="en-US" dirty="0"/>
              <a:t>budget procedure–proposal of Commission, decision by Council (including sanctions)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Problems</a:t>
            </a:r>
            <a:r>
              <a:rPr lang="en-US" dirty="0"/>
              <a:t>: Germany, France (no sanctions against them in the Council)→changes in the rules since </a:t>
            </a:r>
            <a:r>
              <a:rPr lang="en-US" dirty="0" smtClean="0"/>
              <a:t>2005 </a:t>
            </a:r>
            <a:r>
              <a:rPr lang="en-US" dirty="0"/>
              <a:t>(moderation of rules)</a:t>
            </a:r>
          </a:p>
          <a:p>
            <a:pPr>
              <a:lnSpc>
                <a:spcPct val="14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5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200" b="1" dirty="0"/>
              <a:t>Position in financial institutions</a:t>
            </a:r>
            <a:endParaRPr lang="cs-CZ" sz="4200" b="1" dirty="0" smtClean="0">
              <a:solidFill>
                <a:schemeClr val="tx2"/>
              </a:solidFill>
            </a:endParaRPr>
          </a:p>
          <a:p>
            <a:endParaRPr lang="cs-CZ" sz="1500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International Monetary Fund</a:t>
            </a:r>
          </a:p>
          <a:p>
            <a:pPr lvl="1"/>
            <a:r>
              <a:rPr lang="en-US" dirty="0" smtClean="0"/>
              <a:t>over 32% of votes, 7-8 seats on executive board</a:t>
            </a:r>
          </a:p>
          <a:p>
            <a:pPr lvl="1"/>
            <a:r>
              <a:rPr lang="en-US" dirty="0" smtClean="0"/>
              <a:t>SCIMF (subcommittee on IMF matters under Economic and Financial Committee)</a:t>
            </a:r>
          </a:p>
          <a:p>
            <a:pPr lvl="1"/>
            <a:r>
              <a:rPr lang="en-US" dirty="0" smtClean="0"/>
              <a:t>EURIMF – EU members states’ representatives at IMF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World Bank</a:t>
            </a:r>
          </a:p>
          <a:p>
            <a:pPr lvl="1"/>
            <a:r>
              <a:rPr lang="en-US" dirty="0" smtClean="0"/>
              <a:t>over 32% of votes, 7-8 seats on executive board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eetings, information exchange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Bank for International Settlements</a:t>
            </a:r>
          </a:p>
          <a:p>
            <a:pPr lvl="1"/>
            <a:r>
              <a:rPr lang="en-US" dirty="0" smtClean="0"/>
              <a:t>11 out of 19 seats on board of directors (CB governors)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G7 </a:t>
            </a:r>
          </a:p>
          <a:p>
            <a:pPr lvl="1"/>
            <a:r>
              <a:rPr lang="en-US" dirty="0" smtClean="0"/>
              <a:t>GB, Fr, </a:t>
            </a:r>
            <a:r>
              <a:rPr lang="en-US" dirty="0" err="1" smtClean="0"/>
              <a:t>Ger</a:t>
            </a:r>
            <a:r>
              <a:rPr lang="en-US" dirty="0" smtClean="0"/>
              <a:t>, It</a:t>
            </a:r>
          </a:p>
          <a:p>
            <a:pPr lvl="1"/>
            <a:r>
              <a:rPr lang="en-US" dirty="0" smtClean="0"/>
              <a:t>ECB on selected issues, president of </a:t>
            </a:r>
            <a:r>
              <a:rPr lang="en-US" dirty="0" err="1" smtClean="0"/>
              <a:t>Eurogroup</a:t>
            </a:r>
            <a:endParaRPr lang="en-US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G20 </a:t>
            </a:r>
          </a:p>
          <a:p>
            <a:pPr lvl="1"/>
            <a:r>
              <a:rPr lang="en-US" dirty="0" smtClean="0"/>
              <a:t>GB, Fr, </a:t>
            </a:r>
            <a:r>
              <a:rPr lang="en-US" dirty="0" err="1" smtClean="0"/>
              <a:t>Ger</a:t>
            </a:r>
            <a:r>
              <a:rPr lang="en-US" dirty="0" smtClean="0"/>
              <a:t>, It, EU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4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b="1" dirty="0" smtClean="0">
                <a:solidFill>
                  <a:schemeClr val="tx2"/>
                </a:solidFill>
              </a:rPr>
              <a:t>Gold standard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Fixed exchange rate system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Most important currencies pegged to gold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Europe-led system, Bank of England as the most important element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Governments sacrificed internal balance to maintain an external one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 smtClean="0">
                <a:solidFill>
                  <a:schemeClr val="tx2"/>
                </a:solidFill>
              </a:rPr>
              <a:t>Interwar system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Attempts to restore gold standard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Problems with parities (undervalued</a:t>
            </a:r>
            <a:r>
              <a:rPr lang="cs-CZ" dirty="0" smtClean="0"/>
              <a:t>×</a:t>
            </a:r>
            <a:r>
              <a:rPr lang="en-US" dirty="0" smtClean="0"/>
              <a:t>overvalued)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Great depression – beggar thy neighbor policy (competitive devaluations)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 smtClean="0">
                <a:solidFill>
                  <a:schemeClr val="tx2"/>
                </a:solidFill>
              </a:rPr>
              <a:t>Bretton Woods system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Fixed but adjustable exchange rate system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Currencies pegged to US dollar that was convertible to gold at $35 per ounce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Provided stability for the post </a:t>
            </a:r>
            <a:r>
              <a:rPr lang="en-US" dirty="0" err="1" smtClean="0"/>
              <a:t>wwii</a:t>
            </a:r>
            <a:r>
              <a:rPr lang="en-US" dirty="0" smtClean="0"/>
              <a:t> world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Mounting instability since the end of 1960s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73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b="1" dirty="0" smtClean="0">
                <a:solidFill>
                  <a:schemeClr val="tx2"/>
                </a:solidFill>
              </a:rPr>
              <a:t>First attempt at establishing EMU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1969 The </a:t>
            </a:r>
            <a:r>
              <a:rPr lang="en-US" dirty="0" err="1" smtClean="0"/>
              <a:t>Haague</a:t>
            </a:r>
            <a:r>
              <a:rPr lang="en-US" dirty="0" smtClean="0"/>
              <a:t> summit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The Werner report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Snake in the tunnel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Nixon shock, first oil shock, enlargement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 smtClean="0">
                <a:solidFill>
                  <a:schemeClr val="tx2"/>
                </a:solidFill>
              </a:rPr>
              <a:t>The European Monetary System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Since 1979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New accounting unit – European Currency Unit (ECU) – </a:t>
            </a:r>
            <a:r>
              <a:rPr lang="cs-CZ" dirty="0" err="1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basket of all EC currencies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Exchange rate mechanism (ERM) – allowed exchange rate variation 2,25% from the ECU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Qualified success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1992 crisis</a:t>
            </a:r>
          </a:p>
        </p:txBody>
      </p:sp>
    </p:spTree>
    <p:extLst>
      <p:ext uri="{BB962C8B-B14F-4D97-AF65-F5344CB8AC3E}">
        <p14:creationId xmlns:p14="http://schemas.microsoft.com/office/powerpoint/2010/main" val="206175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smtClean="0">
                <a:solidFill>
                  <a:schemeClr val="tx2"/>
                </a:solidFill>
              </a:rPr>
              <a:t>EMU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Delors</a:t>
            </a:r>
            <a:r>
              <a:rPr lang="en-US" dirty="0" smtClean="0"/>
              <a:t> report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Three-stage timetable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First stage – intensify economic cooperation, all countries in ERM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Second stage – European Monetary institute (later European Central Bank), convergence tests, permanent peg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Third stage – the transition to full EMU, introduction of the euro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Treaty on European Union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Opt out for United Kingdom and Denmark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All other countries have to join when they are ready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sz="4400" b="1" dirty="0" smtClean="0">
                <a:solidFill>
                  <a:schemeClr val="tx2"/>
                </a:solidFill>
              </a:rPr>
              <a:t>Maastricht criteria</a:t>
            </a:r>
            <a:endParaRPr lang="en-US" sz="4400" b="1" dirty="0">
              <a:solidFill>
                <a:schemeClr val="tx2"/>
              </a:solidFill>
            </a:endParaRPr>
          </a:p>
          <a:p>
            <a:pPr>
              <a:lnSpc>
                <a:spcPct val="140000"/>
              </a:lnSpc>
            </a:pPr>
            <a:r>
              <a:rPr lang="en-US" sz="4200" dirty="0" smtClean="0"/>
              <a:t>Government deficit</a:t>
            </a:r>
            <a:r>
              <a:rPr lang="en-US" sz="4200" dirty="0"/>
              <a:t>: the ratio of the annual government deficit to gross domestic product (GDP) must not exceed 3% at the end of the preceding financial year </a:t>
            </a:r>
          </a:p>
          <a:p>
            <a:pPr>
              <a:lnSpc>
                <a:spcPct val="140000"/>
              </a:lnSpc>
            </a:pPr>
            <a:r>
              <a:rPr lang="en-US" sz="4200" dirty="0" smtClean="0"/>
              <a:t>Government </a:t>
            </a:r>
            <a:r>
              <a:rPr lang="en-US" sz="4200" dirty="0"/>
              <a:t>debt</a:t>
            </a:r>
            <a:r>
              <a:rPr lang="en-US" sz="4200" dirty="0" smtClean="0"/>
              <a:t>: the </a:t>
            </a:r>
            <a:r>
              <a:rPr lang="en-US" sz="4200" dirty="0"/>
              <a:t>ratio of gross government debt to GDP must not exceed 60% at the end of the preceding financial year</a:t>
            </a:r>
          </a:p>
          <a:p>
            <a:pPr>
              <a:lnSpc>
                <a:spcPct val="140000"/>
              </a:lnSpc>
            </a:pPr>
            <a:r>
              <a:rPr lang="en-US" sz="4200" dirty="0" smtClean="0"/>
              <a:t>Exchange </a:t>
            </a:r>
            <a:r>
              <a:rPr lang="en-US" sz="4200" dirty="0"/>
              <a:t>rates</a:t>
            </a:r>
            <a:r>
              <a:rPr lang="en-US" sz="4200" dirty="0" smtClean="0"/>
              <a:t>: participation </a:t>
            </a:r>
            <a:r>
              <a:rPr lang="en-US" sz="4200" dirty="0"/>
              <a:t>in the exchange-rate mechanism of the European monetary system without any break during the two years preceding the examination of the situation and without severe tensions</a:t>
            </a:r>
          </a:p>
          <a:p>
            <a:pPr>
              <a:lnSpc>
                <a:spcPct val="140000"/>
              </a:lnSpc>
            </a:pPr>
            <a:r>
              <a:rPr lang="en-US" sz="4200" dirty="0" smtClean="0"/>
              <a:t>Price </a:t>
            </a:r>
            <a:r>
              <a:rPr lang="en-US" sz="4200" dirty="0"/>
              <a:t>stability</a:t>
            </a:r>
            <a:r>
              <a:rPr lang="en-US" sz="4200" dirty="0" smtClean="0"/>
              <a:t>: the </a:t>
            </a:r>
            <a:r>
              <a:rPr lang="en-US" sz="4200" dirty="0"/>
              <a:t>inflation rate of a given Member State must not exceed by more than 1½ percentage points that of the three best-performing Member States in terms of price stability </a:t>
            </a:r>
          </a:p>
          <a:p>
            <a:pPr>
              <a:lnSpc>
                <a:spcPct val="140000"/>
              </a:lnSpc>
            </a:pPr>
            <a:r>
              <a:rPr lang="en-US" sz="4200" dirty="0" smtClean="0"/>
              <a:t>Long-term </a:t>
            </a:r>
            <a:r>
              <a:rPr lang="en-US" sz="4200" dirty="0"/>
              <a:t>interest rates</a:t>
            </a:r>
            <a:r>
              <a:rPr lang="en-US" sz="4200" dirty="0" smtClean="0"/>
              <a:t>: the </a:t>
            </a:r>
            <a:r>
              <a:rPr lang="en-US" sz="4200" dirty="0"/>
              <a:t>nominal long-term interest rate must not exceed by more than 2 percentage points that of, at most, the three best-performing Member States in terms of price stability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55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732279"/>
              </p:ext>
            </p:extLst>
          </p:nvPr>
        </p:nvGraphicFramePr>
        <p:xfrm>
          <a:off x="755574" y="1124745"/>
          <a:ext cx="7920883" cy="4854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1543"/>
                <a:gridCol w="1261868"/>
                <a:gridCol w="1261868"/>
                <a:gridCol w="1261868"/>
                <a:gridCol w="1261868"/>
                <a:gridCol w="1261868"/>
              </a:tblGrid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deficit 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err="1" smtClean="0">
                          <a:effectLst/>
                        </a:rPr>
                        <a:t>debt</a:t>
                      </a:r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cs-CZ" sz="1600" u="none" strike="noStrike" dirty="0">
                          <a:effectLst/>
                        </a:rPr>
                        <a:t>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err="1" smtClean="0">
                          <a:effectLst/>
                        </a:rPr>
                        <a:t>debt</a:t>
                      </a:r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cs-CZ" sz="1600" u="none" strike="noStrike" dirty="0">
                          <a:effectLst/>
                        </a:rPr>
                        <a:t>97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 smtClean="0">
                          <a:effectLst/>
                        </a:rPr>
                        <a:t>Belgium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133,7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122,2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 smtClean="0">
                          <a:effectLst/>
                        </a:rPr>
                        <a:t>Denmark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+ 0,7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 smtClean="0">
                          <a:effectLst/>
                        </a:rPr>
                        <a:t>Finland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59,2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55,8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France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52,8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58,0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 smtClean="0">
                          <a:effectLst/>
                        </a:rPr>
                        <a:t>Ireland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66,3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Italy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124,9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 smtClean="0">
                          <a:effectLst/>
                        </a:rPr>
                        <a:t>Luxembourg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+ 1,5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+0,9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+ 1,7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Germany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58,1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61,3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 smtClean="0">
                          <a:effectLst/>
                        </a:rPr>
                        <a:t>Netherlands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79,7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72,1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Portugal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Austria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69,0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66,1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Greece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111,8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108,7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Spain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68,8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Sweden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78,7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7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Great</a:t>
                      </a:r>
                      <a:r>
                        <a:rPr lang="cs-CZ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6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Britain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53,4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27584" y="553095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EU member states’ performance with regard to the convergence criteria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5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554321" y="211025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Eurozone member states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610" y="933923"/>
            <a:ext cx="5429694" cy="537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Monetary Policy</a:t>
            </a:r>
          </a:p>
          <a:p>
            <a:r>
              <a:rPr lang="en-US" dirty="0" smtClean="0"/>
              <a:t>European System of Central Banks</a:t>
            </a:r>
          </a:p>
          <a:p>
            <a:pPr lvl="1"/>
            <a:r>
              <a:rPr lang="en-US" dirty="0" smtClean="0"/>
              <a:t>European Central Bank + national CB</a:t>
            </a:r>
          </a:p>
          <a:p>
            <a:pPr lvl="1"/>
            <a:r>
              <a:rPr lang="en-US" b="1" dirty="0" smtClean="0"/>
              <a:t>Governing Council</a:t>
            </a:r>
            <a:r>
              <a:rPr lang="en-US" dirty="0" smtClean="0"/>
              <a:t>, Executive Board, General Council</a:t>
            </a:r>
          </a:p>
          <a:p>
            <a:pPr lvl="1"/>
            <a:r>
              <a:rPr lang="en-US" dirty="0" smtClean="0"/>
              <a:t>Independence (term, secrecy, no monetization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Policy</a:t>
            </a:r>
          </a:p>
          <a:p>
            <a:pPr lvl="1"/>
            <a:r>
              <a:rPr lang="en-US" dirty="0" smtClean="0"/>
              <a:t>Maintaining price stability, other goals subordinate</a:t>
            </a:r>
          </a:p>
          <a:p>
            <a:pPr lvl="1"/>
            <a:r>
              <a:rPr lang="en-US" dirty="0" smtClean="0"/>
              <a:t>Inflation less but close to 2%</a:t>
            </a:r>
          </a:p>
        </p:txBody>
      </p:sp>
    </p:spTree>
    <p:extLst>
      <p:ext uri="{BB962C8B-B14F-4D97-AF65-F5344CB8AC3E}">
        <p14:creationId xmlns:p14="http://schemas.microsoft.com/office/powerpoint/2010/main" val="81501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900" b="1" dirty="0" smtClean="0">
                <a:solidFill>
                  <a:schemeClr val="tx2"/>
                </a:solidFill>
              </a:rPr>
              <a:t>Economic Policy Coordination</a:t>
            </a:r>
          </a:p>
          <a:p>
            <a:pPr marL="0" indent="0">
              <a:buNone/>
            </a:pPr>
            <a:endParaRPr lang="en-US" sz="1200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Eurogroup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 smtClean="0"/>
              <a:t>Finance ministers of the </a:t>
            </a:r>
            <a:r>
              <a:rPr lang="en-US" dirty="0" err="1" smtClean="0"/>
              <a:t>eurozone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 smtClean="0"/>
              <a:t>political control over the currency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Real coordination is reactive and rather haphazard – open method of coordination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Neoclassical approach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maintain price stability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provide credibility (CB independence + fiscal rules)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</a:t>
            </a:r>
            <a:r>
              <a:rPr lang="en-US" dirty="0" smtClean="0"/>
              <a:t>ther monetary a fiscal policies are ineffective in the long run, lack of coordination should not matter much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</a:t>
            </a:r>
            <a:r>
              <a:rPr lang="en-US" dirty="0" smtClean="0"/>
              <a:t>tructural policies are responsible for long term economic growth</a:t>
            </a:r>
          </a:p>
        </p:txBody>
      </p:sp>
    </p:spTree>
    <p:extLst>
      <p:ext uri="{BB962C8B-B14F-4D97-AF65-F5344CB8AC3E}">
        <p14:creationId xmlns:p14="http://schemas.microsoft.com/office/powerpoint/2010/main" val="126234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833</Words>
  <Application>Microsoft Office PowerPoint</Application>
  <PresentationFormat>Předvádění na obrazovce (4:3)</PresentationFormat>
  <Paragraphs>186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The EU in the International Monetary and Financial Regime </vt:lpstr>
      <vt:lpstr>History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EU in the International Monetary and Financial Regime </dc:title>
  <dc:creator>Tunoch</dc:creator>
  <cp:lastModifiedBy>Tunoch</cp:lastModifiedBy>
  <cp:revision>30</cp:revision>
  <dcterms:created xsi:type="dcterms:W3CDTF">2014-04-29T15:42:39Z</dcterms:created>
  <dcterms:modified xsi:type="dcterms:W3CDTF">2015-04-22T05:47:40Z</dcterms:modified>
</cp:coreProperties>
</file>