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5237760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Euromaidan is the name of the ukrainian revolution which started on November 2013. It was the reaction to the foreign policy of the former president Viktor Janukovyc who refused to sign an association agreement with the European Union.</a:t>
            </a:r>
          </a:p>
          <a:p>
            <a:pPr rtl="0">
              <a:spcBef>
                <a:spcPts val="0"/>
              </a:spcBef>
              <a:buNone/>
            </a:pPr>
            <a:r>
              <a:rPr lang="en-GB"/>
              <a:t>Thousands of people started with the protests against these steps of the president, the centre of the protest was the square of independence in Kiev. </a:t>
            </a:r>
          </a:p>
          <a:p>
            <a:pPr rtl="0">
              <a:spcBef>
                <a:spcPts val="0"/>
              </a:spcBef>
              <a:buNone/>
            </a:pPr>
            <a:r>
              <a:rPr lang="en-GB"/>
              <a:t>Several governmental buildings were occupied and the barricades were built in the square. It was a long struggle during the freezy Ukrainian winter.</a:t>
            </a:r>
          </a:p>
          <a:p>
            <a:pPr rtl="0">
              <a:spcBef>
                <a:spcPts val="0"/>
              </a:spcBef>
              <a:buNone/>
            </a:pPr>
            <a:r>
              <a:rPr lang="en-GB"/>
              <a:t>It was a role of the priest to backup morality and determination of the people in Maidan. The priests saw the public movement and they felt their duty to work for the people in there.</a:t>
            </a:r>
          </a:p>
          <a:p>
            <a:pPr rtl="0">
              <a:spcBef>
                <a:spcPts val="0"/>
              </a:spcBef>
              <a:buNone/>
            </a:pPr>
            <a:r>
              <a:rPr lang="en-GB"/>
              <a:t>It was very important and even interesting, that during the protests, all of the churches with a different pace realigned with the new agenda.</a:t>
            </a:r>
          </a:p>
          <a:p>
            <a:pPr rtl="0">
              <a:spcBef>
                <a:spcPts val="0"/>
              </a:spcBef>
              <a:buNone/>
            </a:pPr>
            <a:r>
              <a:rPr lang="en-GB"/>
              <a:t>Prayer became an integral part of the protests, which also became, in effect, ecumenical meeting grounds.</a:t>
            </a:r>
          </a:p>
          <a:p>
            <a:pPr rtl="0">
              <a:spcBef>
                <a:spcPts val="0"/>
              </a:spcBef>
              <a:buNone/>
            </a:pPr>
            <a:r>
              <a:rPr lang="en-GB">
                <a:solidFill>
                  <a:schemeClr val="dk1"/>
                </a:solidFill>
              </a:rPr>
              <a:t>There were prayers said every day in the morning and at night. It was a religious phenomenon apart from being a political and social phenomenon.</a:t>
            </a:r>
          </a:p>
          <a:p>
            <a:pPr rtl="0">
              <a:spcBef>
                <a:spcPts val="0"/>
              </a:spcBef>
              <a:buNone/>
            </a:pPr>
            <a:r>
              <a:rPr lang="en-GB"/>
              <a:t>Maidan, apart from being an important civil event appeared to be an important religious event.</a:t>
            </a:r>
          </a:p>
          <a:p>
            <a:pPr rtl="0">
              <a:spcBef>
                <a:spcPts val="0"/>
              </a:spcBef>
              <a:buNone/>
            </a:pPr>
            <a:r>
              <a:rPr lang="en-GB"/>
              <a:t>It was also an ecumenical phenomenon because Maidan actually facilitated many churches, many church leaders who had never really conversed publicly with each other. In those days they stayed on the stage next to each other and spoke to the people in one group voice.</a:t>
            </a:r>
          </a:p>
          <a:p>
            <a:pPr rtl="0">
              <a:spcBef>
                <a:spcPts val="0"/>
              </a:spcBef>
              <a:buNone/>
            </a:pPr>
            <a:r>
              <a:rPr lang="en-GB"/>
              <a:t>In Ukraine, where people are so religious, it was very important for them to feel the backup of their churches.</a:t>
            </a:r>
          </a:p>
          <a:p>
            <a:pPr>
              <a:spcBef>
                <a:spcPts val="0"/>
              </a:spcBef>
              <a:buNone/>
            </a:pPr>
            <a:r>
              <a:rPr lang="en-GB"/>
              <a:t>When the protest were violently attacked by the military forces, there were group funerals of the deceased.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Just after several weeks from the end of the main period of Euromaidan, the protest of local people in Crimean Peninsula began.</a:t>
            </a:r>
          </a:p>
          <a:p>
            <a:pPr rtl="0">
              <a:spcBef>
                <a:spcPts val="0"/>
              </a:spcBef>
              <a:buNone/>
            </a:pPr>
            <a:r>
              <a:rPr lang="en-GB"/>
              <a:t>Then the army forces with no signs annected Crimea and even in that time it was obvious, that the army was the Russian one. Putin confirmed that several times. </a:t>
            </a:r>
          </a:p>
          <a:p>
            <a:pPr rtl="0">
              <a:spcBef>
                <a:spcPts val="0"/>
              </a:spcBef>
              <a:buNone/>
            </a:pPr>
            <a:r>
              <a:rPr lang="en-GB"/>
              <a:t>Putin claimed Crimea was the equivalent of “</a:t>
            </a:r>
            <a:r>
              <a:rPr lang="en-GB" b="1"/>
              <a:t>the Temple Mount in Jerusalem</a:t>
            </a:r>
            <a:r>
              <a:rPr lang="en-GB"/>
              <a:t>” for Russians.</a:t>
            </a:r>
          </a:p>
          <a:p>
            <a:pPr rtl="0">
              <a:spcBef>
                <a:spcPts val="0"/>
              </a:spcBef>
              <a:buNone/>
            </a:pPr>
            <a:r>
              <a:rPr lang="en-GB" b="1"/>
              <a:t>Putin’s speech in the Russian duma just after the annexation</a:t>
            </a:r>
            <a:r>
              <a:rPr lang="en-GB"/>
              <a:t>: </a:t>
            </a:r>
            <a:r>
              <a:rPr lang="en-GB">
                <a:solidFill>
                  <a:schemeClr val="dk1"/>
                </a:solidFill>
              </a:rPr>
              <a:t>Everything in Crimea speaks of our shared history and pride. This is the location of ancient Khersones, where Prince Vladimir was baptized. His spiritual feat of adopting Orthodoxy predetermined the overall basis of the culture, civilization and human values that unite the peoples of Russia, Ukraine and Belarus.</a:t>
            </a:r>
          </a:p>
          <a:p>
            <a:pPr lvl="0" rtl="0">
              <a:lnSpc>
                <a:spcPct val="115000"/>
              </a:lnSpc>
              <a:spcBef>
                <a:spcPts val="0"/>
              </a:spcBef>
              <a:buNone/>
            </a:pPr>
            <a:r>
              <a:rPr lang="en-GB">
                <a:solidFill>
                  <a:schemeClr val="dk1"/>
                </a:solidFill>
              </a:rPr>
              <a:t>There are several ethnic and religious groups in Crimea. You probably know about the group of Crimean Tatars and their complicated history. Human rights groups are warning that the persecution of Crimean Tatars, who make up around 13% of the population, is worsening, with an alarming increase in police raids, interrogations and arrests, sparking fear and unrest amongst the community.</a:t>
            </a:r>
          </a:p>
          <a:p>
            <a:pPr lvl="0" rtl="0">
              <a:lnSpc>
                <a:spcPct val="115000"/>
              </a:lnSpc>
              <a:spcBef>
                <a:spcPts val="0"/>
              </a:spcBef>
              <a:buNone/>
            </a:pPr>
            <a:r>
              <a:rPr lang="en-GB">
                <a:solidFill>
                  <a:schemeClr val="dk1"/>
                </a:solidFill>
              </a:rPr>
              <a:t>Human rights groups have also expressed concern over a crackdown on the freedom of media in Crimea. As with other outlets, Tatar-language media have been forced to apply self-censorship, and prevented from using words like ‘annexation’, ‘occupation’, or ‘terrorists’ in reference to the pro-Russian rebels in eastern Ukraine.</a:t>
            </a:r>
          </a:p>
          <a:p>
            <a:pPr rtl="0">
              <a:lnSpc>
                <a:spcPct val="115000"/>
              </a:lnSpc>
              <a:spcBef>
                <a:spcPts val="0"/>
              </a:spcBef>
              <a:buNone/>
            </a:pPr>
            <a:r>
              <a:rPr lang="en-GB">
                <a:solidFill>
                  <a:schemeClr val="dk1"/>
                </a:solidFill>
              </a:rPr>
              <a:t>There are fears that ATR, the only Crimean Tatar TV channel, and the only independent mass media left in Crimea, will be shut down, after raids last week on their Simferopol office. Some of the channel’s staff were detained and their equipment confiscated. It has been accused by the de facto authorities of spreading extremism.</a:t>
            </a:r>
          </a:p>
          <a:p>
            <a:pPr rtl="0">
              <a:spcBef>
                <a:spcPts val="0"/>
              </a:spcBef>
              <a:buNone/>
            </a:pPr>
            <a:r>
              <a:rPr lang="en-GB">
                <a:solidFill>
                  <a:schemeClr val="dk1"/>
                </a:solidFill>
              </a:rPr>
              <a:t>Non-Moscow religious groups in Crimea are increasingly subjected to the provisions of Russia’s menacing “anti-extremism law”, which has long been criticized by human rights groups. The 2002 law imposes sanctions on religious extremism, which it defines as promoting the “exclusivity, superiority, or inferiority of citizens” based on religion. The law is routinely used to ban religious material and restrict the right of peaceful assembly. It is incited as a justification for frequent detentions, raids, confiscation of religious literature and other property, rejection of official registration with the Ministry of Justice, denial of official building registration, and refusal of visas to religious workers.</a:t>
            </a:r>
          </a:p>
          <a:p>
            <a:pPr lvl="0">
              <a:spcBef>
                <a:spcPts val="0"/>
              </a:spcBef>
              <a:buNone/>
            </a:pPr>
            <a:r>
              <a:rPr lang="en-GB">
                <a:solidFill>
                  <a:schemeClr val="dk1"/>
                </a:solidFill>
              </a:rPr>
              <a:t>Crimean Tatars have not been the only targets of official harassment. Jews, Catholics, and Greek and Ukrainian Orthodox faithful have also faced harassment and the confiscation of property. Refusal to renew religious leaders’ visas, requirements to re-register established religious groups without reasonable instruction on how to do so, and rent increases on churches have been among the legal and administrative burdens imposed by Russian authorities.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In the time when Crimea was annexed the protests also began in the Eastern part of the Ukraine. The local people were unsatisfied with the political revolution made in Kiev and they called for the protection of Russia. </a:t>
            </a:r>
          </a:p>
          <a:p>
            <a:pPr rtl="0">
              <a:spcBef>
                <a:spcPts val="0"/>
              </a:spcBef>
              <a:buNone/>
            </a:pPr>
            <a:r>
              <a:rPr lang="en-GB"/>
              <a:t>In several weeks and months the Russian troops appeared in there as well. The conflict has started and continues until this time. Nowadays there is hopeful situation after the Minsk peace agreement but there are still several fights every day even now.</a:t>
            </a:r>
          </a:p>
          <a:p>
            <a:pPr rtl="0">
              <a:spcBef>
                <a:spcPts val="0"/>
              </a:spcBef>
              <a:buNone/>
            </a:pPr>
            <a:r>
              <a:rPr lang="en-GB"/>
              <a:t>There are evidence of Russian Orthodox clergy helping the rebels in the Eastern Ukraine.</a:t>
            </a:r>
          </a:p>
          <a:p>
            <a:pPr rtl="0">
              <a:spcBef>
                <a:spcPts val="0"/>
              </a:spcBef>
              <a:buNone/>
            </a:pPr>
            <a:r>
              <a:rPr lang="en-GB" b="1">
                <a:solidFill>
                  <a:schemeClr val="dk1"/>
                </a:solidFill>
              </a:rPr>
              <a:t>Patriarch Filaret</a:t>
            </a:r>
            <a:r>
              <a:rPr lang="en-GB">
                <a:solidFill>
                  <a:schemeClr val="dk1"/>
                </a:solidFill>
              </a:rPr>
              <a:t>: The religious situation in Donbas is difficult. The regions that have been captured by separatists and terrorists have a ban on church services by the Kyiv Patriarchate, Greek Catholics, Roman Catholics, all Protestant churches. The only priests who are able to hold services are the priests of the Moscow Patriarchate. In addition, the priests of the Moscow Patriarchate not only make available its buildings for terrorists, they are storing weapons. The “Russian Orthodox Army” formation is also there. Of course it's not made up of priests, it's made up of laity, but they are supposedly defending Orthodoxy against the “Banderists” and “fascists.” [Derisive names given Ukrainian nationalists – ed.] (But) if you have any army, then it belongs to a state, the Church cannot have its own army. That's why calling it an “Orthodox army” is at the very least incorrect.</a:t>
            </a:r>
          </a:p>
          <a:p>
            <a:pPr lvl="0" rtl="0">
              <a:spcBef>
                <a:spcPts val="0"/>
              </a:spcBef>
              <a:buNone/>
            </a:pPr>
            <a:r>
              <a:rPr lang="en-GB">
                <a:solidFill>
                  <a:schemeClr val="dk1"/>
                </a:solidFill>
              </a:rPr>
              <a:t>Ukrainian Orthodox church backup the Ukrainian army forces with their prayers and helping in the field  by holding their morality.</a:t>
            </a:r>
          </a:p>
          <a:p>
            <a:pPr lvl="0" rtl="0">
              <a:spcBef>
                <a:spcPts val="0"/>
              </a:spcBef>
              <a:buClr>
                <a:schemeClr val="dk1"/>
              </a:buClr>
              <a:buSzPct val="100000"/>
              <a:buFont typeface="Arial"/>
              <a:buNone/>
            </a:pPr>
            <a:r>
              <a:rPr lang="en-GB" b="1">
                <a:solidFill>
                  <a:schemeClr val="dk1"/>
                </a:solidFill>
              </a:rPr>
              <a:t>Patriarch Filaret</a:t>
            </a:r>
            <a:r>
              <a:rPr lang="en-GB">
                <a:solidFill>
                  <a:schemeClr val="dk1"/>
                </a:solidFill>
              </a:rPr>
              <a:t>: Our church supports the people. We also support the government, as long as the government is not lawless. If it is lawless, the Church tells it the truth about what it must do and what it must not do. That's what happened with [former] President [Viktor] Yanukovych. … The [current] president has a normal attitude toward us, because our church supports the battalions. We send chaplain priests there, we give humanitarian aid in the form of clothes, we bought them night vision goggles, we've given them transport, we collect money for this. So our relationships with the president, and with the parliament, and with the cabinet, are normal.</a:t>
            </a:r>
          </a:p>
          <a:p>
            <a:pPr>
              <a:spcBef>
                <a:spcPts val="0"/>
              </a:spcBef>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solidFill>
                  <a:schemeClr val="dk1"/>
                </a:solidFill>
              </a:rPr>
              <a:t>It is obvious that the situation in the contemporary Ukraine is deeply connected with the religious struggle between Moscow and Kiev wing of the Orthodox Church. </a:t>
            </a:r>
          </a:p>
          <a:p>
            <a:pPr rtl="0">
              <a:spcBef>
                <a:spcPts val="0"/>
              </a:spcBef>
              <a:buNone/>
            </a:pPr>
            <a:r>
              <a:rPr lang="en-GB">
                <a:solidFill>
                  <a:schemeClr val="dk1"/>
                </a:solidFill>
              </a:rPr>
              <a:t>Therefore Kiev Orthodox priests are seeking their own religious autonomy. It is the direction of all of the present Ukraine - to gain freedom from Russia.</a:t>
            </a:r>
          </a:p>
          <a:p>
            <a:pPr lvl="0" rtl="0">
              <a:spcBef>
                <a:spcPts val="0"/>
              </a:spcBef>
              <a:buNone/>
            </a:pPr>
            <a:r>
              <a:rPr lang="en-GB" b="1">
                <a:solidFill>
                  <a:schemeClr val="dk1"/>
                </a:solidFill>
              </a:rPr>
              <a:t>Patriarch Filaret</a:t>
            </a:r>
            <a:r>
              <a:rPr lang="en-GB">
                <a:solidFill>
                  <a:schemeClr val="dk1"/>
                </a:solidFill>
              </a:rPr>
              <a:t>: I called him a “new Cain.” Because Cain, the son of Adam, killed his brother, Abel. And when God asked him, where is your brother, Abel? Cain answered with a lie: “Am I my brother's keeper?” So Putin is like Cain because he kills his brothers, the Ukrainians. And in addition to that he tells the whole world that he is not at war in Ukraine: that there is no war, that there are no Russian troops there. But that's not true. Smerch launchers, Grad, “hurricanes,” tanks, mortars – you cannot buy these things in a store in Ukraine.</a:t>
            </a:r>
          </a:p>
          <a:p>
            <a:pPr lvl="0" rtl="0">
              <a:spcBef>
                <a:spcPts val="0"/>
              </a:spcBef>
              <a:buClr>
                <a:schemeClr val="dk1"/>
              </a:buClr>
              <a:buSzPct val="100000"/>
              <a:buFont typeface="Arial"/>
              <a:buNone/>
            </a:pPr>
            <a:r>
              <a:rPr lang="en-GB" b="1">
                <a:solidFill>
                  <a:schemeClr val="dk1"/>
                </a:solidFill>
              </a:rPr>
              <a:t>EurasiaNet</a:t>
            </a:r>
            <a:r>
              <a:rPr lang="en-GB">
                <a:solidFill>
                  <a:schemeClr val="dk1"/>
                </a:solidFill>
              </a:rPr>
              <a:t>: Do you still see a possibility for a united Ukrainian church separate from the Moscow Patriarchate?</a:t>
            </a:r>
          </a:p>
          <a:p>
            <a:pPr lvl="0" rtl="0">
              <a:spcBef>
                <a:spcPts val="0"/>
              </a:spcBef>
              <a:buClr>
                <a:schemeClr val="dk1"/>
              </a:buClr>
              <a:buSzPct val="100000"/>
              <a:buFont typeface="Arial"/>
              <a:buNone/>
            </a:pPr>
            <a:r>
              <a:rPr lang="en-GB" b="1">
                <a:solidFill>
                  <a:schemeClr val="dk1"/>
                </a:solidFill>
              </a:rPr>
              <a:t>Patriarch Filaret</a:t>
            </a:r>
            <a:r>
              <a:rPr lang="en-GB">
                <a:solidFill>
                  <a:schemeClr val="dk1"/>
                </a:solidFill>
              </a:rPr>
              <a:t>:  It's here already. We have this church, the Kyiv Patriarchate, an autocephalous church that is supported by the people. And military events have confirmed that Ukraine should have the kind of church that the Kyiv Patriarchate is. In Ukraine there are a lot of people in the leadership, in the clergy [of the Moscow Patriarchate] who want to unite with us into one church. But [they hesitate because] they are worried that Moscow will punish them as anathema, denying them the ranks of clergy, of bishops. They worry. But the people, whom you cannot excommunicate, they are more decisive. They decide to leave the roster of the Moscow Patriarchate, and they just do it.</a:t>
            </a:r>
          </a:p>
          <a:p>
            <a:pPr lvl="0" rtl="0">
              <a:spcBef>
                <a:spcPts val="0"/>
              </a:spcBef>
              <a:buClr>
                <a:schemeClr val="dk1"/>
              </a:buClr>
              <a:buSzPct val="100000"/>
              <a:buFont typeface="Arial"/>
              <a:buNone/>
            </a:pPr>
            <a:r>
              <a:rPr lang="en-GB">
                <a:solidFill>
                  <a:schemeClr val="dk1"/>
                </a:solidFill>
              </a:rPr>
              <a:t>There are very close relationships between the Ukrainian government and the local church. They need each other to backup their position in the eyes of the people.</a:t>
            </a:r>
          </a:p>
          <a:p>
            <a:pPr lvl="0" rtl="0">
              <a:spcBef>
                <a:spcPts val="0"/>
              </a:spcBef>
              <a:buClr>
                <a:schemeClr val="dk1"/>
              </a:buClr>
              <a:buSzPct val="100000"/>
              <a:buFont typeface="Arial"/>
              <a:buNone/>
            </a:pPr>
            <a:r>
              <a:rPr lang="en-GB">
                <a:solidFill>
                  <a:schemeClr val="dk1"/>
                </a:solidFill>
              </a:rPr>
              <a:t>Maybe we can see the new form of desecularization in the meaning of state and religion getting closer to each other. </a:t>
            </a:r>
          </a:p>
          <a:p>
            <a:pPr lvl="0" rtl="0">
              <a:spcBef>
                <a:spcPts val="0"/>
              </a:spcBef>
              <a:buClr>
                <a:schemeClr val="dk1"/>
              </a:buClr>
              <a:buSzPct val="100000"/>
              <a:buFont typeface="Arial"/>
              <a:buNone/>
            </a:pPr>
            <a:r>
              <a:rPr lang="en-GB">
                <a:solidFill>
                  <a:schemeClr val="dk1"/>
                </a:solidFill>
              </a:rPr>
              <a:t>After all it is obvious that if we want to understand the conflict in the Ukraine we have to look at the role of the churches and the religion as well.</a:t>
            </a:r>
          </a:p>
          <a:p>
            <a:pPr>
              <a:spcBef>
                <a:spcPts val="0"/>
              </a:spcBef>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Despite the restrictions of religious freedom, </a:t>
            </a:r>
            <a:r>
              <a:rPr lang="en-GB" b="1"/>
              <a:t>great number of religious communities - mainly the orthodox ones</a:t>
            </a:r>
            <a:r>
              <a:rPr lang="en-GB"/>
              <a:t> - outlasted the communist regime</a:t>
            </a:r>
          </a:p>
          <a:p>
            <a:pPr rtl="0">
              <a:spcBef>
                <a:spcPts val="0"/>
              </a:spcBef>
              <a:buNone/>
            </a:pPr>
            <a:r>
              <a:rPr lang="en-GB"/>
              <a:t>At the end of the 80’s reports from Ukraine described rising interest in religion, churches were being reopened and so on.</a:t>
            </a:r>
          </a:p>
          <a:p>
            <a:pPr rtl="0">
              <a:spcBef>
                <a:spcPts val="0"/>
              </a:spcBef>
              <a:buNone/>
            </a:pPr>
            <a:r>
              <a:rPr lang="en-GB"/>
              <a:t>But immediately after the decay of USSR the </a:t>
            </a:r>
            <a:r>
              <a:rPr lang="en-GB" b="1"/>
              <a:t>conflict</a:t>
            </a:r>
            <a:r>
              <a:rPr lang="en-GB"/>
              <a:t> between the </a:t>
            </a:r>
            <a:r>
              <a:rPr lang="en-GB" b="1"/>
              <a:t>Orthodox Christians who wanted their own autocephalous Church</a:t>
            </a:r>
            <a:r>
              <a:rPr lang="en-GB"/>
              <a:t> independent of the Moscow and </a:t>
            </a:r>
            <a:r>
              <a:rPr lang="en-GB" b="1"/>
              <a:t>those who didn’t want to break</a:t>
            </a:r>
            <a:r>
              <a:rPr lang="en-GB"/>
              <a:t> the ties with Moscow emerged and</a:t>
            </a:r>
            <a:r>
              <a:rPr lang="en-GB" b="1"/>
              <a:t> it proved very acute</a:t>
            </a:r>
            <a:r>
              <a:rPr lang="en-GB"/>
              <a:t>, developing into the real threat to the civic peace.</a:t>
            </a:r>
          </a:p>
          <a:p>
            <a:pPr rtl="0">
              <a:spcBef>
                <a:spcPts val="0"/>
              </a:spcBef>
              <a:buNone/>
            </a:pPr>
            <a:r>
              <a:rPr lang="en-GB"/>
              <a:t>In </a:t>
            </a:r>
            <a:r>
              <a:rPr lang="en-GB" b="1"/>
              <a:t>1990 the Ukrainian Autocephalous Orthodox Church</a:t>
            </a:r>
            <a:r>
              <a:rPr lang="en-GB"/>
              <a:t> was established in the </a:t>
            </a:r>
            <a:r>
              <a:rPr lang="en-GB" b="1"/>
              <a:t>west of the country</a:t>
            </a:r>
            <a:r>
              <a:rPr lang="en-GB"/>
              <a:t>, but only small number of parishes claimed it’s allegiance to it.</a:t>
            </a:r>
          </a:p>
          <a:p>
            <a:pPr rtl="0">
              <a:spcBef>
                <a:spcPts val="0"/>
              </a:spcBef>
              <a:buNone/>
            </a:pPr>
            <a:r>
              <a:rPr lang="en-GB"/>
              <a:t>The Ukrainian Orthodox Church which was still accounted as a branch of ROC t</a:t>
            </a:r>
            <a:r>
              <a:rPr lang="en-GB" b="1"/>
              <a:t>ried to demand from the Moscow Patriarchate greater independence</a:t>
            </a:r>
            <a:r>
              <a:rPr lang="en-GB"/>
              <a:t> and it actually did. It </a:t>
            </a:r>
            <a:r>
              <a:rPr lang="en-GB" b="1"/>
              <a:t>acquired an independent administration</a:t>
            </a:r>
            <a:r>
              <a:rPr lang="en-GB"/>
              <a:t> giving it near autonomous status within the framework of ROC.</a:t>
            </a:r>
          </a:p>
          <a:p>
            <a:pPr rtl="0">
              <a:spcBef>
                <a:spcPts val="0"/>
              </a:spcBef>
              <a:buNone/>
            </a:pPr>
            <a:r>
              <a:rPr lang="en-GB"/>
              <a:t>But there were still some members </a:t>
            </a:r>
            <a:r>
              <a:rPr lang="en-GB" b="1"/>
              <a:t>headed by metropolitan Filaret</a:t>
            </a:r>
            <a:r>
              <a:rPr lang="en-GB"/>
              <a:t>, who wanted the autocephaly. Because the </a:t>
            </a:r>
            <a:r>
              <a:rPr lang="en-GB" b="1"/>
              <a:t>ROC refused</a:t>
            </a:r>
            <a:r>
              <a:rPr lang="en-GB"/>
              <a:t>, they </a:t>
            </a:r>
            <a:r>
              <a:rPr lang="en-GB" b="1"/>
              <a:t>declared the autocephaly themselves</a:t>
            </a:r>
            <a:r>
              <a:rPr lang="en-GB"/>
              <a:t>. Thus the </a:t>
            </a:r>
            <a:r>
              <a:rPr lang="en-GB" b="1"/>
              <a:t>Ukrainian Orthodox Church of Kyiv Patriarchate</a:t>
            </a:r>
            <a:r>
              <a:rPr lang="en-GB"/>
              <a:t> was established. It’s leader - Filaret was excommunicated by the ROC. </a:t>
            </a:r>
          </a:p>
          <a:p>
            <a:pPr>
              <a:spcBef>
                <a:spcPts val="0"/>
              </a:spcBef>
              <a:buNone/>
            </a:pPr>
            <a:r>
              <a:rPr lang="en-GB"/>
              <a:t>Therefore in the 1992 there were three Orthodox Churches - UAOC, UOC-MP, UOC-KP  - there was really strong </a:t>
            </a:r>
            <a:r>
              <a:rPr lang="en-GB" b="1"/>
              <a:t>competition among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latin typeface="Trebuchet MS"/>
                <a:ea typeface="Trebuchet MS"/>
                <a:cs typeface="Trebuchet MS"/>
                <a:sym typeface="Trebuchet MS"/>
              </a:rPr>
              <a:t>Under the ecclesiastic jurisdiction of the </a:t>
            </a:r>
            <a:br>
              <a:rPr lang="en-GB">
                <a:latin typeface="Trebuchet MS"/>
                <a:ea typeface="Trebuchet MS"/>
                <a:cs typeface="Trebuchet MS"/>
                <a:sym typeface="Trebuchet MS"/>
              </a:rPr>
            </a:br>
            <a:r>
              <a:rPr lang="en-GB">
                <a:latin typeface="Trebuchet MS"/>
                <a:ea typeface="Trebuchet MS"/>
                <a:cs typeface="Trebuchet MS"/>
                <a:sym typeface="Trebuchet MS"/>
              </a:rPr>
              <a:t>Russian Orthodox Church, but financial and administrative autonomy</a:t>
            </a:r>
          </a:p>
          <a:p>
            <a:pPr marL="457200" lvl="0" indent="-298450" rtl="0">
              <a:lnSpc>
                <a:spcPct val="115000"/>
              </a:lnSpc>
              <a:spcBef>
                <a:spcPts val="0"/>
              </a:spcBef>
              <a:buClr>
                <a:srgbClr val="000000"/>
              </a:buClr>
              <a:buSzPct val="100000"/>
              <a:buFont typeface="Arial"/>
              <a:buChar char="●"/>
            </a:pPr>
            <a:r>
              <a:rPr lang="en-GB">
                <a:latin typeface="Trebuchet MS"/>
                <a:ea typeface="Trebuchet MS"/>
                <a:cs typeface="Trebuchet MS"/>
                <a:sym typeface="Trebuchet MS"/>
              </a:rPr>
              <a:t>Has its canonical status recognized by the whole Eastern Orthodox communion</a:t>
            </a:r>
          </a:p>
          <a:p>
            <a:pPr marL="457200" lvl="0" indent="-298450">
              <a:lnSpc>
                <a:spcPct val="115000"/>
              </a:lnSpc>
              <a:spcBef>
                <a:spcPts val="0"/>
              </a:spcBef>
              <a:buClr>
                <a:srgbClr val="000000"/>
              </a:buClr>
              <a:buSzPct val="100000"/>
              <a:buFont typeface="Arial"/>
              <a:buChar char="●"/>
            </a:pPr>
            <a:r>
              <a:rPr lang="en-GB">
                <a:latin typeface="Trebuchet MS"/>
                <a:ea typeface="Trebuchet MS"/>
                <a:cs typeface="Trebuchet MS"/>
                <a:sym typeface="Trebuchet MS"/>
              </a:rPr>
              <a:t>More members in the East of Ukraine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15000"/>
              </a:lnSpc>
              <a:spcBef>
                <a:spcPts val="0"/>
              </a:spcBef>
              <a:buClr>
                <a:srgbClr val="000000"/>
              </a:buClr>
              <a:buSzPct val="100000"/>
              <a:buFont typeface="Arial"/>
              <a:buChar char="●"/>
            </a:pPr>
            <a:r>
              <a:rPr lang="en-GB">
                <a:latin typeface="Trebuchet MS"/>
                <a:ea typeface="Trebuchet MS"/>
                <a:cs typeface="Trebuchet MS"/>
                <a:sym typeface="Trebuchet MS"/>
              </a:rPr>
              <a:t>Originated in 1992</a:t>
            </a:r>
          </a:p>
          <a:p>
            <a:pPr marL="457200" lvl="0" indent="-298450" rtl="0">
              <a:lnSpc>
                <a:spcPct val="115000"/>
              </a:lnSpc>
              <a:spcBef>
                <a:spcPts val="0"/>
              </a:spcBef>
              <a:buClr>
                <a:srgbClr val="000000"/>
              </a:buClr>
              <a:buSzPct val="100000"/>
              <a:buFont typeface="Arial"/>
              <a:buChar char="●"/>
            </a:pPr>
            <a:r>
              <a:rPr lang="en-GB">
                <a:latin typeface="Trebuchet MS"/>
                <a:ea typeface="Trebuchet MS"/>
                <a:cs typeface="Trebuchet MS"/>
                <a:sym typeface="Trebuchet MS"/>
              </a:rPr>
              <a:t>Unrecognized by other canonical Eastern Orthodox Churches</a:t>
            </a:r>
          </a:p>
          <a:p>
            <a:pPr marL="457200" lvl="0" indent="-298450" rtl="0">
              <a:lnSpc>
                <a:spcPct val="115000"/>
              </a:lnSpc>
              <a:spcBef>
                <a:spcPts val="0"/>
              </a:spcBef>
              <a:buClr>
                <a:srgbClr val="000000"/>
              </a:buClr>
              <a:buSzPct val="100000"/>
              <a:buFont typeface="Arial"/>
              <a:buChar char="●"/>
            </a:pPr>
            <a:r>
              <a:rPr lang="en-GB">
                <a:latin typeface="Trebuchet MS"/>
                <a:ea typeface="Trebuchet MS"/>
                <a:cs typeface="Trebuchet MS"/>
                <a:sym typeface="Trebuchet MS"/>
              </a:rPr>
              <a:t>Charismatic leader Patriarch Filaret - emphasis on nationalism, active in politics</a:t>
            </a:r>
          </a:p>
          <a:p>
            <a:pPr marL="457200" lvl="0" indent="-298450">
              <a:lnSpc>
                <a:spcPct val="115000"/>
              </a:lnSpc>
              <a:spcBef>
                <a:spcPts val="0"/>
              </a:spcBef>
              <a:buClr>
                <a:srgbClr val="000000"/>
              </a:buClr>
              <a:buSzPct val="100000"/>
              <a:buFont typeface="Arial"/>
              <a:buChar char="●"/>
            </a:pPr>
            <a:r>
              <a:rPr lang="en-GB">
                <a:latin typeface="Trebuchet MS"/>
                <a:ea typeface="Trebuchet MS"/>
                <a:cs typeface="Trebuchet MS"/>
                <a:sym typeface="Trebuchet MS"/>
              </a:rPr>
              <a:t>more members in the western part of the country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GB"/>
              <a:t>The law which regulates the Church-state relation was </a:t>
            </a:r>
            <a:r>
              <a:rPr lang="en-GB" b="1"/>
              <a:t>adopted even before the disintegration of the USSR</a:t>
            </a:r>
            <a:r>
              <a:rPr lang="en-GB"/>
              <a:t> - it </a:t>
            </a:r>
            <a:r>
              <a:rPr lang="en-GB" b="1"/>
              <a:t>undergone no fundamental changes</a:t>
            </a:r>
            <a:r>
              <a:rPr lang="en-GB"/>
              <a:t> since then</a:t>
            </a:r>
          </a:p>
          <a:p>
            <a:pPr rtl="0">
              <a:lnSpc>
                <a:spcPct val="115000"/>
              </a:lnSpc>
              <a:spcBef>
                <a:spcPts val="0"/>
              </a:spcBef>
              <a:buNone/>
            </a:pPr>
            <a:r>
              <a:rPr lang="en-GB"/>
              <a:t>One of the most </a:t>
            </a:r>
            <a:r>
              <a:rPr lang="en-GB" b="1"/>
              <a:t>liberal approaches</a:t>
            </a:r>
            <a:r>
              <a:rPr lang="en-GB"/>
              <a:t> in the post-Soviet region</a:t>
            </a:r>
          </a:p>
          <a:p>
            <a:pPr lvl="0" rtl="0">
              <a:lnSpc>
                <a:spcPct val="115000"/>
              </a:lnSpc>
              <a:spcBef>
                <a:spcPts val="0"/>
              </a:spcBef>
              <a:buClr>
                <a:schemeClr val="dk1"/>
              </a:buClr>
              <a:buSzPct val="100000"/>
              <a:buFont typeface="Arial"/>
              <a:buNone/>
            </a:pPr>
            <a:r>
              <a:rPr lang="en-GB">
                <a:solidFill>
                  <a:schemeClr val="dk1"/>
                </a:solidFill>
              </a:rPr>
              <a:t>The proof can be the right of religious organizations to </a:t>
            </a:r>
            <a:r>
              <a:rPr lang="en-GB" b="1">
                <a:solidFill>
                  <a:schemeClr val="dk1"/>
                </a:solidFill>
              </a:rPr>
              <a:t>exists by virtue of the mere fact of its creation</a:t>
            </a:r>
          </a:p>
          <a:p>
            <a:pPr lvl="0" rtl="0">
              <a:lnSpc>
                <a:spcPct val="115000"/>
              </a:lnSpc>
              <a:spcBef>
                <a:spcPts val="0"/>
              </a:spcBef>
              <a:buClr>
                <a:schemeClr val="dk1"/>
              </a:buClr>
              <a:buSzPct val="100000"/>
              <a:buFont typeface="Arial"/>
              <a:buNone/>
            </a:pPr>
            <a:r>
              <a:rPr lang="en-GB" b="1">
                <a:solidFill>
                  <a:schemeClr val="dk1"/>
                </a:solidFill>
              </a:rPr>
              <a:t>Equal status for the Churches</a:t>
            </a:r>
            <a:r>
              <a:rPr lang="en-GB">
                <a:solidFill>
                  <a:schemeClr val="dk1"/>
                </a:solidFill>
              </a:rPr>
              <a:t> of the majority and small religious organizations</a:t>
            </a:r>
          </a:p>
          <a:p>
            <a:pPr lvl="0" rtl="0">
              <a:lnSpc>
                <a:spcPct val="115000"/>
              </a:lnSpc>
              <a:spcBef>
                <a:spcPts val="0"/>
              </a:spcBef>
              <a:buNone/>
            </a:pPr>
            <a:r>
              <a:rPr lang="en-GB"/>
              <a:t>It stipulates the separation of the </a:t>
            </a:r>
            <a:r>
              <a:rPr lang="en-GB" b="1"/>
              <a:t>Church from the state</a:t>
            </a:r>
            <a:r>
              <a:rPr lang="en-GB"/>
              <a:t> and of the </a:t>
            </a:r>
            <a:r>
              <a:rPr lang="en-GB" b="1"/>
              <a:t>schools from the Church</a:t>
            </a:r>
          </a:p>
          <a:p>
            <a:pPr rtl="0">
              <a:lnSpc>
                <a:spcPct val="115000"/>
              </a:lnSpc>
              <a:spcBef>
                <a:spcPts val="0"/>
              </a:spcBef>
              <a:buNone/>
            </a:pPr>
            <a:r>
              <a:rPr lang="en-GB"/>
              <a:t>All politicians declare their </a:t>
            </a:r>
            <a:r>
              <a:rPr lang="en-GB" b="1"/>
              <a:t>respect for the Church</a:t>
            </a:r>
            <a:r>
              <a:rPr lang="en-GB"/>
              <a:t>, they built churches in their home districts, they willingly use religious symbols in their rhetoric, it’s almost impossible to find a public figure, who would display his atheism openly</a:t>
            </a:r>
          </a:p>
          <a:p>
            <a:pPr lvl="0">
              <a:lnSpc>
                <a:spcPct val="115000"/>
              </a:lnSpc>
              <a:spcBef>
                <a:spcPts val="0"/>
              </a:spcBef>
              <a:buNone/>
            </a:pPr>
            <a:r>
              <a:rPr lang="en-GB"/>
              <a:t> </a:t>
            </a:r>
            <a:r>
              <a:rPr lang="en-GB" b="1"/>
              <a:t>Money strives to control </a:t>
            </a:r>
            <a:r>
              <a:rPr lang="en-GB"/>
              <a:t>not only parishes, but even the whole dioceses. Recent example of that was, when in 2011 one of the wealthiest people in Ukraine - Victor Nusenkis tried to replace the patriarch of the UOC-MP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buClr>
                <a:schemeClr val="lt1"/>
              </a:buClr>
              <a:buSzPct val="218181"/>
              <a:buNone/>
            </a:pPr>
            <a:r>
              <a:rPr lang="en-GB"/>
              <a:t>By the end of </a:t>
            </a:r>
            <a:r>
              <a:rPr lang="en-GB" b="1"/>
              <a:t>1990s equilibrium was established</a:t>
            </a:r>
            <a:r>
              <a:rPr lang="en-GB"/>
              <a:t> among chief actors on the country’s religious scene - besides the Orthodox Churches there were mainly </a:t>
            </a:r>
            <a:r>
              <a:rPr lang="en-GB" b="1"/>
              <a:t>Greek Catholics</a:t>
            </a:r>
          </a:p>
          <a:p>
            <a:pPr marL="457200" lvl="0" indent="-228600" rtl="0">
              <a:lnSpc>
                <a:spcPct val="115000"/>
              </a:lnSpc>
              <a:spcBef>
                <a:spcPts val="0"/>
              </a:spcBef>
              <a:buClr>
                <a:schemeClr val="lt1"/>
              </a:buClr>
              <a:buSzPct val="218181"/>
              <a:buNone/>
            </a:pPr>
            <a:r>
              <a:rPr lang="en-GB"/>
              <a:t>None of the Churches can claim the </a:t>
            </a:r>
            <a:r>
              <a:rPr lang="en-GB" b="1"/>
              <a:t>allegiance of over a quarter </a:t>
            </a:r>
            <a:r>
              <a:rPr lang="en-GB"/>
              <a:t>of the country’s adult population - they can’t overturn the equilibrium, so they had to establish a system of communication</a:t>
            </a:r>
          </a:p>
          <a:p>
            <a:pPr marL="457200" lvl="0" indent="-228600" rtl="0">
              <a:lnSpc>
                <a:spcPct val="115000"/>
              </a:lnSpc>
              <a:spcBef>
                <a:spcPts val="0"/>
              </a:spcBef>
              <a:buClr>
                <a:schemeClr val="lt1"/>
              </a:buClr>
              <a:buSzPct val="218181"/>
              <a:buNone/>
            </a:pPr>
            <a:r>
              <a:rPr lang="en-GB"/>
              <a:t>In addition sttrong positions traditionally held by religious communities of </a:t>
            </a:r>
            <a:r>
              <a:rPr lang="en-GB" b="1"/>
              <a:t>indigenous people (above all the Crimean Tatars)</a:t>
            </a:r>
            <a:r>
              <a:rPr lang="en-GB"/>
              <a:t> and by </a:t>
            </a:r>
            <a:r>
              <a:rPr lang="en-GB" b="1"/>
              <a:t>ethnic minorities</a:t>
            </a:r>
            <a:r>
              <a:rPr lang="en-GB"/>
              <a:t> (Jews, Poles, Hungarians)</a:t>
            </a:r>
          </a:p>
          <a:p>
            <a:pPr marL="457200" lvl="0" indent="-228600" rtl="0">
              <a:lnSpc>
                <a:spcPct val="115000"/>
              </a:lnSpc>
              <a:spcBef>
                <a:spcPts val="0"/>
              </a:spcBef>
              <a:buClr>
                <a:schemeClr val="lt1"/>
              </a:buClr>
              <a:buSzPct val="218181"/>
              <a:buNone/>
            </a:pPr>
            <a:r>
              <a:rPr lang="en-GB"/>
              <a:t>Very high trust in “the Church in general”</a:t>
            </a:r>
          </a:p>
          <a:p>
            <a:pPr rtl="0">
              <a:lnSpc>
                <a:spcPct val="115000"/>
              </a:lnSpc>
              <a:spcBef>
                <a:spcPts val="0"/>
              </a:spcBef>
              <a:buNone/>
            </a:pPr>
            <a:r>
              <a:rPr lang="en-GB"/>
              <a:t>All public figures, all pop stars and athletes declare their respect for the Church</a:t>
            </a:r>
          </a:p>
          <a:p>
            <a:pPr rtl="0">
              <a:lnSpc>
                <a:spcPct val="115000"/>
              </a:lnSpc>
              <a:spcBef>
                <a:spcPts val="0"/>
              </a:spcBef>
              <a:buNone/>
            </a:pPr>
            <a:r>
              <a:rPr lang="en-GB"/>
              <a:t>What is important is, that religion here always was and still is connected to nationalism and the allegiance to one Church </a:t>
            </a:r>
            <a:r>
              <a:rPr lang="en-GB" b="1"/>
              <a:t>can be part of one’s national identity</a:t>
            </a:r>
            <a:r>
              <a:rPr lang="en-GB"/>
              <a:t>, which is very important in the Rusian-Ukraine conflict</a:t>
            </a:r>
          </a:p>
          <a:p>
            <a:pPr lvl="0" rtl="0">
              <a:lnSpc>
                <a:spcPct val="115000"/>
              </a:lnSpc>
              <a:spcBef>
                <a:spcPts val="0"/>
              </a:spcBef>
              <a:buNone/>
            </a:pPr>
            <a:endParaRPr/>
          </a:p>
          <a:p>
            <a:pPr lvl="0" rtl="0">
              <a:lnSpc>
                <a:spcPct val="115000"/>
              </a:lnSpc>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Now, I would like to tell you something about a role of religion in the contemporary Ukraine. </a:t>
            </a:r>
          </a:p>
          <a:p>
            <a:pPr rtl="0">
              <a:spcBef>
                <a:spcPts val="0"/>
              </a:spcBef>
              <a:buNone/>
            </a:pPr>
            <a:r>
              <a:rPr lang="en-GB"/>
              <a:t>You all know, that these days, months and years are undoubtedly historical for all the Ukrainian people. </a:t>
            </a:r>
          </a:p>
          <a:p>
            <a:pPr rtl="0">
              <a:spcBef>
                <a:spcPts val="0"/>
              </a:spcBef>
              <a:buNone/>
            </a:pPr>
            <a:r>
              <a:rPr lang="en-GB"/>
              <a:t>We are targeted by all media every day with the news from Ukraine about the conflict in Ukraine. </a:t>
            </a:r>
          </a:p>
          <a:p>
            <a:pPr rtl="0">
              <a:spcBef>
                <a:spcPts val="0"/>
              </a:spcBef>
              <a:buNone/>
            </a:pPr>
            <a:r>
              <a:rPr lang="en-GB"/>
              <a:t>Furthermore, the propaganda is very powerful on both sides and it is very hard for us to create an objective picture of the situation. </a:t>
            </a:r>
          </a:p>
          <a:p>
            <a:pPr rtl="0">
              <a:spcBef>
                <a:spcPts val="0"/>
              </a:spcBef>
              <a:buNone/>
            </a:pPr>
            <a:r>
              <a:rPr lang="en-GB"/>
              <a:t>Moreover, it is very strange for me that we hear about economy, politics and war in Ukraine but there are very few or no messages at all about the religion in present Ukraine. </a:t>
            </a:r>
          </a:p>
          <a:p>
            <a:pPr rtl="0">
              <a:spcBef>
                <a:spcPts val="0"/>
              </a:spcBef>
              <a:buNone/>
            </a:pPr>
            <a:r>
              <a:rPr lang="en-GB"/>
              <a:t>This is the state we would like to change for you and to give you some information about the relationship of the present struggle in Ukraine with its religious background. </a:t>
            </a:r>
          </a:p>
          <a:p>
            <a:pPr>
              <a:spcBef>
                <a:spcPts val="0"/>
              </a:spcBef>
              <a:buNone/>
            </a:pPr>
            <a:r>
              <a:rPr lang="en-GB"/>
              <a:t>In final, you will see, that this image is quite symbolic.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2" name="Shape 12"/>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txBox="1">
            <a:spLocks noGrp="1"/>
          </p:cNvSpPr>
          <p:nvPr>
            <p:ph type="ctrTitle"/>
          </p:nvPr>
        </p:nvSpPr>
        <p:spPr>
          <a:xfrm>
            <a:off x="1082040" y="1656080"/>
            <a:ext cx="7050900" cy="14700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3230880"/>
            <a:ext cx="7035899" cy="9254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
        <p:nvSpPr>
          <p:cNvPr id="16" name="Shape 1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body" idx="1"/>
          </p:nvPr>
        </p:nvSpPr>
        <p:spPr>
          <a:xfrm>
            <a:off x="457200" y="1658990"/>
            <a:ext cx="8229600" cy="48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658990"/>
            <a:ext cx="4038599" cy="48401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0" name="Shape 30"/>
          <p:cNvSpPr txBox="1">
            <a:spLocks noGrp="1"/>
          </p:cNvSpPr>
          <p:nvPr>
            <p:ph type="body" idx="2"/>
          </p:nvPr>
        </p:nvSpPr>
        <p:spPr>
          <a:xfrm>
            <a:off x="4648200" y="1658990"/>
            <a:ext cx="4038599" cy="48401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1" name="Shape 3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grpSp>
        <p:nvGrpSpPr>
          <p:cNvPr id="39" name="Shape 39"/>
          <p:cNvGrpSpPr/>
          <p:nvPr/>
        </p:nvGrpSpPr>
        <p:grpSpPr>
          <a:xfrm>
            <a:off x="-6264" y="4933386"/>
            <a:ext cx="9150267" cy="3100650"/>
            <a:chOff x="-6264" y="4933386"/>
            <a:chExt cx="9150267" cy="3100650"/>
          </a:xfrm>
        </p:grpSpPr>
        <p:sp>
          <p:nvSpPr>
            <p:cNvPr id="40" name="Shape 40"/>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43" name="Shape 43"/>
          <p:cNvSpPr txBox="1">
            <a:spLocks noGrp="1"/>
          </p:cNvSpPr>
          <p:nvPr>
            <p:ph type="body" idx="1"/>
          </p:nvPr>
        </p:nvSpPr>
        <p:spPr>
          <a:xfrm>
            <a:off x="1792288" y="5367337"/>
            <a:ext cx="5486399" cy="804899"/>
          </a:xfrm>
          <a:prstGeom prst="rect">
            <a:avLst/>
          </a:prstGeom>
        </p:spPr>
        <p:txBody>
          <a:bodyPr lIns="91425" tIns="91425" rIns="91425" bIns="91425" anchor="ctr" anchorCtr="0"/>
          <a:lstStyle>
            <a:lvl1pPr algn="ctr">
              <a:spcBef>
                <a:spcPts val="0"/>
              </a:spcBef>
              <a:buSzPct val="100000"/>
              <a:buNone/>
              <a:defRPr sz="2400"/>
            </a:lvl1pPr>
          </a:lstStyle>
          <a:p>
            <a:endParaRPr/>
          </a:p>
        </p:txBody>
      </p:sp>
      <p:sp>
        <p:nvSpPr>
          <p:cNvPr id="44" name="Shape 44"/>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Trebuchet MS"/>
                <a:ea typeface="Trebuchet MS"/>
                <a:cs typeface="Trebuchet MS"/>
                <a:sym typeface="Trebuchet MS"/>
              </a:defRPr>
            </a:lvl1pPr>
          </a:lstStyle>
          <a:p>
            <a:pPr>
              <a:spcBef>
                <a:spcPts val="0"/>
              </a:spcBef>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www.newsweek.com/crimean-tatars-fear-increasing-persecution-313111" TargetMode="External"/><Relationship Id="rId3" Type="http://schemas.openxmlformats.org/officeDocument/2006/relationships/hyperlink" Target="http://eds.a.ebscohost.com/eds/pdfviewer/pdfviewer?vid=6&amp;sid=9e80d482-d127-4c9e-a271-fcc2185492a3@sessionmgr4005&amp;hid=4113" TargetMode="External"/><Relationship Id="rId7" Type="http://schemas.openxmlformats.org/officeDocument/2006/relationships/hyperlink" Target="http://www.osce.org/odihr/124742?download=tru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usnews.com/opinion/blogs/world-report/2015/03/04/ukraine-crisis-threatens-to-further-fracture-orthodox-faithful" TargetMode="External"/><Relationship Id="rId5" Type="http://schemas.openxmlformats.org/officeDocument/2006/relationships/hyperlink" Target="http://www.nytimes.com/2014/09/07/world/europe/evidence-grows-of-russian-orthodox-clergys-aiding-ukraine-rebels.html?_r=0" TargetMode="External"/><Relationship Id="rId4" Type="http://schemas.openxmlformats.org/officeDocument/2006/relationships/hyperlink" Target="http://www.huffingtonpost.com/2014/03/15/ukraine-russian-orthodox-church_n_4971097.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1012690" y="800755"/>
            <a:ext cx="7050900" cy="1470000"/>
          </a:xfrm>
          <a:prstGeom prst="rect">
            <a:avLst/>
          </a:prstGeom>
        </p:spPr>
        <p:txBody>
          <a:bodyPr lIns="91425" tIns="91425" rIns="91425" bIns="91425" anchor="b" anchorCtr="0">
            <a:noAutofit/>
          </a:bodyPr>
          <a:lstStyle/>
          <a:p>
            <a:pPr>
              <a:spcBef>
                <a:spcPts val="0"/>
              </a:spcBef>
              <a:buNone/>
            </a:pPr>
            <a:r>
              <a:rPr lang="en-GB"/>
              <a:t>Religion in Ukraine</a:t>
            </a:r>
          </a:p>
        </p:txBody>
      </p:sp>
      <p:sp>
        <p:nvSpPr>
          <p:cNvPr id="49" name="Shape 49"/>
          <p:cNvSpPr txBox="1">
            <a:spLocks noGrp="1"/>
          </p:cNvSpPr>
          <p:nvPr>
            <p:ph type="subTitle" idx="1"/>
          </p:nvPr>
        </p:nvSpPr>
        <p:spPr>
          <a:xfrm>
            <a:off x="1020190" y="2270755"/>
            <a:ext cx="7035899" cy="925499"/>
          </a:xfrm>
          <a:prstGeom prst="rect">
            <a:avLst/>
          </a:prstGeom>
        </p:spPr>
        <p:txBody>
          <a:bodyPr lIns="91425" tIns="91425" rIns="91425" bIns="91425" anchor="t" anchorCtr="0">
            <a:noAutofit/>
          </a:bodyPr>
          <a:lstStyle/>
          <a:p>
            <a:pPr>
              <a:spcBef>
                <a:spcPts val="0"/>
              </a:spcBef>
              <a:buNone/>
            </a:pPr>
            <a:r>
              <a:rPr lang="en-GB"/>
              <a:t>Natálie Müllerová, Lukáš Hájek</a:t>
            </a:r>
          </a:p>
        </p:txBody>
      </p:sp>
      <p:pic>
        <p:nvPicPr>
          <p:cNvPr id="50" name="Shape 50"/>
          <p:cNvPicPr preferRelativeResize="0"/>
          <p:nvPr/>
        </p:nvPicPr>
        <p:blipFill>
          <a:blip r:embed="rId3">
            <a:alphaModFix/>
          </a:blip>
          <a:stretch>
            <a:fillRect/>
          </a:stretch>
        </p:blipFill>
        <p:spPr>
          <a:xfrm>
            <a:off x="1414950" y="3483524"/>
            <a:ext cx="3900172" cy="2598301"/>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Trebuchet MS"/>
              <a:buChar char="●"/>
            </a:pPr>
            <a:r>
              <a:rPr lang="en-GB" sz="2400">
                <a:solidFill>
                  <a:srgbClr val="FFFFFF"/>
                </a:solidFill>
              </a:rPr>
              <a:t>Ukrainian revolution 11/2013 - 02/2014</a:t>
            </a:r>
          </a:p>
          <a:p>
            <a:pPr marL="457200" lvl="0" indent="-381000" rtl="0">
              <a:lnSpc>
                <a:spcPct val="150000"/>
              </a:lnSpc>
              <a:spcBef>
                <a:spcPts val="0"/>
              </a:spcBef>
              <a:buClr>
                <a:srgbClr val="FFFFFF"/>
              </a:buClr>
              <a:buSzPct val="100000"/>
              <a:buFont typeface="Trebuchet MS"/>
              <a:buChar char="●"/>
            </a:pPr>
            <a:r>
              <a:rPr lang="en-GB" sz="2400">
                <a:solidFill>
                  <a:srgbClr val="FFFFFF"/>
                </a:solidFill>
              </a:rPr>
              <a:t>Occupied buildings, barricades</a:t>
            </a:r>
          </a:p>
          <a:p>
            <a:pPr marL="457200" lvl="0" indent="-381000" rtl="0">
              <a:lnSpc>
                <a:spcPct val="150000"/>
              </a:lnSpc>
              <a:spcBef>
                <a:spcPts val="0"/>
              </a:spcBef>
              <a:buClr>
                <a:srgbClr val="FFFFFF"/>
              </a:buClr>
              <a:buSzPct val="100000"/>
              <a:buFont typeface="Trebuchet MS"/>
              <a:buChar char="●"/>
            </a:pPr>
            <a:r>
              <a:rPr lang="en-GB" sz="2400">
                <a:solidFill>
                  <a:srgbClr val="FFFFFF"/>
                </a:solidFill>
              </a:rPr>
              <a:t>Role of priests </a:t>
            </a:r>
          </a:p>
          <a:p>
            <a:pPr marL="457200" lvl="0" indent="-381000" rtl="0">
              <a:lnSpc>
                <a:spcPct val="150000"/>
              </a:lnSpc>
              <a:spcBef>
                <a:spcPts val="0"/>
              </a:spcBef>
              <a:buClr>
                <a:srgbClr val="FFFFFF"/>
              </a:buClr>
              <a:buSzPct val="100000"/>
              <a:buFont typeface="Trebuchet MS"/>
              <a:buChar char="●"/>
            </a:pPr>
            <a:r>
              <a:rPr lang="en-GB" sz="2400">
                <a:solidFill>
                  <a:srgbClr val="FFFFFF"/>
                </a:solidFill>
              </a:rPr>
              <a:t>Everyday group prayers</a:t>
            </a:r>
          </a:p>
          <a:p>
            <a:pPr marL="457200" lvl="0" indent="-381000" rtl="0">
              <a:lnSpc>
                <a:spcPct val="150000"/>
              </a:lnSpc>
              <a:spcBef>
                <a:spcPts val="0"/>
              </a:spcBef>
              <a:buClr>
                <a:srgbClr val="FFFFFF"/>
              </a:buClr>
              <a:buSzPct val="100000"/>
              <a:buFont typeface="Trebuchet MS"/>
              <a:buChar char="●"/>
            </a:pPr>
            <a:r>
              <a:rPr lang="en-GB" sz="2400">
                <a:solidFill>
                  <a:srgbClr val="FFFFFF"/>
                </a:solidFill>
              </a:rPr>
              <a:t>Important religious event</a:t>
            </a:r>
          </a:p>
          <a:p>
            <a:pPr marL="457200" lvl="0" indent="-381000">
              <a:lnSpc>
                <a:spcPct val="150000"/>
              </a:lnSpc>
              <a:spcBef>
                <a:spcPts val="0"/>
              </a:spcBef>
              <a:buClr>
                <a:srgbClr val="FFFFFF"/>
              </a:buClr>
              <a:buSzPct val="100000"/>
              <a:buFont typeface="Trebuchet MS"/>
              <a:buChar char="●"/>
            </a:pPr>
            <a:r>
              <a:rPr lang="en-GB" sz="2400">
                <a:solidFill>
                  <a:srgbClr val="FFFFFF"/>
                </a:solidFill>
              </a:rPr>
              <a:t>Violent finale</a:t>
            </a:r>
          </a:p>
        </p:txBody>
      </p:sp>
      <p:sp>
        <p:nvSpPr>
          <p:cNvPr id="111" name="Shape 111"/>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chemeClr val="lt1"/>
                </a:solidFill>
              </a:rPr>
              <a:t>Euromaidan</a:t>
            </a:r>
          </a:p>
        </p:txBody>
      </p:sp>
      <p:pic>
        <p:nvPicPr>
          <p:cNvPr id="112" name="Shape 112"/>
          <p:cNvPicPr preferRelativeResize="0"/>
          <p:nvPr/>
        </p:nvPicPr>
        <p:blipFill rotWithShape="1">
          <a:blip r:embed="rId3">
            <a:alphaModFix/>
          </a:blip>
          <a:srcRect l="23939" r="27530"/>
          <a:stretch/>
        </p:blipFill>
        <p:spPr>
          <a:xfrm>
            <a:off x="5575350" y="2591073"/>
            <a:ext cx="2927900" cy="39081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02/2014 - 03/2014</a:t>
            </a:r>
          </a:p>
          <a:p>
            <a:pPr marL="457200" lvl="0" indent="-381000" rtl="0">
              <a:lnSpc>
                <a:spcPct val="150000"/>
              </a:lnSpc>
              <a:spcBef>
                <a:spcPts val="0"/>
              </a:spcBef>
              <a:buClr>
                <a:srgbClr val="FFFFFF"/>
              </a:buClr>
              <a:buSzPct val="100000"/>
              <a:buFont typeface="Arial"/>
              <a:buChar char="●"/>
            </a:pPr>
            <a:r>
              <a:rPr lang="en-GB" sz="2400">
                <a:solidFill>
                  <a:srgbClr val="FFFFFF"/>
                </a:solidFill>
              </a:rPr>
              <a:t>Russian framing as a religious struggle</a:t>
            </a:r>
          </a:p>
          <a:p>
            <a:pPr marL="457200" lvl="0" indent="-381000" rtl="0">
              <a:lnSpc>
                <a:spcPct val="150000"/>
              </a:lnSpc>
              <a:spcBef>
                <a:spcPts val="0"/>
              </a:spcBef>
              <a:buClr>
                <a:srgbClr val="FFFFFF"/>
              </a:buClr>
              <a:buSzPct val="100000"/>
              <a:buFont typeface="Arial"/>
              <a:buChar char="●"/>
            </a:pPr>
            <a:r>
              <a:rPr lang="en-GB" sz="2400">
                <a:solidFill>
                  <a:srgbClr val="FFFFFF"/>
                </a:solidFill>
              </a:rPr>
              <a:t>Crimean Tatars forming Sunni Islam minority</a:t>
            </a:r>
          </a:p>
          <a:p>
            <a:pPr marL="457200" lvl="0" indent="-381000">
              <a:lnSpc>
                <a:spcPct val="150000"/>
              </a:lnSpc>
              <a:spcBef>
                <a:spcPts val="0"/>
              </a:spcBef>
              <a:buClr>
                <a:srgbClr val="FFFFFF"/>
              </a:buClr>
              <a:buSzPct val="100000"/>
              <a:buFont typeface="Arial"/>
              <a:buChar char="●"/>
            </a:pPr>
            <a:r>
              <a:rPr lang="en-GB" sz="2400">
                <a:solidFill>
                  <a:srgbClr val="FFFFFF"/>
                </a:solidFill>
              </a:rPr>
              <a:t>Religious groups oppressed</a:t>
            </a:r>
          </a:p>
        </p:txBody>
      </p:sp>
      <p:sp>
        <p:nvSpPr>
          <p:cNvPr id="118" name="Shape 118"/>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chemeClr val="lt1"/>
                </a:solidFill>
              </a:rPr>
              <a:t>Annexation of Crimea</a:t>
            </a:r>
          </a:p>
        </p:txBody>
      </p:sp>
      <p:pic>
        <p:nvPicPr>
          <p:cNvPr id="119" name="Shape 119"/>
          <p:cNvPicPr preferRelativeResize="0"/>
          <p:nvPr/>
        </p:nvPicPr>
        <p:blipFill>
          <a:blip r:embed="rId3">
            <a:alphaModFix/>
          </a:blip>
          <a:stretch>
            <a:fillRect/>
          </a:stretch>
        </p:blipFill>
        <p:spPr>
          <a:xfrm>
            <a:off x="2535149" y="4041825"/>
            <a:ext cx="4368699" cy="24573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Eastern Ukraine 03/2014 - present</a:t>
            </a:r>
          </a:p>
          <a:p>
            <a:pPr marL="457200" lvl="0" indent="-381000" rtl="0">
              <a:lnSpc>
                <a:spcPct val="150000"/>
              </a:lnSpc>
              <a:spcBef>
                <a:spcPts val="0"/>
              </a:spcBef>
              <a:buClr>
                <a:srgbClr val="FFFFFF"/>
              </a:buClr>
              <a:buSzPct val="100000"/>
              <a:buFont typeface="Arial"/>
              <a:buChar char="●"/>
            </a:pPr>
            <a:r>
              <a:rPr lang="en-GB" sz="2400">
                <a:solidFill>
                  <a:srgbClr val="FFFFFF"/>
                </a:solidFill>
              </a:rPr>
              <a:t>Clergy helping the rebels</a:t>
            </a:r>
          </a:p>
          <a:p>
            <a:pPr marL="457200" lvl="0" indent="-381000" rtl="0">
              <a:lnSpc>
                <a:spcPct val="150000"/>
              </a:lnSpc>
              <a:spcBef>
                <a:spcPts val="0"/>
              </a:spcBef>
              <a:buClr>
                <a:srgbClr val="FFFFFF"/>
              </a:buClr>
              <a:buSzPct val="100000"/>
              <a:buFont typeface="Arial"/>
              <a:buChar char="●"/>
            </a:pPr>
            <a:r>
              <a:rPr lang="en-GB" sz="2400">
                <a:solidFill>
                  <a:srgbClr val="FFFFFF"/>
                </a:solidFill>
              </a:rPr>
              <a:t>Ban of church services</a:t>
            </a:r>
          </a:p>
          <a:p>
            <a:pPr marL="457200" lvl="0" indent="-381000">
              <a:lnSpc>
                <a:spcPct val="150000"/>
              </a:lnSpc>
              <a:spcBef>
                <a:spcPts val="0"/>
              </a:spcBef>
              <a:buClr>
                <a:srgbClr val="FFFFFF"/>
              </a:buClr>
              <a:buSzPct val="100000"/>
              <a:buFont typeface="Arial"/>
              <a:buChar char="●"/>
            </a:pPr>
            <a:r>
              <a:rPr lang="en-GB" sz="2400">
                <a:solidFill>
                  <a:srgbClr val="FFFFFF"/>
                </a:solidFill>
              </a:rPr>
              <a:t>Chaplain priests</a:t>
            </a:r>
          </a:p>
        </p:txBody>
      </p:sp>
      <p:sp>
        <p:nvSpPr>
          <p:cNvPr id="125" name="Shape 125"/>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chemeClr val="lt1"/>
                </a:solidFill>
              </a:rPr>
              <a:t>Russian-Ukrainian Conflict</a:t>
            </a:r>
          </a:p>
        </p:txBody>
      </p:sp>
      <p:pic>
        <p:nvPicPr>
          <p:cNvPr id="126" name="Shape 126"/>
          <p:cNvPicPr preferRelativeResize="0"/>
          <p:nvPr/>
        </p:nvPicPr>
        <p:blipFill rotWithShape="1">
          <a:blip r:embed="rId3">
            <a:alphaModFix/>
          </a:blip>
          <a:srcRect l="11047" r="15884"/>
          <a:stretch/>
        </p:blipFill>
        <p:spPr>
          <a:xfrm>
            <a:off x="4856025" y="2961775"/>
            <a:ext cx="4032174" cy="35374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Patriarch Filaret: “</a:t>
            </a:r>
            <a:r>
              <a:rPr lang="en-GB" sz="2400" i="1">
                <a:solidFill>
                  <a:srgbClr val="FFFFFF"/>
                </a:solidFill>
              </a:rPr>
              <a:t>Putin is like Cain ...</a:t>
            </a:r>
            <a:r>
              <a:rPr lang="en-GB" sz="2400">
                <a:solidFill>
                  <a:srgbClr val="FFFFFF"/>
                </a:solidFill>
              </a:rPr>
              <a:t>”.</a:t>
            </a:r>
          </a:p>
          <a:p>
            <a:pPr marL="457200" lvl="0" indent="-381000" rtl="0">
              <a:lnSpc>
                <a:spcPct val="150000"/>
              </a:lnSpc>
              <a:spcBef>
                <a:spcPts val="0"/>
              </a:spcBef>
              <a:buClr>
                <a:srgbClr val="FFFFFF"/>
              </a:buClr>
              <a:buSzPct val="100000"/>
              <a:buFont typeface="Arial"/>
              <a:buChar char="●"/>
            </a:pPr>
            <a:r>
              <a:rPr lang="en-GB" sz="2400">
                <a:solidFill>
                  <a:srgbClr val="FFFFFF"/>
                </a:solidFill>
              </a:rPr>
              <a:t>Separation from the Moscow Patriarchate</a:t>
            </a:r>
          </a:p>
          <a:p>
            <a:pPr marL="457200" lvl="0" indent="-381000" rtl="0">
              <a:lnSpc>
                <a:spcPct val="150000"/>
              </a:lnSpc>
              <a:spcBef>
                <a:spcPts val="0"/>
              </a:spcBef>
              <a:buClr>
                <a:srgbClr val="FFFFFF"/>
              </a:buClr>
              <a:buSzPct val="100000"/>
              <a:buFont typeface="Arial"/>
              <a:buChar char="●"/>
            </a:pPr>
            <a:r>
              <a:rPr lang="en-GB" sz="2400">
                <a:solidFill>
                  <a:srgbClr val="FFFFFF"/>
                </a:solidFill>
              </a:rPr>
              <a:t>Relationship of the government and the church</a:t>
            </a:r>
          </a:p>
        </p:txBody>
      </p:sp>
      <p:sp>
        <p:nvSpPr>
          <p:cNvPr id="132" name="Shape 13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chemeClr val="lt1"/>
                </a:solidFill>
              </a:rPr>
              <a:t>Ukraine Seeking Religious Autonomy</a:t>
            </a:r>
          </a:p>
        </p:txBody>
      </p:sp>
      <p:pic>
        <p:nvPicPr>
          <p:cNvPr id="133" name="Shape 133"/>
          <p:cNvPicPr preferRelativeResize="0"/>
          <p:nvPr/>
        </p:nvPicPr>
        <p:blipFill>
          <a:blip r:embed="rId3">
            <a:alphaModFix/>
          </a:blip>
          <a:stretch>
            <a:fillRect/>
          </a:stretch>
        </p:blipFill>
        <p:spPr>
          <a:xfrm>
            <a:off x="2283262" y="3525350"/>
            <a:ext cx="4577474" cy="30541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Moscow-Kyivan religious struggle</a:t>
            </a:r>
          </a:p>
          <a:p>
            <a:pPr marL="457200" lvl="0" indent="-381000" rtl="0">
              <a:lnSpc>
                <a:spcPct val="150000"/>
              </a:lnSpc>
              <a:spcBef>
                <a:spcPts val="0"/>
              </a:spcBef>
              <a:buClr>
                <a:srgbClr val="FFFFFF"/>
              </a:buClr>
              <a:buSzPct val="100000"/>
              <a:buFont typeface="Arial"/>
              <a:buChar char="●"/>
            </a:pPr>
            <a:r>
              <a:rPr lang="en-GB" sz="2400">
                <a:solidFill>
                  <a:srgbClr val="FFFFFF"/>
                </a:solidFill>
              </a:rPr>
              <a:t>Role of religion in the present Ukraine</a:t>
            </a:r>
          </a:p>
          <a:p>
            <a:pPr marL="457200" lvl="0" indent="-381000">
              <a:lnSpc>
                <a:spcPct val="150000"/>
              </a:lnSpc>
              <a:spcBef>
                <a:spcPts val="0"/>
              </a:spcBef>
              <a:buClr>
                <a:srgbClr val="FFFFFF"/>
              </a:buClr>
              <a:buSzPct val="100000"/>
              <a:buFont typeface="Arial"/>
              <a:buChar char="●"/>
            </a:pPr>
            <a:r>
              <a:rPr lang="en-GB" sz="2400">
                <a:solidFill>
                  <a:srgbClr val="FFFFFF"/>
                </a:solidFill>
              </a:rPr>
              <a:t>Ukraine building up own autonomy</a:t>
            </a:r>
          </a:p>
        </p:txBody>
      </p:sp>
      <p:sp>
        <p:nvSpPr>
          <p:cNvPr id="139" name="Shape 139"/>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chemeClr val="lt1"/>
                </a:solidFill>
              </a:rPr>
              <a:t>Summary</a:t>
            </a:r>
          </a:p>
        </p:txBody>
      </p:sp>
      <p:pic>
        <p:nvPicPr>
          <p:cNvPr id="140" name="Shape 140"/>
          <p:cNvPicPr preferRelativeResize="0"/>
          <p:nvPr/>
        </p:nvPicPr>
        <p:blipFill>
          <a:blip r:embed="rId3">
            <a:alphaModFix/>
          </a:blip>
          <a:stretch>
            <a:fillRect/>
          </a:stretch>
        </p:blipFill>
        <p:spPr>
          <a:xfrm>
            <a:off x="2309999" y="3679050"/>
            <a:ext cx="4524000" cy="28201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1482001" y="2931302"/>
            <a:ext cx="6179999" cy="995400"/>
          </a:xfrm>
          <a:prstGeom prst="rect">
            <a:avLst/>
          </a:prstGeom>
        </p:spPr>
        <p:txBody>
          <a:bodyPr lIns="91425" tIns="91425" rIns="91425" bIns="91425" anchor="ctr" anchorCtr="0">
            <a:noAutofit/>
          </a:bodyPr>
          <a:lstStyle/>
          <a:p>
            <a:pPr>
              <a:spcBef>
                <a:spcPts val="0"/>
              </a:spcBef>
              <a:buNone/>
            </a:pPr>
            <a:r>
              <a:rPr lang="en-GB" sz="4800">
                <a:solidFill>
                  <a:schemeClr val="lt1"/>
                </a:solidFill>
              </a:rPr>
              <a:t>Thank you for the attention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17500" rtl="0">
              <a:spcBef>
                <a:spcPts val="0"/>
              </a:spcBef>
              <a:buClr>
                <a:schemeClr val="lt1"/>
              </a:buClr>
              <a:buSzPct val="100000"/>
              <a:buFont typeface="Arial"/>
              <a:buChar char="●"/>
            </a:pPr>
            <a:r>
              <a:rPr lang="en-GB" sz="1400">
                <a:solidFill>
                  <a:schemeClr val="lt1"/>
                </a:solidFill>
              </a:rPr>
              <a:t>DRUZENKO, Gennadiy. Redrafting of the Ukrainian Law on Religious Freedom: Ukrainian Churches vs. Ukraine's Obligation to the Council of Europe. </a:t>
            </a:r>
            <a:r>
              <a:rPr lang="en-GB" sz="1400" i="1">
                <a:solidFill>
                  <a:schemeClr val="lt1"/>
                </a:solidFill>
              </a:rPr>
              <a:t>Brigham Young University Law Review</a:t>
            </a:r>
            <a:r>
              <a:rPr lang="en-GB" sz="1400">
                <a:solidFill>
                  <a:schemeClr val="lt1"/>
                </a:solidFill>
              </a:rPr>
              <a:t> [online]. 2012, roč. 2012, s. 811.</a:t>
            </a:r>
          </a:p>
          <a:p>
            <a:pPr marL="457200" lvl="0" indent="-317500" rtl="0">
              <a:spcBef>
                <a:spcPts val="0"/>
              </a:spcBef>
              <a:buClr>
                <a:schemeClr val="lt1"/>
              </a:buClr>
              <a:buSzPct val="100000"/>
              <a:buFont typeface="Arial"/>
              <a:buChar char="●"/>
            </a:pPr>
            <a:r>
              <a:rPr lang="en-GB" sz="1400">
                <a:solidFill>
                  <a:schemeClr val="lt1"/>
                </a:solidFill>
              </a:rPr>
              <a:t>ELENSKII, Viktor. Ukrainian Orthodoxy and the Ukrainian Project. </a:t>
            </a:r>
            <a:r>
              <a:rPr lang="en-GB" sz="1400" i="1">
                <a:solidFill>
                  <a:schemeClr val="lt1"/>
                </a:solidFill>
              </a:rPr>
              <a:t>Russian Politics and Law</a:t>
            </a:r>
            <a:r>
              <a:rPr lang="en-GB" sz="1400">
                <a:solidFill>
                  <a:schemeClr val="lt1"/>
                </a:solidFill>
              </a:rPr>
              <a:t> [online]. 2014-7-1, vol. 52, issue 4, s. 7-33.</a:t>
            </a:r>
          </a:p>
          <a:p>
            <a:pPr marL="457200" lvl="0" indent="-317500" rtl="0">
              <a:spcBef>
                <a:spcPts val="0"/>
              </a:spcBef>
              <a:buClr>
                <a:schemeClr val="lt1"/>
              </a:buClr>
              <a:buSzPct val="100000"/>
              <a:buFont typeface="Arial"/>
              <a:buChar char="●"/>
            </a:pPr>
            <a:r>
              <a:rPr lang="en-GB" sz="1400">
                <a:solidFill>
                  <a:schemeClr val="lt1"/>
                </a:solidFill>
              </a:rPr>
              <a:t>GEE, Gretchen Knudson. Geography, Nationality, and Religion in Ukraine: A Research Note. </a:t>
            </a:r>
            <a:r>
              <a:rPr lang="en-GB" sz="1400" i="1">
                <a:solidFill>
                  <a:schemeClr val="lt1"/>
                </a:solidFill>
              </a:rPr>
              <a:t>Journal for the Scientific Study of Religion</a:t>
            </a:r>
            <a:r>
              <a:rPr lang="en-GB" sz="1400">
                <a:solidFill>
                  <a:schemeClr val="lt1"/>
                </a:solidFill>
              </a:rPr>
              <a:t> [online]. 1995, roč. 34, č. 3, s. 383-390 [cit. 2015-04-07].  : </a:t>
            </a:r>
            <a:r>
              <a:rPr lang="en-GB" sz="1400">
                <a:solidFill>
                  <a:schemeClr val="lt1"/>
                </a:solidFill>
                <a:hlinkClick r:id="rId3"/>
              </a:rPr>
              <a:t>http://eds.a.ebscohost.com/eds/pdfviewer/pdfviewer?vid=6&amp;sid=9e80d482-d127-4c9e-a271-fcc2185492a3%40sessionmgr4005&amp;hid=4113</a:t>
            </a:r>
          </a:p>
          <a:p>
            <a:pPr marL="457200" lvl="0" indent="-317500" rtl="0">
              <a:spcBef>
                <a:spcPts val="0"/>
              </a:spcBef>
              <a:buClr>
                <a:schemeClr val="lt1"/>
              </a:buClr>
              <a:buSzPct val="100000"/>
              <a:buFont typeface="Trebuchet MS"/>
              <a:buChar char="●"/>
            </a:pPr>
            <a:r>
              <a:rPr lang="en-GB" sz="1400">
                <a:solidFill>
                  <a:schemeClr val="lt1"/>
                </a:solidFill>
                <a:hlinkClick r:id="rId4"/>
              </a:rPr>
              <a:t>http://www.huffingtonpost.com/2014/03/15/ukraine-russian-orthodox-church_n_4971097.html</a:t>
            </a:r>
          </a:p>
          <a:p>
            <a:pPr marL="457200" lvl="0" indent="-317500" rtl="0">
              <a:spcBef>
                <a:spcPts val="0"/>
              </a:spcBef>
              <a:buClr>
                <a:schemeClr val="lt1"/>
              </a:buClr>
              <a:buSzPct val="100000"/>
              <a:buFont typeface="Trebuchet MS"/>
              <a:buChar char="●"/>
            </a:pPr>
            <a:r>
              <a:rPr lang="en-GB" sz="1400">
                <a:solidFill>
                  <a:schemeClr val="lt1"/>
                </a:solidFill>
                <a:hlinkClick r:id="rId5"/>
              </a:rPr>
              <a:t>http://www.nytimes.com/2014/09/07/world/europe/evidence-grows-of-russian-orthodox-clergys-aiding-ukraine-rebels.html?_r=0</a:t>
            </a:r>
          </a:p>
          <a:p>
            <a:pPr marL="457200" lvl="0" indent="-317500" rtl="0">
              <a:spcBef>
                <a:spcPts val="0"/>
              </a:spcBef>
              <a:buClr>
                <a:schemeClr val="lt1"/>
              </a:buClr>
              <a:buSzPct val="100000"/>
              <a:buFont typeface="Trebuchet MS"/>
              <a:buChar char="●"/>
            </a:pPr>
            <a:r>
              <a:rPr lang="en-GB" sz="1400">
                <a:solidFill>
                  <a:schemeClr val="lt1"/>
                </a:solidFill>
                <a:hlinkClick r:id="rId6"/>
              </a:rPr>
              <a:t>http://www.usnews.com/opinion/blogs/world-report/2015/03/04/ukraine-crisis-threatens-to-further-fracture-orthodox-faithful</a:t>
            </a:r>
          </a:p>
          <a:p>
            <a:pPr marL="457200" lvl="0" indent="-317500" rtl="0">
              <a:spcBef>
                <a:spcPts val="0"/>
              </a:spcBef>
              <a:buClr>
                <a:schemeClr val="lt1"/>
              </a:buClr>
              <a:buSzPct val="100000"/>
              <a:buFont typeface="Trebuchet MS"/>
              <a:buChar char="●"/>
            </a:pPr>
            <a:r>
              <a:rPr lang="en-GB" sz="1400">
                <a:solidFill>
                  <a:schemeClr val="lt1"/>
                </a:solidFill>
                <a:hlinkClick r:id="rId7"/>
              </a:rPr>
              <a:t>http://www.osce.org/odihr/124742?download=true</a:t>
            </a:r>
          </a:p>
          <a:p>
            <a:pPr marL="457200" lvl="0" indent="-317500" rtl="0">
              <a:spcBef>
                <a:spcPts val="0"/>
              </a:spcBef>
              <a:buClr>
                <a:schemeClr val="lt1"/>
              </a:buClr>
              <a:buSzPct val="100000"/>
              <a:buFont typeface="Trebuchet MS"/>
              <a:buChar char="●"/>
            </a:pPr>
            <a:r>
              <a:rPr lang="en-GB" sz="1400">
                <a:solidFill>
                  <a:schemeClr val="lt1"/>
                </a:solidFill>
                <a:hlinkClick r:id="rId8"/>
              </a:rPr>
              <a:t>http://www.newsweek.com/crimean-tatars-fear-increasing-persecution-313111</a:t>
            </a:r>
          </a:p>
          <a:p>
            <a:pPr marL="457200" lvl="0" indent="-317500" rtl="0">
              <a:spcBef>
                <a:spcPts val="0"/>
              </a:spcBef>
              <a:buClr>
                <a:schemeClr val="lt1"/>
              </a:buClr>
              <a:buSzPct val="100000"/>
              <a:buFont typeface="Trebuchet MS"/>
              <a:buChar char="●"/>
            </a:pPr>
            <a:r>
              <a:rPr lang="en-GB" sz="1400">
                <a:solidFill>
                  <a:schemeClr val="lt1"/>
                </a:solidFill>
              </a:rPr>
              <a:t>KOZELSKY, Mara. Religion and the crisis in Ukraine. </a:t>
            </a:r>
            <a:r>
              <a:rPr lang="en-GB" sz="1400" i="1">
                <a:solidFill>
                  <a:schemeClr val="lt1"/>
                </a:solidFill>
              </a:rPr>
              <a:t>International journal for the Study of the Christian Church</a:t>
            </a:r>
            <a:r>
              <a:rPr lang="en-GB" sz="1400">
                <a:solidFill>
                  <a:schemeClr val="lt1"/>
                </a:solidFill>
              </a:rPr>
              <a:t> [online]. 2014-09-05, vol. 14, issue 3, s. 219-241.</a:t>
            </a:r>
          </a:p>
          <a:p>
            <a:pPr marL="457200" lvl="0" indent="-317500" rtl="0">
              <a:spcBef>
                <a:spcPts val="0"/>
              </a:spcBef>
              <a:buClr>
                <a:schemeClr val="lt1"/>
              </a:buClr>
              <a:buSzPct val="100000"/>
              <a:buFont typeface="Trebuchet MS"/>
              <a:buChar char="●"/>
            </a:pPr>
            <a:r>
              <a:rPr lang="en-GB" sz="1400">
                <a:solidFill>
                  <a:schemeClr val="lt1"/>
                </a:solidFill>
              </a:rPr>
              <a:t>YELENSKY, Victor. Religion, Church, and State in the Post-Communist Era: The Case of Ukraine (with Special References to Orthodoxy and Human Rights Issues). </a:t>
            </a:r>
            <a:r>
              <a:rPr lang="en-GB" sz="1400" i="1">
                <a:solidFill>
                  <a:schemeClr val="lt1"/>
                </a:solidFill>
              </a:rPr>
              <a:t>Brigham Young University Law Review</a:t>
            </a:r>
            <a:r>
              <a:rPr lang="en-GB" sz="1400">
                <a:solidFill>
                  <a:schemeClr val="lt1"/>
                </a:solidFill>
              </a:rPr>
              <a:t> [online]. 2002, roč. 2002, s. 453.</a:t>
            </a:r>
          </a:p>
        </p:txBody>
      </p:sp>
      <p:sp>
        <p:nvSpPr>
          <p:cNvPr id="151" name="Shape 151"/>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chemeClr val="lt1"/>
                </a:solidFill>
              </a:rPr>
              <a:t>References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Historical and societal background</a:t>
            </a:r>
          </a:p>
          <a:p>
            <a:pPr marL="457200" lvl="0" indent="-381000" rtl="0">
              <a:lnSpc>
                <a:spcPct val="150000"/>
              </a:lnSpc>
              <a:spcBef>
                <a:spcPts val="0"/>
              </a:spcBef>
              <a:buClr>
                <a:srgbClr val="FFFFFF"/>
              </a:buClr>
              <a:buSzPct val="100000"/>
              <a:buFont typeface="Arial"/>
              <a:buChar char="●"/>
            </a:pPr>
            <a:r>
              <a:rPr lang="en-GB" sz="2400">
                <a:solidFill>
                  <a:srgbClr val="FFFFFF"/>
                </a:solidFill>
              </a:rPr>
              <a:t>Moscow vs. Kyivan patriarchate</a:t>
            </a:r>
          </a:p>
          <a:p>
            <a:pPr marL="457200" lvl="0" indent="-381000" rtl="0">
              <a:lnSpc>
                <a:spcPct val="150000"/>
              </a:lnSpc>
              <a:spcBef>
                <a:spcPts val="0"/>
              </a:spcBef>
              <a:buClr>
                <a:srgbClr val="FFFFFF"/>
              </a:buClr>
              <a:buSzPct val="100000"/>
              <a:buFont typeface="Arial"/>
              <a:buChar char="●"/>
            </a:pPr>
            <a:r>
              <a:rPr lang="en-GB" sz="2400">
                <a:solidFill>
                  <a:srgbClr val="FFFFFF"/>
                </a:solidFill>
              </a:rPr>
              <a:t>Religion in present Ukraine</a:t>
            </a:r>
          </a:p>
          <a:p>
            <a:pPr marL="457200" lvl="0" indent="-381000">
              <a:lnSpc>
                <a:spcPct val="150000"/>
              </a:lnSpc>
              <a:spcBef>
                <a:spcPts val="0"/>
              </a:spcBef>
              <a:buClr>
                <a:srgbClr val="FFFFFF"/>
              </a:buClr>
              <a:buSzPct val="100000"/>
              <a:buFont typeface="Arial"/>
              <a:buChar char="●"/>
            </a:pPr>
            <a:r>
              <a:rPr lang="en-GB" sz="2400">
                <a:solidFill>
                  <a:srgbClr val="FFFFFF"/>
                </a:solidFill>
              </a:rPr>
              <a:t>Importance of autonomy</a:t>
            </a:r>
          </a:p>
        </p:txBody>
      </p:sp>
      <p:sp>
        <p:nvSpPr>
          <p:cNvPr id="56" name="Shape 5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rgbClr val="FFFFFF"/>
                </a:solidFill>
              </a:rPr>
              <a:t>Content</a:t>
            </a:r>
          </a:p>
        </p:txBody>
      </p:sp>
      <p:pic>
        <p:nvPicPr>
          <p:cNvPr id="57" name="Shape 57"/>
          <p:cNvPicPr preferRelativeResize="0"/>
          <p:nvPr/>
        </p:nvPicPr>
        <p:blipFill>
          <a:blip r:embed="rId3">
            <a:alphaModFix/>
          </a:blip>
          <a:stretch>
            <a:fillRect/>
          </a:stretch>
        </p:blipFill>
        <p:spPr>
          <a:xfrm>
            <a:off x="4690975" y="3821975"/>
            <a:ext cx="3995824" cy="26772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Religious communities outlasted the USSR</a:t>
            </a:r>
          </a:p>
          <a:p>
            <a:pPr marL="457200" lvl="0" indent="-381000" rtl="0">
              <a:lnSpc>
                <a:spcPct val="150000"/>
              </a:lnSpc>
              <a:spcBef>
                <a:spcPts val="0"/>
              </a:spcBef>
              <a:buClr>
                <a:srgbClr val="FFFFFF"/>
              </a:buClr>
              <a:buSzPct val="100000"/>
              <a:buFont typeface="Arial"/>
              <a:buChar char="●"/>
            </a:pPr>
            <a:r>
              <a:rPr lang="en-GB" sz="2400">
                <a:solidFill>
                  <a:srgbClr val="FFFFFF"/>
                </a:solidFill>
              </a:rPr>
              <a:t>Conflicts arose among Orthodox Christians</a:t>
            </a:r>
          </a:p>
          <a:p>
            <a:pPr marL="457200" lvl="0" indent="-381000" rtl="0">
              <a:lnSpc>
                <a:spcPct val="150000"/>
              </a:lnSpc>
              <a:spcBef>
                <a:spcPts val="0"/>
              </a:spcBef>
              <a:buClr>
                <a:srgbClr val="FFFFFF"/>
              </a:buClr>
              <a:buSzPct val="100000"/>
              <a:buFont typeface="Arial"/>
              <a:buChar char="●"/>
            </a:pPr>
            <a:r>
              <a:rPr lang="en-GB" sz="2400">
                <a:solidFill>
                  <a:srgbClr val="FFFFFF"/>
                </a:solidFill>
              </a:rPr>
              <a:t>1990 Ukrainian Autocephalous Orthodox Church is established - not very successful </a:t>
            </a:r>
          </a:p>
          <a:p>
            <a:pPr marL="457200" lvl="0" indent="-381000" rtl="0">
              <a:lnSpc>
                <a:spcPct val="150000"/>
              </a:lnSpc>
              <a:spcBef>
                <a:spcPts val="0"/>
              </a:spcBef>
              <a:buClr>
                <a:srgbClr val="FFFFFF"/>
              </a:buClr>
              <a:buSzPct val="100000"/>
              <a:buFont typeface="Arial"/>
              <a:buChar char="●"/>
            </a:pPr>
            <a:r>
              <a:rPr lang="en-GB" sz="2400">
                <a:solidFill>
                  <a:srgbClr val="FFFFFF"/>
                </a:solidFill>
              </a:rPr>
              <a:t>1992 Ukrainian Orthodox Church of the Kyiv Patriarchate is established</a:t>
            </a:r>
          </a:p>
          <a:p>
            <a:pPr marL="457200" lvl="0" indent="-381000" rtl="0">
              <a:lnSpc>
                <a:spcPct val="150000"/>
              </a:lnSpc>
              <a:spcBef>
                <a:spcPts val="0"/>
              </a:spcBef>
              <a:buClr>
                <a:srgbClr val="FFFFFF"/>
              </a:buClr>
              <a:buSzPct val="100000"/>
              <a:buFont typeface="Arial"/>
              <a:buChar char="●"/>
            </a:pPr>
            <a:r>
              <a:rPr lang="en-GB" sz="2400">
                <a:solidFill>
                  <a:srgbClr val="FFFFFF"/>
                </a:solidFill>
              </a:rPr>
              <a:t>Strong competition</a:t>
            </a:r>
          </a:p>
          <a:p>
            <a:pPr marL="457200" lvl="0" indent="-381000">
              <a:lnSpc>
                <a:spcPct val="150000"/>
              </a:lnSpc>
              <a:spcBef>
                <a:spcPts val="0"/>
              </a:spcBef>
              <a:buClr>
                <a:srgbClr val="FFFFFF"/>
              </a:buClr>
              <a:buSzPct val="100000"/>
              <a:buFont typeface="Arial"/>
              <a:buChar char="●"/>
            </a:pPr>
            <a:r>
              <a:rPr lang="en-GB" sz="2400">
                <a:solidFill>
                  <a:srgbClr val="FFFFFF"/>
                </a:solidFill>
              </a:rPr>
              <a:t>3 Orthodox Churches: UAOC, UOC-MP, UOC-KP</a:t>
            </a:r>
          </a:p>
        </p:txBody>
      </p:sp>
      <p:sp>
        <p:nvSpPr>
          <p:cNvPr id="63" name="Shape 63"/>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rtl="0">
              <a:spcBef>
                <a:spcPts val="0"/>
              </a:spcBef>
              <a:buNone/>
            </a:pPr>
            <a:r>
              <a:rPr lang="en-GB">
                <a:solidFill>
                  <a:srgbClr val="FFFFFF"/>
                </a:solidFill>
              </a:rPr>
              <a:t>Religion in Ukraine: </a:t>
            </a:r>
          </a:p>
          <a:p>
            <a:pPr>
              <a:spcBef>
                <a:spcPts val="0"/>
              </a:spcBef>
              <a:buNone/>
            </a:pPr>
            <a:r>
              <a:rPr lang="en-GB">
                <a:solidFill>
                  <a:srgbClr val="FFFFFF"/>
                </a:solidFill>
              </a:rPr>
              <a:t>Modern History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535325" y="2272325"/>
            <a:ext cx="4484399" cy="28832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Canonical status recognized by the whole Eastern Orthodox communion</a:t>
            </a:r>
          </a:p>
          <a:p>
            <a:pPr marL="457200" lvl="0" indent="-381000" rtl="0">
              <a:lnSpc>
                <a:spcPct val="150000"/>
              </a:lnSpc>
              <a:spcBef>
                <a:spcPts val="0"/>
              </a:spcBef>
              <a:buClr>
                <a:srgbClr val="FFFFFF"/>
              </a:buClr>
              <a:buSzPct val="100000"/>
              <a:buFont typeface="Arial"/>
              <a:buChar char="●"/>
            </a:pPr>
            <a:r>
              <a:rPr lang="en-GB" sz="2400">
                <a:solidFill>
                  <a:srgbClr val="FFFFFF"/>
                </a:solidFill>
              </a:rPr>
              <a:t>More members in the East of Ukraine</a:t>
            </a:r>
          </a:p>
        </p:txBody>
      </p:sp>
      <p:sp>
        <p:nvSpPr>
          <p:cNvPr id="69" name="Shape 69"/>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rgbClr val="FFFFFF"/>
                </a:solidFill>
              </a:rPr>
              <a:t>Ukrainian Orthodox Church - Moscow Patriarchate</a:t>
            </a:r>
          </a:p>
        </p:txBody>
      </p:sp>
      <p:pic>
        <p:nvPicPr>
          <p:cNvPr id="70" name="Shape 70"/>
          <p:cNvPicPr preferRelativeResize="0"/>
          <p:nvPr/>
        </p:nvPicPr>
        <p:blipFill>
          <a:blip r:embed="rId3">
            <a:alphaModFix/>
          </a:blip>
          <a:stretch>
            <a:fillRect/>
          </a:stretch>
        </p:blipFill>
        <p:spPr>
          <a:xfrm>
            <a:off x="4841075" y="3249350"/>
            <a:ext cx="3846525" cy="2712374"/>
          </a:xfrm>
          <a:prstGeom prst="rect">
            <a:avLst/>
          </a:prstGeom>
          <a:noFill/>
          <a:ln>
            <a:noFill/>
          </a:ln>
        </p:spPr>
      </p:pic>
      <p:sp>
        <p:nvSpPr>
          <p:cNvPr id="71" name="Shape 71"/>
          <p:cNvSpPr txBox="1"/>
          <p:nvPr/>
        </p:nvSpPr>
        <p:spPr>
          <a:xfrm>
            <a:off x="535325" y="1775325"/>
            <a:ext cx="8229600" cy="630599"/>
          </a:xfrm>
          <a:prstGeom prst="rect">
            <a:avLst/>
          </a:prstGeom>
          <a:noFill/>
          <a:ln>
            <a:noFill/>
          </a:ln>
        </p:spPr>
        <p:txBody>
          <a:bodyPr lIns="91425" tIns="91425" rIns="91425" bIns="91425" anchor="t" anchorCtr="0">
            <a:noAutofit/>
          </a:bodyPr>
          <a:lstStyle/>
          <a:p>
            <a:pPr marL="457200" lvl="0" indent="-381000">
              <a:lnSpc>
                <a:spcPct val="150000"/>
              </a:lnSpc>
              <a:spcBef>
                <a:spcPts val="0"/>
              </a:spcBef>
              <a:buClr>
                <a:srgbClr val="FFFFFF"/>
              </a:buClr>
              <a:buSzPct val="100000"/>
              <a:buFont typeface="Trebuchet MS"/>
              <a:buChar char="●"/>
            </a:pPr>
            <a:r>
              <a:rPr lang="en-GB" sz="2400">
                <a:solidFill>
                  <a:srgbClr val="FFFFFF"/>
                </a:solidFill>
                <a:latin typeface="Trebuchet MS"/>
                <a:ea typeface="Trebuchet MS"/>
                <a:cs typeface="Trebuchet MS"/>
                <a:sym typeface="Trebuchet MS"/>
              </a:rPr>
              <a:t>No autocephaly (under ROC), but autonomy</a:t>
            </a:r>
          </a:p>
        </p:txBody>
      </p:sp>
      <p:sp>
        <p:nvSpPr>
          <p:cNvPr id="72" name="Shape 72"/>
          <p:cNvSpPr txBox="1"/>
          <p:nvPr/>
        </p:nvSpPr>
        <p:spPr>
          <a:xfrm>
            <a:off x="6493200" y="5961725"/>
            <a:ext cx="2193599" cy="373499"/>
          </a:xfrm>
          <a:prstGeom prst="rect">
            <a:avLst/>
          </a:prstGeom>
          <a:noFill/>
          <a:ln>
            <a:noFill/>
          </a:ln>
        </p:spPr>
        <p:txBody>
          <a:bodyPr lIns="91425" tIns="91425" rIns="91425" bIns="91425" anchor="t" anchorCtr="0">
            <a:noAutofit/>
          </a:bodyPr>
          <a:lstStyle/>
          <a:p>
            <a:pPr>
              <a:spcBef>
                <a:spcPts val="0"/>
              </a:spcBef>
              <a:buNone/>
            </a:pPr>
            <a:r>
              <a:rPr lang="en-GB" b="1">
                <a:solidFill>
                  <a:srgbClr val="FFFFFF"/>
                </a:solidFill>
                <a:latin typeface="Trebuchet MS"/>
                <a:ea typeface="Trebuchet MS"/>
                <a:cs typeface="Trebuchet MS"/>
                <a:sym typeface="Trebuchet MS"/>
              </a:rPr>
              <a:t>Metropolitan Onuphrius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7200" y="1659013"/>
            <a:ext cx="5342399" cy="49217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Unrecognized by other canonical Eastern Orthodox Churches</a:t>
            </a:r>
          </a:p>
          <a:p>
            <a:pPr marL="457200" lvl="0" indent="-381000" rtl="0">
              <a:lnSpc>
                <a:spcPct val="150000"/>
              </a:lnSpc>
              <a:spcBef>
                <a:spcPts val="0"/>
              </a:spcBef>
              <a:buClr>
                <a:srgbClr val="FFFFFF"/>
              </a:buClr>
              <a:buSzPct val="100000"/>
              <a:buFont typeface="Arial"/>
              <a:buChar char="●"/>
            </a:pPr>
            <a:r>
              <a:rPr lang="en-GB" sz="2400">
                <a:solidFill>
                  <a:srgbClr val="FFFFFF"/>
                </a:solidFill>
              </a:rPr>
              <a:t>Charismatic leader Patriarch Filaret - emphasis on nationalism, active in politics</a:t>
            </a:r>
          </a:p>
          <a:p>
            <a:pPr marL="457200" lvl="0" indent="-381000">
              <a:lnSpc>
                <a:spcPct val="150000"/>
              </a:lnSpc>
              <a:spcBef>
                <a:spcPts val="0"/>
              </a:spcBef>
              <a:buClr>
                <a:srgbClr val="FFFFFF"/>
              </a:buClr>
              <a:buSzPct val="100000"/>
              <a:buFont typeface="Arial"/>
              <a:buChar char="●"/>
            </a:pPr>
            <a:r>
              <a:rPr lang="en-GB" sz="2400">
                <a:solidFill>
                  <a:srgbClr val="FFFFFF"/>
                </a:solidFill>
              </a:rPr>
              <a:t>more members in the western part of the country </a:t>
            </a:r>
          </a:p>
        </p:txBody>
      </p:sp>
      <p:sp>
        <p:nvSpPr>
          <p:cNvPr id="78" name="Shape 78"/>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rgbClr val="FFFFFF"/>
                </a:solidFill>
              </a:rPr>
              <a:t>Ukrainian Orthodox Church - Kyivan Patriarchate</a:t>
            </a:r>
          </a:p>
        </p:txBody>
      </p:sp>
      <p:pic>
        <p:nvPicPr>
          <p:cNvPr id="79" name="Shape 79"/>
          <p:cNvPicPr preferRelativeResize="0"/>
          <p:nvPr/>
        </p:nvPicPr>
        <p:blipFill>
          <a:blip r:embed="rId3">
            <a:alphaModFix/>
          </a:blip>
          <a:stretch>
            <a:fillRect/>
          </a:stretch>
        </p:blipFill>
        <p:spPr>
          <a:xfrm>
            <a:off x="5799700" y="1711500"/>
            <a:ext cx="2814749" cy="4360524"/>
          </a:xfrm>
          <a:prstGeom prst="rect">
            <a:avLst/>
          </a:prstGeom>
          <a:noFill/>
          <a:ln>
            <a:noFill/>
          </a:ln>
        </p:spPr>
      </p:pic>
      <p:sp>
        <p:nvSpPr>
          <p:cNvPr id="80" name="Shape 80"/>
          <p:cNvSpPr txBox="1"/>
          <p:nvPr/>
        </p:nvSpPr>
        <p:spPr>
          <a:xfrm>
            <a:off x="6947650" y="6119625"/>
            <a:ext cx="1666799" cy="357900"/>
          </a:xfrm>
          <a:prstGeom prst="rect">
            <a:avLst/>
          </a:prstGeom>
          <a:noFill/>
          <a:ln>
            <a:noFill/>
          </a:ln>
        </p:spPr>
        <p:txBody>
          <a:bodyPr lIns="91425" tIns="91425" rIns="91425" bIns="91425" anchor="t" anchorCtr="0">
            <a:noAutofit/>
          </a:bodyPr>
          <a:lstStyle/>
          <a:p>
            <a:pPr>
              <a:spcBef>
                <a:spcPts val="0"/>
              </a:spcBef>
              <a:buNone/>
            </a:pPr>
            <a:r>
              <a:rPr lang="en-GB" b="1">
                <a:solidFill>
                  <a:srgbClr val="FFFFFF"/>
                </a:solidFill>
                <a:latin typeface="Trebuchet MS"/>
                <a:ea typeface="Trebuchet MS"/>
                <a:cs typeface="Trebuchet MS"/>
                <a:sym typeface="Trebuchet MS"/>
              </a:rPr>
              <a:t>Patriarch Filaret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457200" y="1659000"/>
            <a:ext cx="6613499" cy="2726400"/>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Hardly any difference in account of religious practices</a:t>
            </a:r>
          </a:p>
          <a:p>
            <a:pPr marL="457200" lvl="0" indent="-381000" rtl="0">
              <a:lnSpc>
                <a:spcPct val="150000"/>
              </a:lnSpc>
              <a:spcBef>
                <a:spcPts val="0"/>
              </a:spcBef>
              <a:buClr>
                <a:srgbClr val="FFFFFF"/>
              </a:buClr>
              <a:buSzPct val="100000"/>
              <a:buFont typeface="Arial"/>
              <a:buChar char="●"/>
            </a:pPr>
            <a:r>
              <a:rPr lang="en-GB" sz="2400">
                <a:solidFill>
                  <a:srgbClr val="FFFFFF"/>
                </a:solidFill>
              </a:rPr>
              <a:t>It’s about national identity</a:t>
            </a:r>
          </a:p>
          <a:p>
            <a:pPr marL="457200" lvl="0" indent="-381000">
              <a:lnSpc>
                <a:spcPct val="150000"/>
              </a:lnSpc>
              <a:spcBef>
                <a:spcPts val="0"/>
              </a:spcBef>
              <a:buClr>
                <a:srgbClr val="FFFFFF"/>
              </a:buClr>
              <a:buSzPct val="100000"/>
              <a:buFont typeface="Arial"/>
              <a:buChar char="●"/>
            </a:pPr>
            <a:r>
              <a:rPr lang="en-GB" sz="2400">
                <a:solidFill>
                  <a:srgbClr val="FFFFFF"/>
                </a:solidFill>
              </a:rPr>
              <a:t>According to some surveys the number of UOC-KP members increases</a:t>
            </a:r>
          </a:p>
        </p:txBody>
      </p:sp>
      <p:sp>
        <p:nvSpPr>
          <p:cNvPr id="86" name="Shape 8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rgbClr val="FFFFFF"/>
                </a:solidFill>
              </a:rPr>
              <a:t>Moscow vs. Kyivan Patriarchate</a:t>
            </a:r>
          </a:p>
        </p:txBody>
      </p:sp>
      <p:pic>
        <p:nvPicPr>
          <p:cNvPr id="87" name="Shape 87"/>
          <p:cNvPicPr preferRelativeResize="0"/>
          <p:nvPr/>
        </p:nvPicPr>
        <p:blipFill>
          <a:blip r:embed="rId3">
            <a:alphaModFix/>
          </a:blip>
          <a:stretch>
            <a:fillRect/>
          </a:stretch>
        </p:blipFill>
        <p:spPr>
          <a:xfrm>
            <a:off x="5415087" y="3772775"/>
            <a:ext cx="3271712" cy="27264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57200" y="1225450"/>
            <a:ext cx="8229600" cy="5304000"/>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No changes of the law since adoption in 1990</a:t>
            </a:r>
          </a:p>
          <a:p>
            <a:pPr marL="457200" lvl="0" indent="-381000" rtl="0">
              <a:lnSpc>
                <a:spcPct val="150000"/>
              </a:lnSpc>
              <a:spcBef>
                <a:spcPts val="0"/>
              </a:spcBef>
              <a:buClr>
                <a:srgbClr val="FFFFFF"/>
              </a:buClr>
              <a:buSzPct val="100000"/>
              <a:buFont typeface="Arial"/>
              <a:buChar char="●"/>
            </a:pPr>
            <a:r>
              <a:rPr lang="en-GB" sz="2400">
                <a:solidFill>
                  <a:srgbClr val="FFFFFF"/>
                </a:solidFill>
              </a:rPr>
              <a:t>Liberal approach</a:t>
            </a:r>
          </a:p>
          <a:p>
            <a:pPr marL="457200" lvl="0" indent="-381000" rtl="0">
              <a:lnSpc>
                <a:spcPct val="150000"/>
              </a:lnSpc>
              <a:spcBef>
                <a:spcPts val="0"/>
              </a:spcBef>
              <a:buClr>
                <a:schemeClr val="lt1"/>
              </a:buClr>
              <a:buSzPct val="100000"/>
              <a:buFont typeface="Arial"/>
              <a:buChar char="●"/>
            </a:pPr>
            <a:r>
              <a:rPr lang="en-GB" sz="2400">
                <a:solidFill>
                  <a:schemeClr val="lt1"/>
                </a:solidFill>
              </a:rPr>
              <a:t>Right of religious organizations to exists by virtue of the mere fact of its creation</a:t>
            </a:r>
          </a:p>
          <a:p>
            <a:pPr marL="457200" lvl="0" indent="-381000" rtl="0">
              <a:lnSpc>
                <a:spcPct val="150000"/>
              </a:lnSpc>
              <a:spcBef>
                <a:spcPts val="0"/>
              </a:spcBef>
              <a:buClr>
                <a:schemeClr val="lt1"/>
              </a:buClr>
              <a:buSzPct val="100000"/>
              <a:buFont typeface="Arial"/>
              <a:buChar char="●"/>
            </a:pPr>
            <a:r>
              <a:rPr lang="en-GB" sz="2400">
                <a:solidFill>
                  <a:schemeClr val="lt1"/>
                </a:solidFill>
              </a:rPr>
              <a:t>Equal status for all Churches</a:t>
            </a:r>
          </a:p>
          <a:p>
            <a:pPr marL="457200" lvl="0" indent="-381000" rtl="0">
              <a:lnSpc>
                <a:spcPct val="150000"/>
              </a:lnSpc>
              <a:spcBef>
                <a:spcPts val="0"/>
              </a:spcBef>
              <a:buClr>
                <a:srgbClr val="FFFFFF"/>
              </a:buClr>
              <a:buSzPct val="100000"/>
              <a:buFont typeface="Arial"/>
              <a:buChar char="●"/>
            </a:pPr>
            <a:r>
              <a:rPr lang="en-GB" sz="2400">
                <a:solidFill>
                  <a:srgbClr val="FFFFFF"/>
                </a:solidFill>
              </a:rPr>
              <a:t>Separation of the Church from the state and of the schools from the Church</a:t>
            </a:r>
          </a:p>
          <a:p>
            <a:pPr marL="457200" lvl="0" indent="-381000">
              <a:lnSpc>
                <a:spcPct val="150000"/>
              </a:lnSpc>
              <a:spcBef>
                <a:spcPts val="0"/>
              </a:spcBef>
              <a:buClr>
                <a:srgbClr val="FFFFFF"/>
              </a:buClr>
              <a:buSzPct val="100000"/>
              <a:buFont typeface="Arial"/>
              <a:buChar char="●"/>
            </a:pPr>
            <a:r>
              <a:rPr lang="en-GB" sz="2400">
                <a:solidFill>
                  <a:srgbClr val="FFFFFF"/>
                </a:solidFill>
              </a:rPr>
              <a:t>All politicians declare their respect for the Church X money strives to control even dioceses</a:t>
            </a:r>
          </a:p>
        </p:txBody>
      </p:sp>
      <p:sp>
        <p:nvSpPr>
          <p:cNvPr id="93" name="Shape 93"/>
          <p:cNvSpPr txBox="1">
            <a:spLocks noGrp="1"/>
          </p:cNvSpPr>
          <p:nvPr>
            <p:ph type="title"/>
          </p:nvPr>
        </p:nvSpPr>
        <p:spPr>
          <a:xfrm>
            <a:off x="457200" y="302170"/>
            <a:ext cx="8229600" cy="838500"/>
          </a:xfrm>
          <a:prstGeom prst="rect">
            <a:avLst/>
          </a:prstGeom>
        </p:spPr>
        <p:txBody>
          <a:bodyPr lIns="91425" tIns="91425" rIns="91425" bIns="91425" anchor="b" anchorCtr="0">
            <a:noAutofit/>
          </a:bodyPr>
          <a:lstStyle/>
          <a:p>
            <a:pPr>
              <a:spcBef>
                <a:spcPts val="0"/>
              </a:spcBef>
              <a:buNone/>
            </a:pPr>
            <a:r>
              <a:rPr lang="en-GB">
                <a:solidFill>
                  <a:srgbClr val="FFFFFF"/>
                </a:solidFill>
              </a:rPr>
              <a:t>Church-State Relationship</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381000" rtl="0">
              <a:lnSpc>
                <a:spcPct val="150000"/>
              </a:lnSpc>
              <a:spcBef>
                <a:spcPts val="0"/>
              </a:spcBef>
              <a:buClr>
                <a:srgbClr val="FFFFFF"/>
              </a:buClr>
              <a:buSzPct val="100000"/>
              <a:buFont typeface="Arial"/>
              <a:buChar char="●"/>
            </a:pPr>
            <a:r>
              <a:rPr lang="en-GB" sz="2400">
                <a:solidFill>
                  <a:srgbClr val="FFFFFF"/>
                </a:solidFill>
              </a:rPr>
              <a:t>End of 1990s: equilibrium established among Churches</a:t>
            </a:r>
          </a:p>
          <a:p>
            <a:pPr marL="457200" lvl="0" indent="-381000" rtl="0">
              <a:lnSpc>
                <a:spcPct val="150000"/>
              </a:lnSpc>
              <a:spcBef>
                <a:spcPts val="0"/>
              </a:spcBef>
              <a:buClr>
                <a:srgbClr val="FFFFFF"/>
              </a:buClr>
              <a:buSzPct val="100000"/>
              <a:buFont typeface="Arial"/>
              <a:buChar char="●"/>
            </a:pPr>
            <a:r>
              <a:rPr lang="en-GB" sz="2400">
                <a:solidFill>
                  <a:srgbClr val="FFFFFF"/>
                </a:solidFill>
              </a:rPr>
              <a:t>Strong positions traditionally held by religious communities of indigenous people and by ethnic minorities </a:t>
            </a:r>
          </a:p>
          <a:p>
            <a:pPr marL="457200" lvl="0" indent="-381000" rtl="0">
              <a:lnSpc>
                <a:spcPct val="150000"/>
              </a:lnSpc>
              <a:spcBef>
                <a:spcPts val="0"/>
              </a:spcBef>
              <a:buClr>
                <a:srgbClr val="FFFFFF"/>
              </a:buClr>
              <a:buSzPct val="100000"/>
              <a:buFont typeface="Arial"/>
              <a:buChar char="●"/>
            </a:pPr>
            <a:r>
              <a:rPr lang="en-GB" sz="2400">
                <a:solidFill>
                  <a:srgbClr val="FFFFFF"/>
                </a:solidFill>
              </a:rPr>
              <a:t>Very high trust in “the Church in general”</a:t>
            </a:r>
          </a:p>
          <a:p>
            <a:pPr marL="457200" lvl="0" indent="-381000" rtl="0">
              <a:lnSpc>
                <a:spcPct val="150000"/>
              </a:lnSpc>
              <a:spcBef>
                <a:spcPts val="0"/>
              </a:spcBef>
              <a:buClr>
                <a:srgbClr val="FFFFFF"/>
              </a:buClr>
              <a:buSzPct val="100000"/>
              <a:buFont typeface="Arial"/>
              <a:buChar char="●"/>
            </a:pPr>
            <a:r>
              <a:rPr lang="en-GB" sz="2400">
                <a:solidFill>
                  <a:srgbClr val="FFFFFF"/>
                </a:solidFill>
              </a:rPr>
              <a:t>All public figures declare their respect for the Church</a:t>
            </a:r>
          </a:p>
          <a:p>
            <a:pPr marL="457200" lvl="0" indent="-381000">
              <a:lnSpc>
                <a:spcPct val="150000"/>
              </a:lnSpc>
              <a:spcBef>
                <a:spcPts val="0"/>
              </a:spcBef>
              <a:buClr>
                <a:srgbClr val="FFFFFF"/>
              </a:buClr>
              <a:buSzPct val="100000"/>
              <a:buFont typeface="Arial"/>
              <a:buChar char="●"/>
            </a:pPr>
            <a:r>
              <a:rPr lang="en-GB" sz="2400">
                <a:solidFill>
                  <a:srgbClr val="FFFFFF"/>
                </a:solidFill>
              </a:rPr>
              <a:t>Religion connected to nationalism</a:t>
            </a:r>
          </a:p>
        </p:txBody>
      </p:sp>
      <p:sp>
        <p:nvSpPr>
          <p:cNvPr id="99" name="Shape 99"/>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a:solidFill>
                  <a:srgbClr val="FFFFFF"/>
                </a:solidFill>
              </a:rPr>
              <a:t>Religion in Ukrainian Society</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183311" y="5147875"/>
            <a:ext cx="7122600" cy="1376999"/>
          </a:xfrm>
          <a:prstGeom prst="rect">
            <a:avLst/>
          </a:prstGeom>
        </p:spPr>
        <p:txBody>
          <a:bodyPr lIns="91425" tIns="91425" rIns="91425" bIns="91425" anchor="b" anchorCtr="0">
            <a:noAutofit/>
          </a:bodyPr>
          <a:lstStyle/>
          <a:p>
            <a:pPr algn="ctr">
              <a:spcBef>
                <a:spcPts val="0"/>
              </a:spcBef>
              <a:buNone/>
            </a:pPr>
            <a:r>
              <a:rPr lang="en-GB">
                <a:solidFill>
                  <a:schemeClr val="lt1"/>
                </a:solidFill>
              </a:rPr>
              <a:t>Religion in Contemporary Ukraine</a:t>
            </a:r>
          </a:p>
        </p:txBody>
      </p:sp>
      <p:pic>
        <p:nvPicPr>
          <p:cNvPr id="105" name="Shape 105"/>
          <p:cNvPicPr preferRelativeResize="0"/>
          <p:nvPr/>
        </p:nvPicPr>
        <p:blipFill>
          <a:blip r:embed="rId3">
            <a:alphaModFix/>
          </a:blip>
          <a:stretch>
            <a:fillRect/>
          </a:stretch>
        </p:blipFill>
        <p:spPr>
          <a:xfrm>
            <a:off x="1338812" y="1094225"/>
            <a:ext cx="6811574" cy="38367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3048</Words>
  <Application>Microsoft Office PowerPoint</Application>
  <PresentationFormat>On-screen Show (4:3)</PresentationFormat>
  <Paragraphs>148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vt:lpstr>
      <vt:lpstr>Religion in Ukraine</vt:lpstr>
      <vt:lpstr>Content</vt:lpstr>
      <vt:lpstr>Religion in Ukraine:  Modern History</vt:lpstr>
      <vt:lpstr>Ukrainian Orthodox Church - Moscow Patriarchate</vt:lpstr>
      <vt:lpstr>Ukrainian Orthodox Church - Kyivan Patriarchate</vt:lpstr>
      <vt:lpstr>Moscow vs. Kyivan Patriarchate</vt:lpstr>
      <vt:lpstr>Church-State Relationship</vt:lpstr>
      <vt:lpstr>Religion in Ukrainian Society</vt:lpstr>
      <vt:lpstr>Religion in Contemporary Ukraine</vt:lpstr>
      <vt:lpstr>Euromaidan</vt:lpstr>
      <vt:lpstr>Annexation of Crimea</vt:lpstr>
      <vt:lpstr>Russian-Ukrainian Conflict</vt:lpstr>
      <vt:lpstr>Ukraine Seeking Religious Autonomy</vt:lpstr>
      <vt:lpstr>Summary</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in Ukraine</dc:title>
  <dc:creator>Agnieszka Szumigalska</dc:creator>
  <cp:lastModifiedBy>Agnieszka Szumigalska</cp:lastModifiedBy>
  <cp:revision>1</cp:revision>
  <dcterms:modified xsi:type="dcterms:W3CDTF">2015-04-15T08:59:37Z</dcterms:modified>
</cp:coreProperties>
</file>