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312" r:id="rId4"/>
    <p:sldId id="311" r:id="rId5"/>
    <p:sldId id="314" r:id="rId6"/>
    <p:sldId id="313" r:id="rId7"/>
    <p:sldId id="268" r:id="rId8"/>
    <p:sldId id="269" r:id="rId9"/>
    <p:sldId id="271" r:id="rId10"/>
    <p:sldId id="272" r:id="rId11"/>
    <p:sldId id="283" r:id="rId12"/>
    <p:sldId id="273" r:id="rId13"/>
    <p:sldId id="306" r:id="rId14"/>
    <p:sldId id="300" r:id="rId15"/>
    <p:sldId id="284" r:id="rId16"/>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325"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4/21/2015</a:t>
            </a:fld>
            <a:endParaRPr lang="en-GB"/>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4/21/2015</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65163" y="4714875"/>
            <a:ext cx="5338762"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 exercise is</a:t>
            </a:r>
            <a:r>
              <a:rPr lang="en-GB" sz="1400" baseline="0" dirty="0" smtClean="0">
                <a:latin typeface="Calibri" pitchFamily="-105" charset="0"/>
              </a:rPr>
              <a:t> intended to reveal a number of influences on food intakes and purchasing decisions. In this case, fair-trade coffee displays ethical concern for distant commodity farmers; evening meal is likely to be high in fat and suggests familiarity with Italian foods (see lunch). Vegetarianism may be a political choice.</a:t>
            </a:r>
          </a:p>
          <a:p>
            <a:endParaRPr lang="en-GB" sz="1400" baseline="0" dirty="0" smtClean="0">
              <a:latin typeface="Calibri" pitchFamily="-105" charset="0"/>
            </a:endParaRPr>
          </a:p>
          <a:p>
            <a:r>
              <a:rPr lang="en-GB" sz="1400" baseline="0" dirty="0" smtClean="0">
                <a:latin typeface="Calibri" pitchFamily="-105" charset="0"/>
              </a:rPr>
              <a:t>Chocolate cake may carry guilt associations, unlike the coffee. Support for acquaintances shows social structures in some market situations. Tues is not a day for food hedonism, or perhaps reflects work-life balance issues.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11</a:t>
            </a:fld>
            <a:endParaRPr lang="en-GB"/>
          </a:p>
        </p:txBody>
      </p:sp>
    </p:spTree>
    <p:extLst>
      <p:ext uri="{BB962C8B-B14F-4D97-AF65-F5344CB8AC3E}">
        <p14:creationId xmlns:p14="http://schemas.microsoft.com/office/powerpoint/2010/main" val="73299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12</a:t>
            </a:fld>
            <a:endParaRPr lang="en-GB"/>
          </a:p>
        </p:txBody>
      </p:sp>
    </p:spTree>
    <p:extLst>
      <p:ext uri="{BB962C8B-B14F-4D97-AF65-F5344CB8AC3E}">
        <p14:creationId xmlns:p14="http://schemas.microsoft.com/office/powerpoint/2010/main" val="109953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13</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2</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a:t>
            </a:r>
            <a:r>
              <a:rPr lang="en-GB" sz="1400" baseline="0" dirty="0" smtClean="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388" y="876300"/>
            <a:ext cx="8786812" cy="5509200"/>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Sustainable Food</a:t>
            </a:r>
          </a:p>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and Food Security</a:t>
            </a:r>
          </a:p>
          <a:p>
            <a:pPr algn="ctr">
              <a:defRPr/>
            </a:pPr>
            <a:endParaRPr lang="en-GB"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sz="2800" dirty="0">
                <a:effectLst>
                  <a:outerShdw blurRad="38100" dist="38100" dir="2700000" algn="tl">
                    <a:srgbClr val="DDDDDD"/>
                  </a:outerShdw>
                </a:effectLst>
                <a:latin typeface="Calibri" pitchFamily="-84" charset="0"/>
                <a:ea typeface="Arial" pitchFamily="-84" charset="0"/>
                <a:cs typeface="Arial" pitchFamily="-84" charset="0"/>
              </a:rPr>
              <a:t>Masaryk University, Brno, April 21</a:t>
            </a:r>
            <a:r>
              <a:rPr lang="en-GB" sz="2800" baseline="30000" dirty="0">
                <a:effectLst>
                  <a:outerShdw blurRad="38100" dist="38100" dir="2700000" algn="tl">
                    <a:srgbClr val="DDDDDD"/>
                  </a:outerShdw>
                </a:effectLst>
                <a:latin typeface="Calibri" pitchFamily="-84" charset="0"/>
                <a:ea typeface="Arial" pitchFamily="-84" charset="0"/>
                <a:cs typeface="Arial" pitchFamily="-84" charset="0"/>
              </a:rPr>
              <a:t>st</a:t>
            </a:r>
            <a:r>
              <a:rPr lang="en-GB" sz="2800" dirty="0">
                <a:effectLst>
                  <a:outerShdw blurRad="38100" dist="38100" dir="2700000" algn="tl">
                    <a:srgbClr val="DDDDDD"/>
                  </a:outerShdw>
                </a:effectLst>
                <a:latin typeface="Calibri" pitchFamily="-84" charset="0"/>
                <a:ea typeface="Arial" pitchFamily="-84" charset="0"/>
                <a:cs typeface="Arial" pitchFamily="-84" charset="0"/>
              </a:rPr>
              <a:t> – 24</a:t>
            </a:r>
            <a:r>
              <a:rPr lang="en-GB" sz="2800" baseline="30000" dirty="0">
                <a:effectLst>
                  <a:outerShdw blurRad="38100" dist="38100" dir="2700000" algn="tl">
                    <a:srgbClr val="DDDDDD"/>
                  </a:outerShdw>
                </a:effectLst>
                <a:latin typeface="Calibri" pitchFamily="-84" charset="0"/>
                <a:ea typeface="Arial" pitchFamily="-84" charset="0"/>
                <a:cs typeface="Arial" pitchFamily="-84" charset="0"/>
              </a:rPr>
              <a:t>th</a:t>
            </a:r>
            <a:r>
              <a:rPr lang="en-GB" sz="2800" dirty="0">
                <a:effectLst>
                  <a:outerShdw blurRad="38100" dist="38100" dir="2700000" algn="tl">
                    <a:srgbClr val="DDDDDD"/>
                  </a:outerShdw>
                </a:effectLst>
                <a:latin typeface="Calibri" pitchFamily="-84" charset="0"/>
                <a:ea typeface="Arial" pitchFamily="-84" charset="0"/>
                <a:cs typeface="Arial" pitchFamily="-84" charset="0"/>
              </a:rPr>
              <a:t> </a:t>
            </a:r>
            <a:r>
              <a:rPr lang="en-GB" sz="2800" dirty="0" smtClean="0">
                <a:effectLst>
                  <a:outerShdw blurRad="38100" dist="38100" dir="2700000" algn="tl">
                    <a:srgbClr val="DDDDDD"/>
                  </a:outerShdw>
                </a:effectLst>
                <a:latin typeface="Calibri" pitchFamily="-84" charset="0"/>
                <a:ea typeface="Arial" pitchFamily="-84" charset="0"/>
                <a:cs typeface="Arial" pitchFamily="-84" charset="0"/>
              </a:rPr>
              <a:t>2015</a:t>
            </a:r>
            <a:endParaRPr lang="en-GB" sz="2800" b="1" dirty="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Session 1 – Introduction</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smtClean="0">
                <a:effectLst>
                  <a:outerShdw blurRad="38100" dist="38100" dir="2700000" algn="tl">
                    <a:srgbClr val="DDDDDD"/>
                  </a:outerShdw>
                </a:effectLst>
                <a:latin typeface="Calibri" pitchFamily="-84" charset="0"/>
                <a:ea typeface="Arial" pitchFamily="-84" charset="0"/>
                <a:cs typeface="Arial" pitchFamily="-84" charset="0"/>
              </a:rPr>
              <a:t>Dr Daniel </a:t>
            </a:r>
            <a:r>
              <a:rPr lang="en-GB" dirty="0">
                <a:effectLst>
                  <a:outerShdw blurRad="38100" dist="38100" dir="2700000" algn="tl">
                    <a:srgbClr val="DDDDDD"/>
                  </a:outerShdw>
                </a:effectLst>
                <a:latin typeface="Calibri" pitchFamily="-84" charset="0"/>
                <a:ea typeface="Arial" pitchFamily="-84" charset="0"/>
                <a:cs typeface="Arial" pitchFamily="-84" charset="0"/>
              </a:rPr>
              <a:t>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UK</a:t>
            </a:r>
          </a:p>
          <a:p>
            <a:pPr algn="ctr">
              <a:defRPr/>
            </a:pPr>
            <a:r>
              <a:rPr lang="en-GB" dirty="0" err="1" smtClean="0">
                <a:effectLst>
                  <a:outerShdw blurRad="38100" dist="38100" dir="2700000" algn="tl">
                    <a:srgbClr val="DDDDDD"/>
                  </a:outerShdw>
                </a:effectLst>
                <a:latin typeface="Calibri" pitchFamily="-84" charset="0"/>
                <a:ea typeface="Arial" pitchFamily="-84" charset="0"/>
                <a:cs typeface="Arial" pitchFamily="-84" charset="0"/>
              </a:rPr>
              <a:t>dkeech@glos.ac.uk</a:t>
            </a:r>
            <a:endParaRPr lang="en-GB"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endParaRPr lang="en-GB" sz="3600" b="1" dirty="0" smtClean="0">
              <a:latin typeface="Calibri" pitchFamily="-84" charset="0"/>
              <a:ea typeface="Arial" pitchFamily="-84" charset="0"/>
              <a:cs typeface="Arial" pitchFamily="-84"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spTree>
    <p:extLst>
      <p:ext uri="{BB962C8B-B14F-4D97-AF65-F5344CB8AC3E}">
        <p14:creationId xmlns:p14="http://schemas.microsoft.com/office/powerpoint/2010/main" val="1485792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78498" y="980728"/>
            <a:ext cx="7776864" cy="538609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3600" b="1" dirty="0" smtClean="0">
                <a:latin typeface="Calibri" pitchFamily="-105" charset="0"/>
              </a:rPr>
              <a:t>Example of food diary record</a:t>
            </a:r>
          </a:p>
          <a:p>
            <a:pPr eaLnBrk="0" hangingPunct="0">
              <a:spcAft>
                <a:spcPts val="1200"/>
              </a:spcAft>
            </a:pPr>
            <a:endParaRPr lang="en-GB" sz="800" dirty="0">
              <a:latin typeface="Calibri" pitchFamily="-105" charset="0"/>
            </a:endParaRPr>
          </a:p>
          <a:p>
            <a:pPr eaLnBrk="0" hangingPunct="0">
              <a:spcAft>
                <a:spcPts val="1200"/>
              </a:spcAft>
            </a:pPr>
            <a:r>
              <a:rPr lang="en-GB" u="sng" dirty="0" smtClean="0">
                <a:latin typeface="Calibri" pitchFamily="-105" charset="0"/>
              </a:rPr>
              <a:t>Friday </a:t>
            </a:r>
            <a:r>
              <a:rPr lang="en-GB" u="sng" dirty="0">
                <a:latin typeface="Calibri" pitchFamily="-105" charset="0"/>
              </a:rPr>
              <a:t>6</a:t>
            </a:r>
            <a:r>
              <a:rPr lang="en-GB" u="sng" baseline="30000" dirty="0" smtClean="0">
                <a:latin typeface="Calibri" pitchFamily="-105" charset="0"/>
              </a:rPr>
              <a:t>th</a:t>
            </a:r>
            <a:r>
              <a:rPr lang="en-GB" u="sng" dirty="0" smtClean="0">
                <a:latin typeface="Calibri" pitchFamily="-105" charset="0"/>
              </a:rPr>
              <a:t> Mar</a:t>
            </a:r>
          </a:p>
          <a:p>
            <a:pPr eaLnBrk="0" hangingPunct="0">
              <a:spcAft>
                <a:spcPts val="1200"/>
              </a:spcAft>
            </a:pPr>
            <a:r>
              <a:rPr lang="en-GB" dirty="0" smtClean="0">
                <a:latin typeface="Calibri" pitchFamily="-105" charset="0"/>
              </a:rPr>
              <a:t>Breakfast – </a:t>
            </a:r>
            <a:r>
              <a:rPr lang="en-GB" dirty="0">
                <a:latin typeface="Calibri" pitchFamily="-105" charset="0"/>
              </a:rPr>
              <a:t>T</a:t>
            </a:r>
            <a:r>
              <a:rPr lang="en-GB" dirty="0" smtClean="0">
                <a:latin typeface="Calibri" pitchFamily="-105" charset="0"/>
              </a:rPr>
              <a:t>oast and honey, tea.</a:t>
            </a:r>
          </a:p>
          <a:p>
            <a:pPr eaLnBrk="0" hangingPunct="0">
              <a:spcAft>
                <a:spcPts val="1200"/>
              </a:spcAft>
            </a:pPr>
            <a:r>
              <a:rPr lang="en-GB" dirty="0" smtClean="0">
                <a:latin typeface="Calibri" pitchFamily="-105" charset="0"/>
              </a:rPr>
              <a:t>Lunch – Vegetarian meal from university canteen: potato salad and cheese sandwich. Chocolate bar.</a:t>
            </a:r>
          </a:p>
          <a:p>
            <a:pPr eaLnBrk="0" hangingPunct="0">
              <a:spcAft>
                <a:spcPts val="1200"/>
              </a:spcAft>
            </a:pPr>
            <a:r>
              <a:rPr lang="en-GB" dirty="0" smtClean="0">
                <a:latin typeface="Calibri" pitchFamily="-105" charset="0"/>
              </a:rPr>
              <a:t>Evening meal – Frozen pizza and frozen potato chips from the supermarket.</a:t>
            </a:r>
          </a:p>
          <a:p>
            <a:pPr eaLnBrk="0" hangingPunct="0">
              <a:spcAft>
                <a:spcPts val="1200"/>
              </a:spcAft>
            </a:pPr>
            <a:r>
              <a:rPr lang="en-GB" dirty="0" smtClean="0">
                <a:latin typeface="Calibri" pitchFamily="-105" charset="0"/>
              </a:rPr>
              <a:t>Comments – Always buy fair-trade tea. Am a vegetarian. Just </a:t>
            </a:r>
            <a:r>
              <a:rPr lang="en-GB" u="sng" dirty="0" smtClean="0">
                <a:latin typeface="Calibri" pitchFamily="-105" charset="0"/>
              </a:rPr>
              <a:t>can’t</a:t>
            </a:r>
            <a:r>
              <a:rPr lang="en-GB" dirty="0" smtClean="0">
                <a:latin typeface="Calibri" pitchFamily="-105" charset="0"/>
              </a:rPr>
              <a:t> resist chocolate! Quick evening meal, I am going out with friends  tonight. Afternoon coffee plus apple cake at new local produce café run by people I know.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484784"/>
            <a:ext cx="3083972" cy="1552266"/>
          </a:xfrm>
          <a:prstGeom prst="rect">
            <a:avLst/>
          </a:prstGeom>
        </p:spPr>
      </p:pic>
    </p:spTree>
    <p:extLst>
      <p:ext uri="{BB962C8B-B14F-4D97-AF65-F5344CB8AC3E}">
        <p14:creationId xmlns:p14="http://schemas.microsoft.com/office/powerpoint/2010/main" val="7791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6336704" cy="584775"/>
          </a:xfrm>
          <a:prstGeom prst="rect">
            <a:avLst/>
          </a:prstGeom>
          <a:noFill/>
        </p:spPr>
        <p:txBody>
          <a:bodyPr wrap="square" rtlCol="0">
            <a:spAutoFit/>
          </a:bodyPr>
          <a:lstStyle/>
          <a:p>
            <a:r>
              <a:rPr lang="en-GB" sz="3200" b="1" dirty="0" smtClean="0">
                <a:latin typeface="+mn-lt"/>
              </a:rPr>
              <a:t>Food diary verbal report</a:t>
            </a:r>
            <a:endParaRPr lang="en-US" sz="3200" b="1" dirty="0">
              <a:latin typeface="+mn-lt"/>
            </a:endParaRPr>
          </a:p>
        </p:txBody>
      </p:sp>
      <p:sp>
        <p:nvSpPr>
          <p:cNvPr id="3" name="TextBox 2"/>
          <p:cNvSpPr txBox="1"/>
          <p:nvPr/>
        </p:nvSpPr>
        <p:spPr>
          <a:xfrm>
            <a:off x="827584" y="1700808"/>
            <a:ext cx="7848872" cy="4955203"/>
          </a:xfrm>
          <a:prstGeom prst="rect">
            <a:avLst/>
          </a:prstGeom>
          <a:noFill/>
        </p:spPr>
        <p:txBody>
          <a:bodyPr wrap="square" rtlCol="0">
            <a:spAutoFit/>
          </a:bodyPr>
          <a:lstStyle/>
          <a:p>
            <a:r>
              <a:rPr lang="en-GB" dirty="0" smtClean="0">
                <a:latin typeface="+mn-lt"/>
              </a:rPr>
              <a:t>This is based on your diary in the form of an oral presentation to the rest of the group. Work in </a:t>
            </a:r>
            <a:r>
              <a:rPr lang="en-GB" dirty="0" smtClean="0">
                <a:latin typeface="+mn-lt"/>
              </a:rPr>
              <a:t>groups of 3-4 people</a:t>
            </a:r>
            <a:r>
              <a:rPr lang="en-GB" dirty="0" smtClean="0">
                <a:latin typeface="+mn-lt"/>
              </a:rPr>
              <a:t>.</a:t>
            </a:r>
            <a:endParaRPr lang="en-GB" dirty="0" smtClean="0">
              <a:latin typeface="+mn-lt"/>
            </a:endParaRPr>
          </a:p>
          <a:p>
            <a:endParaRPr lang="en-GB" sz="1000" dirty="0" smtClean="0">
              <a:latin typeface="+mn-lt"/>
            </a:endParaRPr>
          </a:p>
          <a:p>
            <a:r>
              <a:rPr lang="en-GB" dirty="0" smtClean="0">
                <a:latin typeface="+mn-lt"/>
              </a:rPr>
              <a:t>Can be a simple verbal presentation, power-point, video, excel sheet… all this is fine. </a:t>
            </a:r>
            <a:r>
              <a:rPr lang="en-GB" dirty="0">
                <a:latin typeface="+mn-lt"/>
              </a:rPr>
              <a:t>B</a:t>
            </a:r>
            <a:r>
              <a:rPr lang="en-GB" dirty="0" smtClean="0">
                <a:latin typeface="+mn-lt"/>
              </a:rPr>
              <a:t>ut draw out critical questions or dilemmas which you have encountered or find interesting. For example:</a:t>
            </a:r>
          </a:p>
          <a:p>
            <a:endParaRPr lang="en-GB" sz="1000" dirty="0">
              <a:latin typeface="+mn-lt"/>
            </a:endParaRPr>
          </a:p>
          <a:p>
            <a:r>
              <a:rPr lang="en-GB" dirty="0" smtClean="0">
                <a:latin typeface="+mn-lt"/>
              </a:rPr>
              <a:t>Health: do labels help?</a:t>
            </a:r>
          </a:p>
          <a:p>
            <a:r>
              <a:rPr lang="en-GB" dirty="0" smtClean="0">
                <a:latin typeface="+mn-lt"/>
              </a:rPr>
              <a:t>Environment: did you throw lots of food away?</a:t>
            </a:r>
          </a:p>
          <a:p>
            <a:r>
              <a:rPr lang="en-GB" dirty="0" smtClean="0">
                <a:latin typeface="+mn-lt"/>
              </a:rPr>
              <a:t>Ethics: fair-trade is an apology for neo-liberalism… </a:t>
            </a:r>
          </a:p>
          <a:p>
            <a:r>
              <a:rPr lang="en-GB" dirty="0" smtClean="0">
                <a:latin typeface="+mn-lt"/>
              </a:rPr>
              <a:t>Social: no fresh fruit and veg in my neighbourhood</a:t>
            </a:r>
          </a:p>
          <a:p>
            <a:r>
              <a:rPr lang="en-GB" dirty="0" smtClean="0">
                <a:latin typeface="+mn-lt"/>
              </a:rPr>
              <a:t>Economic: sustainable food seems to cost more</a:t>
            </a:r>
            <a:endParaRPr lang="en-GB" sz="800" dirty="0" smtClean="0">
              <a:latin typeface="+mn-lt"/>
            </a:endParaRPr>
          </a:p>
          <a:p>
            <a:r>
              <a:rPr lang="en-GB" sz="800" dirty="0" smtClean="0">
                <a:latin typeface="+mn-lt"/>
              </a:rPr>
              <a:t> </a:t>
            </a:r>
          </a:p>
          <a:p>
            <a:pPr algn="ctr"/>
            <a:r>
              <a:rPr lang="en-GB" b="1" dirty="0" smtClean="0">
                <a:latin typeface="+mn-lt"/>
              </a:rPr>
              <a:t>Be honest – this is auto-ethnographic data collection </a:t>
            </a:r>
            <a:endParaRPr lang="en-US" b="1" dirty="0">
              <a:latin typeface="+mn-lt"/>
            </a:endParaRPr>
          </a:p>
        </p:txBody>
      </p:sp>
    </p:spTree>
    <p:extLst>
      <p:ext uri="{BB962C8B-B14F-4D97-AF65-F5344CB8AC3E}">
        <p14:creationId xmlns:p14="http://schemas.microsoft.com/office/powerpoint/2010/main" val="11030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6336704" cy="584775"/>
          </a:xfrm>
          <a:prstGeom prst="rect">
            <a:avLst/>
          </a:prstGeom>
          <a:noFill/>
        </p:spPr>
        <p:txBody>
          <a:bodyPr wrap="square" rtlCol="0">
            <a:spAutoFit/>
          </a:bodyPr>
          <a:lstStyle/>
          <a:p>
            <a:r>
              <a:rPr lang="en-GB" sz="3200" b="1" dirty="0" smtClean="0">
                <a:latin typeface="+mn-lt"/>
              </a:rPr>
              <a:t>Food diary oral presentation</a:t>
            </a:r>
            <a:endParaRPr lang="en-US" sz="3200" b="1" dirty="0">
              <a:latin typeface="+mn-lt"/>
            </a:endParaRPr>
          </a:p>
        </p:txBody>
      </p:sp>
      <p:sp>
        <p:nvSpPr>
          <p:cNvPr id="3" name="TextBox 2"/>
          <p:cNvSpPr txBox="1"/>
          <p:nvPr/>
        </p:nvSpPr>
        <p:spPr>
          <a:xfrm>
            <a:off x="827584" y="1700808"/>
            <a:ext cx="7848872" cy="5262979"/>
          </a:xfrm>
          <a:prstGeom prst="rect">
            <a:avLst/>
          </a:prstGeom>
          <a:noFill/>
        </p:spPr>
        <p:txBody>
          <a:bodyPr wrap="square" rtlCol="0">
            <a:spAutoFit/>
          </a:bodyPr>
          <a:lstStyle/>
          <a:p>
            <a:r>
              <a:rPr lang="en-GB" dirty="0" smtClean="0">
                <a:latin typeface="+mj-lt"/>
              </a:rPr>
              <a:t>Don’t just describe what you bought/ate. </a:t>
            </a:r>
            <a:r>
              <a:rPr lang="en-GB" u="sng" dirty="0" smtClean="0">
                <a:latin typeface="+mj-lt"/>
              </a:rPr>
              <a:t>Draw out critical reflections</a:t>
            </a:r>
            <a:r>
              <a:rPr lang="en-GB" dirty="0" smtClean="0">
                <a:latin typeface="+mj-lt"/>
              </a:rPr>
              <a:t> based on what we have discussed, for example:</a:t>
            </a:r>
          </a:p>
          <a:p>
            <a:pPr marL="342900" indent="-342900">
              <a:buFont typeface="Arial" pitchFamily="34" charset="0"/>
              <a:buChar char="•"/>
            </a:pPr>
            <a:r>
              <a:rPr lang="en-GB" dirty="0" smtClean="0">
                <a:latin typeface="+mj-lt"/>
              </a:rPr>
              <a:t>What social, ethical, economic, health, environmental factors inform your decisions?</a:t>
            </a:r>
          </a:p>
          <a:p>
            <a:pPr marL="342900" indent="-342900">
              <a:buFont typeface="Arial" pitchFamily="34" charset="0"/>
              <a:buChar char="•"/>
            </a:pPr>
            <a:r>
              <a:rPr lang="en-GB" dirty="0" smtClean="0">
                <a:latin typeface="+mj-lt"/>
              </a:rPr>
              <a:t>What are you trying to achieve, if anything (say if not)?</a:t>
            </a:r>
          </a:p>
          <a:p>
            <a:pPr marL="342900" indent="-342900">
              <a:buFont typeface="Arial" pitchFamily="34" charset="0"/>
              <a:buChar char="•"/>
            </a:pPr>
            <a:r>
              <a:rPr lang="en-GB" dirty="0" smtClean="0">
                <a:latin typeface="+mj-lt"/>
              </a:rPr>
              <a:t>Any </a:t>
            </a:r>
            <a:r>
              <a:rPr lang="en-GB" dirty="0">
                <a:latin typeface="+mj-lt"/>
              </a:rPr>
              <a:t>narratives from academic </a:t>
            </a:r>
            <a:r>
              <a:rPr lang="en-GB" dirty="0" smtClean="0">
                <a:latin typeface="+mj-lt"/>
              </a:rPr>
              <a:t>literatures we covered?</a:t>
            </a:r>
            <a:endParaRPr lang="en-GB" dirty="0">
              <a:latin typeface="+mj-lt"/>
            </a:endParaRPr>
          </a:p>
          <a:p>
            <a:pPr marL="342900" indent="-342900">
              <a:buFont typeface="Arial" pitchFamily="34" charset="0"/>
              <a:buChar char="•"/>
            </a:pPr>
            <a:r>
              <a:rPr lang="en-GB" dirty="0" smtClean="0">
                <a:latin typeface="+mj-lt"/>
              </a:rPr>
              <a:t>Who are the people affected by your decisions?</a:t>
            </a:r>
          </a:p>
          <a:p>
            <a:pPr marL="342900" indent="-342900">
              <a:buFont typeface="Arial" pitchFamily="34" charset="0"/>
              <a:buChar char="•"/>
            </a:pPr>
            <a:r>
              <a:rPr lang="en-GB" dirty="0" smtClean="0">
                <a:latin typeface="+mj-lt"/>
              </a:rPr>
              <a:t>Possible conflicts and dilemmas you faced</a:t>
            </a:r>
          </a:p>
          <a:p>
            <a:pPr marL="342900" indent="-342900">
              <a:buFont typeface="Arial" pitchFamily="34" charset="0"/>
              <a:buChar char="•"/>
            </a:pPr>
            <a:r>
              <a:rPr lang="en-GB" dirty="0" smtClean="0">
                <a:latin typeface="+mj-lt"/>
              </a:rPr>
              <a:t>What needs to change to affect your behaviour? To what extent do </a:t>
            </a:r>
            <a:r>
              <a:rPr lang="en-GB" u="sng" dirty="0" smtClean="0">
                <a:latin typeface="+mj-lt"/>
              </a:rPr>
              <a:t>you</a:t>
            </a:r>
            <a:r>
              <a:rPr lang="en-GB" dirty="0" smtClean="0">
                <a:latin typeface="+mj-lt"/>
              </a:rPr>
              <a:t> control behaviour-change?</a:t>
            </a:r>
          </a:p>
          <a:p>
            <a:pPr marL="342900" indent="-342900">
              <a:buFont typeface="Arial" pitchFamily="34" charset="0"/>
              <a:buChar char="•"/>
            </a:pPr>
            <a:r>
              <a:rPr lang="en-GB" dirty="0" smtClean="0">
                <a:latin typeface="+mj-lt"/>
              </a:rPr>
              <a:t>Local foods – how do they feature (if at all)?</a:t>
            </a:r>
          </a:p>
          <a:p>
            <a:pPr marL="342900" indent="-342900">
              <a:buFont typeface="Arial" pitchFamily="34" charset="0"/>
              <a:buChar char="•"/>
            </a:pPr>
            <a:r>
              <a:rPr lang="en-GB" dirty="0">
                <a:latin typeface="+mn-lt"/>
              </a:rPr>
              <a:t>You don’t have to cover </a:t>
            </a:r>
            <a:r>
              <a:rPr lang="en-GB" dirty="0" smtClean="0">
                <a:latin typeface="+mn-lt"/>
              </a:rPr>
              <a:t>everything!! </a:t>
            </a:r>
            <a:r>
              <a:rPr lang="en-GB" dirty="0">
                <a:latin typeface="+mn-lt"/>
              </a:rPr>
              <a:t> </a:t>
            </a:r>
            <a:r>
              <a:rPr lang="en-GB" dirty="0" smtClean="0">
                <a:latin typeface="+mn-lt"/>
              </a:rPr>
              <a:t>5-10 </a:t>
            </a:r>
            <a:r>
              <a:rPr lang="en-GB" dirty="0" err="1" smtClean="0">
                <a:latin typeface="+mn-lt"/>
              </a:rPr>
              <a:t>mins</a:t>
            </a:r>
            <a:r>
              <a:rPr lang="en-GB" dirty="0" smtClean="0">
                <a:latin typeface="+mn-lt"/>
              </a:rPr>
              <a:t> </a:t>
            </a:r>
            <a:r>
              <a:rPr lang="en-GB" dirty="0" err="1" smtClean="0">
                <a:latin typeface="+mn-lt"/>
              </a:rPr>
              <a:t>present’n</a:t>
            </a:r>
            <a:endParaRPr lang="en-GB" dirty="0">
              <a:latin typeface="+mn-lt"/>
            </a:endParaRPr>
          </a:p>
          <a:p>
            <a:pPr marL="342900" indent="-342900">
              <a:buFont typeface="Arial" pitchFamily="34" charset="0"/>
              <a:buChar char="•"/>
            </a:pPr>
            <a:r>
              <a:rPr lang="en-GB" dirty="0" smtClean="0">
                <a:latin typeface="+mj-lt"/>
              </a:rPr>
              <a:t>Concluding summary remarks</a:t>
            </a:r>
          </a:p>
          <a:p>
            <a:endParaRPr lang="en-US" dirty="0"/>
          </a:p>
        </p:txBody>
      </p:sp>
    </p:spTree>
    <p:extLst>
      <p:ext uri="{BB962C8B-B14F-4D97-AF65-F5344CB8AC3E}">
        <p14:creationId xmlns:p14="http://schemas.microsoft.com/office/powerpoint/2010/main" val="111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260648"/>
            <a:ext cx="7776864" cy="3046988"/>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3600" b="1" dirty="0" smtClean="0">
                <a:latin typeface="Calibri" pitchFamily="-105" charset="0"/>
              </a:rPr>
              <a:t>Any</a:t>
            </a:r>
            <a:r>
              <a:rPr lang="en-GB" sz="3600" dirty="0" smtClean="0">
                <a:latin typeface="Calibri" pitchFamily="-105" charset="0"/>
              </a:rPr>
              <a:t> </a:t>
            </a:r>
            <a:r>
              <a:rPr lang="en-GB" sz="3600" b="1" dirty="0" smtClean="0">
                <a:latin typeface="Calibri" pitchFamily="-105" charset="0"/>
              </a:rPr>
              <a:t>questions so far?</a:t>
            </a:r>
          </a:p>
          <a:p>
            <a:pPr algn="ctr" eaLnBrk="0" hangingPunct="0">
              <a:spcAft>
                <a:spcPts val="1200"/>
              </a:spcAft>
            </a:pPr>
            <a:r>
              <a:rPr lang="en-GB" sz="3600" b="1" dirty="0" smtClean="0">
                <a:latin typeface="Calibri" pitchFamily="-105" charset="0"/>
              </a:rPr>
              <a:t>Happy?</a:t>
            </a:r>
          </a:p>
          <a:p>
            <a:pPr algn="ctr" eaLnBrk="0" hangingPunct="0">
              <a:spcAft>
                <a:spcPts val="1200"/>
              </a:spcAft>
            </a:pPr>
            <a:r>
              <a:rPr lang="en-GB" sz="3600" b="1" dirty="0" smtClean="0">
                <a:latin typeface="Calibri" pitchFamily="-105" charset="0"/>
              </a:rPr>
              <a:t>What you expected</a:t>
            </a:r>
            <a:r>
              <a:rPr lang="en-GB" sz="3600" b="1" dirty="0" smtClean="0">
                <a:latin typeface="Calibri" pitchFamily="-105" charset="0"/>
              </a:rPr>
              <a:t>?</a:t>
            </a:r>
          </a:p>
          <a:p>
            <a:pPr algn="ctr" eaLnBrk="0" hangingPunct="0">
              <a:spcAft>
                <a:spcPts val="1200"/>
              </a:spcAft>
            </a:pPr>
            <a:r>
              <a:rPr lang="en-GB" sz="3600" b="1" dirty="0" smtClean="0">
                <a:latin typeface="Calibri" pitchFamily="-105" charset="0"/>
              </a:rPr>
              <a:t>See you </a:t>
            </a:r>
            <a:r>
              <a:rPr lang="en-GB" sz="3600" b="1" smtClean="0">
                <a:latin typeface="Calibri" pitchFamily="-105" charset="0"/>
              </a:rPr>
              <a:t>after breakfast - </a:t>
            </a:r>
            <a:r>
              <a:rPr lang="en-GB" sz="3600" b="1" dirty="0" smtClean="0">
                <a:latin typeface="Calibri" pitchFamily="-105" charset="0"/>
              </a:rPr>
              <a:t>08.00 in U41</a:t>
            </a:r>
            <a:endParaRPr lang="en-GB" sz="3600" b="1" dirty="0" smtClean="0">
              <a:latin typeface="Calibri" pitchFamily="-105" charset="0"/>
            </a:endParaRPr>
          </a:p>
          <a:p>
            <a:pPr eaLnBrk="0" hangingPunct="0">
              <a:spcAft>
                <a:spcPts val="1200"/>
              </a:spcAft>
            </a:pPr>
            <a:endParaRPr lang="en-GB" sz="800" dirty="0" smtClean="0">
              <a:latin typeface="Calibri" pitchFamily="-105"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440401"/>
            <a:ext cx="4610744" cy="3258005"/>
          </a:xfrm>
          <a:prstGeom prst="rect">
            <a:avLst/>
          </a:prstGeom>
        </p:spPr>
      </p:pic>
    </p:spTree>
    <p:extLst>
      <p:ext uri="{BB962C8B-B14F-4D97-AF65-F5344CB8AC3E}">
        <p14:creationId xmlns:p14="http://schemas.microsoft.com/office/powerpoint/2010/main" val="5386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1"/>
            <a:ext cx="4572000" cy="5078313"/>
          </a:xfrm>
          <a:prstGeom prst="rect">
            <a:avLst/>
          </a:prstGeom>
        </p:spPr>
        <p:txBody>
          <a:bodyPr wrap="square">
            <a:spAutoFit/>
          </a:bodyPr>
          <a:lstStyle/>
          <a:p>
            <a:pPr eaLnBrk="0" hangingPunct="0">
              <a:spcAft>
                <a:spcPts val="0"/>
              </a:spcAft>
            </a:pPr>
            <a:r>
              <a:rPr lang="en-GB" sz="2000" b="1" dirty="0" smtClean="0">
                <a:latin typeface="Calibri" pitchFamily="-105" charset="0"/>
              </a:rPr>
              <a:t>University of Gloucestershire</a:t>
            </a:r>
          </a:p>
          <a:p>
            <a:pPr indent="-457200" eaLnBrk="0" hangingPunct="0">
              <a:spcAft>
                <a:spcPts val="0"/>
              </a:spcAft>
              <a:buFont typeface="Wingdings" charset="2"/>
              <a:buChar char="§"/>
            </a:pPr>
            <a:r>
              <a:rPr lang="en-GB" sz="2000" dirty="0" smtClean="0">
                <a:latin typeface="Calibri" pitchFamily="-105" charset="0"/>
              </a:rPr>
              <a:t>Small university in SW England</a:t>
            </a:r>
          </a:p>
          <a:p>
            <a:pPr indent="-457200" eaLnBrk="0" hangingPunct="0">
              <a:spcAft>
                <a:spcPts val="0"/>
              </a:spcAft>
              <a:buFont typeface="Wingdings" charset="2"/>
              <a:buChar char="§"/>
            </a:pPr>
            <a:r>
              <a:rPr lang="en-GB" sz="2000" dirty="0" smtClean="0">
                <a:latin typeface="Calibri" pitchFamily="-105" charset="0"/>
              </a:rPr>
              <a:t>Originally est. in 1847</a:t>
            </a:r>
          </a:p>
          <a:p>
            <a:pPr indent="-457200" eaLnBrk="0" hangingPunct="0">
              <a:spcAft>
                <a:spcPts val="0"/>
              </a:spcAft>
              <a:buFont typeface="Wingdings" charset="2"/>
              <a:buChar char="§"/>
            </a:pPr>
            <a:r>
              <a:rPr lang="en-GB" sz="2000" dirty="0" smtClean="0">
                <a:latin typeface="Calibri" pitchFamily="-105" charset="0"/>
              </a:rPr>
              <a:t>9000 students, 1000 PG, 55%W</a:t>
            </a:r>
          </a:p>
          <a:p>
            <a:pPr lvl="1" indent="-457200" eaLnBrk="0" hangingPunct="0">
              <a:spcAft>
                <a:spcPts val="0"/>
              </a:spcAft>
              <a:buFont typeface="Wingdings" charset="2"/>
              <a:buChar char="§"/>
            </a:pPr>
            <a:r>
              <a:rPr lang="en-GB" sz="2000" dirty="0" smtClean="0">
                <a:latin typeface="Calibri" pitchFamily="-105" charset="0"/>
              </a:rPr>
              <a:t>Specialisms: fine arts, applied/social sciences, sport, business, education</a:t>
            </a:r>
          </a:p>
          <a:p>
            <a:pPr indent="-457200" eaLnBrk="0" hangingPunct="0">
              <a:spcAft>
                <a:spcPts val="0"/>
              </a:spcAft>
              <a:buFont typeface="Wingdings" charset="2"/>
              <a:buChar char="§"/>
            </a:pPr>
            <a:r>
              <a:rPr lang="en-GB" sz="2000" dirty="0" smtClean="0">
                <a:latin typeface="Calibri" pitchFamily="-105" charset="0"/>
              </a:rPr>
              <a:t>Four campuses in two adjacent towns</a:t>
            </a:r>
          </a:p>
          <a:p>
            <a:pPr eaLnBrk="0" hangingPunct="0">
              <a:spcAft>
                <a:spcPts val="0"/>
              </a:spcAft>
            </a:pPr>
            <a:endParaRPr lang="en-GB" sz="2000" dirty="0" smtClean="0">
              <a:latin typeface="Calibri" pitchFamily="-105" charset="0"/>
            </a:endParaRPr>
          </a:p>
          <a:p>
            <a:pPr eaLnBrk="0" hangingPunct="0">
              <a:spcAft>
                <a:spcPts val="0"/>
              </a:spcAft>
            </a:pPr>
            <a:r>
              <a:rPr lang="en-GB" sz="2000" b="1" dirty="0" smtClean="0">
                <a:latin typeface="Calibri" pitchFamily="-105" charset="0"/>
              </a:rPr>
              <a:t>CCRI</a:t>
            </a:r>
          </a:p>
          <a:p>
            <a:pPr indent="457200" eaLnBrk="0" hangingPunct="0">
              <a:spcAft>
                <a:spcPts val="0"/>
              </a:spcAft>
              <a:buFont typeface="Wingdings" charset="2"/>
              <a:buChar char="§"/>
            </a:pPr>
            <a:r>
              <a:rPr lang="en-GB" sz="2000" dirty="0" smtClean="0">
                <a:latin typeface="Calibri" pitchFamily="-105" charset="0"/>
              </a:rPr>
              <a:t>Est. 1986, </a:t>
            </a:r>
            <a:r>
              <a:rPr lang="en-GB" sz="2000" dirty="0" smtClean="0">
                <a:latin typeface="Calibri" pitchFamily="-105" charset="0"/>
              </a:rPr>
              <a:t>one of UK’s largest rural research centres. Now more broadly based around social innovation, food, sustainability and </a:t>
            </a:r>
            <a:r>
              <a:rPr lang="en-GB" sz="2000" dirty="0" err="1" smtClean="0">
                <a:latin typeface="Calibri" pitchFamily="-105" charset="0"/>
              </a:rPr>
              <a:t>renewables</a:t>
            </a:r>
            <a:r>
              <a:rPr lang="en-GB" sz="2000" dirty="0" smtClean="0">
                <a:latin typeface="Calibri" pitchFamily="-105" charset="0"/>
              </a:rPr>
              <a:t>.</a:t>
            </a:r>
          </a:p>
          <a:p>
            <a:pPr indent="457200" eaLnBrk="0" hangingPunct="0">
              <a:spcAft>
                <a:spcPts val="0"/>
              </a:spcAft>
              <a:buFont typeface="Wingdings" charset="2"/>
              <a:buChar char="§"/>
            </a:pPr>
            <a:r>
              <a:rPr lang="en-GB" sz="2000" dirty="0" smtClean="0">
                <a:latin typeface="Calibri" pitchFamily="-105" charset="0"/>
              </a:rPr>
              <a:t>Masters teaching and PhD</a:t>
            </a:r>
          </a:p>
          <a:p>
            <a:pPr indent="457200" eaLnBrk="0" hangingPunct="0">
              <a:spcAft>
                <a:spcPts val="0"/>
              </a:spcAft>
              <a:buFont typeface="Wingdings" charset="2"/>
              <a:buChar char="§"/>
            </a:pPr>
            <a:r>
              <a:rPr lang="en-GB" sz="2000" dirty="0" smtClean="0">
                <a:latin typeface="Calibri" pitchFamily="-105" charset="0"/>
              </a:rPr>
              <a:t>Most research within EU partnerships</a:t>
            </a:r>
            <a:endParaRPr lang="en-GB" dirty="0" smtClean="0">
              <a:latin typeface="Calibri" pitchFamily="-105" charset="0"/>
            </a:endParaRPr>
          </a:p>
          <a:p>
            <a:pPr eaLnBrk="0" hangingPunct="0">
              <a:spcAft>
                <a:spcPts val="1200"/>
              </a:spcAft>
            </a:pPr>
            <a:endParaRPr lang="en-GB" dirty="0">
              <a:latin typeface="Calibri" pitchFamily="-105"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4" descr="Screen Shot 2015-04-08 at 13.41.46.png"/>
          <p:cNvPicPr>
            <a:picLocks noChangeAspect="1"/>
          </p:cNvPicPr>
          <p:nvPr/>
        </p:nvPicPr>
        <p:blipFill>
          <a:blip r:embed="rId4"/>
          <a:stretch>
            <a:fillRect/>
          </a:stretch>
        </p:blipFill>
        <p:spPr>
          <a:xfrm>
            <a:off x="4572000" y="4724400"/>
            <a:ext cx="4572000" cy="1934019"/>
          </a:xfrm>
          <a:prstGeom prst="rect">
            <a:avLst/>
          </a:prstGeom>
        </p:spPr>
      </p:pic>
      <p:pic>
        <p:nvPicPr>
          <p:cNvPr id="6" name="Picture 5" descr="Screen Shot 2015-04-08 at 13.46.23.png"/>
          <p:cNvPicPr>
            <a:picLocks noChangeAspect="1"/>
          </p:cNvPicPr>
          <p:nvPr/>
        </p:nvPicPr>
        <p:blipFill>
          <a:blip r:embed="rId5"/>
          <a:stretch>
            <a:fillRect/>
          </a:stretch>
        </p:blipFill>
        <p:spPr>
          <a:xfrm>
            <a:off x="4419600" y="152400"/>
            <a:ext cx="2514600" cy="1875437"/>
          </a:xfrm>
          <a:prstGeom prst="rect">
            <a:avLst/>
          </a:prstGeom>
        </p:spPr>
      </p:pic>
      <p:pic>
        <p:nvPicPr>
          <p:cNvPr id="7" name="Picture 6" descr="Screen Shot 2015-04-08 at 13.36.41.png"/>
          <p:cNvPicPr>
            <a:picLocks noChangeAspect="1"/>
          </p:cNvPicPr>
          <p:nvPr/>
        </p:nvPicPr>
        <p:blipFill>
          <a:blip r:embed="rId6"/>
          <a:stretch>
            <a:fillRect/>
          </a:stretch>
        </p:blipFill>
        <p:spPr>
          <a:xfrm>
            <a:off x="5012804" y="2286000"/>
            <a:ext cx="4131196" cy="2142430"/>
          </a:xfrm>
          <a:prstGeom prst="rect">
            <a:avLst/>
          </a:prstGeom>
        </p:spPr>
      </p:pic>
      <p:cxnSp>
        <p:nvCxnSpPr>
          <p:cNvPr id="9" name="Straight Arrow Connector 8"/>
          <p:cNvCxnSpPr/>
          <p:nvPr/>
        </p:nvCxnSpPr>
        <p:spPr>
          <a:xfrm>
            <a:off x="2133600" y="685800"/>
            <a:ext cx="47244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2554545"/>
          </a:xfrm>
          <a:prstGeom prst="rect">
            <a:avLst/>
          </a:prstGeom>
        </p:spPr>
        <p:txBody>
          <a:bodyPr>
            <a:spAutoFit/>
          </a:bodyPr>
          <a:lstStyle/>
          <a:p>
            <a:pPr eaLnBrk="0" hangingPunct="0">
              <a:spcAft>
                <a:spcPts val="1200"/>
              </a:spcAft>
            </a:pPr>
            <a:r>
              <a:rPr lang="en-GB" dirty="0" smtClean="0">
                <a:latin typeface="Calibri" pitchFamily="-105" charset="0"/>
              </a:rPr>
              <a:t>Introductions</a:t>
            </a:r>
            <a:endParaRPr lang="en-GB" dirty="0">
              <a:latin typeface="Calibri" pitchFamily="-105" charset="0"/>
            </a:endParaRPr>
          </a:p>
          <a:p>
            <a:pPr marL="342900" indent="-342900" eaLnBrk="0" hangingPunct="0">
              <a:spcAft>
                <a:spcPts val="1200"/>
              </a:spcAft>
              <a:buFont typeface="Arial" pitchFamily="34" charset="0"/>
              <a:buChar char="•"/>
            </a:pPr>
            <a:r>
              <a:rPr lang="en-GB" dirty="0">
                <a:latin typeface="Calibri" pitchFamily="-105" charset="0"/>
              </a:rPr>
              <a:t>Your name</a:t>
            </a:r>
          </a:p>
          <a:p>
            <a:pPr marL="342900" indent="-342900" eaLnBrk="0" hangingPunct="0">
              <a:spcAft>
                <a:spcPts val="1200"/>
              </a:spcAft>
              <a:buFont typeface="Arial" pitchFamily="34" charset="0"/>
              <a:buChar char="•"/>
            </a:pPr>
            <a:r>
              <a:rPr lang="en-GB" dirty="0" smtClean="0">
                <a:latin typeface="Calibri" pitchFamily="-105" charset="0"/>
              </a:rPr>
              <a:t>Previous/other </a:t>
            </a:r>
            <a:r>
              <a:rPr lang="en-GB" dirty="0">
                <a:latin typeface="Calibri" pitchFamily="-105" charset="0"/>
              </a:rPr>
              <a:t>study areas</a:t>
            </a:r>
          </a:p>
          <a:p>
            <a:pPr marL="342900" indent="-342900" eaLnBrk="0" hangingPunct="0">
              <a:spcAft>
                <a:spcPts val="1200"/>
              </a:spcAft>
              <a:buFont typeface="Arial" pitchFamily="34" charset="0"/>
              <a:buChar char="•"/>
            </a:pPr>
            <a:r>
              <a:rPr lang="en-GB" dirty="0">
                <a:latin typeface="Calibri" pitchFamily="-105" charset="0"/>
              </a:rPr>
              <a:t>Areas of interest in this </a:t>
            </a:r>
            <a:r>
              <a:rPr lang="en-GB" dirty="0" smtClean="0">
                <a:latin typeface="Calibri" pitchFamily="-105" charset="0"/>
              </a:rPr>
              <a:t>module</a:t>
            </a:r>
          </a:p>
          <a:p>
            <a:pPr marL="342900" indent="-342900" eaLnBrk="0" hangingPunct="0">
              <a:spcAft>
                <a:spcPts val="1200"/>
              </a:spcAft>
              <a:buFont typeface="Arial" pitchFamily="34" charset="0"/>
              <a:buChar char="•"/>
            </a:pPr>
            <a:r>
              <a:rPr lang="en-GB" dirty="0" smtClean="0">
                <a:latin typeface="Calibri" pitchFamily="-105" charset="0"/>
              </a:rPr>
              <a:t>Involvement in food networks?</a:t>
            </a:r>
            <a:endParaRPr lang="en-GB" dirty="0">
              <a:latin typeface="Calibri" pitchFamily="-105" charset="0"/>
            </a:endParaRPr>
          </a:p>
        </p:txBody>
      </p:sp>
    </p:spTree>
    <p:extLst>
      <p:ext uri="{BB962C8B-B14F-4D97-AF65-F5344CB8AC3E}">
        <p14:creationId xmlns:p14="http://schemas.microsoft.com/office/powerpoint/2010/main" val="14857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5093702"/>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smtClean="0">
                <a:latin typeface="Calibri" pitchFamily="-105" charset="0"/>
              </a:rPr>
              <a:t>Together we will:</a:t>
            </a:r>
          </a:p>
          <a:p>
            <a:pPr eaLnBrk="0" hangingPunct="0">
              <a:spcAft>
                <a:spcPts val="600"/>
              </a:spcAft>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a:t>
            </a:r>
            <a:r>
              <a:rPr lang="en-GB" dirty="0" smtClean="0">
                <a:latin typeface="Calibri" pitchFamily="-105" charset="0"/>
              </a:rPr>
              <a:t>xplore the changing role of food over the last 2-3 decades.</a:t>
            </a:r>
          </a:p>
          <a:p>
            <a:pPr marL="342900" indent="-34290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Critically consider some public, scientific and policy debates around food supply, production and consumption, including the complexities and inter-connectedness of local and non-local food.</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Briefly trace </a:t>
            </a:r>
            <a:r>
              <a:rPr lang="en-GB" dirty="0" smtClean="0">
                <a:latin typeface="Calibri" pitchFamily="-105" charset="0"/>
              </a:rPr>
              <a:t>multi-disciplinary methodological approaches which can help us, as researchers, make sense of these difficult issues.</a:t>
            </a:r>
          </a:p>
          <a:p>
            <a:pPr marL="342900" indent="-342900" eaLnBrk="0" hangingPunct="0">
              <a:spcAft>
                <a:spcPts val="600"/>
              </a:spcAft>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Examine ‘alternative’ and community food provision models.</a:t>
            </a:r>
          </a:p>
          <a:p>
            <a:pPr marL="342900" indent="-342900" eaLnBrk="0" hangingPunct="0">
              <a:buFont typeface="Arial" pitchFamily="34" charset="0"/>
              <a:buChar char="•"/>
            </a:pPr>
            <a:endParaRPr lang="en-GB" sz="800" dirty="0" smtClean="0">
              <a:latin typeface="Calibri" pitchFamily="-105" charset="0"/>
            </a:endParaRPr>
          </a:p>
          <a:p>
            <a:pPr marL="342900" indent="-342900" eaLnBrk="0" hangingPunct="0">
              <a:buFont typeface="Arial" pitchFamily="34" charset="0"/>
              <a:buChar char="•"/>
            </a:pPr>
            <a:r>
              <a:rPr lang="en-GB" dirty="0" smtClean="0">
                <a:latin typeface="Calibri" pitchFamily="-105" charset="0"/>
              </a:rPr>
              <a:t>Carry out independent research which aims to help students demonstrate and communicate their grasp of the issues covered.</a:t>
            </a: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Overview of the week</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(1)</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4035" name="TextBox 1"/>
          <p:cNvSpPr txBox="1">
            <a:spLocks noChangeArrowheads="1"/>
          </p:cNvSpPr>
          <p:nvPr/>
        </p:nvSpPr>
        <p:spPr bwMode="auto">
          <a:xfrm>
            <a:off x="533400" y="1447800"/>
            <a:ext cx="8064500" cy="4801314"/>
          </a:xfrm>
          <a:prstGeom prst="rect">
            <a:avLst/>
          </a:prstGeom>
          <a:noFill/>
          <a:ln w="9525">
            <a:noFill/>
            <a:miter lim="800000"/>
            <a:headEnd/>
            <a:tailEnd/>
          </a:ln>
        </p:spPr>
        <p:txBody>
          <a:bodyPr>
            <a:prstTxWarp prst="textNoShape">
              <a:avLst/>
            </a:prstTxWarp>
            <a:spAutoFit/>
          </a:bodyPr>
          <a:lstStyle/>
          <a:p>
            <a:pPr>
              <a:lnSpc>
                <a:spcPct val="150000"/>
              </a:lnSpc>
            </a:pPr>
            <a:r>
              <a:rPr lang="en-GB" b="1" dirty="0" smtClean="0">
                <a:latin typeface="Calibri" pitchFamily="-105" charset="0"/>
              </a:rPr>
              <a:t>Session 1: Tues 21</a:t>
            </a:r>
            <a:r>
              <a:rPr lang="en-GB" b="1" baseline="30000" dirty="0" smtClean="0">
                <a:latin typeface="Calibri" pitchFamily="-105" charset="0"/>
              </a:rPr>
              <a:t>st</a:t>
            </a:r>
            <a:r>
              <a:rPr lang="en-GB" b="1" dirty="0" smtClean="0">
                <a:latin typeface="Calibri" pitchFamily="-105" charset="0"/>
              </a:rPr>
              <a:t> April (M117)</a:t>
            </a:r>
          </a:p>
          <a:p>
            <a:pPr>
              <a:lnSpc>
                <a:spcPct val="150000"/>
              </a:lnSpc>
            </a:pPr>
            <a:r>
              <a:rPr lang="en-GB" dirty="0" smtClean="0">
                <a:latin typeface="Calibri" pitchFamily="-105" charset="0"/>
              </a:rPr>
              <a:t>Introductions, overview, research exercise.</a:t>
            </a:r>
          </a:p>
          <a:p>
            <a:pPr>
              <a:lnSpc>
                <a:spcPct val="150000"/>
              </a:lnSpc>
            </a:pPr>
            <a:endParaRPr lang="en-GB" sz="1800" dirty="0" smtClean="0">
              <a:latin typeface="Calibri" pitchFamily="-105" charset="0"/>
            </a:endParaRPr>
          </a:p>
          <a:p>
            <a:pPr>
              <a:lnSpc>
                <a:spcPct val="150000"/>
              </a:lnSpc>
            </a:pPr>
            <a:r>
              <a:rPr lang="en-GB" b="1" dirty="0" smtClean="0">
                <a:latin typeface="Calibri" pitchFamily="-105" charset="0"/>
              </a:rPr>
              <a:t>Session 2: Wed 22</a:t>
            </a:r>
            <a:r>
              <a:rPr lang="en-GB" b="1" baseline="30000" dirty="0" smtClean="0">
                <a:latin typeface="Calibri" pitchFamily="-105" charset="0"/>
              </a:rPr>
              <a:t>nd</a:t>
            </a:r>
            <a:r>
              <a:rPr lang="en-GB" b="1" dirty="0" smtClean="0">
                <a:latin typeface="Calibri" pitchFamily="-105" charset="0"/>
              </a:rPr>
              <a:t> April 8.00 (U41)</a:t>
            </a:r>
          </a:p>
          <a:p>
            <a:pPr>
              <a:lnSpc>
                <a:spcPct val="150000"/>
              </a:lnSpc>
            </a:pPr>
            <a:r>
              <a:rPr lang="en-GB" dirty="0" smtClean="0">
                <a:latin typeface="Calibri" pitchFamily="-105" charset="0"/>
              </a:rPr>
              <a:t>Dynamic narratives: debates about sustainability and security</a:t>
            </a:r>
          </a:p>
          <a:p>
            <a:pPr>
              <a:lnSpc>
                <a:spcPct val="150000"/>
              </a:lnSpc>
            </a:pPr>
            <a:endParaRPr lang="en-GB" dirty="0" smtClean="0">
              <a:latin typeface="Calibri" pitchFamily="-105" charset="0"/>
            </a:endParaRPr>
          </a:p>
          <a:p>
            <a:pPr>
              <a:lnSpc>
                <a:spcPct val="150000"/>
              </a:lnSpc>
            </a:pPr>
            <a:r>
              <a:rPr lang="en-GB" b="1" dirty="0" smtClean="0">
                <a:latin typeface="Calibri" pitchFamily="-105" charset="0"/>
              </a:rPr>
              <a:t>Session 3: Wed 22</a:t>
            </a:r>
            <a:r>
              <a:rPr lang="en-GB" b="1" baseline="30000" dirty="0" smtClean="0">
                <a:latin typeface="Calibri" pitchFamily="-105" charset="0"/>
              </a:rPr>
              <a:t>nd</a:t>
            </a:r>
            <a:r>
              <a:rPr lang="en-GB" b="1" dirty="0" smtClean="0">
                <a:latin typeface="Calibri" pitchFamily="-105" charset="0"/>
              </a:rPr>
              <a:t> April 9.45 (</a:t>
            </a:r>
            <a:r>
              <a:rPr lang="en-GB" b="1" dirty="0" err="1" smtClean="0">
                <a:latin typeface="Calibri" pitchFamily="-105" charset="0"/>
              </a:rPr>
              <a:t>Aula</a:t>
            </a:r>
            <a:r>
              <a:rPr lang="en-GB" b="1" dirty="0" smtClean="0">
                <a:latin typeface="Calibri" pitchFamily="-105" charset="0"/>
              </a:rPr>
              <a:t>)</a:t>
            </a:r>
          </a:p>
          <a:p>
            <a:pPr>
              <a:lnSpc>
                <a:spcPct val="150000"/>
              </a:lnSpc>
            </a:pPr>
            <a:r>
              <a:rPr lang="en-GB" dirty="0" smtClean="0">
                <a:latin typeface="Calibri" pitchFamily="-105" charset="0"/>
              </a:rPr>
              <a:t>Responses from civil society: Community Supported Agriculture</a:t>
            </a:r>
          </a:p>
          <a:p>
            <a:pPr>
              <a:lnSpc>
                <a:spcPct val="150000"/>
              </a:lnSpc>
            </a:pPr>
            <a:endParaRPr lang="en-GB" sz="1800" dirty="0" smtClean="0">
              <a:latin typeface="Calibri"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5800" y="1524000"/>
            <a:ext cx="7776864" cy="4862869"/>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smtClean="0">
                <a:latin typeface="Calibri" pitchFamily="-105" charset="0"/>
              </a:rPr>
              <a:t>Session </a:t>
            </a:r>
            <a:r>
              <a:rPr lang="en-GB" b="1" dirty="0">
                <a:latin typeface="Calibri" pitchFamily="-105" charset="0"/>
              </a:rPr>
              <a:t>4</a:t>
            </a:r>
            <a:r>
              <a:rPr lang="en-GB" b="1" dirty="0" smtClean="0">
                <a:latin typeface="Calibri" pitchFamily="-105" charset="0"/>
              </a:rPr>
              <a:t> – Thurs 23</a:t>
            </a:r>
            <a:r>
              <a:rPr lang="en-GB" b="1" baseline="30000" dirty="0" smtClean="0">
                <a:latin typeface="Calibri" pitchFamily="-105" charset="0"/>
              </a:rPr>
              <a:t>rd</a:t>
            </a:r>
            <a:r>
              <a:rPr lang="en-GB" b="1" dirty="0" smtClean="0">
                <a:latin typeface="Calibri" pitchFamily="-105" charset="0"/>
              </a:rPr>
              <a:t> April 8.00 (U42) </a:t>
            </a:r>
          </a:p>
          <a:p>
            <a:pPr eaLnBrk="0" hangingPunct="0">
              <a:spcAft>
                <a:spcPts val="1200"/>
              </a:spcAft>
            </a:pPr>
            <a:r>
              <a:rPr lang="en-GB" dirty="0" smtClean="0">
                <a:latin typeface="Calibri" pitchFamily="-105" charset="0"/>
              </a:rPr>
              <a:t>Farmers’ Markets (in the UK) – Rural regeneration or urban niche?</a:t>
            </a:r>
          </a:p>
          <a:p>
            <a:pPr eaLnBrk="0" hangingPunct="0">
              <a:spcAft>
                <a:spcPts val="1200"/>
              </a:spcAft>
            </a:pPr>
            <a:endParaRPr lang="en-GB" dirty="0" smtClean="0">
              <a:latin typeface="Calibri" pitchFamily="-105" charset="0"/>
            </a:endParaRPr>
          </a:p>
          <a:p>
            <a:pPr eaLnBrk="0" hangingPunct="0">
              <a:spcAft>
                <a:spcPts val="1200"/>
              </a:spcAft>
            </a:pPr>
            <a:r>
              <a:rPr lang="en-GB" b="1" dirty="0" smtClean="0">
                <a:latin typeface="Calibri" pitchFamily="-105" charset="0"/>
              </a:rPr>
              <a:t>Session 5 – Fri 24</a:t>
            </a:r>
            <a:r>
              <a:rPr lang="en-GB" b="1" baseline="30000" dirty="0" smtClean="0">
                <a:latin typeface="Calibri" pitchFamily="-105" charset="0"/>
              </a:rPr>
              <a:t>th</a:t>
            </a:r>
            <a:r>
              <a:rPr lang="en-GB" b="1" dirty="0" smtClean="0">
                <a:latin typeface="Calibri" pitchFamily="-105" charset="0"/>
              </a:rPr>
              <a:t> April 8.00 (M117)</a:t>
            </a:r>
          </a:p>
          <a:p>
            <a:pPr eaLnBrk="0" hangingPunct="0">
              <a:spcAft>
                <a:spcPts val="1200"/>
              </a:spcAft>
            </a:pPr>
            <a:r>
              <a:rPr lang="en-GB" dirty="0" smtClean="0">
                <a:latin typeface="Calibri" pitchFamily="-105" charset="0"/>
              </a:rPr>
              <a:t>Traditional orchards in Germany – environmental social enterprise</a:t>
            </a:r>
          </a:p>
          <a:p>
            <a:pPr eaLnBrk="0" hangingPunct="0">
              <a:spcAft>
                <a:spcPts val="1200"/>
              </a:spcAft>
            </a:pPr>
            <a:endParaRPr lang="en-GB" dirty="0" smtClean="0">
              <a:latin typeface="Calibri" pitchFamily="-105" charset="0"/>
            </a:endParaRPr>
          </a:p>
          <a:p>
            <a:pPr eaLnBrk="0" hangingPunct="0">
              <a:spcAft>
                <a:spcPts val="1200"/>
              </a:spcAft>
            </a:pPr>
            <a:r>
              <a:rPr lang="en-GB" b="1" dirty="0" smtClean="0">
                <a:latin typeface="Calibri" pitchFamily="-105" charset="0"/>
              </a:rPr>
              <a:t>Session 6 – Fri 24</a:t>
            </a:r>
            <a:r>
              <a:rPr lang="en-GB" b="1" baseline="30000" dirty="0" smtClean="0">
                <a:latin typeface="Calibri" pitchFamily="-105" charset="0"/>
              </a:rPr>
              <a:t>th</a:t>
            </a:r>
            <a:r>
              <a:rPr lang="en-GB" b="1" dirty="0" smtClean="0">
                <a:latin typeface="Calibri" pitchFamily="-105" charset="0"/>
              </a:rPr>
              <a:t> April 9.45 (U35)</a:t>
            </a:r>
          </a:p>
          <a:p>
            <a:pPr eaLnBrk="0" hangingPunct="0">
              <a:spcAft>
                <a:spcPts val="1200"/>
              </a:spcAft>
            </a:pPr>
            <a:r>
              <a:rPr lang="en-GB" dirty="0" smtClean="0">
                <a:latin typeface="Calibri" pitchFamily="-105" charset="0"/>
              </a:rPr>
              <a:t>Student presentations of food diary. </a:t>
            </a: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(2)</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524863"/>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Small group: allows flexibility and informality; but relies on attendance and adequate preparation.</a:t>
            </a:r>
          </a:p>
          <a:p>
            <a:pPr eaLnBrk="0" hangingPunct="0">
              <a:spcAft>
                <a:spcPts val="1200"/>
              </a:spcAft>
            </a:pPr>
            <a:endParaRPr lang="en-GB" sz="800" dirty="0">
              <a:latin typeface="Calibri" pitchFamily="-105" charset="0"/>
            </a:endParaRPr>
          </a:p>
          <a:p>
            <a:pPr eaLnBrk="0" hangingPunct="0">
              <a:spcAft>
                <a:spcPts val="1200"/>
              </a:spcAft>
            </a:pPr>
            <a:r>
              <a:rPr lang="en-GB" dirty="0" smtClean="0">
                <a:latin typeface="Calibri" pitchFamily="-105" charset="0"/>
              </a:rPr>
              <a:t>We have a course structure, but please feel free to ask questions as they arise; discussions may develop and be pursued where time allows.</a:t>
            </a:r>
          </a:p>
          <a:p>
            <a:pPr eaLnBrk="0" hangingPunct="0">
              <a:spcAft>
                <a:spcPts val="1200"/>
              </a:spcAft>
            </a:pPr>
            <a:endParaRPr lang="en-GB" sz="800" dirty="0" smtClean="0">
              <a:latin typeface="Calibri" pitchFamily="-105" charset="0"/>
            </a:endParaRPr>
          </a:p>
          <a:p>
            <a:pPr eaLnBrk="0" hangingPunct="0">
              <a:spcAft>
                <a:spcPts val="1200"/>
              </a:spcAft>
            </a:pPr>
            <a:r>
              <a:rPr lang="en-GB" dirty="0" smtClean="0">
                <a:latin typeface="Calibri" pitchFamily="-105" charset="0"/>
              </a:rPr>
              <a:t>I appreciate that English is not your first language and that my examples are from UK/Germany.</a:t>
            </a:r>
          </a:p>
          <a:p>
            <a:pPr eaLnBrk="0" hangingPunct="0">
              <a:spcAft>
                <a:spcPts val="1200"/>
              </a:spcAft>
            </a:pPr>
            <a:endParaRPr lang="en-GB" sz="800" dirty="0" smtClean="0">
              <a:latin typeface="Calibri" pitchFamily="-105" charset="0"/>
            </a:endParaRPr>
          </a:p>
          <a:p>
            <a:pPr algn="ctr" eaLnBrk="0" hangingPunct="0">
              <a:spcAft>
                <a:spcPts val="1200"/>
              </a:spcAft>
            </a:pPr>
            <a:r>
              <a:rPr lang="en-GB" b="1" dirty="0" smtClean="0">
                <a:latin typeface="Calibri" pitchFamily="-105" charset="0"/>
              </a:rPr>
              <a:t>Please ask for clarifications where necessary. If there are problems talk to me, or to your course leader.</a:t>
            </a:r>
          </a:p>
          <a:p>
            <a:pPr eaLnBrk="0" hangingPunct="0">
              <a:spcAft>
                <a:spcPts val="1200"/>
              </a:spcAft>
            </a:pPr>
            <a:endParaRPr lang="en-GB" dirty="0" smtClean="0">
              <a:latin typeface="Calibri" pitchFamily="-105" charset="0"/>
            </a:endParaRPr>
          </a:p>
          <a:p>
            <a:pPr eaLnBrk="0" hangingPunct="0">
              <a:spcAft>
                <a:spcPts val="1200"/>
              </a:spcAft>
            </a:pPr>
            <a:endParaRPr lang="en-GB" dirty="0" smtClean="0">
              <a:latin typeface="Calibri" pitchFamily="-105" charset="0"/>
            </a:endParaRPr>
          </a:p>
          <a:p>
            <a:pPr algn="ctr" eaLnBrk="0" hangingPunct="0">
              <a:spcAft>
                <a:spcPts val="1200"/>
              </a:spcAft>
            </a:pPr>
            <a:r>
              <a:rPr lang="en-GB" b="1" dirty="0" smtClean="0">
                <a:latin typeface="Calibri" pitchFamily="-105" charset="0"/>
              </a:rPr>
              <a:t>Are you happy</a:t>
            </a:r>
            <a:r>
              <a:rPr lang="en-GB" b="1" dirty="0">
                <a:latin typeface="Calibri" pitchFamily="-105" charset="0"/>
              </a:rPr>
              <a:t>?</a:t>
            </a:r>
            <a:r>
              <a:rPr lang="en-GB" b="1" dirty="0" smtClean="0">
                <a:latin typeface="Calibri" pitchFamily="-105" charset="0"/>
              </a:rPr>
              <a:t> If not, don’t suffer in silence.</a:t>
            </a:r>
          </a:p>
          <a:p>
            <a:pPr eaLnBrk="0" hangingPunct="0">
              <a:spcAft>
                <a:spcPts val="1200"/>
              </a:spcAft>
            </a:pPr>
            <a:endParaRPr lang="en-GB" sz="800"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Working together</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09288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Keep </a:t>
            </a:r>
            <a:r>
              <a:rPr lang="en-GB" dirty="0">
                <a:latin typeface="Calibri" pitchFamily="-105" charset="0"/>
              </a:rPr>
              <a:t>a </a:t>
            </a:r>
            <a:r>
              <a:rPr lang="en-GB" dirty="0" smtClean="0">
                <a:latin typeface="Calibri" pitchFamily="-105" charset="0"/>
              </a:rPr>
              <a:t>diary keep </a:t>
            </a:r>
            <a:r>
              <a:rPr lang="en-GB" dirty="0">
                <a:latin typeface="Calibri" pitchFamily="-105" charset="0"/>
              </a:rPr>
              <a:t>of what you eat</a:t>
            </a:r>
            <a:r>
              <a:rPr lang="en-GB" dirty="0" smtClean="0">
                <a:latin typeface="Calibri" pitchFamily="-105" charset="0"/>
              </a:rPr>
              <a:t> from Monday 20</a:t>
            </a:r>
            <a:r>
              <a:rPr lang="en-GB" baseline="30000" dirty="0" smtClean="0">
                <a:latin typeface="Calibri" pitchFamily="-105" charset="0"/>
              </a:rPr>
              <a:t>th</a:t>
            </a:r>
            <a:r>
              <a:rPr lang="en-GB" dirty="0" smtClean="0">
                <a:latin typeface="Calibri" pitchFamily="-105" charset="0"/>
              </a:rPr>
              <a:t> April until Thursday 23</a:t>
            </a:r>
            <a:r>
              <a:rPr lang="en-GB" baseline="30000" dirty="0" smtClean="0">
                <a:latin typeface="Calibri" pitchFamily="-105" charset="0"/>
              </a:rPr>
              <a:t>rd</a:t>
            </a:r>
            <a:r>
              <a:rPr lang="en-GB" dirty="0" smtClean="0">
                <a:latin typeface="Calibri" pitchFamily="-105" charset="0"/>
              </a:rPr>
              <a:t> April (I hope this has started). </a:t>
            </a:r>
            <a:r>
              <a:rPr lang="en-GB" b="1" dirty="0" smtClean="0">
                <a:latin typeface="Calibri" pitchFamily="-105" charset="0"/>
              </a:rPr>
              <a:t>When you are buying food and eating, what things do you look for, which contexts inform your </a:t>
            </a:r>
            <a:r>
              <a:rPr lang="en-GB" b="1" smtClean="0">
                <a:latin typeface="Calibri" pitchFamily="-105" charset="0"/>
              </a:rPr>
              <a:t>actions?</a:t>
            </a:r>
            <a:endParaRPr lang="en-GB" sz="800" smtClean="0">
              <a:latin typeface="Calibri" pitchFamily="-105" charset="0"/>
            </a:endParaRPr>
          </a:p>
          <a:p>
            <a:pPr eaLnBrk="0" hangingPunct="0">
              <a:spcAft>
                <a:spcPts val="1200"/>
              </a:spcAft>
            </a:pPr>
            <a:r>
              <a:rPr lang="en-GB" dirty="0" smtClean="0">
                <a:latin typeface="Calibri" pitchFamily="-105" charset="0"/>
              </a:rPr>
              <a:t>The table shows some examples of considerations:</a:t>
            </a: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a:t>
            </a: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(feedback in session 6)</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2225445"/>
              </p:ext>
            </p:extLst>
          </p:nvPr>
        </p:nvGraphicFramePr>
        <p:xfrm>
          <a:off x="1403648" y="3933056"/>
          <a:ext cx="6096000" cy="2291080"/>
        </p:xfrm>
        <a:graphic>
          <a:graphicData uri="http://schemas.openxmlformats.org/drawingml/2006/table">
            <a:tbl>
              <a:tblPr firstRow="1" bandRow="1">
                <a:tableStyleId>{5C22544A-7EE6-4342-B048-85BDC9FD1C3A}</a:tableStyleId>
              </a:tblPr>
              <a:tblGrid>
                <a:gridCol w="2032000"/>
                <a:gridCol w="2141579"/>
                <a:gridCol w="1922421"/>
              </a:tblGrid>
              <a:tr h="370840">
                <a:tc>
                  <a:txBody>
                    <a:bodyPr/>
                    <a:lstStyle/>
                    <a:p>
                      <a:r>
                        <a:rPr lang="en-GB" dirty="0" smtClean="0"/>
                        <a:t>Preference</a:t>
                      </a:r>
                      <a:endParaRPr lang="en-GB" dirty="0"/>
                    </a:p>
                  </a:txBody>
                  <a:tcPr/>
                </a:tc>
                <a:tc>
                  <a:txBody>
                    <a:bodyPr/>
                    <a:lstStyle/>
                    <a:p>
                      <a:r>
                        <a:rPr lang="en-GB" dirty="0" smtClean="0"/>
                        <a:t>Reason</a:t>
                      </a:r>
                      <a:endParaRPr lang="en-GB" dirty="0"/>
                    </a:p>
                  </a:txBody>
                  <a:tcPr/>
                </a:tc>
                <a:tc>
                  <a:txBody>
                    <a:bodyPr/>
                    <a:lstStyle/>
                    <a:p>
                      <a:r>
                        <a:rPr lang="en-GB" dirty="0" smtClean="0"/>
                        <a:t>Indicator</a:t>
                      </a:r>
                      <a:endParaRPr lang="en-GB" dirty="0"/>
                    </a:p>
                  </a:txBody>
                  <a:tcPr/>
                </a:tc>
              </a:tr>
              <a:tr h="370840">
                <a:tc>
                  <a:txBody>
                    <a:bodyPr/>
                    <a:lstStyle/>
                    <a:p>
                      <a:r>
                        <a:rPr lang="en-GB" dirty="0" smtClean="0"/>
                        <a:t>I buy ready</a:t>
                      </a:r>
                      <a:r>
                        <a:rPr lang="en-GB" baseline="0" dirty="0" smtClean="0"/>
                        <a:t>-meals.</a:t>
                      </a:r>
                      <a:endParaRPr lang="en-GB" dirty="0"/>
                    </a:p>
                  </a:txBody>
                  <a:tcPr/>
                </a:tc>
                <a:tc>
                  <a:txBody>
                    <a:bodyPr/>
                    <a:lstStyle/>
                    <a:p>
                      <a:r>
                        <a:rPr lang="en-GB" baseline="0" dirty="0" smtClean="0"/>
                        <a:t>I don’t enjoy cooking.</a:t>
                      </a:r>
                      <a:endParaRPr lang="en-GB" dirty="0"/>
                    </a:p>
                  </a:txBody>
                  <a:tcPr/>
                </a:tc>
                <a:tc>
                  <a:txBody>
                    <a:bodyPr/>
                    <a:lstStyle/>
                    <a:p>
                      <a:r>
                        <a:rPr lang="en-GB" dirty="0" smtClean="0"/>
                        <a:t>Cooking</a:t>
                      </a:r>
                      <a:r>
                        <a:rPr lang="en-GB" baseline="0" dirty="0" smtClean="0"/>
                        <a:t> instructions</a:t>
                      </a:r>
                      <a:endParaRPr lang="en-GB" dirty="0"/>
                    </a:p>
                  </a:txBody>
                  <a:tcPr/>
                </a:tc>
              </a:tr>
              <a:tr h="370840">
                <a:tc>
                  <a:txBody>
                    <a:bodyPr/>
                    <a:lstStyle/>
                    <a:p>
                      <a:r>
                        <a:rPr lang="en-GB" dirty="0" smtClean="0"/>
                        <a:t>I buy the cheapest food available.</a:t>
                      </a:r>
                      <a:endParaRPr lang="en-GB" dirty="0"/>
                    </a:p>
                  </a:txBody>
                  <a:tcPr/>
                </a:tc>
                <a:tc>
                  <a:txBody>
                    <a:bodyPr/>
                    <a:lstStyle/>
                    <a:p>
                      <a:r>
                        <a:rPr lang="en-GB" dirty="0" smtClean="0"/>
                        <a:t>I am a student with not much money.</a:t>
                      </a:r>
                      <a:endParaRPr lang="en-GB" dirty="0"/>
                    </a:p>
                  </a:txBody>
                  <a:tcPr/>
                </a:tc>
                <a:tc>
                  <a:txBody>
                    <a:bodyPr/>
                    <a:lstStyle/>
                    <a:p>
                      <a:r>
                        <a:rPr lang="en-GB" dirty="0" smtClean="0"/>
                        <a:t>Price</a:t>
                      </a:r>
                      <a:endParaRPr lang="en-GB" dirty="0"/>
                    </a:p>
                  </a:txBody>
                  <a:tcPr/>
                </a:tc>
              </a:tr>
              <a:tr h="370840">
                <a:tc>
                  <a:txBody>
                    <a:bodyPr/>
                    <a:lstStyle/>
                    <a:p>
                      <a:r>
                        <a:rPr lang="en-GB" dirty="0" smtClean="0"/>
                        <a:t>I try to buy organic food.</a:t>
                      </a:r>
                      <a:endParaRPr lang="en-GB" dirty="0"/>
                    </a:p>
                  </a:txBody>
                  <a:tcPr/>
                </a:tc>
                <a:tc>
                  <a:txBody>
                    <a:bodyPr/>
                    <a:lstStyle/>
                    <a:p>
                      <a:r>
                        <a:rPr lang="en-GB" dirty="0" smtClean="0"/>
                        <a:t>I believe it’s better for your health.</a:t>
                      </a:r>
                      <a:endParaRPr lang="en-GB" dirty="0"/>
                    </a:p>
                  </a:txBody>
                  <a:tcPr/>
                </a:tc>
                <a:tc>
                  <a:txBody>
                    <a:bodyPr/>
                    <a:lstStyle/>
                    <a:p>
                      <a:r>
                        <a:rPr lang="en-GB" dirty="0" smtClean="0"/>
                        <a:t>Certification</a:t>
                      </a:r>
                      <a:r>
                        <a:rPr lang="en-GB" baseline="0" dirty="0" smtClean="0"/>
                        <a:t> l</a:t>
                      </a:r>
                      <a:r>
                        <a:rPr lang="en-GB" dirty="0" smtClean="0"/>
                        <a:t>abel</a:t>
                      </a:r>
                      <a:endParaRPr lang="en-GB" dirty="0"/>
                    </a:p>
                  </a:txBody>
                  <a:tcPr/>
                </a:tc>
              </a:tr>
            </a:tbl>
          </a:graphicData>
        </a:graphic>
      </p:graphicFrame>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877985"/>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smtClean="0">
                <a:latin typeface="Calibri" pitchFamily="-105" charset="0"/>
              </a:rPr>
              <a:t>Buying</a:t>
            </a:r>
            <a:r>
              <a:rPr lang="en-GB" dirty="0" smtClean="0">
                <a:latin typeface="Calibri" pitchFamily="-105" charset="0"/>
              </a:rPr>
              <a:t>: What decisions were involved in making your purchases? Did you make any compromises or trade-offs?</a:t>
            </a:r>
          </a:p>
          <a:p>
            <a:pPr eaLnBrk="0" hangingPunct="0">
              <a:spcAft>
                <a:spcPts val="1200"/>
              </a:spcAft>
            </a:pPr>
            <a:r>
              <a:rPr lang="en-GB" b="1" dirty="0" smtClean="0">
                <a:latin typeface="Calibri" pitchFamily="-105" charset="0"/>
              </a:rPr>
              <a:t>Menu</a:t>
            </a:r>
            <a:r>
              <a:rPr lang="en-GB" dirty="0" smtClean="0">
                <a:latin typeface="Calibri" pitchFamily="-105" charset="0"/>
              </a:rPr>
              <a:t>: What did you cook and eat and what decisions were linked to this?</a:t>
            </a:r>
          </a:p>
          <a:p>
            <a:pPr eaLnBrk="0" hangingPunct="0">
              <a:spcAft>
                <a:spcPts val="1200"/>
              </a:spcAft>
            </a:pPr>
            <a:r>
              <a:rPr lang="en-GB" b="1" dirty="0" smtClean="0">
                <a:latin typeface="Calibri" pitchFamily="-105" charset="0"/>
              </a:rPr>
              <a:t>Consequences</a:t>
            </a:r>
            <a:r>
              <a:rPr lang="en-GB" dirty="0" smtClean="0">
                <a:latin typeface="Calibri" pitchFamily="-105" charset="0"/>
              </a:rPr>
              <a:t>: consider the sustainability issues of your meals and purchasing in this period (food chains; human and non-human actors; areas of tension etc…).</a:t>
            </a:r>
          </a:p>
          <a:p>
            <a:pPr eaLnBrk="0" hangingPunct="0">
              <a:spcAft>
                <a:spcPts val="1200"/>
              </a:spcAft>
            </a:pPr>
            <a:r>
              <a:rPr lang="en-GB" b="1" dirty="0" smtClean="0">
                <a:latin typeface="Calibri" pitchFamily="-105" charset="0"/>
              </a:rPr>
              <a:t>Changes</a:t>
            </a:r>
            <a:r>
              <a:rPr lang="en-GB" dirty="0" smtClean="0">
                <a:latin typeface="Calibri" pitchFamily="-105" charset="0"/>
              </a:rPr>
              <a:t>: What would you change? What would you need to achieve that? Did local food help with any of these issues?</a:t>
            </a:r>
            <a:endParaRPr lang="en-GB" dirty="0">
              <a:latin typeface="Calibri" pitchFamily="-105" charset="0"/>
            </a:endParaRP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217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6559</TotalTime>
  <Words>1134</Words>
  <Application>Microsoft Office PowerPoint</Application>
  <PresentationFormat>On-screen Show (4:3)</PresentationFormat>
  <Paragraphs>140</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KEECH, Daniel</cp:lastModifiedBy>
  <cp:revision>527</cp:revision>
  <cp:lastPrinted>2013-02-11T12:21:21Z</cp:lastPrinted>
  <dcterms:created xsi:type="dcterms:W3CDTF">2015-04-08T15:03:24Z</dcterms:created>
  <dcterms:modified xsi:type="dcterms:W3CDTF">2015-04-21T14:10:14Z</dcterms:modified>
</cp:coreProperties>
</file>