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312" r:id="rId4"/>
    <p:sldId id="280" r:id="rId5"/>
    <p:sldId id="301" r:id="rId6"/>
    <p:sldId id="302" r:id="rId7"/>
    <p:sldId id="303" r:id="rId8"/>
    <p:sldId id="279" r:id="rId9"/>
    <p:sldId id="275" r:id="rId10"/>
    <p:sldId id="276" r:id="rId11"/>
    <p:sldId id="277" r:id="rId12"/>
    <p:sldId id="309" r:id="rId13"/>
    <p:sldId id="278" r:id="rId14"/>
    <p:sldId id="315" r:id="rId15"/>
    <p:sldId id="286" r:id="rId16"/>
    <p:sldId id="287" r:id="rId17"/>
    <p:sldId id="288" r:id="rId18"/>
    <p:sldId id="289" r:id="rId19"/>
    <p:sldId id="290" r:id="rId20"/>
    <p:sldId id="291" r:id="rId21"/>
    <p:sldId id="313" r:id="rId22"/>
    <p:sldId id="292" r:id="rId23"/>
    <p:sldId id="293" r:id="rId24"/>
    <p:sldId id="298" r:id="rId25"/>
    <p:sldId id="310" r:id="rId26"/>
    <p:sldId id="294" r:id="rId27"/>
    <p:sldId id="296" r:id="rId28"/>
    <p:sldId id="297" r:id="rId29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Arial" pitchFamily="-105" charset="0"/>
        <a:cs typeface="Arial" pitchFamily="-105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Arial" pitchFamily="-105" charset="0"/>
        <a:cs typeface="Arial" pitchFamily="-105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Arial" pitchFamily="-105" charset="0"/>
        <a:cs typeface="Arial" pitchFamily="-105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Arial" pitchFamily="-105" charset="0"/>
        <a:cs typeface="Arial" pitchFamily="-105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Arial" pitchFamily="-105" charset="0"/>
        <a:cs typeface="Arial" pitchFamily="-105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5" charset="0"/>
        <a:ea typeface="Arial" pitchFamily="-105" charset="0"/>
        <a:cs typeface="Arial" pitchFamily="-105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5" charset="0"/>
        <a:ea typeface="Arial" pitchFamily="-105" charset="0"/>
        <a:cs typeface="Arial" pitchFamily="-105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5" charset="0"/>
        <a:ea typeface="Arial" pitchFamily="-105" charset="0"/>
        <a:cs typeface="Arial" pitchFamily="-105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5" charset="0"/>
        <a:ea typeface="Arial" pitchFamily="-105" charset="0"/>
        <a:cs typeface="Arial" pitchFamily="-10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3325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66" d="100"/>
          <a:sy n="66" d="100"/>
        </p:scale>
        <p:origin x="-2525" y="3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wrap="square" lIns="90694" tIns="45346" rIns="90694" bIns="453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wrap="square" lIns="90694" tIns="45346" rIns="90694" bIns="453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fld id="{884E9284-CF1B-3347-85B3-27B288014616}" type="datetime1">
              <a:rPr lang="en-US"/>
              <a:pPr>
                <a:defRPr/>
              </a:pPr>
              <a:t>4/21/2015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wrap="square" lIns="90694" tIns="45346" rIns="90694" bIns="453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wrap="square" lIns="90694" tIns="45346" rIns="90694" bIns="453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fld id="{E24226DC-7977-A541-B3AE-F1AA363800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96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wrap="square" lIns="90694" tIns="45346" rIns="90694" bIns="453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wrap="square" lIns="90694" tIns="45346" rIns="90694" bIns="453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fld id="{3BDC3EC9-F459-B940-A971-6F0C63684DA6}" type="datetime1">
              <a:rPr lang="en-US"/>
              <a:pPr>
                <a:defRPr/>
              </a:pPr>
              <a:t>4/21/2015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4" tIns="45346" rIns="90694" bIns="4534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714875"/>
            <a:ext cx="5338762" cy="4467225"/>
          </a:xfrm>
          <a:prstGeom prst="rect">
            <a:avLst/>
          </a:prstGeom>
        </p:spPr>
        <p:txBody>
          <a:bodyPr vert="horz" wrap="square" lIns="90694" tIns="45346" rIns="90694" bIns="4534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wrap="square" lIns="90694" tIns="45346" rIns="90694" bIns="453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wrap="square" lIns="90694" tIns="45346" rIns="90694" bIns="453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fld id="{A9D69A7A-9140-484C-9779-8DFA29CA86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2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9A7A-9140-484C-9779-8DFA29CA86A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57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10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11</a:t>
            </a:fld>
            <a:endParaRPr lang="en-GB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Here’s just a collection of recent ‘food crisis’ newspaper reports and media coverage…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9A7A-9140-484C-9779-8DFA29CA86A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43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14</a:t>
            </a:fld>
            <a:endParaRPr lang="en-GB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15</a:t>
            </a:fld>
            <a:endParaRPr lang="en-GB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16</a:t>
            </a:fld>
            <a:endParaRPr lang="en-GB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17</a:t>
            </a:fld>
            <a:endParaRPr lang="en-GB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18</a:t>
            </a:fld>
            <a:endParaRPr lang="en-GB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19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2</a:t>
            </a:fld>
            <a:endParaRPr lang="en-GB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20</a:t>
            </a:fld>
            <a:endParaRPr lang="en-GB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21</a:t>
            </a:fld>
            <a:endParaRPr lang="en-GB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9A7A-9140-484C-9779-8DFA29CA86AF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23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23</a:t>
            </a:fld>
            <a:endParaRPr lang="en-GB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24</a:t>
            </a:fld>
            <a:endParaRPr lang="en-GB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7F517DE5-E2C9-4D42-80AD-6814B24E06EA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797" y="4714876"/>
            <a:ext cx="5337494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9A7A-9140-484C-9779-8DFA29CA86A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7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3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4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7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8</a:t>
            </a:fld>
            <a:endParaRPr lang="en-GB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400" dirty="0">
              <a:latin typeface="Calibri" pitchFamily="-105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4" tIns="45346" rIns="90694" bIns="45346" anchor="b">
            <a:prstTxWarp prst="textNoShape">
              <a:avLst/>
            </a:prstTxWarp>
          </a:bodyPr>
          <a:lstStyle/>
          <a:p>
            <a:pPr algn="r"/>
            <a:fld id="{257E2F13-210C-E146-9516-EEAFD096D6C4}" type="slidenum">
              <a:rPr lang="en-GB" sz="1200"/>
              <a:pPr algn="r"/>
              <a:t>9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501F-8ABB-874A-9C41-38022584F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58CFB-78F3-B74F-835C-F330240E47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1C139-4A11-E04F-95E2-AC22C58FA2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89439-0171-9A4A-B6C9-57ADB79E20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0983-52A3-E940-B803-8903CF42A4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6F8E-2737-1A4F-BABD-6362A940E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C690-3089-1F4A-9DEC-2EB4C66162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68DA6-1336-B747-A427-B09672F9D5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7EA34-AE64-E148-B56D-1BEAA18A33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AB9A-482E-1048-97F0-2E4450E0EA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6F2B-4BFD-0C43-8DF3-F51A676C50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fld id="{BD041203-A41C-0444-A607-4309B391B6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388" y="876300"/>
            <a:ext cx="87868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Sustainable Food</a:t>
            </a:r>
          </a:p>
          <a:p>
            <a:pPr algn="ctr"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and Food Security</a:t>
            </a:r>
          </a:p>
          <a:p>
            <a:pPr algn="ctr">
              <a:defRPr/>
            </a:pPr>
            <a:endParaRPr lang="en-US" sz="36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  <a:p>
            <a:pPr algn="ctr"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Session 2 – Concepts and narratives</a:t>
            </a:r>
          </a:p>
          <a:p>
            <a:pPr algn="ctr"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around sustainable food</a:t>
            </a:r>
          </a:p>
          <a:p>
            <a:pPr algn="ctr">
              <a:defRPr/>
            </a:pPr>
            <a:endParaRPr lang="en-GB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  <a:p>
            <a:pPr algn="ctr">
              <a:defRPr/>
            </a:pPr>
            <a:r>
              <a:rPr lang="en-GB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Dr Daniel </a:t>
            </a: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Keech</a:t>
            </a:r>
          </a:p>
          <a:p>
            <a:pPr algn="ctr">
              <a:defRPr/>
            </a:pP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Countryside and Community Research Institute</a:t>
            </a:r>
          </a:p>
          <a:p>
            <a:pPr algn="ctr">
              <a:defRPr/>
            </a:pPr>
            <a:r>
              <a:rPr lang="en-GB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University of Gloucestershire, </a:t>
            </a:r>
            <a:r>
              <a:rPr lang="en-GB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UK</a:t>
            </a:r>
          </a:p>
          <a:p>
            <a:pPr algn="ctr">
              <a:defRPr/>
            </a:pPr>
            <a:r>
              <a:rPr lang="en-GB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dkeech@glos.ac.uk</a:t>
            </a:r>
            <a:endParaRPr lang="en-GB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  <a:p>
            <a:pPr algn="ctr">
              <a:defRPr/>
            </a:pPr>
            <a:endParaRPr lang="en-GB" sz="3600" b="1" dirty="0" smtClean="0">
              <a:latin typeface="Calibri" pitchFamily="-84" charset="0"/>
              <a:ea typeface="Arial" pitchFamily="-84" charset="0"/>
              <a:cs typeface="Arial" pitchFamily="-8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GB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Masaryk University, Brno, April 21</a:t>
            </a:r>
            <a:r>
              <a:rPr lang="en-GB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st</a:t>
            </a:r>
            <a:r>
              <a:rPr lang="en-GB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 – 24</a:t>
            </a:r>
            <a:r>
              <a:rPr lang="en-GB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th</a:t>
            </a:r>
            <a:r>
              <a:rPr lang="en-GB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 2015</a:t>
            </a:r>
            <a:endParaRPr lang="en-GB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  <p:pic>
        <p:nvPicPr>
          <p:cNvPr id="4" name="Picture 3" descr="611-fitandcrop-890x5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02643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83569" y="1700213"/>
            <a:ext cx="7776864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7188" indent="-357188"/>
            <a:endParaRPr lang="en-GB" sz="1000" dirty="0"/>
          </a:p>
          <a:p>
            <a:pPr marL="357188" indent="-357188">
              <a:buFont typeface="Arial" pitchFamily="34" charset="0"/>
              <a:buChar char="•"/>
            </a:pPr>
            <a:r>
              <a:rPr lang="en-GB" dirty="0">
                <a:latin typeface="+mn-lt"/>
              </a:rPr>
              <a:t>Sustainable food is associated with </a:t>
            </a:r>
            <a:r>
              <a:rPr lang="en-GB" dirty="0" smtClean="0">
                <a:latin typeface="+mn-lt"/>
              </a:rPr>
              <a:t>well-being, environmental </a:t>
            </a:r>
            <a:r>
              <a:rPr lang="en-GB" dirty="0">
                <a:latin typeface="+mn-lt"/>
              </a:rPr>
              <a:t>sustainability, social justice and resilience. (</a:t>
            </a:r>
            <a:r>
              <a:rPr lang="en-GB" dirty="0" err="1">
                <a:latin typeface="+mn-lt"/>
              </a:rPr>
              <a:t>nef</a:t>
            </a:r>
            <a:r>
              <a:rPr lang="en-GB" dirty="0">
                <a:latin typeface="+mn-lt"/>
              </a:rPr>
              <a:t>, 2007)*</a:t>
            </a:r>
          </a:p>
          <a:p>
            <a:pPr marL="357188" indent="-357188"/>
            <a:endParaRPr lang="en-GB" sz="1000" dirty="0">
              <a:latin typeface="+mn-lt"/>
            </a:endParaRPr>
          </a:p>
          <a:p>
            <a:pPr marL="357188" indent="-357188">
              <a:buFont typeface="Arial" pitchFamily="34" charset="0"/>
              <a:buChar char="•"/>
            </a:pPr>
            <a:r>
              <a:rPr lang="en-GB" dirty="0">
                <a:latin typeface="+mn-lt"/>
              </a:rPr>
              <a:t>In other words sustainable food is healthy, green, fair </a:t>
            </a:r>
            <a:r>
              <a:rPr lang="en-GB" dirty="0" smtClean="0">
                <a:latin typeface="+mn-lt"/>
              </a:rPr>
              <a:t>(Morgan 2010) </a:t>
            </a:r>
            <a:r>
              <a:rPr lang="en-GB" dirty="0">
                <a:latin typeface="+mn-lt"/>
              </a:rPr>
              <a:t>and able to withstand shocks.</a:t>
            </a:r>
          </a:p>
          <a:p>
            <a:pPr marL="357188" indent="-357188"/>
            <a:endParaRPr lang="en-GB" sz="900" dirty="0">
              <a:latin typeface="+mn-lt"/>
            </a:endParaRPr>
          </a:p>
          <a:p>
            <a:pPr marL="357188" indent="-357188"/>
            <a:r>
              <a:rPr lang="en-GB" sz="1200" dirty="0">
                <a:latin typeface="+mn-lt"/>
              </a:rPr>
              <a:t>*</a:t>
            </a:r>
            <a:r>
              <a:rPr lang="en-GB" sz="1200" dirty="0" err="1">
                <a:latin typeface="+mn-lt"/>
              </a:rPr>
              <a:t>Sumberg</a:t>
            </a:r>
            <a:r>
              <a:rPr lang="en-GB" sz="1200" dirty="0">
                <a:latin typeface="+mn-lt"/>
              </a:rPr>
              <a:t>, J. (2009) </a:t>
            </a:r>
            <a:r>
              <a:rPr lang="en-GB" sz="1200" i="1" dirty="0">
                <a:latin typeface="+mn-lt"/>
              </a:rPr>
              <a:t>Reframing the Great Food Debate: the case for sustainable food</a:t>
            </a:r>
            <a:r>
              <a:rPr lang="en-GB" sz="1200" dirty="0">
                <a:latin typeface="+mn-lt"/>
              </a:rPr>
              <a:t>. New Economics Foundation, London.</a:t>
            </a:r>
            <a:endParaRPr lang="en-GB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813" y="549275"/>
            <a:ext cx="5616575" cy="107721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What do we mean by sustainable food?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83569" y="1700213"/>
            <a:ext cx="777686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7188" indent="-357188"/>
            <a:endParaRPr lang="en-GB" sz="1000" dirty="0"/>
          </a:p>
          <a:p>
            <a:pPr marL="357188" indent="-357188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Any questions? Everyone OK?</a:t>
            </a:r>
          </a:p>
          <a:p>
            <a:pPr marL="357188" indent="-357188">
              <a:buFont typeface="Arial" pitchFamily="34" charset="0"/>
              <a:buChar char="•"/>
            </a:pPr>
            <a:endParaRPr lang="en-GB" sz="1000" dirty="0">
              <a:latin typeface="+mn-lt"/>
            </a:endParaRPr>
          </a:p>
          <a:p>
            <a:pPr marL="357188" indent="-357188">
              <a:buFont typeface="Arial" pitchFamily="34" charset="0"/>
              <a:buChar char="•"/>
            </a:pPr>
            <a:endParaRPr lang="en-GB" sz="1000" dirty="0" smtClean="0">
              <a:latin typeface="+mn-lt"/>
            </a:endParaRPr>
          </a:p>
          <a:p>
            <a:pPr marL="357188" indent="-357188">
              <a:buFont typeface="Arial" pitchFamily="34" charset="0"/>
              <a:buChar char="•"/>
            </a:pPr>
            <a:endParaRPr lang="en-GB" sz="1000" dirty="0">
              <a:latin typeface="+mn-lt"/>
            </a:endParaRPr>
          </a:p>
          <a:p>
            <a:pPr marL="357188" indent="-357188">
              <a:buFont typeface="Arial" pitchFamily="34" charset="0"/>
              <a:buChar char="•"/>
            </a:pPr>
            <a:endParaRPr lang="en-GB" sz="1000" dirty="0" smtClean="0">
              <a:latin typeface="+mn-lt"/>
            </a:endParaRPr>
          </a:p>
          <a:p>
            <a:pPr marL="357188" indent="-357188">
              <a:buFont typeface="Arial" pitchFamily="34" charset="0"/>
              <a:buChar char="•"/>
            </a:pPr>
            <a:endParaRPr lang="en-GB" sz="1000" dirty="0">
              <a:latin typeface="+mn-lt"/>
            </a:endParaRPr>
          </a:p>
          <a:p>
            <a:endParaRPr lang="en-GB" sz="10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Will now move on to </a:t>
            </a:r>
            <a:r>
              <a:rPr lang="en-GB" dirty="0" err="1" smtClean="0">
                <a:latin typeface="+mn-lt"/>
              </a:rPr>
              <a:t>problematise</a:t>
            </a:r>
            <a:r>
              <a:rPr lang="en-GB" dirty="0" smtClean="0">
                <a:latin typeface="+mn-lt"/>
              </a:rPr>
              <a:t> sustainable food</a:t>
            </a:r>
            <a:endParaRPr lang="en-GB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813" y="549275"/>
            <a:ext cx="5616575" cy="5847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A quick pause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14" y="168219"/>
            <a:ext cx="4000500" cy="3914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" y="3537296"/>
            <a:ext cx="2566856" cy="3074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" y="111169"/>
            <a:ext cx="2329858" cy="3024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1651"/>
            <a:ext cx="1976514" cy="2635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78944"/>
            <a:ext cx="3094850" cy="3984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96" y="4186631"/>
            <a:ext cx="3490276" cy="23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83569" y="1700213"/>
            <a:ext cx="77768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7188" indent="-357188"/>
            <a:endParaRPr lang="en-GB" sz="1000" dirty="0"/>
          </a:p>
          <a:p>
            <a:endParaRPr lang="en-GB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813" y="549275"/>
            <a:ext cx="5616575" cy="5847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CO2 vs. social justice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  <p:pic>
        <p:nvPicPr>
          <p:cNvPr id="4" name="Picture 4" descr="Gaurdian 8th Feb 2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9888" y="1268760"/>
            <a:ext cx="5864225" cy="45259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88024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j-lt"/>
              </a:rPr>
              <a:t>Source: </a:t>
            </a:r>
            <a:r>
              <a:rPr lang="en-GB" sz="1800" i="1" dirty="0" smtClean="0">
                <a:latin typeface="+mj-lt"/>
              </a:rPr>
              <a:t>The Guardian </a:t>
            </a:r>
            <a:r>
              <a:rPr lang="en-GB" sz="1800" dirty="0" smtClean="0">
                <a:latin typeface="+mj-lt"/>
              </a:rPr>
              <a:t>8</a:t>
            </a:r>
            <a:r>
              <a:rPr lang="en-GB" sz="1800" baseline="30000" dirty="0" smtClean="0">
                <a:latin typeface="+mj-lt"/>
              </a:rPr>
              <a:t>th</a:t>
            </a:r>
            <a:r>
              <a:rPr lang="en-GB" sz="1800" dirty="0" smtClean="0">
                <a:latin typeface="+mj-lt"/>
              </a:rPr>
              <a:t> Feb ‘11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83569" y="1700213"/>
            <a:ext cx="77768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7188" indent="-357188"/>
            <a:endParaRPr lang="en-GB" sz="1000" dirty="0"/>
          </a:p>
          <a:p>
            <a:endParaRPr lang="en-GB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813" y="549275"/>
            <a:ext cx="5616575" cy="107721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The interdependence of food system and food culture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61198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7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83569" y="1700213"/>
            <a:ext cx="77768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7188" indent="-357188"/>
            <a:endParaRPr lang="en-GB" sz="1000" dirty="0"/>
          </a:p>
          <a:p>
            <a:endParaRPr lang="en-GB" dirty="0">
              <a:latin typeface="+mn-lt"/>
            </a:endParaRP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323850" y="0"/>
            <a:ext cx="676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GB" altLang="en-US" sz="4400" b="1" dirty="0">
                <a:cs typeface="Arial" charset="0"/>
              </a:rPr>
              <a:t>Food </a:t>
            </a:r>
            <a:r>
              <a:rPr lang="en-GB" altLang="en-US" sz="4400" b="1" u="sng" dirty="0">
                <a:cs typeface="Arial" charset="0"/>
              </a:rPr>
              <a:t>system</a:t>
            </a:r>
            <a:r>
              <a:rPr lang="en-GB" altLang="en-US" sz="4400" b="1" dirty="0">
                <a:cs typeface="Arial" charset="0"/>
              </a:rPr>
              <a:t> issues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2663" y="2781300"/>
            <a:ext cx="1223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GB" altLang="en-US" sz="1400" b="1">
                <a:cs typeface="Arial" charset="0"/>
              </a:rPr>
              <a:t>Production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7088" y="3573463"/>
            <a:ext cx="1317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GB" altLang="en-US" sz="1400" b="1">
                <a:cs typeface="Arial" charset="0"/>
              </a:rPr>
              <a:t>Processing &amp;</a:t>
            </a:r>
          </a:p>
          <a:p>
            <a:pPr eaLnBrk="1" hangingPunct="1"/>
            <a:r>
              <a:rPr lang="en-GB" altLang="en-US" sz="1400" b="1">
                <a:cs typeface="Arial" charset="0"/>
              </a:rPr>
              <a:t>manufacture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71550" y="4508500"/>
            <a:ext cx="1177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GB" altLang="en-US" sz="1400" b="1">
                <a:cs typeface="Arial" charset="0"/>
              </a:rPr>
              <a:t>Distribution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15975" y="5084763"/>
            <a:ext cx="1336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GB" altLang="en-US" sz="1400" b="1">
                <a:cs typeface="Arial" charset="0"/>
              </a:rPr>
              <a:t>Advertising &amp;</a:t>
            </a:r>
          </a:p>
          <a:p>
            <a:pPr eaLnBrk="1" hangingPunct="1"/>
            <a:r>
              <a:rPr lang="en-GB" altLang="en-US" sz="1400" b="1">
                <a:cs typeface="Arial" charset="0"/>
              </a:rPr>
              <a:t>marketing</a:t>
            </a:r>
          </a:p>
        </p:txBody>
      </p:sp>
      <p:graphicFrame>
        <p:nvGraphicFramePr>
          <p:cNvPr id="11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85479"/>
              </p:ext>
            </p:extLst>
          </p:nvPr>
        </p:nvGraphicFramePr>
        <p:xfrm>
          <a:off x="2308225" y="1773238"/>
          <a:ext cx="6191250" cy="4679951"/>
        </p:xfrm>
        <a:graphic>
          <a:graphicData uri="http://schemas.openxmlformats.org/drawingml/2006/table">
            <a:tbl>
              <a:tblPr/>
              <a:tblGrid>
                <a:gridCol w="1582737"/>
                <a:gridCol w="1484313"/>
                <a:gridCol w="1584325"/>
                <a:gridCol w="1539875"/>
              </a:tblGrid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Times New Roman" pitchFamily="18" charset="0"/>
                        </a:rPr>
                        <a:t>Well-being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Times New Roman" pitchFamily="18" charset="0"/>
                        </a:rPr>
                        <a:t>Social justice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Times New Roman" pitchFamily="18" charset="0"/>
                        </a:rPr>
                        <a:t>Environ. Sust.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Times New Roman" pitchFamily="18" charset="0"/>
                        </a:rPr>
                        <a:t>Resilience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Impact of pesticides on nearby residents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Poor labour conditions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Dependence on gang-masters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Degradation (soil, water, over-fishing)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Habitat destruct’n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Highly energy intensive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Dependence on migrant labour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More processing = harder to control salt fat sugar 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Dependence on global trade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Road intensive = noise, pollution, traffic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Power balance against producers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Carbon intensive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Fuel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Junk food adverts target 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Power balance against small or indep. shops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Consolidation of retail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High levels of waste &amp; packing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1190625" y="5943600"/>
            <a:ext cx="922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r"/>
            <a:r>
              <a:rPr lang="en-GB" altLang="en-US" sz="1400" b="1"/>
              <a:t>Disposal</a:t>
            </a:r>
          </a:p>
        </p:txBody>
      </p: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3059113" y="868363"/>
            <a:ext cx="4684712" cy="904875"/>
            <a:chOff x="1927" y="953"/>
            <a:chExt cx="2951" cy="570"/>
          </a:xfrm>
        </p:grpSpPr>
        <p:sp>
          <p:nvSpPr>
            <p:cNvPr id="14" name="Text Box 51"/>
            <p:cNvSpPr txBox="1">
              <a:spLocks noChangeArrowheads="1"/>
            </p:cNvSpPr>
            <p:nvPr/>
          </p:nvSpPr>
          <p:spPr bwMode="auto">
            <a:xfrm>
              <a:off x="2624" y="953"/>
              <a:ext cx="1328" cy="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GB" altLang="en-US" b="1">
                  <a:cs typeface="Arial" charset="0"/>
                </a:rPr>
                <a:t>Sustainable Food</a:t>
              </a:r>
            </a:p>
          </p:txBody>
        </p:sp>
        <p:sp>
          <p:nvSpPr>
            <p:cNvPr id="15" name="Line 52"/>
            <p:cNvSpPr>
              <a:spLocks noChangeShapeType="1"/>
            </p:cNvSpPr>
            <p:nvPr/>
          </p:nvSpPr>
          <p:spPr bwMode="auto">
            <a:xfrm>
              <a:off x="1930" y="1389"/>
              <a:ext cx="29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>
              <a:off x="3291" y="1207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54"/>
            <p:cNvSpPr>
              <a:spLocks noChangeShapeType="1"/>
            </p:cNvSpPr>
            <p:nvPr/>
          </p:nvSpPr>
          <p:spPr bwMode="auto">
            <a:xfrm flipH="1">
              <a:off x="1927" y="1389"/>
              <a:ext cx="3" cy="1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55"/>
            <p:cNvSpPr>
              <a:spLocks noChangeShapeType="1"/>
            </p:cNvSpPr>
            <p:nvPr/>
          </p:nvSpPr>
          <p:spPr bwMode="auto">
            <a:xfrm flipH="1">
              <a:off x="3926" y="1389"/>
              <a:ext cx="5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56"/>
            <p:cNvSpPr>
              <a:spLocks noChangeShapeType="1"/>
            </p:cNvSpPr>
            <p:nvPr/>
          </p:nvSpPr>
          <p:spPr bwMode="auto">
            <a:xfrm flipH="1">
              <a:off x="2968" y="1389"/>
              <a:ext cx="5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57"/>
            <p:cNvSpPr>
              <a:spLocks noChangeShapeType="1"/>
            </p:cNvSpPr>
            <p:nvPr/>
          </p:nvSpPr>
          <p:spPr bwMode="auto">
            <a:xfrm flipH="1">
              <a:off x="4873" y="1389"/>
              <a:ext cx="5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08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58728"/>
            <a:ext cx="5517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GB" alt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en-GB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issues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44525" y="4137025"/>
            <a:ext cx="892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r" eaLnBrk="1" hangingPunct="1"/>
            <a:r>
              <a:rPr lang="en-GB" altLang="en-US" sz="1400" b="1" dirty="0">
                <a:cs typeface="Arial" charset="0"/>
              </a:rPr>
              <a:t>Cooking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15975" y="4918075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GB" altLang="en-US" sz="1400" b="1">
                <a:cs typeface="Arial" charset="0"/>
              </a:rPr>
              <a:t>Eating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5950" y="5627688"/>
            <a:ext cx="901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GB" altLang="en-US" sz="1400" b="1">
                <a:cs typeface="Arial" charset="0"/>
              </a:rPr>
              <a:t>Meaning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040188" y="908050"/>
            <a:ext cx="2764060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GB" altLang="en-US" b="1" dirty="0">
                <a:cs typeface="Arial" charset="0"/>
              </a:rPr>
              <a:t>Sustainable Food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2627313" y="1600200"/>
            <a:ext cx="4681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5076825" y="131127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2633663" y="1600200"/>
            <a:ext cx="4762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5788025" y="1600200"/>
            <a:ext cx="7938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9" name="Group 11"/>
          <p:cNvGraphicFramePr>
            <a:graphicFrameLocks noGrp="1"/>
          </p:cNvGraphicFramePr>
          <p:nvPr/>
        </p:nvGraphicFramePr>
        <p:xfrm>
          <a:off x="1685925" y="1762125"/>
          <a:ext cx="6553200" cy="4392614"/>
        </p:xfrm>
        <a:graphic>
          <a:graphicData uri="http://schemas.openxmlformats.org/drawingml/2006/table">
            <a:tbl>
              <a:tblPr/>
              <a:tblGrid>
                <a:gridCol w="1770063"/>
                <a:gridCol w="1749425"/>
                <a:gridCol w="1538287"/>
                <a:gridCol w="1495425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Times New Roman" pitchFamily="18" charset="0"/>
                        </a:rPr>
                        <a:t>Well-being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Times New Roman" pitchFamily="18" charset="0"/>
                        </a:rPr>
                        <a:t>Social justice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Times New Roman" pitchFamily="18" charset="0"/>
                        </a:rPr>
                        <a:t>Environ. Sust.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  <a:cs typeface="Times New Roman" pitchFamily="18" charset="0"/>
                        </a:rPr>
                        <a:t>Resilience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Poor avail. of healthy food in disadvantaged areas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Low income = inadequate for healthy diet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Expectation of year-round avail. of all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Time poverty = more consumption of prepared foods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Falling levels of food ‘literacy’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Loss of eating together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Fuel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Disconnection to rural and farming 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Homogenisation of food &amp; places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Line 49"/>
          <p:cNvSpPr>
            <a:spLocks noChangeShapeType="1"/>
          </p:cNvSpPr>
          <p:nvPr/>
        </p:nvSpPr>
        <p:spPr bwMode="auto">
          <a:xfrm flipH="1">
            <a:off x="4273550" y="1604963"/>
            <a:ext cx="7938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50"/>
          <p:cNvSpPr>
            <a:spLocks noChangeShapeType="1"/>
          </p:cNvSpPr>
          <p:nvPr/>
        </p:nvSpPr>
        <p:spPr bwMode="auto">
          <a:xfrm flipH="1">
            <a:off x="7302500" y="1593850"/>
            <a:ext cx="7938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45531" y="2996952"/>
            <a:ext cx="10086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r" eaLnBrk="1" hangingPunct="1"/>
            <a:r>
              <a:rPr lang="en-GB" altLang="en-US" sz="1400" b="1" dirty="0" smtClean="0">
                <a:cs typeface="Arial" charset="0"/>
              </a:rPr>
              <a:t>Shopping</a:t>
            </a:r>
            <a:endParaRPr lang="en-GB" altLang="en-US" sz="1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1196975"/>
            <a:ext cx="8002588" cy="4929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b="1" kern="0" smtClean="0">
                <a:latin typeface="Frutiger 57Cn" pitchFamily="34" charset="0"/>
                <a:ea typeface="ＭＳ Ｐゴシック" pitchFamily="-84" charset="-128"/>
              </a:rPr>
              <a:t>Changing narrative - resilience?</a:t>
            </a:r>
            <a:endParaRPr lang="en-GB" altLang="en-US" sz="2400" kern="0" dirty="0" smtClean="0">
              <a:ea typeface="ＭＳ Ｐゴシック" pitchFamily="-8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981200"/>
          <a:ext cx="7632700" cy="2267652"/>
        </p:xfrm>
        <a:graphic>
          <a:graphicData uri="http://schemas.openxmlformats.org/drawingml/2006/table">
            <a:tbl>
              <a:tblPr/>
              <a:tblGrid>
                <a:gridCol w="3816350"/>
                <a:gridCol w="3816350"/>
              </a:tblGrid>
              <a:tr h="457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Defra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 Narrative 2004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Defra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 Narrative 2010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‘National self-sufficiency is neither necessary nor desirable.’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(Ministerial letter)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‘Our food system needs to be prepared for shocks and to be able to manage risk.’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(Food 2030: How we get there,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Defra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4" charset="-128"/>
                        </a:rPr>
                        <a:t> 2010.)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4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1196975"/>
            <a:ext cx="8002588" cy="4929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GB" altLang="en-US" sz="2400" kern="0" dirty="0" smtClean="0">
              <a:ea typeface="ＭＳ Ｐゴシック" pitchFamily="-8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856895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b="1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Key beliefs in local and sustainable </a:t>
            </a:r>
            <a:r>
              <a:rPr lang="en-GB" altLang="en-US" b="1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food</a:t>
            </a:r>
          </a:p>
          <a:p>
            <a:pPr>
              <a:lnSpc>
                <a:spcPct val="80000"/>
              </a:lnSpc>
            </a:pPr>
            <a:endParaRPr lang="en-GB" altLang="en-US" b="1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b="1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800" b="1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It is better (healthier) to eat a more rather than a less diversified diet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It is better (healthier) to eat fresh food rather than preserved/prepared food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It is better (less environ. damaging, &amp; food chain more transparent) to eat food produced closer to rather than further from the point of consumption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It is better (healthier, and less environmentally damaging) to eat food produced with a minimum of pesticides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It is better (less environmentally damaging) to eat food produced with a minimum of inorganic </a:t>
            </a:r>
            <a:r>
              <a:rPr lang="en-US" altLang="en-US" dirty="0" err="1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fertilisers</a:t>
            </a:r>
            <a:endParaRPr lang="en-US" altLang="en-US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It is better (more socially just) to eat food produced, processed and/or marketed by smaller-local rather than larger-international </a:t>
            </a:r>
            <a:r>
              <a:rPr lang="en-US" altLang="en-US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operations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400" i="1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(Sustain: the alliance for better food and farming, London.)</a:t>
            </a:r>
            <a:endParaRPr lang="en-US" altLang="en-US" sz="1400" i="1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1196975"/>
            <a:ext cx="8002588" cy="4929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GB" altLang="en-US" sz="2400" kern="0" dirty="0" smtClean="0">
              <a:ea typeface="ＭＳ Ｐゴシック" pitchFamily="-8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8568952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b="1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Readings</a:t>
            </a:r>
          </a:p>
          <a:p>
            <a:pPr>
              <a:lnSpc>
                <a:spcPct val="80000"/>
              </a:lnSpc>
            </a:pPr>
            <a:endParaRPr lang="en-GB" altLang="en-US" b="1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b="1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800" b="1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Did you all get a chance to read the two papers I sent?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What issues of sustainability to they raise?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Do you agree/disagree with what is suggested? Why is that?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How do you relate some of the issues raised to what is going on in Brno/Czech Republic/EU today?</a:t>
            </a:r>
          </a:p>
        </p:txBody>
      </p:sp>
    </p:spTree>
    <p:extLst>
      <p:ext uri="{BB962C8B-B14F-4D97-AF65-F5344CB8AC3E}">
        <p14:creationId xmlns:p14="http://schemas.microsoft.com/office/powerpoint/2010/main" val="13045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83569" y="1700213"/>
            <a:ext cx="77768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GB" dirty="0" smtClean="0">
                <a:latin typeface="Calibri" pitchFamily="-105" charset="0"/>
              </a:rPr>
              <a:t>Some generalised key developments post 1945:</a:t>
            </a:r>
          </a:p>
          <a:p>
            <a:pPr marL="457200" indent="-457200" eaLnBrk="0" hangingPunct="0">
              <a:spcAft>
                <a:spcPts val="1200"/>
              </a:spcAft>
              <a:buFont typeface="Arial"/>
              <a:buChar char="•"/>
            </a:pPr>
            <a:r>
              <a:rPr lang="en-GB" sz="2200" dirty="0" smtClean="0">
                <a:latin typeface="Calibri" pitchFamily="-105" charset="0"/>
              </a:rPr>
              <a:t>Marshall Plan, ‘Green revolution’, self-sufficiency, surplus for trade and aid</a:t>
            </a:r>
          </a:p>
          <a:p>
            <a:pPr marL="457200" indent="-457200" eaLnBrk="0" hangingPunct="0">
              <a:spcAft>
                <a:spcPts val="1200"/>
              </a:spcAft>
              <a:buFont typeface="Arial"/>
              <a:buChar char="•"/>
            </a:pPr>
            <a:r>
              <a:rPr lang="en-GB" sz="2200" dirty="0" smtClean="0">
                <a:latin typeface="Calibri" pitchFamily="-105" charset="0"/>
              </a:rPr>
              <a:t>Oil dependency highlighted in oil crisis of early 1970s (</a:t>
            </a:r>
            <a:r>
              <a:rPr lang="en-GB" sz="1800" i="1" dirty="0" smtClean="0">
                <a:latin typeface="Calibri" pitchFamily="-105" charset="0"/>
              </a:rPr>
              <a:t>see Jones, A. (2001) Eating Oil. Sustain, London; and AEA (2005) The Validity of Food Miles as an indicator of Sustainability.)</a:t>
            </a:r>
          </a:p>
          <a:p>
            <a:pPr marL="457200" indent="-457200" eaLnBrk="0" hangingPunct="0">
              <a:spcAft>
                <a:spcPts val="1200"/>
              </a:spcAft>
              <a:buFont typeface="Arial"/>
              <a:buChar char="•"/>
            </a:pPr>
            <a:r>
              <a:rPr lang="en-GB" sz="2200" dirty="0" smtClean="0">
                <a:latin typeface="Calibri" pitchFamily="-105" charset="0"/>
              </a:rPr>
              <a:t>CAP production subsidies until 2003 </a:t>
            </a:r>
            <a:r>
              <a:rPr lang="en-GB" sz="2200" dirty="0" smtClean="0">
                <a:latin typeface="Cambria"/>
              </a:rPr>
              <a:t>⟹ </a:t>
            </a:r>
            <a:r>
              <a:rPr lang="en-GB" sz="2200" dirty="0" smtClean="0">
                <a:latin typeface="Calibri" pitchFamily="-105" charset="0"/>
              </a:rPr>
              <a:t>surpluses, global dumping, falling food prices for consumers. </a:t>
            </a:r>
            <a:r>
              <a:rPr lang="en-GB" sz="2200" dirty="0">
                <a:latin typeface="Calibri" pitchFamily="-105" charset="0"/>
              </a:rPr>
              <a:t>S</a:t>
            </a:r>
            <a:r>
              <a:rPr lang="en-GB" sz="2200" dirty="0" smtClean="0">
                <a:latin typeface="Calibri" pitchFamily="-105" charset="0"/>
              </a:rPr>
              <a:t>upermarket dominance and foreign direct investment (FDI) (</a:t>
            </a:r>
            <a:r>
              <a:rPr lang="en-GB" sz="1800" dirty="0">
                <a:latin typeface="Calibri" pitchFamily="-105" charset="0"/>
              </a:rPr>
              <a:t>s</a:t>
            </a:r>
            <a:r>
              <a:rPr lang="en-GB" sz="1800" dirty="0" smtClean="0">
                <a:latin typeface="Calibri" pitchFamily="-105" charset="0"/>
              </a:rPr>
              <a:t>ee Neil Wrigley</a:t>
            </a:r>
            <a:r>
              <a:rPr lang="en-GB" sz="2200" dirty="0" smtClean="0">
                <a:latin typeface="Calibri" pitchFamily="-105" charset="0"/>
              </a:rPr>
              <a:t>).</a:t>
            </a:r>
          </a:p>
          <a:p>
            <a:pPr marL="457200" indent="-457200" eaLnBrk="0" hangingPunct="0">
              <a:spcAft>
                <a:spcPts val="1200"/>
              </a:spcAft>
              <a:buFont typeface="Arial"/>
              <a:buChar char="•"/>
            </a:pPr>
            <a:r>
              <a:rPr lang="en-GB" sz="2200" dirty="0" smtClean="0">
                <a:latin typeface="Calibri" pitchFamily="-105" charset="0"/>
              </a:rPr>
              <a:t>CAP reform in 2003 </a:t>
            </a:r>
            <a:r>
              <a:rPr lang="en-GB" sz="2200" dirty="0" smtClean="0">
                <a:latin typeface="Cambria"/>
              </a:rPr>
              <a:t>⟹</a:t>
            </a:r>
            <a:r>
              <a:rPr lang="en-GB" dirty="0" smtClean="0">
                <a:latin typeface="Calibri" pitchFamily="34" charset="0"/>
              </a:rPr>
              <a:t> decoupling of subsidy from production and link to environmental stewardship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813" y="549275"/>
            <a:ext cx="5616575" cy="5847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Plenty, healthy, quality?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1196975"/>
            <a:ext cx="8002588" cy="4929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GB" altLang="en-US" sz="2400" kern="0" dirty="0" smtClean="0">
              <a:ea typeface="ＭＳ Ｐゴシック" pitchFamily="-8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8568952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lnSpc>
                <a:spcPct val="80000"/>
              </a:lnSpc>
            </a:pPr>
            <a:r>
              <a:rPr lang="en-GB" altLang="en-US" b="1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NGO and market </a:t>
            </a:r>
            <a:r>
              <a:rPr lang="en-GB" altLang="en-US" b="1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innovations in the UK</a:t>
            </a:r>
          </a:p>
          <a:p>
            <a:pPr marL="534988" indent="-534988">
              <a:lnSpc>
                <a:spcPct val="80000"/>
              </a:lnSpc>
            </a:pPr>
            <a:endParaRPr lang="en-GB" altLang="en-US" b="1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</a:pPr>
            <a:endParaRPr lang="en-GB" altLang="en-US" b="1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Farmers’ markets</a:t>
            </a:r>
          </a:p>
          <a:p>
            <a:pPr marL="534988" indent="-534988">
              <a:lnSpc>
                <a:spcPct val="80000"/>
              </a:lnSpc>
              <a:buFontTx/>
              <a:buChar char="•"/>
            </a:pPr>
            <a:endParaRPr lang="en-GB" altLang="en-US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Hyperbolic organic sales (mainstreaming)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(until 2008)</a:t>
            </a:r>
          </a:p>
          <a:p>
            <a:pPr marL="534988" indent="-534988">
              <a:lnSpc>
                <a:spcPct val="80000"/>
              </a:lnSpc>
              <a:buFontTx/>
              <a:buChar char="•"/>
            </a:pPr>
            <a:endParaRPr lang="en-GB" altLang="en-US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Box schemes</a:t>
            </a:r>
          </a:p>
          <a:p>
            <a:pPr marL="534988" indent="-534988">
              <a:lnSpc>
                <a:spcPct val="80000"/>
              </a:lnSpc>
              <a:buFontTx/>
              <a:buChar char="•"/>
            </a:pPr>
            <a:endParaRPr lang="en-GB" altLang="en-US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CSA and buying groups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(growth since 2008: MLFW/LFF)</a:t>
            </a:r>
          </a:p>
          <a:p>
            <a:pPr marL="534988" indent="-534988">
              <a:lnSpc>
                <a:spcPct val="80000"/>
              </a:lnSpc>
              <a:buFontTx/>
              <a:buChar char="•"/>
            </a:pPr>
            <a:endParaRPr lang="en-GB" altLang="en-US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Food Links </a:t>
            </a:r>
            <a:r>
              <a:rPr lang="en-GB" altLang="en-US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UK/</a:t>
            </a:r>
            <a:r>
              <a:rPr lang="en-GB" altLang="en-US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Alimenterra</a:t>
            </a:r>
            <a:endParaRPr lang="en-GB" altLang="en-US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Public food procurement (</a:t>
            </a:r>
            <a:r>
              <a:rPr lang="en-GB" altLang="en-US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FFL, SFT, free school meals)</a:t>
            </a:r>
            <a:endParaRPr lang="en-GB" altLang="en-US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endParaRPr lang="en-GB" altLang="en-US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Food access co-ops</a:t>
            </a:r>
          </a:p>
          <a:p>
            <a:pPr marL="534988" indent="-534988">
              <a:lnSpc>
                <a:spcPct val="80000"/>
              </a:lnSpc>
              <a:buFontTx/>
              <a:buChar char="•"/>
            </a:pPr>
            <a:endParaRPr lang="en-GB" altLang="en-US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 eaLnBrk="1" hangingPunct="1">
              <a:lnSpc>
                <a:spcPct val="80000"/>
              </a:lnSpc>
            </a:pPr>
            <a:r>
              <a:rPr lang="en-GB" altLang="en-US" b="1" u="sng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NGOs as civil society agitators → under-paid market innovators?</a:t>
            </a:r>
          </a:p>
        </p:txBody>
      </p:sp>
    </p:spTree>
    <p:extLst>
      <p:ext uri="{BB962C8B-B14F-4D97-AF65-F5344CB8AC3E}">
        <p14:creationId xmlns:p14="http://schemas.microsoft.com/office/powerpoint/2010/main" val="21269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1196975"/>
            <a:ext cx="8002588" cy="4929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GB" altLang="en-US" sz="2400" kern="0" dirty="0" smtClean="0">
              <a:ea typeface="ＭＳ Ｐゴシック" pitchFamily="-8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232" y="993146"/>
            <a:ext cx="8568952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lnSpc>
                <a:spcPct val="80000"/>
              </a:lnSpc>
            </a:pPr>
            <a:r>
              <a:rPr lang="en-GB" altLang="en-US" b="1" dirty="0">
                <a:latin typeface="+mn-lt"/>
                <a:ea typeface="ＭＳ Ｐゴシック" pitchFamily="-84" charset="-128"/>
              </a:rPr>
              <a:t>Possible questions </a:t>
            </a:r>
            <a:r>
              <a:rPr lang="en-GB" altLang="en-US" b="1" dirty="0" smtClean="0">
                <a:latin typeface="+mn-lt"/>
                <a:ea typeface="ＭＳ Ｐゴシック" pitchFamily="-84" charset="-128"/>
              </a:rPr>
              <a:t>emerging</a:t>
            </a:r>
          </a:p>
          <a:p>
            <a:pPr marL="534988" indent="-534988">
              <a:lnSpc>
                <a:spcPct val="80000"/>
              </a:lnSpc>
            </a:pPr>
            <a:endParaRPr lang="en-GB" altLang="en-US" b="1" dirty="0">
              <a:latin typeface="Frutiger 57Cn" pitchFamily="34" charset="0"/>
              <a:ea typeface="ＭＳ Ｐゴシック" pitchFamily="-84" charset="-128"/>
            </a:endParaRPr>
          </a:p>
          <a:p>
            <a:pPr marL="534988" indent="-534988">
              <a:lnSpc>
                <a:spcPct val="80000"/>
              </a:lnSpc>
            </a:pPr>
            <a:endParaRPr lang="en-GB" altLang="en-US" sz="1000" b="1" dirty="0">
              <a:latin typeface="Frutiger 57Cn" pitchFamily="34" charset="0"/>
              <a:ea typeface="ＭＳ Ｐゴシック" pitchFamily="-84" charset="-128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r>
              <a:rPr lang="en-GB" altLang="en-US" dirty="0">
                <a:latin typeface="Calibri" panose="020F0502020204030204" pitchFamily="34" charset="0"/>
                <a:ea typeface="ＭＳ Ｐゴシック" pitchFamily="-84" charset="-128"/>
                <a:cs typeface="Arial" panose="020B0604020202020204" pitchFamily="34" charset="0"/>
              </a:rPr>
              <a:t>How can the ethical motivations of the alternative food movement underpin, the development of a greener, fairer and healthier system/culture? Who 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itchFamily="-84" charset="-128"/>
                <a:cs typeface="Arial" panose="020B0604020202020204" pitchFamily="34" charset="0"/>
              </a:rPr>
              <a:t>decides?</a:t>
            </a:r>
          </a:p>
          <a:p>
            <a:pPr marL="534988" indent="-534988">
              <a:lnSpc>
                <a:spcPct val="80000"/>
              </a:lnSpc>
              <a:buFontTx/>
              <a:buChar char="•"/>
            </a:pPr>
            <a:endParaRPr lang="en-GB" altLang="en-US" dirty="0" smtClean="0">
              <a:latin typeface="Calibri" panose="020F050202020403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800" dirty="0">
              <a:latin typeface="Calibri" panose="020F050202020403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r>
              <a:rPr lang="en-GB" altLang="en-US" dirty="0">
                <a:latin typeface="Calibri" panose="020F0502020204030204" pitchFamily="34" charset="0"/>
                <a:ea typeface="ＭＳ Ｐゴシック" pitchFamily="-84" charset="-128"/>
                <a:cs typeface="Arial" panose="020B0604020202020204" pitchFamily="34" charset="0"/>
              </a:rPr>
              <a:t>How can the claims made for local food be substantiated? What implications have they got for a serious move to carbon-reduced and ‘cellular economy’ (Hardin </a:t>
            </a:r>
            <a:r>
              <a:rPr lang="en-GB" altLang="en-US" dirty="0" err="1">
                <a:latin typeface="Calibri" panose="020F0502020204030204" pitchFamily="34" charset="0"/>
                <a:ea typeface="ＭＳ Ｐゴシック" pitchFamily="-84" charset="-128"/>
                <a:cs typeface="Arial" panose="020B0604020202020204" pitchFamily="34" charset="0"/>
              </a:rPr>
              <a:t>Tibbs</a:t>
            </a:r>
            <a:r>
              <a:rPr lang="en-GB" altLang="en-US" dirty="0">
                <a:latin typeface="Calibri" panose="020F0502020204030204" pitchFamily="34" charset="0"/>
                <a:ea typeface="ＭＳ Ｐゴシック" pitchFamily="-84" charset="-128"/>
                <a:cs typeface="Arial" panose="020B0604020202020204" pitchFamily="34" charset="0"/>
              </a:rPr>
              <a:t>, BRASS 2011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itchFamily="-84" charset="-128"/>
                <a:cs typeface="Arial" panose="020B0604020202020204" pitchFamily="34" charset="0"/>
              </a:rPr>
              <a:t>)?</a:t>
            </a:r>
          </a:p>
          <a:p>
            <a:pPr>
              <a:lnSpc>
                <a:spcPct val="80000"/>
              </a:lnSpc>
            </a:pPr>
            <a:endParaRPr lang="en-GB" altLang="en-US" dirty="0">
              <a:latin typeface="Calibri" panose="020F050202020403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r>
              <a:rPr lang="en-GB" altLang="en-US" dirty="0">
                <a:latin typeface="Calibri" panose="020F0502020204030204" pitchFamily="34" charset="0"/>
                <a:ea typeface="ＭＳ Ｐゴシック" pitchFamily="-84" charset="-128"/>
                <a:cs typeface="Arial" panose="020B0604020202020204" pitchFamily="34" charset="0"/>
              </a:rPr>
              <a:t>What (infra-)structures are needed to make sustainable food viable? (distribution, finance, governance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itchFamily="-84" charset="-128"/>
                <a:cs typeface="Arial" panose="020B0604020202020204" pitchFamily="34" charset="0"/>
              </a:rPr>
              <a:t>…)</a:t>
            </a:r>
            <a:endParaRPr lang="en-GB" altLang="en-US" dirty="0">
              <a:latin typeface="Calibri" panose="020F050202020403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endParaRPr lang="en-GB" altLang="en-US" dirty="0">
              <a:latin typeface="Calibri" panose="020F050202020403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80000"/>
              </a:lnSpc>
              <a:buFontTx/>
              <a:buChar char="•"/>
            </a:pPr>
            <a:r>
              <a:rPr lang="en-GB" altLang="en-US" dirty="0">
                <a:latin typeface="Calibri" panose="020F0502020204030204" pitchFamily="34" charset="0"/>
                <a:ea typeface="ＭＳ Ｐゴシック" pitchFamily="-84" charset="-128"/>
                <a:cs typeface="Arial" panose="020B0604020202020204" pitchFamily="34" charset="0"/>
              </a:rPr>
              <a:t>Can the demand for ethical food be the basis for global solidarity, rather than nationalism, protectionism and stale local vs. global arguments?</a:t>
            </a:r>
            <a:endParaRPr lang="en-GB" altLang="en-US" u="sng" dirty="0">
              <a:latin typeface="Calibri" panose="020F0502020204030204" pitchFamily="34" charset="0"/>
              <a:ea typeface="ＭＳ Ｐゴシック" pitchFamily="-8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Changing narratives</a:t>
            </a:r>
            <a:endParaRPr lang="en-GB" sz="3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Policy: Self-sufficiency ⟹ surplus ⟹ food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Politics: Sufficiency/price ⟹ environmentalism/common concerns ⟹ quality/personal concerns (e.g. health and taste)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Retail power: Supermarkets as progressive ⟹ oppressive ⟹ appropriators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Third sector: Oppositional ⟹ entrepreneurial </a:t>
            </a: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⟹ 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technical specialists</a:t>
            </a:r>
          </a:p>
          <a:p>
            <a:endParaRPr lang="en-GB" dirty="0">
              <a:latin typeface="Cambri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9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83569" y="1412776"/>
            <a:ext cx="777686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7188" indent="-357188"/>
            <a:endParaRPr lang="en-GB" sz="1000" dirty="0"/>
          </a:p>
          <a:p>
            <a:pPr marL="357188" indent="-357188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Nutritional transition: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Rising demand for ‘western’ diets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Obesity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Nutritional composition of foods (salt/fat/sugar)</a:t>
            </a:r>
            <a:endParaRPr lang="en-GB" sz="2000" dirty="0">
              <a:latin typeface="+mn-lt"/>
            </a:endParaRPr>
          </a:p>
          <a:p>
            <a:pPr marL="357188" indent="-357188"/>
            <a:endParaRPr lang="en-GB" sz="800" dirty="0">
              <a:latin typeface="+mn-lt"/>
            </a:endParaRPr>
          </a:p>
          <a:p>
            <a:pPr marL="357188" indent="-357188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Food security: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Increasingly a national concern; rising inequality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Technological innovation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Oppositional alternatives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Collaborative stakeholder approaches</a:t>
            </a:r>
          </a:p>
          <a:p>
            <a:pPr marL="814388" lvl="1" indent="-357188">
              <a:buFont typeface="Arial" pitchFamily="34" charset="0"/>
              <a:buChar char="•"/>
            </a:pPr>
            <a:endParaRPr lang="en-GB" sz="800" dirty="0">
              <a:latin typeface="+mn-lt"/>
            </a:endParaRPr>
          </a:p>
          <a:p>
            <a:pPr marL="357188" indent="-357188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Environment/climate change</a:t>
            </a:r>
            <a:endParaRPr lang="en-GB" dirty="0" smtClean="0">
              <a:latin typeface="+mn-lt"/>
            </a:endParaRP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GHG emissions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Meat consumption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Biodiversity/habitat loss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Embedded resource/water 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813" y="549275"/>
            <a:ext cx="5616575" cy="5847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Dominant themes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1196975"/>
            <a:ext cx="8002588" cy="4929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GB" altLang="en-US" sz="2400" kern="0" dirty="0" smtClean="0">
              <a:ea typeface="ＭＳ Ｐゴシック" pitchFamily="-8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232" y="993146"/>
            <a:ext cx="85689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b="1" dirty="0">
                <a:latin typeface="+mn-lt"/>
                <a:ea typeface="ＭＳ Ｐゴシック" pitchFamily="-84" charset="-128"/>
              </a:rPr>
              <a:t>In summary…</a:t>
            </a:r>
          </a:p>
          <a:p>
            <a:endParaRPr lang="en-GB" altLang="en-US" sz="1000" b="1" dirty="0">
              <a:latin typeface="+mn-lt"/>
              <a:ea typeface="ＭＳ Ｐゴシック" pitchFamily="-84" charset="-128"/>
            </a:endParaRPr>
          </a:p>
          <a:p>
            <a:r>
              <a:rPr lang="en-GB" altLang="en-US" dirty="0">
                <a:latin typeface="+mn-lt"/>
                <a:ea typeface="ＭＳ Ｐゴシック" pitchFamily="-84" charset="-128"/>
              </a:rPr>
              <a:t>Food is complex – farming, nutrition, education, consumption, industry, diet, culture, shopping, politics, income, planning, waste, political activism…</a:t>
            </a:r>
          </a:p>
          <a:p>
            <a:endParaRPr lang="en-GB" altLang="en-US" sz="1000" b="1" dirty="0">
              <a:latin typeface="+mn-lt"/>
              <a:ea typeface="ＭＳ Ｐゴシック" pitchFamily="-84" charset="-128"/>
            </a:endParaRPr>
          </a:p>
          <a:p>
            <a:r>
              <a:rPr lang="en-US" altLang="en-US" i="1" dirty="0">
                <a:latin typeface="+mn-lt"/>
                <a:ea typeface="ＭＳ Ｐゴシック" pitchFamily="-84" charset="-128"/>
                <a:cs typeface="Arial" panose="020B0604020202020204" pitchFamily="34" charset="0"/>
              </a:rPr>
              <a:t>"...the concept of a base-line sustainability standard is non-sense, as sustainability is an aspirational open-ended agenda involving trade-offs and a range of potentially conflicting priorities...”</a:t>
            </a:r>
            <a:r>
              <a:rPr lang="en-US" altLang="en-US" dirty="0">
                <a:latin typeface="+mn-lt"/>
                <a:ea typeface="ＭＳ Ｐゴシック" pitchFamily="-84" charset="-128"/>
              </a:rPr>
              <a:t> </a:t>
            </a:r>
            <a:r>
              <a:rPr lang="en-US" altLang="en-US" sz="1200" dirty="0">
                <a:latin typeface="+mn-lt"/>
                <a:ea typeface="ＭＳ Ｐゴシック" pitchFamily="-84" charset="-128"/>
              </a:rPr>
              <a:t>Smith, B. (2008) </a:t>
            </a:r>
            <a:r>
              <a:rPr lang="en-US" altLang="en-US" sz="1200" i="1" dirty="0">
                <a:latin typeface="+mn-lt"/>
                <a:ea typeface="ＭＳ Ｐゴシック" pitchFamily="-84" charset="-128"/>
              </a:rPr>
              <a:t>Developing Sustainable Food Supply Chains</a:t>
            </a:r>
            <a:r>
              <a:rPr lang="en-US" altLang="en-US" sz="1200" dirty="0">
                <a:latin typeface="+mn-lt"/>
                <a:ea typeface="ＭＳ Ｐゴシック" pitchFamily="-84" charset="-128"/>
              </a:rPr>
              <a:t>. Philosophical Transactions of the Royal Society for Biological Sciences. 363, pp. 849-861.</a:t>
            </a:r>
            <a:endParaRPr lang="en-GB" altLang="en-US" sz="1200" b="1" dirty="0">
              <a:latin typeface="+mn-lt"/>
              <a:ea typeface="ＭＳ Ｐゴシック" pitchFamily="-84" charset="-128"/>
            </a:endParaRPr>
          </a:p>
          <a:p>
            <a:endParaRPr lang="en-GB" altLang="en-US" sz="1000" b="1" dirty="0">
              <a:latin typeface="+mn-lt"/>
              <a:ea typeface="ＭＳ Ｐゴシック" pitchFamily="-84" charset="-128"/>
            </a:endParaRPr>
          </a:p>
          <a:p>
            <a:r>
              <a:rPr lang="en-GB" altLang="en-US" dirty="0">
                <a:latin typeface="+mn-lt"/>
                <a:ea typeface="ＭＳ Ｐゴシック" pitchFamily="-84" charset="-128"/>
              </a:rPr>
              <a:t>Organic, fresh, seasonal, local, fair-trade, affordable, safe…</a:t>
            </a:r>
          </a:p>
          <a:p>
            <a:r>
              <a:rPr lang="en-GB" altLang="en-US" dirty="0">
                <a:latin typeface="+mn-lt"/>
                <a:ea typeface="ＭＳ Ｐゴシック" pitchFamily="-84" charset="-128"/>
              </a:rPr>
              <a:t>How do we choose?</a:t>
            </a:r>
          </a:p>
        </p:txBody>
      </p:sp>
    </p:spTree>
    <p:extLst>
      <p:ext uri="{BB962C8B-B14F-4D97-AF65-F5344CB8AC3E}">
        <p14:creationId xmlns:p14="http://schemas.microsoft.com/office/powerpoint/2010/main" val="173858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/>
          <a:stretch>
            <a:fillRect/>
          </a:stretch>
        </p:blipFill>
        <p:spPr bwMode="auto">
          <a:xfrm>
            <a:off x="1217613" y="1284288"/>
            <a:ext cx="6710362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MCj043480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2198688"/>
            <a:ext cx="21018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MCj043480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17195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MCj043480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60350"/>
            <a:ext cx="21018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MCj043480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392363"/>
            <a:ext cx="21018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MCj043480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367213"/>
            <a:ext cx="21018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MCj043480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63538"/>
            <a:ext cx="21018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4968875"/>
            <a:ext cx="4905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879475"/>
            <a:ext cx="676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059113"/>
            <a:ext cx="10604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968375"/>
            <a:ext cx="7207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2889250"/>
            <a:ext cx="11493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t="11337" r="18585" b="11337"/>
          <a:stretch>
            <a:fillRect/>
          </a:stretch>
        </p:blipFill>
        <p:spPr bwMode="auto">
          <a:xfrm>
            <a:off x="7735888" y="4864100"/>
            <a:ext cx="7921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MCj043480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-26988"/>
            <a:ext cx="2232025" cy="2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t="9793" r="10860" b="11751"/>
          <a:stretch>
            <a:fillRect/>
          </a:stretch>
        </p:blipFill>
        <p:spPr bwMode="auto">
          <a:xfrm>
            <a:off x="3181350" y="606425"/>
            <a:ext cx="6746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MCj043480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2"/>
          <a:stretch>
            <a:fillRect/>
          </a:stretch>
        </p:blipFill>
        <p:spPr bwMode="auto">
          <a:xfrm>
            <a:off x="4572000" y="-28575"/>
            <a:ext cx="1944688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" b="2953"/>
          <a:stretch>
            <a:fillRect/>
          </a:stretch>
        </p:blipFill>
        <p:spPr bwMode="auto">
          <a:xfrm>
            <a:off x="5359400" y="533400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0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Questions?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19672" y="2274838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+mj-lt"/>
                <a:cs typeface="Arial" panose="020B0604020202020204" pitchFamily="34" charset="0"/>
              </a:rPr>
              <a:t>Next </a:t>
            </a:r>
            <a:r>
              <a:rPr lang="en-GB" b="1" dirty="0" smtClean="0">
                <a:latin typeface="+mj-lt"/>
                <a:cs typeface="Arial" panose="020B0604020202020204" pitchFamily="34" charset="0"/>
              </a:rPr>
              <a:t>session:</a:t>
            </a: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endParaRPr lang="en-GB" dirty="0" smtClean="0">
              <a:latin typeface="+mj-lt"/>
            </a:endParaRPr>
          </a:p>
          <a:p>
            <a:r>
              <a:rPr lang="en-GB" b="1" dirty="0" smtClean="0">
                <a:latin typeface="+mj-lt"/>
              </a:rPr>
              <a:t>Tues 22</a:t>
            </a:r>
            <a:r>
              <a:rPr lang="en-GB" b="1" baseline="30000" dirty="0" smtClean="0">
                <a:latin typeface="+mj-lt"/>
              </a:rPr>
              <a:t>nd</a:t>
            </a:r>
            <a:r>
              <a:rPr lang="en-GB" b="1" dirty="0" smtClean="0">
                <a:latin typeface="+mj-lt"/>
              </a:rPr>
              <a:t> April 9.45 (</a:t>
            </a:r>
            <a:r>
              <a:rPr lang="en-GB" b="1" dirty="0" err="1" smtClean="0">
                <a:latin typeface="+mj-lt"/>
              </a:rPr>
              <a:t>Aula</a:t>
            </a:r>
            <a:r>
              <a:rPr lang="en-GB" b="1" dirty="0" smtClean="0">
                <a:latin typeface="+mj-lt"/>
              </a:rPr>
              <a:t>)</a:t>
            </a:r>
          </a:p>
          <a:p>
            <a:endParaRPr lang="en-GB" b="1" dirty="0" smtClean="0">
              <a:latin typeface="Calibri" pitchFamily="-105" charset="0"/>
            </a:endParaRPr>
          </a:p>
          <a:p>
            <a:r>
              <a:rPr lang="en-GB" b="1" dirty="0" smtClean="0">
                <a:latin typeface="+mn-lt"/>
              </a:rPr>
              <a:t>Community supported agriculture</a:t>
            </a:r>
            <a:endParaRPr lang="en-US" dirty="0" smtClean="0">
              <a:latin typeface="+mn-lt"/>
            </a:endParaRPr>
          </a:p>
          <a:p>
            <a:r>
              <a:rPr lang="en-GB" dirty="0">
                <a:latin typeface="Calibri" pitchFamily="-105" charset="0"/>
              </a:rPr>
              <a:t/>
            </a:r>
            <a:br>
              <a:rPr lang="en-GB" dirty="0">
                <a:latin typeface="Calibri" pitchFamily="-105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0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83569" y="1700213"/>
            <a:ext cx="77768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Aft>
                <a:spcPts val="1200"/>
              </a:spcAft>
              <a:buFont typeface="Arial"/>
              <a:buChar char="•"/>
            </a:pPr>
            <a:r>
              <a:rPr lang="en-GB" dirty="0" smtClean="0">
                <a:latin typeface="Calibri" pitchFamily="-105" charset="0"/>
              </a:rPr>
              <a:t>More-or-less </a:t>
            </a:r>
            <a:r>
              <a:rPr lang="en-GB" dirty="0" smtClean="0">
                <a:latin typeface="Calibri" pitchFamily="-105" charset="0"/>
              </a:rPr>
              <a:t>falling </a:t>
            </a:r>
            <a:r>
              <a:rPr lang="en-GB" dirty="0">
                <a:latin typeface="Calibri" pitchFamily="-105" charset="0"/>
              </a:rPr>
              <a:t>consumer prices until </a:t>
            </a:r>
            <a:r>
              <a:rPr lang="en-GB" dirty="0" smtClean="0">
                <a:latin typeface="Calibri" pitchFamily="-105" charset="0"/>
              </a:rPr>
              <a:t>2000s</a:t>
            </a:r>
            <a:endParaRPr lang="en-GB" dirty="0">
              <a:latin typeface="Calibri" pitchFamily="-105" charset="0"/>
            </a:endParaRPr>
          </a:p>
          <a:p>
            <a:pPr marL="457200" indent="-457200" eaLnBrk="0" hangingPunct="0">
              <a:spcAft>
                <a:spcPts val="1200"/>
              </a:spcAft>
              <a:buFont typeface="Arial"/>
              <a:buChar char="•"/>
            </a:pPr>
            <a:r>
              <a:rPr lang="en-GB" dirty="0">
                <a:latin typeface="Calibri" pitchFamily="-105" charset="0"/>
              </a:rPr>
              <a:t>Environmental degradation (Carson 1966), food safety scares, growth of organic movement from </a:t>
            </a:r>
            <a:r>
              <a:rPr lang="en-GB" dirty="0" smtClean="0">
                <a:latin typeface="Calibri" pitchFamily="-105" charset="0"/>
              </a:rPr>
              <a:t>1990s (see Julie </a:t>
            </a:r>
            <a:r>
              <a:rPr lang="en-GB" dirty="0" err="1" smtClean="0">
                <a:latin typeface="Calibri" pitchFamily="-105" charset="0"/>
              </a:rPr>
              <a:t>Guthman</a:t>
            </a:r>
            <a:r>
              <a:rPr lang="en-GB" dirty="0" smtClean="0">
                <a:latin typeface="Calibri" pitchFamily="-105" charset="0"/>
              </a:rPr>
              <a:t> 2002 and Gill </a:t>
            </a:r>
            <a:r>
              <a:rPr lang="en-GB" dirty="0" err="1" smtClean="0">
                <a:latin typeface="Calibri" pitchFamily="-105" charset="0"/>
              </a:rPr>
              <a:t>Seyfang</a:t>
            </a:r>
            <a:r>
              <a:rPr lang="en-GB" dirty="0" smtClean="0">
                <a:latin typeface="Calibri" pitchFamily="-105" charset="0"/>
              </a:rPr>
              <a:t> </a:t>
            </a:r>
            <a:r>
              <a:rPr lang="en-GB" dirty="0">
                <a:latin typeface="Calibri" pitchFamily="-105" charset="0"/>
              </a:rPr>
              <a:t>2006</a:t>
            </a:r>
            <a:r>
              <a:rPr lang="en-GB" dirty="0" smtClean="0">
                <a:latin typeface="Calibri" pitchFamily="-105" charset="0"/>
              </a:rPr>
              <a:t>…) </a:t>
            </a:r>
            <a:endParaRPr lang="en-GB" dirty="0">
              <a:latin typeface="Calibri" pitchFamily="-105" charset="0"/>
            </a:endParaRPr>
          </a:p>
          <a:p>
            <a:pPr marL="457200" indent="-457200" eaLnBrk="0" hangingPunct="0">
              <a:spcAft>
                <a:spcPts val="1200"/>
              </a:spcAft>
              <a:buFont typeface="Arial"/>
              <a:buChar char="•"/>
            </a:pPr>
            <a:r>
              <a:rPr lang="en-GB" dirty="0">
                <a:latin typeface="Calibri" pitchFamily="-105" charset="0"/>
              </a:rPr>
              <a:t>‘Quality turn’ and shift from public to individualised concerns in 2000s – health, lifestyle, </a:t>
            </a:r>
            <a:r>
              <a:rPr lang="en-GB" dirty="0" smtClean="0">
                <a:latin typeface="Calibri" pitchFamily="-105" charset="0"/>
              </a:rPr>
              <a:t>‘alternative hedonism’ (</a:t>
            </a:r>
            <a:r>
              <a:rPr lang="en-GB" dirty="0" err="1" smtClean="0">
                <a:latin typeface="Calibri" pitchFamily="-105" charset="0"/>
              </a:rPr>
              <a:t>Soper</a:t>
            </a:r>
            <a:r>
              <a:rPr lang="en-GB" dirty="0" smtClean="0">
                <a:latin typeface="Calibri" pitchFamily="-105" charset="0"/>
              </a:rPr>
              <a:t> 2004)</a:t>
            </a:r>
          </a:p>
          <a:p>
            <a:pPr marL="457200" indent="-457200" eaLnBrk="0" hangingPunct="0">
              <a:spcAft>
                <a:spcPts val="1200"/>
              </a:spcAft>
              <a:buFont typeface="Arial"/>
              <a:buChar char="•"/>
            </a:pPr>
            <a:r>
              <a:rPr lang="en-GB" dirty="0" smtClean="0">
                <a:latin typeface="Calibri" pitchFamily="-105" charset="0"/>
              </a:rPr>
              <a:t>Obesity/famine paradox, the rise of social food co-ops in the absence of policy (e.g. see work by Elizabeth </a:t>
            </a:r>
            <a:r>
              <a:rPr lang="en-GB" dirty="0" err="1" smtClean="0">
                <a:latin typeface="Calibri" pitchFamily="-105" charset="0"/>
              </a:rPr>
              <a:t>Dowler</a:t>
            </a:r>
            <a:r>
              <a:rPr lang="en-GB" dirty="0" smtClean="0">
                <a:latin typeface="Calibri" pitchFamily="-105" charset="0"/>
              </a:rPr>
              <a:t> and Martin Caraher et </a:t>
            </a:r>
            <a:r>
              <a:rPr lang="en-GB" dirty="0">
                <a:latin typeface="Calibri" pitchFamily="-105" charset="0"/>
              </a:rPr>
              <a:t>al. </a:t>
            </a:r>
            <a:r>
              <a:rPr lang="en-GB" dirty="0" smtClean="0">
                <a:latin typeface="Calibri" pitchFamily="-105" charset="0"/>
              </a:rPr>
              <a:t>2001 onwards)</a:t>
            </a:r>
            <a:endParaRPr lang="en-GB" dirty="0">
              <a:latin typeface="Calibri" pitchFamily="-10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813" y="549275"/>
            <a:ext cx="5616575" cy="5847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Plenty, healthy, quality? (2)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83569" y="1484784"/>
            <a:ext cx="77768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GB" dirty="0" smtClean="0">
                <a:latin typeface="+mj-lt"/>
              </a:rPr>
              <a:t>Public health concerns around dietary intake affected by structural and social changes:</a:t>
            </a:r>
          </a:p>
          <a:p>
            <a:pPr marL="342900" indent="-34290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Fewer people work in agriculture, industrial settings, traditional family structures. Post-modern cities and working arrangements. ‘On the hoof ‘ eating, convenience shopping.</a:t>
            </a:r>
          </a:p>
          <a:p>
            <a:pPr eaLnBrk="0" hangingPunct="0">
              <a:spcAft>
                <a:spcPts val="0"/>
              </a:spcAft>
            </a:pPr>
            <a:endParaRPr lang="en-GB" sz="800" dirty="0">
              <a:latin typeface="+mj-lt"/>
            </a:endParaRPr>
          </a:p>
          <a:p>
            <a:pPr marL="342900" indent="-34290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Move in 1980s (in UK) away from institutionalised public catering to consumer choice, lowest price tendering and de-skilling kitchen labour. School cooks ⟹ food assembly (Morgan and </a:t>
            </a:r>
            <a:r>
              <a:rPr lang="en-GB" sz="2200" dirty="0" err="1" smtClean="0">
                <a:latin typeface="+mj-lt"/>
              </a:rPr>
              <a:t>Sonnino</a:t>
            </a:r>
            <a:r>
              <a:rPr lang="en-GB" sz="2200" dirty="0" smtClean="0">
                <a:latin typeface="+mj-lt"/>
              </a:rPr>
              <a:t> 2008).</a:t>
            </a:r>
          </a:p>
          <a:p>
            <a:pPr eaLnBrk="0" hangingPunct="0">
              <a:spcAft>
                <a:spcPts val="0"/>
              </a:spcAft>
            </a:pPr>
            <a:endParaRPr lang="en-GB" sz="800" dirty="0" smtClean="0">
              <a:latin typeface="+mj-lt"/>
            </a:endParaRPr>
          </a:p>
          <a:p>
            <a:pPr marL="342900" indent="-34290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State abrogates public health to the private domain.</a:t>
            </a:r>
          </a:p>
          <a:p>
            <a:pPr eaLnBrk="0" hangingPunct="0">
              <a:spcAft>
                <a:spcPts val="1200"/>
              </a:spcAft>
            </a:pPr>
            <a:endParaRPr lang="en-GB" sz="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813" y="549275"/>
            <a:ext cx="5616575" cy="5847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Food in the public arena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83569" y="1318390"/>
            <a:ext cx="7776864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GB" dirty="0" smtClean="0">
                <a:latin typeface="+mj-lt"/>
              </a:rPr>
              <a:t>Increased awareness of spatial health inequalities:</a:t>
            </a:r>
          </a:p>
          <a:p>
            <a:pPr eaLnBrk="0" hangingPunct="0">
              <a:spcAft>
                <a:spcPts val="1200"/>
              </a:spcAft>
            </a:pPr>
            <a:r>
              <a:rPr lang="en-GB" dirty="0" smtClean="0">
                <a:latin typeface="+mj-lt"/>
              </a:rPr>
              <a:t>Jubilee line Westminster to Canning Town – a year less of life expectancy as you travel east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nine stops. In other words, your average life expectancy in Westminster is 73/6 or 64/67 in Canning Town. DIET IS A CONTRIBUTORY FACTOR.</a:t>
            </a:r>
          </a:p>
          <a:p>
            <a:pPr eaLnBrk="0" hangingPunct="0">
              <a:spcAft>
                <a:spcPts val="0"/>
              </a:spcAft>
            </a:pPr>
            <a:endParaRPr lang="en-GB" sz="800" dirty="0">
              <a:latin typeface="+mj-lt"/>
            </a:endParaRPr>
          </a:p>
          <a:p>
            <a:pPr eaLnBrk="0" hangingPunct="0">
              <a:spcAft>
                <a:spcPts val="1200"/>
              </a:spcAft>
            </a:pPr>
            <a:r>
              <a:rPr lang="en-GB" dirty="0" smtClean="0">
                <a:latin typeface="+mj-lt"/>
              </a:rPr>
              <a:t>This led in the early 2000s to the establishment of food distribution co-ops. Opens up debates about physical access, </a:t>
            </a:r>
            <a:r>
              <a:rPr lang="en-GB" u="sng" dirty="0" smtClean="0">
                <a:latin typeface="+mj-lt"/>
              </a:rPr>
              <a:t>right to a healthy diet</a:t>
            </a:r>
            <a:r>
              <a:rPr lang="en-GB" dirty="0" smtClean="0">
                <a:latin typeface="+mj-lt"/>
              </a:rPr>
              <a:t>, the attractiveness of poor areas to supermarkets and the stigmatisation of food co-ops.</a:t>
            </a:r>
          </a:p>
          <a:p>
            <a:pPr eaLnBrk="0" hangingPunct="0">
              <a:spcAft>
                <a:spcPts val="0"/>
              </a:spcAft>
            </a:pPr>
            <a:endParaRPr lang="en-GB" sz="800" dirty="0">
              <a:latin typeface="+mj-lt"/>
            </a:endParaRPr>
          </a:p>
          <a:p>
            <a:pPr eaLnBrk="0" hangingPunct="0">
              <a:spcAft>
                <a:spcPts val="1200"/>
              </a:spcAft>
            </a:pPr>
            <a:r>
              <a:rPr lang="en-GB" dirty="0" smtClean="0">
                <a:latin typeface="+mj-lt"/>
              </a:rPr>
              <a:t>In 2013 new research (Oxfam 2013) links food poverty and the rise of food donation projects (often church-led) to welfare reform. Rise in food banks.</a:t>
            </a:r>
            <a:endParaRPr lang="en-GB" sz="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813" y="549275"/>
            <a:ext cx="5616575" cy="5847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Food and social exclusion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83569" y="1700213"/>
            <a:ext cx="77768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1200"/>
              </a:spcAft>
              <a:buFont typeface="Arial"/>
              <a:buChar char="•"/>
            </a:pPr>
            <a:r>
              <a:rPr lang="en-GB" dirty="0" smtClean="0">
                <a:latin typeface="Calibri" pitchFamily="-105" charset="0"/>
              </a:rPr>
              <a:t> Agriculture in the ‘global north’ depends on fossil fuels and accounts for 40% of CO2 emissions, produces fewer calories than it consumes and depletes biodiversity.</a:t>
            </a:r>
          </a:p>
          <a:p>
            <a:pPr eaLnBrk="0" hangingPunct="0">
              <a:spcAft>
                <a:spcPts val="1200"/>
              </a:spcAft>
              <a:buFont typeface="Arial"/>
              <a:buChar char="•"/>
            </a:pPr>
            <a:endParaRPr lang="en-GB" sz="800" dirty="0" smtClean="0">
              <a:latin typeface="Calibri" pitchFamily="-105" charset="0"/>
            </a:endParaRPr>
          </a:p>
          <a:p>
            <a:pPr eaLnBrk="0" hangingPunct="0">
              <a:spcAft>
                <a:spcPts val="1200"/>
              </a:spcAft>
              <a:buFont typeface="Arial"/>
              <a:buChar char="•"/>
            </a:pPr>
            <a:r>
              <a:rPr lang="en-GB" dirty="0" smtClean="0">
                <a:latin typeface="Calibri" pitchFamily="-105" charset="0"/>
              </a:rPr>
              <a:t> C. 1bn people are starving while another 1bn suffer from diet-related ill-health (acquired diabetes, CHD…) and obesity.</a:t>
            </a:r>
          </a:p>
          <a:p>
            <a:pPr eaLnBrk="0" hangingPunct="0">
              <a:spcAft>
                <a:spcPts val="1200"/>
              </a:spcAft>
              <a:buFont typeface="Arial"/>
              <a:buChar char="•"/>
            </a:pPr>
            <a:endParaRPr lang="en-GB" sz="800" dirty="0" smtClean="0">
              <a:latin typeface="Calibri" pitchFamily="-105" charset="0"/>
            </a:endParaRPr>
          </a:p>
          <a:p>
            <a:pPr eaLnBrk="0" hangingPunct="0">
              <a:spcAft>
                <a:spcPts val="1200"/>
              </a:spcAft>
              <a:buFont typeface="Arial"/>
              <a:buChar char="•"/>
            </a:pPr>
            <a:r>
              <a:rPr lang="en-GB" dirty="0" smtClean="0">
                <a:latin typeface="Calibri" pitchFamily="-105" charset="0"/>
              </a:rPr>
              <a:t> Peak oil, gas, phosphorous, water, price volatility and social unrest linked to price increases… (Garnett 2011, Ambler-Edwards et al. 2009)</a:t>
            </a:r>
          </a:p>
          <a:p>
            <a:pPr eaLnBrk="0" hangingPunct="0">
              <a:spcAft>
                <a:spcPts val="1200"/>
              </a:spcAft>
              <a:buFont typeface="Arial"/>
              <a:buChar char="•"/>
            </a:pPr>
            <a:endParaRPr lang="en-GB" sz="800" dirty="0" smtClean="0">
              <a:latin typeface="Calibri" pitchFamily="-105" charset="0"/>
            </a:endParaRPr>
          </a:p>
          <a:p>
            <a:pPr eaLnBrk="0" hangingPunct="0">
              <a:spcAft>
                <a:spcPts val="1200"/>
              </a:spcAft>
              <a:buFont typeface="Arial"/>
              <a:buChar char="•"/>
            </a:pPr>
            <a:r>
              <a:rPr lang="en-GB" dirty="0" smtClean="0">
                <a:latin typeface="Calibri" pitchFamily="-105" charset="0"/>
              </a:rPr>
              <a:t> Population increases and urbanisation/rural migration.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813" y="549275"/>
            <a:ext cx="5616575" cy="5847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Is food in crisis?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813" y="549275"/>
            <a:ext cx="5616575" cy="107721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Some theories linked to sustainable food - sociology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11542"/>
              </p:ext>
            </p:extLst>
          </p:nvPr>
        </p:nvGraphicFramePr>
        <p:xfrm>
          <a:off x="1547813" y="1988840"/>
          <a:ext cx="609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Anthony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Giddens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Reflexivity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alibri" pitchFamily="-105" charset="0"/>
                        </a:rPr>
                        <a:t>Speed of change and profundity of consequences is unprecedented. Work out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alibri" pitchFamily="-105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alibri" pitchFamily="-105" charset="0"/>
                        </a:rPr>
                        <a:t> solutions together.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Thomas </a:t>
                      </a:r>
                      <a:r>
                        <a:rPr lang="en-GB" b="1" dirty="0" err="1" smtClean="0"/>
                        <a:t>Lyson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Social structuration</a:t>
                      </a:r>
                    </a:p>
                    <a:p>
                      <a:r>
                        <a:rPr lang="en-GB" dirty="0" smtClean="0"/>
                        <a:t>Scale</a:t>
                      </a:r>
                      <a:r>
                        <a:rPr lang="en-GB" baseline="0" dirty="0" smtClean="0"/>
                        <a:t> and structure of farms affects social structure of settlements.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Manuel</a:t>
                      </a:r>
                      <a:r>
                        <a:rPr lang="en-GB" b="1" baseline="0" dirty="0" smtClean="0"/>
                        <a:t> Castells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Social movements</a:t>
                      </a:r>
                    </a:p>
                    <a:p>
                      <a:r>
                        <a:rPr lang="en-GB" dirty="0" smtClean="0"/>
                        <a:t>Typography of civil groups;</a:t>
                      </a:r>
                      <a:r>
                        <a:rPr lang="en-GB" baseline="0" dirty="0" smtClean="0"/>
                        <a:t> use of new communications to organise.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3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813" y="549275"/>
            <a:ext cx="5616575" cy="107721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Some theories linked to sustainable food - economics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58407"/>
              </p:ext>
            </p:extLst>
          </p:nvPr>
        </p:nvGraphicFramePr>
        <p:xfrm>
          <a:off x="1547813" y="1988840"/>
          <a:ext cx="6096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Leyshon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et al., Gibson-Graham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Alternative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feminist economics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alibri" pitchFamily="-105" charset="0"/>
                        </a:rPr>
                        <a:t>Change from the margins; experimental models can be expanded; role of women as reproducers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alibri" pitchFamily="-105" charset="0"/>
                        </a:rPr>
                        <a:t> of social life.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alibri" pitchFamily="-105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Jackson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Limits to growth</a:t>
                      </a:r>
                    </a:p>
                    <a:p>
                      <a:r>
                        <a:rPr lang="en-GB" dirty="0" smtClean="0"/>
                        <a:t>Current</a:t>
                      </a:r>
                      <a:r>
                        <a:rPr lang="en-GB" baseline="0" dirty="0" smtClean="0"/>
                        <a:t> model of capitalist growth assumes endless natural resources. (‘One planet living’ – </a:t>
                      </a:r>
                      <a:r>
                        <a:rPr lang="en-GB" baseline="0" dirty="0" err="1" smtClean="0"/>
                        <a:t>nef</a:t>
                      </a:r>
                      <a:r>
                        <a:rPr lang="en-GB" baseline="0" dirty="0" smtClean="0"/>
                        <a:t>).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Beddington</a:t>
                      </a:r>
                      <a:r>
                        <a:rPr lang="en-GB" b="1" dirty="0" smtClean="0"/>
                        <a:t>,</a:t>
                      </a:r>
                      <a:r>
                        <a:rPr lang="en-GB" b="1" baseline="0" dirty="0" smtClean="0"/>
                        <a:t> Royal Society, Foresight Report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Sustainable intensification</a:t>
                      </a:r>
                    </a:p>
                    <a:p>
                      <a:r>
                        <a:rPr lang="en-GB" dirty="0" smtClean="0"/>
                        <a:t>Mobilisation of technology and resource efficiency to feed growing and urbanising world.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2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813" y="549275"/>
            <a:ext cx="5616575" cy="107721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ea typeface="Arial" pitchFamily="-84" charset="0"/>
                <a:cs typeface="Arial" pitchFamily="-84" charset="0"/>
              </a:rPr>
              <a:t>Some theories linked to sustainable food - geography</a:t>
            </a:r>
            <a:endParaRPr lang="en-GB" sz="3200" b="1" dirty="0"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27421"/>
              </p:ext>
            </p:extLst>
          </p:nvPr>
        </p:nvGraphicFramePr>
        <p:xfrm>
          <a:off x="1547813" y="1988840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Van den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Ploeg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, Marsden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et al.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Local as rural development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alibri" pitchFamily="-105" charset="0"/>
                        </a:rPr>
                        <a:t>Articulating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alibri" pitchFamily="-105" charset="0"/>
                        </a:rPr>
                        <a:t> values embedded in local foods and releasing value to farmers.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alibri" pitchFamily="-105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Winter;</a:t>
                      </a:r>
                      <a:r>
                        <a:rPr lang="en-GB" b="1" baseline="0" dirty="0" smtClean="0"/>
                        <a:t> Edward-Jones; Garnett; Born and Purcell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Critiques</a:t>
                      </a:r>
                      <a:r>
                        <a:rPr lang="en-GB" b="1" baseline="0" dirty="0" smtClean="0"/>
                        <a:t> of food miles</a:t>
                      </a:r>
                    </a:p>
                    <a:p>
                      <a:r>
                        <a:rPr lang="en-GB" b="0" baseline="0" dirty="0" smtClean="0"/>
                        <a:t>Defensive localism; CO2 fetish; contexts of environmental performance metrics; the ‘local trap’.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Morgan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Politics of care</a:t>
                      </a:r>
                    </a:p>
                    <a:p>
                      <a:r>
                        <a:rPr lang="en-GB" dirty="0" smtClean="0"/>
                        <a:t>Local green and global fair – cosmopolitan, mixed food systems build around city-regions.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6612</TotalTime>
  <Words>1738</Words>
  <Application>Microsoft Office PowerPoint</Application>
  <PresentationFormat>On-screen Show (4:3)</PresentationFormat>
  <Paragraphs>277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Questions? </vt:lpstr>
    </vt:vector>
  </TitlesOfParts>
  <Company>UoG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CCRI</dc:creator>
  <cp:lastModifiedBy>KEECH, Daniel</cp:lastModifiedBy>
  <cp:revision>528</cp:revision>
  <cp:lastPrinted>2013-02-11T12:21:21Z</cp:lastPrinted>
  <dcterms:created xsi:type="dcterms:W3CDTF">2015-04-09T13:37:14Z</dcterms:created>
  <dcterms:modified xsi:type="dcterms:W3CDTF">2015-04-21T09:04:23Z</dcterms:modified>
</cp:coreProperties>
</file>