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4"/>
  </p:notesMasterIdLst>
  <p:handoutMasterIdLst>
    <p:handoutMasterId r:id="rId25"/>
  </p:handoutMasterIdLst>
  <p:sldIdLst>
    <p:sldId id="256" r:id="rId4"/>
    <p:sldId id="261" r:id="rId5"/>
    <p:sldId id="285" r:id="rId6"/>
    <p:sldId id="268" r:id="rId7"/>
    <p:sldId id="286" r:id="rId8"/>
    <p:sldId id="289" r:id="rId9"/>
    <p:sldId id="269" r:id="rId10"/>
    <p:sldId id="271" r:id="rId11"/>
    <p:sldId id="273" r:id="rId12"/>
    <p:sldId id="272" r:id="rId13"/>
    <p:sldId id="274" r:id="rId14"/>
    <p:sldId id="279" r:id="rId15"/>
    <p:sldId id="278" r:id="rId16"/>
    <p:sldId id="280" r:id="rId17"/>
    <p:sldId id="281" r:id="rId18"/>
    <p:sldId id="282" r:id="rId19"/>
    <p:sldId id="288" r:id="rId20"/>
    <p:sldId id="283" r:id="rId21"/>
    <p:sldId id="290" r:id="rId22"/>
    <p:sldId id="284" r:id="rId23"/>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3" autoAdjust="0"/>
  </p:normalViewPr>
  <p:slideViewPr>
    <p:cSldViewPr>
      <p:cViewPr varScale="1">
        <p:scale>
          <a:sx n="60" d="100"/>
          <a:sy n="60" d="100"/>
        </p:scale>
        <p:origin x="-16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4/22/2015</a:t>
            </a:fld>
            <a:endParaRPr lang="en-GB"/>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4/22/2015</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65163" y="4714875"/>
            <a:ext cx="5338762"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z="1400" dirty="0">
              <a:latin typeface="Calibri" pitchFamily="-105" charset="0"/>
              <a:ea typeface="Times New Roman" pitchFamily="-105" charset="0"/>
              <a:cs typeface="Times New Roman" pitchFamily="-105" charset="0"/>
            </a:endParaRPr>
          </a:p>
        </p:txBody>
      </p:sp>
      <p:sp>
        <p:nvSpPr>
          <p:cNvPr id="40964"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29428E7-4CA6-9941-925E-20383413AC51}" type="slidenum">
              <a:rPr lang="en-GB" sz="1200"/>
              <a:pPr algn="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12</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13</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fld id="{A7DCACD9-0C3F-42B6-B0FD-5F75215D4DB5}" type="slidenum">
              <a:rPr lang="en-US"/>
              <a:pPr eaLnBrk="1" hangingPunct="1"/>
              <a:t>14</a:t>
            </a:fld>
            <a:endParaRPr lang="en-US"/>
          </a:p>
        </p:txBody>
      </p:sp>
      <p:sp>
        <p:nvSpPr>
          <p:cNvPr id="66563" name="Rectangle 2"/>
          <p:cNvSpPr>
            <a:spLocks noGrp="1" noRot="1" noChangeAspect="1" noChangeArrowheads="1" noTextEdit="1"/>
          </p:cNvSpPr>
          <p:nvPr>
            <p:ph type="sldImg"/>
          </p:nvPr>
        </p:nvSpPr>
        <p:spPr>
          <a:xfrm>
            <a:off x="854075" y="744538"/>
            <a:ext cx="4962525" cy="3722687"/>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84" charset="-128"/>
              </a:defRPr>
            </a:lvl1pPr>
            <a:lvl2pPr marL="742950" indent="-285750" eaLnBrk="0" hangingPunct="0">
              <a:spcBef>
                <a:spcPct val="30000"/>
              </a:spcBef>
              <a:defRPr sz="1200">
                <a:solidFill>
                  <a:schemeClr val="tx1"/>
                </a:solidFill>
                <a:latin typeface="Arial" charset="0"/>
                <a:ea typeface="ＭＳ Ｐゴシック" pitchFamily="-84" charset="-128"/>
              </a:defRPr>
            </a:lvl2pPr>
            <a:lvl3pPr marL="1143000" indent="-228600" eaLnBrk="0" hangingPunct="0">
              <a:spcBef>
                <a:spcPct val="30000"/>
              </a:spcBef>
              <a:defRPr sz="1200">
                <a:solidFill>
                  <a:schemeClr val="tx1"/>
                </a:solidFill>
                <a:latin typeface="Arial" charset="0"/>
                <a:ea typeface="ＭＳ Ｐゴシック" pitchFamily="-84" charset="-128"/>
              </a:defRPr>
            </a:lvl3pPr>
            <a:lvl4pPr marL="1600200" indent="-228600" eaLnBrk="0" hangingPunct="0">
              <a:spcBef>
                <a:spcPct val="30000"/>
              </a:spcBef>
              <a:defRPr sz="1200">
                <a:solidFill>
                  <a:schemeClr val="tx1"/>
                </a:solidFill>
                <a:latin typeface="Arial" charset="0"/>
                <a:ea typeface="ＭＳ Ｐゴシック" pitchFamily="-84" charset="-128"/>
              </a:defRPr>
            </a:lvl4pPr>
            <a:lvl5pPr marL="2057400" indent="-228600" eaLnBrk="0" hangingPunct="0">
              <a:spcBef>
                <a:spcPct val="30000"/>
              </a:spcBef>
              <a:defRPr sz="1200">
                <a:solidFill>
                  <a:schemeClr val="tx1"/>
                </a:solidFill>
                <a:latin typeface="Arial"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84" charset="-128"/>
              </a:defRPr>
            </a:lvl9pPr>
          </a:lstStyle>
          <a:p>
            <a:pPr eaLnBrk="1" hangingPunct="1">
              <a:spcBef>
                <a:spcPct val="0"/>
              </a:spcBef>
            </a:pPr>
            <a:fld id="{5208C93E-88B9-44FB-859A-5904745473A9}" type="slidenum">
              <a:rPr lang="en-US" altLang="en-US" smtClean="0"/>
              <a:pPr eaLnBrk="1" hangingPunct="1">
                <a:spcBef>
                  <a:spcPct val="0"/>
                </a:spcBef>
              </a:pPr>
              <a:t>17</a:t>
            </a:fld>
            <a:endParaRPr lang="en-US" altLang="en-US" smtClean="0"/>
          </a:p>
        </p:txBody>
      </p:sp>
      <p:sp>
        <p:nvSpPr>
          <p:cNvPr id="67587" name="Rectangle 2"/>
          <p:cNvSpPr>
            <a:spLocks noGrp="1" noRot="1" noChangeAspect="1" noChangeArrowheads="1" noTextEdit="1"/>
          </p:cNvSpPr>
          <p:nvPr>
            <p:ph type="sldImg"/>
          </p:nvPr>
        </p:nvSpPr>
        <p:spPr>
          <a:xfrm>
            <a:off x="854075" y="744538"/>
            <a:ext cx="4962525" cy="3722687"/>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19</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2</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10</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A3NYMkN6Mbo"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bbc.co.uk/news/business-18522656"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79388" y="876300"/>
            <a:ext cx="8786812" cy="4339650"/>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Sustainable Food and Food Security</a:t>
            </a:r>
          </a:p>
          <a:p>
            <a:pPr algn="ctr">
              <a:defRPr/>
            </a:pPr>
            <a:endParaRPr lang="en-US"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Session 4 – Farmers’ markets: rural development or urban niche?</a:t>
            </a:r>
          </a:p>
          <a:p>
            <a:pPr algn="ctr">
              <a:defRPr/>
            </a:pPr>
            <a:endParaRPr lang="en-GB" b="1"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Masaryk University, Brno, </a:t>
            </a:r>
            <a:r>
              <a:rPr lang="en-GB" dirty="0" smtClean="0">
                <a:effectLst>
                  <a:outerShdw blurRad="38100" dist="38100" dir="2700000" algn="tl">
                    <a:srgbClr val="DDDDDD"/>
                  </a:outerShdw>
                </a:effectLst>
                <a:latin typeface="Calibri" pitchFamily="-84" charset="0"/>
                <a:ea typeface="Arial" pitchFamily="-84" charset="0"/>
                <a:cs typeface="Arial" pitchFamily="-84" charset="0"/>
              </a:rPr>
              <a:t>23</a:t>
            </a:r>
            <a:r>
              <a:rPr lang="en-GB" baseline="30000" dirty="0" smtClean="0">
                <a:effectLst>
                  <a:outerShdw blurRad="38100" dist="38100" dir="2700000" algn="tl">
                    <a:srgbClr val="DDDDDD"/>
                  </a:outerShdw>
                </a:effectLst>
                <a:latin typeface="Calibri" pitchFamily="-84" charset="0"/>
                <a:ea typeface="Arial" pitchFamily="-84" charset="0"/>
                <a:cs typeface="Arial" pitchFamily="-84" charset="0"/>
              </a:rPr>
              <a:t>rd</a:t>
            </a:r>
            <a:r>
              <a:rPr lang="en-GB" dirty="0" smtClean="0">
                <a:effectLst>
                  <a:outerShdw blurRad="38100" dist="38100" dir="2700000" algn="tl">
                    <a:srgbClr val="DDDDDD"/>
                  </a:outerShdw>
                </a:effectLst>
                <a:latin typeface="Calibri" pitchFamily="-84" charset="0"/>
                <a:ea typeface="Arial" pitchFamily="-84" charset="0"/>
                <a:cs typeface="Arial" pitchFamily="-84" charset="0"/>
              </a:rPr>
              <a:t> April </a:t>
            </a:r>
            <a:r>
              <a:rPr lang="en-GB" dirty="0">
                <a:effectLst>
                  <a:outerShdw blurRad="38100" dist="38100" dir="2700000" algn="tl">
                    <a:srgbClr val="DDDDDD"/>
                  </a:outerShdw>
                </a:effectLst>
                <a:latin typeface="Calibri" pitchFamily="-84" charset="0"/>
                <a:ea typeface="Arial" pitchFamily="-84" charset="0"/>
                <a:cs typeface="Arial" pitchFamily="-84" charset="0"/>
              </a:rPr>
              <a:t>2015</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Dan </a:t>
            </a:r>
            <a:r>
              <a:rPr lang="en-GB" dirty="0" err="1">
                <a:effectLst>
                  <a:outerShdw blurRad="38100" dist="38100" dir="2700000" algn="tl">
                    <a:srgbClr val="DDDDDD"/>
                  </a:outerShdw>
                </a:effectLst>
                <a:latin typeface="Calibri" pitchFamily="-84" charset="0"/>
                <a:ea typeface="Arial" pitchFamily="-84" charset="0"/>
                <a:cs typeface="Arial" pitchFamily="-84" charset="0"/>
              </a:rPr>
              <a:t>Keech</a:t>
            </a:r>
            <a:r>
              <a:rPr lang="en-GB" dirty="0">
                <a:effectLst>
                  <a:outerShdw blurRad="38100" dist="38100" dir="2700000" algn="tl">
                    <a:srgbClr val="DDDDDD"/>
                  </a:outerShdw>
                </a:effectLst>
                <a:latin typeface="Calibri" pitchFamily="-84" charset="0"/>
                <a:ea typeface="Arial" pitchFamily="-84" charset="0"/>
                <a:cs typeface="Arial" pitchFamily="-84" charset="0"/>
              </a:rPr>
              <a:t>, CCRI</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a:t>
            </a:r>
          </a:p>
          <a:p>
            <a:pPr algn="ctr">
              <a:defRPr/>
            </a:pPr>
            <a:r>
              <a:rPr lang="en-GB" dirty="0">
                <a:solidFill>
                  <a:schemeClr val="accent4"/>
                </a:solidFill>
                <a:effectLst>
                  <a:outerShdw blurRad="38100" dist="38100" dir="2700000" algn="tl">
                    <a:srgbClr val="DDDDDD"/>
                  </a:outerShdw>
                </a:effectLst>
                <a:latin typeface="Calibri" pitchFamily="-84" charset="0"/>
                <a:ea typeface="Arial" pitchFamily="-84" charset="0"/>
                <a:cs typeface="Arial" pitchFamily="-84" charset="0"/>
              </a:rPr>
              <a:t>dkeech@glos.ac.uk</a:t>
            </a:r>
          </a:p>
          <a:p>
            <a:pPr algn="ctr">
              <a:defRPr/>
            </a:pPr>
            <a:endParaRPr lang="en-GB" sz="3600" b="1" dirty="0">
              <a:latin typeface="Calibri" pitchFamily="-84" charset="0"/>
              <a:ea typeface="Arial" pitchFamily="-84" charset="0"/>
              <a:cs typeface="Arial" pitchFamily="-84" charset="0"/>
            </a:endParaRPr>
          </a:p>
        </p:txBody>
      </p:sp>
      <p:pic>
        <p:nvPicPr>
          <p:cNvPr id="39939" name="Picture 7" descr="C:\Documents and Settings\s2105196\Local Settings\Temporary Internet Files\Content.Word\Hartpury College SPOT POS.JPG"/>
          <p:cNvPicPr>
            <a:picLocks noChangeAspect="1" noChangeArrowheads="1"/>
          </p:cNvPicPr>
          <p:nvPr/>
        </p:nvPicPr>
        <p:blipFill>
          <a:blip r:embed="rId4"/>
          <a:srcRect/>
          <a:stretch>
            <a:fillRect/>
          </a:stretch>
        </p:blipFill>
        <p:spPr bwMode="auto">
          <a:xfrm>
            <a:off x="2786063" y="6011863"/>
            <a:ext cx="1165225" cy="7096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924425"/>
          </a:xfrm>
          <a:prstGeom prst="rect">
            <a:avLst/>
          </a:prstGeom>
          <a:noFill/>
          <a:ln w="9525">
            <a:noFill/>
            <a:miter lim="800000"/>
            <a:headEnd/>
            <a:tailEnd/>
          </a:ln>
        </p:spPr>
        <p:txBody>
          <a:bodyPr wrap="square">
            <a:prstTxWarp prst="textNoShape">
              <a:avLst/>
            </a:prstTxWarp>
            <a:spAutoFit/>
          </a:bodyPr>
          <a:lstStyle/>
          <a:p>
            <a:pPr marL="360363" indent="-360363"/>
            <a:r>
              <a:rPr lang="en-GB" b="1" dirty="0" smtClean="0">
                <a:latin typeface="+mj-lt"/>
                <a:ea typeface="ＭＳ Ｐゴシック" pitchFamily="-84" charset="-128"/>
              </a:rPr>
              <a:t>…are varied:</a:t>
            </a:r>
            <a:endParaRPr lang="en-GB" b="1" dirty="0">
              <a:latin typeface="+mj-lt"/>
              <a:ea typeface="ＭＳ Ｐゴシック" pitchFamily="-84" charset="-128"/>
            </a:endParaRPr>
          </a:p>
          <a:p>
            <a:pPr marL="360363" indent="-360363"/>
            <a:endParaRPr lang="en-GB" sz="1000" b="1" dirty="0">
              <a:latin typeface="+mj-lt"/>
              <a:ea typeface="ＭＳ Ｐゴシック" pitchFamily="-84" charset="-128"/>
            </a:endParaRPr>
          </a:p>
          <a:p>
            <a:pPr marL="360363" indent="-360363">
              <a:buFontTx/>
              <a:buChar char="•"/>
            </a:pPr>
            <a:r>
              <a:rPr lang="en-GB" dirty="0">
                <a:latin typeface="+mj-lt"/>
                <a:ea typeface="ＭＳ Ｐゴシック" pitchFamily="-84" charset="-128"/>
              </a:rPr>
              <a:t>Producer owned businesses or co-operatives (Somerset, Thames Valley, Hampshire</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Private companies (London, Stroud</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Council-run (Waverley Borough, North Lincolnshire </a:t>
            </a:r>
            <a:r>
              <a:rPr lang="en-GB" dirty="0" smtClean="0">
                <a:latin typeface="+mj-lt"/>
                <a:ea typeface="ＭＳ Ｐゴシック" pitchFamily="-84" charset="-128"/>
              </a:rPr>
              <a:t>District – some emerged from LA21)</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Community Voluntary Groups (</a:t>
            </a:r>
            <a:r>
              <a:rPr lang="en-GB" dirty="0" err="1">
                <a:latin typeface="+mj-lt"/>
                <a:ea typeface="ＭＳ Ｐゴシック" pitchFamily="-84" charset="-128"/>
              </a:rPr>
              <a:t>Deddington</a:t>
            </a:r>
            <a:r>
              <a:rPr lang="en-GB" dirty="0">
                <a:latin typeface="+mj-lt"/>
                <a:ea typeface="ＭＳ Ｐゴシック" pitchFamily="-84" charset="-128"/>
              </a:rPr>
              <a:t>, Moseley</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NGO – (</a:t>
            </a:r>
            <a:r>
              <a:rPr lang="en-GB" dirty="0" err="1">
                <a:latin typeface="+mj-lt"/>
                <a:ea typeface="ＭＳ Ｐゴシック" pitchFamily="-84" charset="-128"/>
              </a:rPr>
              <a:t>Hadleigh</a:t>
            </a:r>
            <a:r>
              <a:rPr lang="en-GB" dirty="0">
                <a:latin typeface="+mj-lt"/>
                <a:ea typeface="ＭＳ Ｐゴシック" pitchFamily="-84" charset="-128"/>
              </a:rPr>
              <a:t> Salvation Army, Maidenhead Friends of the Earth</a:t>
            </a:r>
            <a:r>
              <a:rPr lang="en-GB" dirty="0" smtClean="0">
                <a:latin typeface="+mj-lt"/>
                <a:ea typeface="ＭＳ Ｐゴシック" pitchFamily="-84" charset="-128"/>
              </a:rPr>
              <a:t>)</a:t>
            </a:r>
          </a:p>
          <a:p>
            <a:pPr marL="360363" indent="-360363">
              <a:buFontTx/>
              <a:buChar char="•"/>
            </a:pPr>
            <a:endParaRPr lang="en-GB" sz="800" dirty="0">
              <a:latin typeface="+mj-lt"/>
              <a:ea typeface="ＭＳ Ｐゴシック" pitchFamily="-84" charset="-128"/>
            </a:endParaRPr>
          </a:p>
          <a:p>
            <a:pPr algn="ctr"/>
            <a:r>
              <a:rPr lang="en-GB" i="1" dirty="0" smtClean="0">
                <a:latin typeface="+mj-lt"/>
                <a:ea typeface="ＭＳ Ｐゴシック" pitchFamily="-84" charset="-128"/>
              </a:rPr>
              <a:t>Again: range of approaches linked to local contexts, in contrast with plc or Ltd models of conventional retailing</a:t>
            </a:r>
            <a:endParaRPr lang="en-GB" i="1"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Farmers’ Market models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08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The leaky bucket</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25" y="1412776"/>
            <a:ext cx="483543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6" y="1484784"/>
            <a:ext cx="3816424" cy="4524315"/>
          </a:xfrm>
          <a:prstGeom prst="rect">
            <a:avLst/>
          </a:prstGeom>
          <a:noFill/>
        </p:spPr>
        <p:txBody>
          <a:bodyPr wrap="square" rtlCol="0">
            <a:spAutoFit/>
          </a:bodyPr>
          <a:lstStyle/>
          <a:p>
            <a:r>
              <a:rPr lang="en-GB" dirty="0" smtClean="0">
                <a:latin typeface="+mj-lt"/>
              </a:rPr>
              <a:t>NEF* proposed that local investment often leaves the area via:</a:t>
            </a:r>
          </a:p>
          <a:p>
            <a:endParaRPr lang="en-GB" sz="800" dirty="0" smtClean="0">
              <a:latin typeface="+mj-lt"/>
            </a:endParaRPr>
          </a:p>
          <a:p>
            <a:pPr marL="342900" indent="-342900">
              <a:buFont typeface="Arial" pitchFamily="34" charset="0"/>
              <a:buChar char="•"/>
            </a:pPr>
            <a:r>
              <a:rPr lang="en-GB" dirty="0" smtClean="0">
                <a:latin typeface="+mj-lt"/>
              </a:rPr>
              <a:t>Central taxation</a:t>
            </a:r>
          </a:p>
          <a:p>
            <a:pPr marL="342900" indent="-342900">
              <a:buFont typeface="Arial" pitchFamily="34" charset="0"/>
              <a:buChar char="•"/>
            </a:pPr>
            <a:endParaRPr lang="en-GB" sz="800" dirty="0" smtClean="0">
              <a:latin typeface="+mj-lt"/>
            </a:endParaRPr>
          </a:p>
          <a:p>
            <a:pPr marL="342900" indent="-342900">
              <a:buFont typeface="Arial" pitchFamily="34" charset="0"/>
              <a:buChar char="•"/>
            </a:pPr>
            <a:r>
              <a:rPr lang="en-GB" dirty="0" smtClean="0">
                <a:latin typeface="+mj-lt"/>
              </a:rPr>
              <a:t>Multi-national corporations</a:t>
            </a:r>
          </a:p>
          <a:p>
            <a:pPr marL="342900" indent="-342900">
              <a:buFont typeface="Arial" pitchFamily="34" charset="0"/>
              <a:buChar char="•"/>
            </a:pPr>
            <a:endParaRPr lang="en-GB" sz="800" dirty="0" smtClean="0">
              <a:latin typeface="+mj-lt"/>
            </a:endParaRPr>
          </a:p>
          <a:p>
            <a:pPr marL="342900" indent="-342900">
              <a:buFont typeface="Arial" pitchFamily="34" charset="0"/>
              <a:buChar char="•"/>
            </a:pPr>
            <a:r>
              <a:rPr lang="en-GB" dirty="0" smtClean="0">
                <a:latin typeface="+mj-lt"/>
              </a:rPr>
              <a:t>Non-local services.</a:t>
            </a:r>
          </a:p>
          <a:p>
            <a:pPr marL="342900" indent="-342900">
              <a:buFont typeface="Arial" pitchFamily="34" charset="0"/>
              <a:buChar char="•"/>
            </a:pPr>
            <a:endParaRPr lang="en-GB" dirty="0">
              <a:latin typeface="+mj-lt"/>
            </a:endParaRPr>
          </a:p>
          <a:p>
            <a:pPr marL="342900" indent="-342900">
              <a:buFont typeface="Arial" pitchFamily="34" charset="0"/>
              <a:buChar char="•"/>
            </a:pPr>
            <a:endParaRPr lang="en-GB" dirty="0" smtClean="0">
              <a:latin typeface="+mj-lt"/>
            </a:endParaRPr>
          </a:p>
          <a:p>
            <a:r>
              <a:rPr lang="en-GB" sz="2000" dirty="0" smtClean="0">
                <a:latin typeface="+mj-lt"/>
              </a:rPr>
              <a:t>*www.neweconomics.org</a:t>
            </a:r>
            <a:r>
              <a:rPr lang="en-GB" dirty="0" smtClean="0">
                <a:latin typeface="+mj-lt"/>
              </a:rPr>
              <a:t> </a:t>
            </a:r>
          </a:p>
          <a:p>
            <a:endParaRPr lang="en-GB" dirty="0">
              <a:latin typeface="+mj-lt"/>
            </a:endParaRP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401204"/>
          </a:xfrm>
          <a:prstGeom prst="rect">
            <a:avLst/>
          </a:prstGeom>
          <a:noFill/>
          <a:ln w="9525">
            <a:noFill/>
            <a:miter lim="800000"/>
            <a:headEnd/>
            <a:tailEnd/>
          </a:ln>
        </p:spPr>
        <p:txBody>
          <a:bodyPr wrap="square">
            <a:prstTxWarp prst="textNoShape">
              <a:avLst/>
            </a:prstTxWarp>
            <a:spAutoFit/>
          </a:bodyPr>
          <a:lstStyle/>
          <a:p>
            <a:pPr marL="342900" indent="-342900">
              <a:buFont typeface="Arial" pitchFamily="34" charset="0"/>
              <a:buChar char="•"/>
            </a:pPr>
            <a:r>
              <a:rPr lang="en-GB" dirty="0" smtClean="0">
                <a:latin typeface="+mn-lt"/>
              </a:rPr>
              <a:t>Instead local </a:t>
            </a:r>
            <a:r>
              <a:rPr lang="en-GB" dirty="0">
                <a:latin typeface="+mn-lt"/>
              </a:rPr>
              <a:t>businesses and services can recycle local </a:t>
            </a:r>
            <a:r>
              <a:rPr lang="en-GB" dirty="0" smtClean="0">
                <a:latin typeface="+mn-lt"/>
              </a:rPr>
              <a:t>investment, creating more local growth and preventing the leaking away of reinvestment opportunities.</a:t>
            </a:r>
          </a:p>
          <a:p>
            <a:pPr marL="342900" indent="-342900">
              <a:buFont typeface="Arial" pitchFamily="34" charset="0"/>
              <a:buChar char="•"/>
            </a:pPr>
            <a:endParaRPr lang="en-GB" sz="800" dirty="0">
              <a:latin typeface="+mn-lt"/>
            </a:endParaRPr>
          </a:p>
          <a:p>
            <a:pPr marL="342900" indent="-342900">
              <a:buFont typeface="Arial" pitchFamily="34" charset="0"/>
              <a:buChar char="•"/>
            </a:pPr>
            <a:r>
              <a:rPr lang="en-GB" dirty="0" smtClean="0">
                <a:latin typeface="+mn-lt"/>
              </a:rPr>
              <a:t>LM3 is a way to calculate the local multiplier over 3 rounds of reinvestment: initial spend by consumers; the re-use of that money by companies buying supplies; and (in this case study) the spend of the wages of the workers of the company.</a:t>
            </a:r>
          </a:p>
          <a:p>
            <a:pPr marL="342900" indent="-342900">
              <a:buFont typeface="Arial" pitchFamily="34" charset="0"/>
              <a:buChar char="•"/>
            </a:pPr>
            <a:endParaRPr lang="en-GB" sz="800" dirty="0" smtClean="0">
              <a:latin typeface="Calibri" pitchFamily="-105" charset="0"/>
            </a:endParaRPr>
          </a:p>
          <a:p>
            <a:pPr marL="342900" indent="-342900">
              <a:buFont typeface="Arial" pitchFamily="34" charset="0"/>
              <a:buChar char="•"/>
            </a:pPr>
            <a:r>
              <a:rPr lang="en-GB" dirty="0" smtClean="0">
                <a:latin typeface="Calibri" pitchFamily="-105" charset="0"/>
              </a:rPr>
              <a:t>Research by </a:t>
            </a:r>
            <a:r>
              <a:rPr lang="en-GB" dirty="0" err="1" smtClean="0">
                <a:latin typeface="Calibri" pitchFamily="-105" charset="0"/>
              </a:rPr>
              <a:t>nef</a:t>
            </a:r>
            <a:r>
              <a:rPr lang="en-GB" dirty="0" smtClean="0">
                <a:latin typeface="Calibri" pitchFamily="-105" charset="0"/>
              </a:rPr>
              <a:t> and by Thatcher and Sharp (2008) using LM3 reveals a larger local multiplier when using local goods and services in the public sector and in food shops.</a:t>
            </a:r>
            <a:endParaRPr lang="en-GB"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LM3</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154984"/>
          </a:xfrm>
          <a:prstGeom prst="rect">
            <a:avLst/>
          </a:prstGeom>
          <a:noFill/>
          <a:ln w="9525">
            <a:noFill/>
            <a:miter lim="800000"/>
            <a:headEnd/>
            <a:tailEnd/>
          </a:ln>
        </p:spPr>
        <p:txBody>
          <a:bodyPr wrap="square">
            <a:prstTxWarp prst="textNoShape">
              <a:avLst/>
            </a:prstTxWarp>
            <a:spAutoFit/>
          </a:bodyPr>
          <a:lstStyle/>
          <a:p>
            <a:pPr marL="357188" indent="-357188">
              <a:buFont typeface="Arial" pitchFamily="34" charset="0"/>
              <a:buChar char="•"/>
            </a:pPr>
            <a:r>
              <a:rPr lang="en-GB" dirty="0" smtClean="0">
                <a:latin typeface="+mn-lt"/>
              </a:rPr>
              <a:t>Bristol was England’s second farmers’ market, opened in 1998 with 20 stall holders selling meat, fish, fruit and vegetables, bread. There are now 35 stalls. Stallholders must come from within 40 (c.75km) miles of Bristol. </a:t>
            </a:r>
          </a:p>
          <a:p>
            <a:pPr marL="357188" indent="-357188">
              <a:buFont typeface="Arial" pitchFamily="34" charset="0"/>
              <a:buChar char="•"/>
            </a:pPr>
            <a:endParaRPr lang="en-GB" dirty="0">
              <a:latin typeface="+mn-lt"/>
            </a:endParaRPr>
          </a:p>
          <a:p>
            <a:pPr marL="357188" indent="-357188">
              <a:buFont typeface="Arial" pitchFamily="34" charset="0"/>
              <a:buChar char="•"/>
            </a:pPr>
            <a:r>
              <a:rPr lang="en-GB" dirty="0">
                <a:latin typeface="+mj-lt"/>
              </a:rPr>
              <a:t>In </a:t>
            </a:r>
            <a:r>
              <a:rPr lang="en-GB" dirty="0" smtClean="0">
                <a:latin typeface="+mj-lt"/>
              </a:rPr>
              <a:t>2008, </a:t>
            </a:r>
            <a:r>
              <a:rPr lang="en-GB" dirty="0">
                <a:latin typeface="+mj-lt"/>
              </a:rPr>
              <a:t>Bristol City council decided to carry out LM3 research in the farmers’ market</a:t>
            </a:r>
            <a:r>
              <a:rPr lang="en-GB" sz="1200" dirty="0">
                <a:latin typeface="+mj-lt"/>
              </a:rPr>
              <a:t>.</a:t>
            </a:r>
          </a:p>
          <a:p>
            <a:pPr marL="357188" indent="-357188">
              <a:buFont typeface="Arial" pitchFamily="34" charset="0"/>
              <a:buChar char="•"/>
            </a:pPr>
            <a:endParaRPr lang="en-GB" b="1" dirty="0" smtClean="0">
              <a:latin typeface="+mn-lt"/>
            </a:endParaRPr>
          </a:p>
          <a:p>
            <a:pPr marL="357188" indent="-357188">
              <a:buFont typeface="Arial" pitchFamily="34" charset="0"/>
              <a:buChar char="•"/>
            </a:pPr>
            <a:r>
              <a:rPr lang="en-GB" dirty="0" smtClean="0">
                <a:latin typeface="+mn-lt"/>
              </a:rPr>
              <a:t>The council wanted to know </a:t>
            </a:r>
            <a:r>
              <a:rPr lang="en-GB" dirty="0">
                <a:latin typeface="+mn-lt"/>
              </a:rPr>
              <a:t>w</a:t>
            </a:r>
            <a:r>
              <a:rPr lang="en-GB" dirty="0" smtClean="0">
                <a:latin typeface="+mn-lt"/>
              </a:rPr>
              <a:t>hat contribution the farmers’ market made to the regional economy (</a:t>
            </a:r>
            <a:r>
              <a:rPr lang="en-GB" dirty="0" err="1" smtClean="0">
                <a:latin typeface="+mn-lt"/>
              </a:rPr>
              <a:t>ie</a:t>
            </a:r>
            <a:r>
              <a:rPr lang="en-GB" dirty="0" smtClean="0">
                <a:latin typeface="+mn-lt"/>
              </a:rPr>
              <a:t>. Bristol + 75km)</a:t>
            </a:r>
            <a:endParaRPr lang="en-GB" dirty="0">
              <a:latin typeface="+mn-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Bristol farmers’ market</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35162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323850" y="1557338"/>
            <a:ext cx="8569325" cy="4103687"/>
          </a:xfrm>
          <a:noFill/>
        </p:spPr>
        <p:txBody>
          <a:bodyPr/>
          <a:lstStyle/>
          <a:p>
            <a:pPr eaLnBrk="1" hangingPunct="1">
              <a:lnSpc>
                <a:spcPct val="80000"/>
              </a:lnSpc>
            </a:pPr>
            <a:endParaRPr lang="en-GB" sz="1800" b="1" smtClean="0">
              <a:solidFill>
                <a:srgbClr val="000000"/>
              </a:solidFill>
              <a:latin typeface="Frutiger 57Cn" pitchFamily="34" charset="0"/>
              <a:ea typeface="ＭＳ Ｐゴシック" pitchFamily="-84" charset="-128"/>
            </a:endParaRPr>
          </a:p>
          <a:p>
            <a:pPr algn="l" eaLnBrk="1" hangingPunct="1">
              <a:lnSpc>
                <a:spcPct val="80000"/>
              </a:lnSpc>
            </a:pPr>
            <a:endParaRPr lang="en-GB" sz="1800" b="1" smtClean="0">
              <a:latin typeface="Frutiger 57Cn" pitchFamily="34" charset="0"/>
              <a:ea typeface="ＭＳ Ｐゴシック" pitchFamily="-84" charset="-128"/>
            </a:endParaRPr>
          </a:p>
        </p:txBody>
      </p:sp>
      <p:sp>
        <p:nvSpPr>
          <p:cNvPr id="22531" name="Text Box 6"/>
          <p:cNvSpPr txBox="1">
            <a:spLocks noChangeArrowheads="1"/>
          </p:cNvSpPr>
          <p:nvPr/>
        </p:nvSpPr>
        <p:spPr bwMode="auto">
          <a:xfrm>
            <a:off x="900113" y="1628775"/>
            <a:ext cx="7200900" cy="40322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just" eaLnBrk="1" hangingPunct="1"/>
            <a:r>
              <a:rPr lang="en-GB" dirty="0"/>
              <a:t>For the </a:t>
            </a:r>
            <a:r>
              <a:rPr lang="en-GB" dirty="0" smtClean="0"/>
              <a:t>market of 35 stalls</a:t>
            </a:r>
            <a:endParaRPr lang="en-US" dirty="0"/>
          </a:p>
          <a:p>
            <a:pPr algn="just" eaLnBrk="1" hangingPunct="1"/>
            <a:endParaRPr lang="en-US" dirty="0"/>
          </a:p>
          <a:p>
            <a:pPr algn="just" eaLnBrk="1" hangingPunct="1"/>
            <a:r>
              <a:rPr lang="en-US" sz="1400" i="1" dirty="0"/>
              <a:t>Income		Spent locally	Spent locally by stall holders/staff</a:t>
            </a:r>
          </a:p>
          <a:p>
            <a:pPr algn="just" eaLnBrk="1" hangingPunct="1"/>
            <a:r>
              <a:rPr lang="en-US" sz="1400" i="1" dirty="0"/>
              <a:t>£304,500    +	     £241,164     +   	£59,669</a:t>
            </a:r>
          </a:p>
          <a:p>
            <a:pPr algn="just" eaLnBrk="1" hangingPunct="1"/>
            <a:r>
              <a:rPr lang="en-US" sz="1400" i="1" dirty="0"/>
              <a:t>-----------------------------------------------------------------------------------------	    =     1.99 LM3</a:t>
            </a:r>
          </a:p>
          <a:p>
            <a:pPr algn="just" eaLnBrk="1" hangingPunct="1"/>
            <a:r>
              <a:rPr lang="en-US" sz="1400" i="1" dirty="0"/>
              <a:t>		  Income					</a:t>
            </a:r>
          </a:p>
          <a:p>
            <a:pPr algn="just" eaLnBrk="1" hangingPunct="1"/>
            <a:r>
              <a:rPr lang="en-US" sz="1400" i="1" dirty="0"/>
              <a:t>	 	 £304,500</a:t>
            </a:r>
          </a:p>
          <a:p>
            <a:pPr algn="just" eaLnBrk="1" hangingPunct="1"/>
            <a:endParaRPr lang="en-US" sz="1400" i="1" dirty="0"/>
          </a:p>
          <a:p>
            <a:pPr algn="just" eaLnBrk="1" hangingPunct="1"/>
            <a:r>
              <a:rPr lang="en-US" dirty="0"/>
              <a:t>This can also be done per stall holder:</a:t>
            </a:r>
          </a:p>
          <a:p>
            <a:pPr algn="just" eaLnBrk="1" hangingPunct="1"/>
            <a:endParaRPr lang="en-US" i="1" dirty="0"/>
          </a:p>
          <a:p>
            <a:pPr algn="just" eaLnBrk="1" hangingPunct="1"/>
            <a:r>
              <a:rPr lang="en-US" sz="1400" i="1" dirty="0"/>
              <a:t>Income		Spent locally	Spent locally by stall holders/staff</a:t>
            </a:r>
          </a:p>
          <a:p>
            <a:pPr algn="just" eaLnBrk="1" hangingPunct="1"/>
            <a:r>
              <a:rPr lang="en-US" sz="1400" i="1" dirty="0"/>
              <a:t>£8,700      + 	   £6,890.40     +   	£1,704.85</a:t>
            </a:r>
          </a:p>
          <a:p>
            <a:pPr algn="just" eaLnBrk="1" hangingPunct="1"/>
            <a:r>
              <a:rPr lang="en-US" sz="1400" i="1" dirty="0"/>
              <a:t>-----------------------------------------------------------------------------------------	  =    1.99 LM3</a:t>
            </a:r>
          </a:p>
          <a:p>
            <a:pPr algn="just" eaLnBrk="1" hangingPunct="1"/>
            <a:r>
              <a:rPr lang="en-US" sz="1400" i="1" dirty="0"/>
              <a:t>		 Income                                                                                   </a:t>
            </a:r>
          </a:p>
          <a:p>
            <a:pPr algn="just" eaLnBrk="1" hangingPunct="1"/>
            <a:r>
              <a:rPr lang="en-US" sz="1400" i="1" dirty="0"/>
              <a:t>		£8,700</a:t>
            </a:r>
          </a:p>
          <a:p>
            <a:pPr eaLnBrk="1" hangingPunct="1"/>
            <a:endParaRPr lang="en-US" sz="1400" dirty="0"/>
          </a:p>
        </p:txBody>
      </p:sp>
    </p:spTree>
    <p:extLst>
      <p:ext uri="{BB962C8B-B14F-4D97-AF65-F5344CB8AC3E}">
        <p14:creationId xmlns:p14="http://schemas.microsoft.com/office/powerpoint/2010/main" val="64537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LM3 results</a:t>
            </a:r>
            <a:endParaRPr lang="en-US" dirty="0"/>
          </a:p>
        </p:txBody>
      </p:sp>
      <p:sp>
        <p:nvSpPr>
          <p:cNvPr id="3" name="Content Placeholder 2"/>
          <p:cNvSpPr>
            <a:spLocks noGrp="1"/>
          </p:cNvSpPr>
          <p:nvPr>
            <p:ph idx="1"/>
          </p:nvPr>
        </p:nvSpPr>
        <p:spPr/>
        <p:txBody>
          <a:bodyPr/>
          <a:lstStyle/>
          <a:p>
            <a:r>
              <a:rPr lang="en-GB" dirty="0" smtClean="0"/>
              <a:t>In other words, in the case of Bristol farmers’ market, the LM3 calculation showed that, at that time, every £1 spent at the market by shoppers was worth almost £2 to the regional economy.</a:t>
            </a:r>
          </a:p>
          <a:p>
            <a:endParaRPr lang="en-GB" sz="1000" dirty="0"/>
          </a:p>
          <a:p>
            <a:r>
              <a:rPr lang="en-GB" dirty="0" smtClean="0"/>
              <a:t>(</a:t>
            </a:r>
            <a:r>
              <a:rPr lang="en-GB" i="1" dirty="0" smtClean="0"/>
              <a:t>Does this matter? Cf. last session: key beliefs about benefits of local food.)</a:t>
            </a:r>
            <a:endParaRPr lang="en-US" i="1" dirty="0"/>
          </a:p>
        </p:txBody>
      </p:sp>
    </p:spTree>
    <p:extLst>
      <p:ext uri="{BB962C8B-B14F-4D97-AF65-F5344CB8AC3E}">
        <p14:creationId xmlns:p14="http://schemas.microsoft.com/office/powerpoint/2010/main" val="639581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potentials for FMs</a:t>
            </a:r>
            <a:endParaRPr lang="en-US" dirty="0"/>
          </a:p>
        </p:txBody>
      </p:sp>
      <p:sp>
        <p:nvSpPr>
          <p:cNvPr id="3" name="Content Placeholder 2"/>
          <p:cNvSpPr>
            <a:spLocks noGrp="1"/>
          </p:cNvSpPr>
          <p:nvPr>
            <p:ph idx="1"/>
          </p:nvPr>
        </p:nvSpPr>
        <p:spPr>
          <a:xfrm>
            <a:off x="685800" y="1981200"/>
            <a:ext cx="4737538" cy="4114800"/>
          </a:xfrm>
        </p:spPr>
        <p:txBody>
          <a:bodyPr/>
          <a:lstStyle/>
          <a:p>
            <a:pPr marL="0" indent="0">
              <a:buNone/>
            </a:pPr>
            <a:r>
              <a:rPr lang="en-GB" sz="2200" dirty="0" smtClean="0"/>
              <a:t>Urban regeneration: Southwark in London, St Nicholas in Bristol, </a:t>
            </a:r>
            <a:r>
              <a:rPr lang="en-GB" sz="2200" dirty="0" err="1" smtClean="0"/>
              <a:t>Kalciema</a:t>
            </a:r>
            <a:r>
              <a:rPr lang="en-GB" sz="2200" dirty="0" smtClean="0"/>
              <a:t> Quarter in Riga are promoted as ‘market quarters’ and have become very trendy.</a:t>
            </a:r>
          </a:p>
          <a:p>
            <a:pPr marL="0" indent="0">
              <a:buNone/>
            </a:pPr>
            <a:endParaRPr lang="en-GB" sz="800" dirty="0"/>
          </a:p>
          <a:p>
            <a:pPr marL="0" indent="0">
              <a:buNone/>
            </a:pPr>
            <a:r>
              <a:rPr lang="en-GB" sz="2200" dirty="0" smtClean="0"/>
              <a:t>From Growing Communities we heard how FMs can also support box schemes and other supply routes as part of a portfolio of retail arrangements.</a:t>
            </a:r>
          </a:p>
          <a:p>
            <a:pPr marL="0" indent="0">
              <a:buNone/>
            </a:pPr>
            <a:endParaRPr lang="en-GB" sz="800" dirty="0"/>
          </a:p>
          <a:p>
            <a:pPr marL="0" indent="0">
              <a:buNone/>
            </a:pPr>
            <a:r>
              <a:rPr lang="en-GB" sz="2200" dirty="0" smtClean="0"/>
              <a:t>FMs are their own supply chain – links to public and private catering are possible, local food wholesaling.</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8848" y="2132856"/>
            <a:ext cx="34867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4365104"/>
            <a:ext cx="1620459" cy="20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z="3200" smtClean="0">
                <a:ea typeface="ＭＳ Ｐゴシック" pitchFamily="-84" charset="-128"/>
              </a:rPr>
              <a:t>The farmer speaks: note the trajectory</a:t>
            </a:r>
          </a:p>
        </p:txBody>
      </p:sp>
      <p:sp>
        <p:nvSpPr>
          <p:cNvPr id="23555" name="Rectangle 3"/>
          <p:cNvSpPr>
            <a:spLocks noGrp="1" noChangeArrowheads="1"/>
          </p:cNvSpPr>
          <p:nvPr>
            <p:ph type="body" idx="1"/>
          </p:nvPr>
        </p:nvSpPr>
        <p:spPr/>
        <p:txBody>
          <a:bodyPr/>
          <a:lstStyle/>
          <a:p>
            <a:pPr eaLnBrk="1" hangingPunct="1"/>
            <a:r>
              <a:rPr lang="en-GB" altLang="zh-CN" sz="1400" smtClean="0">
                <a:ea typeface="宋体" pitchFamily="-84" charset="-122"/>
              </a:rPr>
              <a:t>And then out of the blue we had a phone call from X Farmers’ Market who were setting up. ‘Would you like to come and try and sell your juice?’ We had a VW camper van at the time and put 10 cases in. </a:t>
            </a:r>
            <a:r>
              <a:rPr lang="en-GB" altLang="zh-CN" sz="1400" b="1" smtClean="0">
                <a:ea typeface="宋体" pitchFamily="-84" charset="-122"/>
              </a:rPr>
              <a:t>I’d sold out by half-past ten in the morning. And that was on a day where it was just stair rods of rain all day. So I spent the rest of the day standing round, but I had £100 in my pocket, which was more liquid money than I’d had in my pocket for several years</a:t>
            </a:r>
            <a:r>
              <a:rPr lang="en-GB" altLang="zh-CN" sz="1400" smtClean="0">
                <a:ea typeface="宋体" pitchFamily="-84" charset="-122"/>
              </a:rPr>
              <a:t>.</a:t>
            </a:r>
          </a:p>
          <a:p>
            <a:pPr eaLnBrk="1" hangingPunct="1"/>
            <a:endParaRPr lang="en-GB" altLang="zh-CN" sz="1400" smtClean="0">
              <a:ea typeface="宋体" pitchFamily="-84" charset="-122"/>
            </a:endParaRPr>
          </a:p>
          <a:p>
            <a:pPr eaLnBrk="1" hangingPunct="1"/>
            <a:r>
              <a:rPr lang="en-GB" altLang="zh-CN" sz="1400" smtClean="0">
                <a:ea typeface="宋体" pitchFamily="-84" charset="-122"/>
              </a:rPr>
              <a:t>So that was fortnightly, it went weekly, and we’ve been doing that ever since for about the last 12-13 years. Y then started up, again it was fortnightly, alternate Saturdays, and then there was Z on other alternate Saturdays and A did one on a Friday and B did one and </a:t>
            </a:r>
            <a:r>
              <a:rPr lang="en-GB" altLang="zh-CN" sz="1400" b="1" smtClean="0">
                <a:ea typeface="宋体" pitchFamily="-84" charset="-122"/>
              </a:rPr>
              <a:t>at one point we were doing all of these markets and were running ourselves into the ground. And one year we actually sold out of everything we had by about the end of June. The danger was that if you weren’t on one of the pitches you’d lose your pitch at the farmers’ market.</a:t>
            </a:r>
          </a:p>
          <a:p>
            <a:pPr eaLnBrk="1" hangingPunct="1"/>
            <a:endParaRPr lang="en-GB" altLang="zh-CN" sz="800" smtClean="0">
              <a:ea typeface="宋体" pitchFamily="-84" charset="-122"/>
            </a:endParaRPr>
          </a:p>
          <a:p>
            <a:pPr eaLnBrk="1" hangingPunct="1"/>
            <a:r>
              <a:rPr lang="en-GB" altLang="zh-CN" sz="1400" b="1" smtClean="0">
                <a:ea typeface="宋体" pitchFamily="-84" charset="-122"/>
              </a:rPr>
              <a:t>We’d flogged ourselves into the ground and sold everything we had and we thought, actually we don’t need to be doing this.</a:t>
            </a:r>
            <a:r>
              <a:rPr lang="en-GB" altLang="zh-CN" sz="1400" smtClean="0">
                <a:ea typeface="宋体" pitchFamily="-84" charset="-122"/>
              </a:rPr>
              <a:t> So we concentrated on a smaller number of markets obviously the best ones were the more local ones. It’s easy to forget that each day of the farmers’ market is a day of preparing, loading and all of the things that go with it. So if we were doing four markets a week, which was the case sometimes, that was actually eight days a week of preparation [and marketing] which doesn’t add up. </a:t>
            </a:r>
            <a:endParaRPr lang="en-GB" altLang="en-US" sz="1400" smtClean="0">
              <a:ea typeface="ＭＳ Ｐゴシック" pitchFamily="-84" charset="-128"/>
            </a:endParaRPr>
          </a:p>
        </p:txBody>
      </p:sp>
    </p:spTree>
    <p:extLst>
      <p:ext uri="{BB962C8B-B14F-4D97-AF65-F5344CB8AC3E}">
        <p14:creationId xmlns:p14="http://schemas.microsoft.com/office/powerpoint/2010/main" val="2328331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 film</a:t>
            </a:r>
            <a:endParaRPr lang="en-US" dirty="0"/>
          </a:p>
        </p:txBody>
      </p:sp>
      <p:sp>
        <p:nvSpPr>
          <p:cNvPr id="3" name="Content Placeholder 2"/>
          <p:cNvSpPr>
            <a:spLocks noGrp="1"/>
          </p:cNvSpPr>
          <p:nvPr>
            <p:ph idx="1"/>
          </p:nvPr>
        </p:nvSpPr>
        <p:spPr/>
        <p:txBody>
          <a:bodyPr/>
          <a:lstStyle/>
          <a:p>
            <a:r>
              <a:rPr lang="en-GB" dirty="0" smtClean="0"/>
              <a:t>Winchester Farmers’ Market</a:t>
            </a:r>
          </a:p>
          <a:p>
            <a:r>
              <a:rPr lang="en-US" dirty="0">
                <a:hlinkClick r:id="rId2"/>
              </a:rPr>
              <a:t>http://</a:t>
            </a:r>
            <a:r>
              <a:rPr lang="en-US" dirty="0" smtClean="0">
                <a:hlinkClick r:id="rId2"/>
              </a:rPr>
              <a:t>www.youtube.com/watch?v=A3NYMkN6Mbo</a:t>
            </a:r>
            <a:r>
              <a:rPr lang="en-US" dirty="0" smtClean="0"/>
              <a:t> </a:t>
            </a:r>
          </a:p>
          <a:p>
            <a:pPr marL="0" indent="0">
              <a:buNone/>
            </a:pPr>
            <a:endParaRPr lang="en-US" dirty="0"/>
          </a:p>
        </p:txBody>
      </p:sp>
    </p:spTree>
    <p:extLst>
      <p:ext uri="{BB962C8B-B14F-4D97-AF65-F5344CB8AC3E}">
        <p14:creationId xmlns:p14="http://schemas.microsoft.com/office/powerpoint/2010/main" val="225640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Critical reflections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 name="TextBox 3"/>
          <p:cNvSpPr txBox="1"/>
          <p:nvPr/>
        </p:nvSpPr>
        <p:spPr>
          <a:xfrm>
            <a:off x="228600" y="1371600"/>
            <a:ext cx="8534400" cy="5755422"/>
          </a:xfrm>
          <a:prstGeom prst="rect">
            <a:avLst/>
          </a:prstGeom>
          <a:noFill/>
        </p:spPr>
        <p:txBody>
          <a:bodyPr wrap="square" rtlCol="0">
            <a:spAutoFit/>
          </a:bodyPr>
          <a:lstStyle/>
          <a:p>
            <a:r>
              <a:rPr lang="en-US" dirty="0" err="1" smtClean="0">
                <a:latin typeface="+mj-lt"/>
              </a:rPr>
              <a:t>FMs</a:t>
            </a:r>
            <a:r>
              <a:rPr lang="en-US" dirty="0" smtClean="0">
                <a:latin typeface="+mj-lt"/>
              </a:rPr>
              <a:t> have become important dimensions in a largely ‘place-less’ food market (Holloway and </a:t>
            </a:r>
            <a:r>
              <a:rPr lang="en-US" dirty="0" err="1" smtClean="0">
                <a:latin typeface="+mj-lt"/>
              </a:rPr>
              <a:t>Kneafsey</a:t>
            </a:r>
            <a:r>
              <a:rPr lang="en-US" dirty="0" smtClean="0">
                <a:latin typeface="+mj-lt"/>
              </a:rPr>
              <a:t> 2000).</a:t>
            </a:r>
          </a:p>
          <a:p>
            <a:endParaRPr lang="en-US" sz="800" dirty="0" smtClean="0">
              <a:latin typeface="+mj-lt"/>
            </a:endParaRPr>
          </a:p>
          <a:p>
            <a:r>
              <a:rPr lang="en-US" dirty="0" err="1" smtClean="0">
                <a:latin typeface="+mj-lt"/>
              </a:rPr>
              <a:t>FMs</a:t>
            </a:r>
            <a:r>
              <a:rPr lang="en-US" dirty="0" smtClean="0">
                <a:latin typeface="+mj-lt"/>
              </a:rPr>
              <a:t> are elitist and set apart from ‘ordinary’ street markets, often charging much more for their produce than the latter. (BBC News 2012 </a:t>
            </a:r>
            <a:r>
              <a:rPr lang="en-US" dirty="0" smtClean="0">
                <a:latin typeface="+mj-lt"/>
                <a:hlinkClick r:id="rId3"/>
              </a:rPr>
              <a:t>http://www.bbc.co.uk/news/business-18522656</a:t>
            </a:r>
            <a:r>
              <a:rPr lang="en-US" dirty="0" smtClean="0">
                <a:latin typeface="+mj-lt"/>
              </a:rPr>
              <a:t> ).</a:t>
            </a:r>
          </a:p>
          <a:p>
            <a:endParaRPr lang="en-US" sz="800" dirty="0" smtClean="0">
              <a:latin typeface="+mj-lt"/>
            </a:endParaRPr>
          </a:p>
          <a:p>
            <a:r>
              <a:rPr lang="en-US" dirty="0" smtClean="0">
                <a:latin typeface="+mj-lt"/>
              </a:rPr>
              <a:t>‘Buying a £15 chicken is no more a  challenge to the supermarkets than buying a Chanel handbag is a challenge to Primark. It’s a status symbol.’ (Daily Mail on-line 18</a:t>
            </a:r>
            <a:r>
              <a:rPr lang="en-US" baseline="30000" dirty="0" smtClean="0">
                <a:latin typeface="+mj-lt"/>
              </a:rPr>
              <a:t>th</a:t>
            </a:r>
            <a:r>
              <a:rPr lang="en-US" dirty="0" smtClean="0">
                <a:latin typeface="+mj-lt"/>
              </a:rPr>
              <a:t> March 2015)</a:t>
            </a:r>
            <a:endParaRPr lang="en-US" sz="800" dirty="0" smtClean="0">
              <a:latin typeface="+mj-lt"/>
            </a:endParaRPr>
          </a:p>
          <a:p>
            <a:endParaRPr lang="en-US" sz="800" dirty="0" smtClean="0">
              <a:latin typeface="+mj-lt"/>
            </a:endParaRPr>
          </a:p>
          <a:p>
            <a:r>
              <a:rPr lang="en-US" dirty="0" smtClean="0">
                <a:latin typeface="+mj-lt"/>
              </a:rPr>
              <a:t>FMs are many things – alternative, reactionary, esoteric, social, convivial and people interact (‘perform’) on different levels (Spiller, in Fuller, Jonas and Lee (Eds.) 2012)</a:t>
            </a:r>
          </a:p>
          <a:p>
            <a:endParaRPr lang="en-US" sz="800" dirty="0" smtClean="0">
              <a:latin typeface="+mj-lt"/>
            </a:endParaRPr>
          </a:p>
          <a:p>
            <a:r>
              <a:rPr lang="en-US" dirty="0" smtClean="0">
                <a:latin typeface="+mj-lt"/>
              </a:rPr>
              <a:t>The local food–direct connection story has been appropriated in the food industry (</a:t>
            </a:r>
            <a:r>
              <a:rPr lang="en-US" dirty="0" err="1" smtClean="0">
                <a:latin typeface="+mj-lt"/>
              </a:rPr>
              <a:t>traceabilty</a:t>
            </a:r>
            <a:r>
              <a:rPr lang="en-US" dirty="0" smtClean="0">
                <a:latin typeface="+mj-lt"/>
              </a:rPr>
              <a:t>, farmer images, breeds/origins…)</a:t>
            </a:r>
            <a:r>
              <a:rPr lang="en-US" dirty="0" smtClean="0"/>
              <a:t> </a:t>
            </a:r>
            <a:r>
              <a:rPr lang="en-US" dirty="0" smtClean="0">
                <a:solidFill>
                  <a:srgbClr val="0000FF"/>
                </a:solidFill>
              </a:rPr>
              <a:t>    </a:t>
            </a:r>
            <a:r>
              <a:rPr lang="en-US"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5447645"/>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sz="2300" dirty="0" smtClean="0">
                <a:latin typeface="Calibri" pitchFamily="-105" charset="0"/>
              </a:rPr>
              <a:t>Look again at alternative food initiatives, this time at examples of the emergence as farmers’ markets as a civil society response to concerns linked to de-</a:t>
            </a:r>
            <a:r>
              <a:rPr lang="en-GB" sz="2300" dirty="0" err="1" smtClean="0">
                <a:latin typeface="Calibri" pitchFamily="-105" charset="0"/>
              </a:rPr>
              <a:t>spatialised</a:t>
            </a:r>
            <a:r>
              <a:rPr lang="en-GB" sz="2300" dirty="0" smtClean="0">
                <a:latin typeface="Calibri" pitchFamily="-105" charset="0"/>
              </a:rPr>
              <a:t>, industrialised agriculture.</a:t>
            </a:r>
          </a:p>
          <a:p>
            <a:pPr eaLnBrk="0" hangingPunct="0">
              <a:spcAft>
                <a:spcPts val="600"/>
              </a:spcAft>
            </a:pPr>
            <a:endParaRPr lang="en-GB" sz="800" dirty="0">
              <a:latin typeface="Calibri" pitchFamily="-105" charset="0"/>
            </a:endParaRPr>
          </a:p>
          <a:p>
            <a:pPr eaLnBrk="0" hangingPunct="0">
              <a:spcAft>
                <a:spcPts val="600"/>
              </a:spcAft>
            </a:pPr>
            <a:r>
              <a:rPr lang="en-GB" sz="2300" dirty="0" smtClean="0">
                <a:latin typeface="Calibri" pitchFamily="-105" charset="0"/>
              </a:rPr>
              <a:t>Perceived benefits of FMs include:</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sz="2300" dirty="0" smtClean="0">
                <a:latin typeface="Calibri" pitchFamily="-105" charset="0"/>
              </a:rPr>
              <a:t>Economic: farmers realise the retail price of the food they grow; money recirculation aids rural/regional development.</a:t>
            </a:r>
          </a:p>
          <a:p>
            <a:pPr marL="171450" indent="-17145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sz="2300" dirty="0" smtClean="0">
                <a:latin typeface="Calibri" pitchFamily="-105" charset="0"/>
              </a:rPr>
              <a:t>Social: interacting with farmers to understand food qualities, farming methods, ‘food with a face’. </a:t>
            </a:r>
            <a:r>
              <a:rPr lang="en-GB" sz="2300" dirty="0">
                <a:latin typeface="Calibri" pitchFamily="-105" charset="0"/>
              </a:rPr>
              <a:t>E</a:t>
            </a:r>
            <a:r>
              <a:rPr lang="en-GB" sz="2300" dirty="0" smtClean="0">
                <a:latin typeface="Calibri" pitchFamily="-105" charset="0"/>
              </a:rPr>
              <a:t>njoying the shopping experience, which can include dining.</a:t>
            </a:r>
          </a:p>
          <a:p>
            <a:pPr marL="171450" indent="-17145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sz="2300" dirty="0" smtClean="0">
                <a:latin typeface="Calibri" pitchFamily="-105" charset="0"/>
              </a:rPr>
              <a:t>Environmental: farmers provide information in literature, discussion and certifications about their environmental credentials – arguably more than labels.</a:t>
            </a: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In this session we will</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more reading</a:t>
            </a:r>
            <a:endParaRPr lang="en-US" dirty="0"/>
          </a:p>
        </p:txBody>
      </p:sp>
      <p:sp>
        <p:nvSpPr>
          <p:cNvPr id="3" name="Content Placeholder 2"/>
          <p:cNvSpPr>
            <a:spLocks noGrp="1"/>
          </p:cNvSpPr>
          <p:nvPr>
            <p:ph idx="1"/>
          </p:nvPr>
        </p:nvSpPr>
        <p:spPr/>
        <p:txBody>
          <a:bodyPr/>
          <a:lstStyle/>
          <a:p>
            <a:r>
              <a:rPr lang="en-GB" sz="2000" dirty="0" err="1" smtClean="0"/>
              <a:t>Kirwan</a:t>
            </a:r>
            <a:r>
              <a:rPr lang="en-GB" sz="2000" dirty="0" smtClean="0"/>
              <a:t>, J. (2004) </a:t>
            </a:r>
            <a:r>
              <a:rPr lang="en-US" sz="2000" i="1" dirty="0" smtClean="0"/>
              <a:t>Alternative strategies in the UK agro-food system: interrogating the </a:t>
            </a:r>
            <a:r>
              <a:rPr lang="en-US" sz="2000" i="1" dirty="0" err="1" smtClean="0"/>
              <a:t>alterity</a:t>
            </a:r>
            <a:r>
              <a:rPr lang="en-US" sz="2000" i="1" dirty="0" smtClean="0"/>
              <a:t> of farmers' markets. </a:t>
            </a:r>
            <a:r>
              <a:rPr lang="en-US" sz="2000" dirty="0" err="1" smtClean="0"/>
              <a:t>Sociologia</a:t>
            </a:r>
            <a:r>
              <a:rPr lang="en-US" sz="2000" dirty="0" smtClean="0"/>
              <a:t> </a:t>
            </a:r>
            <a:r>
              <a:rPr lang="en-US" sz="2000" dirty="0" err="1" smtClean="0"/>
              <a:t>Ruralis</a:t>
            </a:r>
            <a:r>
              <a:rPr lang="en-US" sz="2000" dirty="0" smtClean="0"/>
              <a:t> 44 (4) pp. 395- 415.</a:t>
            </a:r>
            <a:endParaRPr lang="en-GB" sz="2000" dirty="0" smtClean="0"/>
          </a:p>
          <a:p>
            <a:r>
              <a:rPr lang="en-GB" sz="2000" dirty="0" smtClean="0"/>
              <a:t>Murdoch </a:t>
            </a:r>
            <a:r>
              <a:rPr lang="en-GB" sz="2000" dirty="0"/>
              <a:t>&amp; </a:t>
            </a:r>
            <a:r>
              <a:rPr lang="en-GB" sz="2000" dirty="0" err="1"/>
              <a:t>Miele</a:t>
            </a:r>
            <a:r>
              <a:rPr lang="en-GB" sz="2000" dirty="0"/>
              <a:t> (1999) </a:t>
            </a:r>
            <a:r>
              <a:rPr lang="en-GB" sz="2000" i="1" dirty="0"/>
              <a:t>Back to Nature</a:t>
            </a:r>
            <a:r>
              <a:rPr lang="en-GB" sz="2000" dirty="0"/>
              <a:t>. </a:t>
            </a:r>
            <a:r>
              <a:rPr lang="en-GB" sz="2000" dirty="0" err="1"/>
              <a:t>Sociologia</a:t>
            </a:r>
            <a:r>
              <a:rPr lang="en-GB" sz="2000" dirty="0"/>
              <a:t> </a:t>
            </a:r>
            <a:r>
              <a:rPr lang="en-GB" sz="2000" dirty="0" err="1"/>
              <a:t>Ruralis</a:t>
            </a:r>
            <a:r>
              <a:rPr lang="en-GB" sz="2000" dirty="0"/>
              <a:t> Vol. 39, </a:t>
            </a:r>
            <a:r>
              <a:rPr lang="en-GB" sz="2000" dirty="0" err="1"/>
              <a:t>Iss</a:t>
            </a:r>
            <a:r>
              <a:rPr lang="en-GB" sz="2000" dirty="0"/>
              <a:t>. 4, pp. 465-83.</a:t>
            </a:r>
            <a:endParaRPr lang="en-US" sz="2000" dirty="0" smtClean="0"/>
          </a:p>
          <a:p>
            <a:r>
              <a:rPr lang="en-US" sz="2000" dirty="0" smtClean="0"/>
              <a:t>Stephenson</a:t>
            </a:r>
            <a:r>
              <a:rPr lang="en-US" sz="2000" dirty="0"/>
              <a:t>, G., Lev, L. &amp; Brewer, L. (July 2008) </a:t>
            </a:r>
            <a:r>
              <a:rPr lang="en-US" sz="2000" i="1" dirty="0"/>
              <a:t>When things don’t work: some insights into why farmers’ markets close</a:t>
            </a:r>
            <a:r>
              <a:rPr lang="en-US" sz="2000" dirty="0"/>
              <a:t>. Special report 1073-E. Oregon State University Extension Service.</a:t>
            </a:r>
          </a:p>
          <a:p>
            <a:r>
              <a:rPr lang="en-US" sz="2000" dirty="0"/>
              <a:t>Thatcher, J. and Sharp, L. (2008) </a:t>
            </a:r>
            <a:r>
              <a:rPr lang="en-US" sz="2000" i="1" dirty="0"/>
              <a:t>Measuring the local economic impact of National Health Service procurement in the UK: an evaluation of the Cornwall Food </a:t>
            </a:r>
            <a:r>
              <a:rPr lang="en-US" sz="2000" i="1" dirty="0" err="1"/>
              <a:t>Programme</a:t>
            </a:r>
            <a:r>
              <a:rPr lang="en-US" sz="2000" i="1" dirty="0"/>
              <a:t> and LM3.</a:t>
            </a:r>
            <a:r>
              <a:rPr lang="en-US" sz="2000" dirty="0"/>
              <a:t> Local Environment, Volume 13, No 3, April 2008 , pp. 253-270.</a:t>
            </a:r>
          </a:p>
        </p:txBody>
      </p:sp>
    </p:spTree>
    <p:extLst>
      <p:ext uri="{BB962C8B-B14F-4D97-AF65-F5344CB8AC3E}">
        <p14:creationId xmlns:p14="http://schemas.microsoft.com/office/powerpoint/2010/main" val="3435250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2939266"/>
          </a:xfrm>
          <a:prstGeom prst="rect">
            <a:avLst/>
          </a:prstGeom>
          <a:noFill/>
          <a:ln w="9525">
            <a:noFill/>
            <a:miter lim="800000"/>
            <a:headEnd/>
            <a:tailEnd/>
          </a:ln>
        </p:spPr>
        <p:txBody>
          <a:bodyPr>
            <a:prstTxWarp prst="textNoShape">
              <a:avLst/>
            </a:prstTxWarp>
            <a:spAutoFit/>
          </a:bodyPr>
          <a:lstStyle/>
          <a:p>
            <a:pPr lvl="1" eaLnBrk="0" hangingPunct="0">
              <a:spcAft>
                <a:spcPts val="600"/>
              </a:spcAft>
              <a:buFont typeface="Arial"/>
              <a:buChar char="•"/>
            </a:pPr>
            <a:r>
              <a:rPr lang="en-GB" dirty="0" smtClean="0">
                <a:latin typeface="Calibri" pitchFamily="-105" charset="0"/>
              </a:rPr>
              <a:t> Use farmers’ markets as a way to briefly illustrate a quantitative research tool used in local development.</a:t>
            </a:r>
          </a:p>
          <a:p>
            <a:pPr eaLnBrk="0" hangingPunct="0">
              <a:spcAft>
                <a:spcPts val="600"/>
              </a:spcAft>
              <a:buFont typeface="Arial"/>
              <a:buChar char="•"/>
            </a:pPr>
            <a:endParaRPr lang="en-GB" sz="800" dirty="0" smtClean="0">
              <a:latin typeface="Calibri" pitchFamily="-105" charset="0"/>
            </a:endParaRPr>
          </a:p>
          <a:p>
            <a:pPr lvl="1" eaLnBrk="0" hangingPunct="0">
              <a:spcAft>
                <a:spcPts val="600"/>
              </a:spcAft>
              <a:buFont typeface="Arial"/>
              <a:buChar char="•"/>
            </a:pPr>
            <a:r>
              <a:rPr lang="en-GB" dirty="0" smtClean="0">
                <a:latin typeface="Calibri" pitchFamily="-105" charset="0"/>
              </a:rPr>
              <a:t> Watch another short film which introduces a farmers’ market through the voices of the organisers and the </a:t>
            </a:r>
            <a:r>
              <a:rPr lang="en-GB" dirty="0" smtClean="0">
                <a:latin typeface="Calibri" pitchFamily="-105" charset="0"/>
              </a:rPr>
              <a:t>farmers.</a:t>
            </a:r>
            <a:endParaRPr lang="en-GB" dirty="0" smtClean="0">
              <a:latin typeface="Calibri" pitchFamily="-105" charset="0"/>
            </a:endParaRPr>
          </a:p>
          <a:p>
            <a:pPr eaLnBrk="0" hangingPunct="0">
              <a:spcAft>
                <a:spcPts val="600"/>
              </a:spcAft>
            </a:pPr>
            <a:endParaRPr lang="en-GB" sz="800" dirty="0">
              <a:latin typeface="Calibri" pitchFamily="-105" charset="0"/>
            </a:endParaRPr>
          </a:p>
          <a:p>
            <a:pPr eaLnBrk="0" hangingPunct="0">
              <a:spcAft>
                <a:spcPts val="600"/>
              </a:spcAft>
            </a:pPr>
            <a:endParaRPr lang="en-GB" dirty="0" smtClean="0">
              <a:latin typeface="Calibri" pitchFamily="-105" charset="0"/>
            </a:endParaRPr>
          </a:p>
          <a:p>
            <a:pPr eaLnBrk="0" hangingPunct="0">
              <a:spcAft>
                <a:spcPts val="600"/>
              </a:spcAft>
            </a:pP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In this session we will also:</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32233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Reminder: policy and industry</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4035" name="TextBox 1"/>
          <p:cNvSpPr txBox="1">
            <a:spLocks noChangeArrowheads="1"/>
          </p:cNvSpPr>
          <p:nvPr/>
        </p:nvSpPr>
        <p:spPr bwMode="auto">
          <a:xfrm>
            <a:off x="541338" y="1231973"/>
            <a:ext cx="5902870" cy="5626027"/>
          </a:xfrm>
          <a:prstGeom prst="rect">
            <a:avLst/>
          </a:prstGeom>
          <a:noFill/>
          <a:ln w="9525">
            <a:noFill/>
            <a:miter lim="800000"/>
            <a:headEnd/>
            <a:tailEnd/>
          </a:ln>
        </p:spPr>
        <p:txBody>
          <a:bodyPr wrap="square">
            <a:prstTxWarp prst="textNoShape">
              <a:avLst/>
            </a:prstTxWarp>
            <a:spAutoFit/>
          </a:bodyPr>
          <a:lstStyle/>
          <a:p>
            <a:pPr marL="342900" indent="-342900">
              <a:lnSpc>
                <a:spcPct val="150000"/>
              </a:lnSpc>
              <a:buFont typeface="Arial" pitchFamily="34" charset="0"/>
              <a:buChar char="•"/>
            </a:pPr>
            <a:r>
              <a:rPr lang="en-GB" sz="2200" dirty="0" smtClean="0">
                <a:latin typeface="Calibri" pitchFamily="-105" charset="0"/>
              </a:rPr>
              <a:t>Policy of neo-liberal global trade but substantial production subsidy (CAP reform </a:t>
            </a:r>
            <a:r>
              <a:rPr lang="en-GB" sz="2200" dirty="0" err="1" smtClean="0">
                <a:latin typeface="Calibri" pitchFamily="-105" charset="0"/>
              </a:rPr>
              <a:t>productivism</a:t>
            </a:r>
            <a:r>
              <a:rPr lang="en-GB" sz="2200" dirty="0" smtClean="0">
                <a:latin typeface="Calibri" pitchFamily="-105" charset="0"/>
              </a:rPr>
              <a:t> </a:t>
            </a:r>
            <a:r>
              <a:rPr lang="en-GB" sz="2200" dirty="0">
                <a:latin typeface="Calibri" pitchFamily="-105" charset="0"/>
              </a:rPr>
              <a:t>→</a:t>
            </a:r>
            <a:r>
              <a:rPr lang="en-GB" sz="2200" dirty="0" smtClean="0">
                <a:latin typeface="Calibri" pitchFamily="-105" charset="0"/>
              </a:rPr>
              <a:t> </a:t>
            </a:r>
            <a:r>
              <a:rPr lang="en-GB" sz="2200" dirty="0" err="1" smtClean="0">
                <a:latin typeface="Calibri" pitchFamily="-105" charset="0"/>
              </a:rPr>
              <a:t>multifunctionality</a:t>
            </a:r>
            <a:r>
              <a:rPr lang="en-GB" sz="2200" dirty="0" smtClean="0">
                <a:latin typeface="Calibri" pitchFamily="-105" charset="0"/>
              </a:rPr>
              <a:t>)</a:t>
            </a:r>
          </a:p>
          <a:p>
            <a:pPr marL="342900" indent="-342900">
              <a:lnSpc>
                <a:spcPct val="150000"/>
              </a:lnSpc>
              <a:buFont typeface="Arial" pitchFamily="34" charset="0"/>
              <a:buChar char="•"/>
            </a:pPr>
            <a:r>
              <a:rPr lang="en-GB" sz="2200" dirty="0" smtClean="0">
                <a:latin typeface="Calibri" pitchFamily="-105" charset="0"/>
              </a:rPr>
              <a:t>Insistence by politicians/industry that food is safe despite a run of food safety scandals – salmonella in eggs, BSE in cattle, foot &amp; mouth disease. Farmers blamed for some of these.</a:t>
            </a:r>
          </a:p>
          <a:p>
            <a:pPr marL="342900" indent="-342900">
              <a:lnSpc>
                <a:spcPct val="150000"/>
              </a:lnSpc>
              <a:buFont typeface="Arial" pitchFamily="34" charset="0"/>
              <a:buChar char="•"/>
            </a:pPr>
            <a:r>
              <a:rPr lang="en-GB" sz="2200" dirty="0" smtClean="0">
                <a:latin typeface="Calibri" pitchFamily="-105" charset="0"/>
              </a:rPr>
              <a:t>Retailers become market ‘gatekeepers’ during BSE in 1996 (Wales et al. 2006).</a:t>
            </a:r>
          </a:p>
          <a:p>
            <a:pPr marL="342900" indent="-342900">
              <a:lnSpc>
                <a:spcPct val="150000"/>
              </a:lnSpc>
              <a:buFont typeface="Arial" pitchFamily="34" charset="0"/>
              <a:buChar char="•"/>
            </a:pPr>
            <a:r>
              <a:rPr lang="en-GB" sz="2200" dirty="0" smtClean="0">
                <a:latin typeface="Calibri" pitchFamily="-105" charset="0"/>
              </a:rPr>
              <a:t>Upswing in public sympathy for farmers after FMD in 2001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772816"/>
            <a:ext cx="2429214" cy="2410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6696744" cy="584775"/>
          </a:xfrm>
          <a:prstGeom prst="rect">
            <a:avLst/>
          </a:prstGeom>
          <a:noFill/>
        </p:spPr>
        <p:txBody>
          <a:bodyPr wrap="square" rtlCol="0">
            <a:spAutoFit/>
          </a:bodyPr>
          <a:lstStyle/>
          <a:p>
            <a:r>
              <a:rPr lang="en-GB" sz="3200" b="1" dirty="0" smtClean="0">
                <a:latin typeface="+mj-lt"/>
              </a:rPr>
              <a:t>Why are FMs a civil society response?</a:t>
            </a:r>
            <a:endParaRPr lang="en-US" sz="3200" b="1" dirty="0">
              <a:latin typeface="+mj-lt"/>
            </a:endParaRPr>
          </a:p>
        </p:txBody>
      </p:sp>
      <p:sp>
        <p:nvSpPr>
          <p:cNvPr id="3" name="TextBox 2"/>
          <p:cNvSpPr txBox="1"/>
          <p:nvPr/>
        </p:nvSpPr>
        <p:spPr>
          <a:xfrm>
            <a:off x="611560" y="1340768"/>
            <a:ext cx="7776864" cy="5062924"/>
          </a:xfrm>
          <a:prstGeom prst="rect">
            <a:avLst/>
          </a:prstGeom>
          <a:noFill/>
        </p:spPr>
        <p:txBody>
          <a:bodyPr wrap="square" rtlCol="0">
            <a:spAutoFit/>
          </a:bodyPr>
          <a:lstStyle/>
          <a:p>
            <a:pPr marL="342900" indent="-342900">
              <a:buFont typeface="Arial" pitchFamily="34" charset="0"/>
              <a:buChar char="•"/>
            </a:pPr>
            <a:r>
              <a:rPr lang="en-GB" dirty="0" smtClean="0">
                <a:latin typeface="+mj-lt"/>
              </a:rPr>
              <a:t>Instituted by an alliance of the mainstream farmers’ union, the main organic certification body and the farm retail association. These groups formed NAFM (now FARMA – see www.farma.org.uk).</a:t>
            </a:r>
          </a:p>
          <a:p>
            <a:pPr marL="342900" indent="-342900">
              <a:buFont typeface="Arial" pitchFamily="34" charset="0"/>
              <a:buChar char="•"/>
            </a:pPr>
            <a:endParaRPr lang="en-GB" sz="800" dirty="0">
              <a:latin typeface="+mj-lt"/>
            </a:endParaRPr>
          </a:p>
          <a:p>
            <a:pPr marL="342900" indent="-342900">
              <a:buFont typeface="Arial" pitchFamily="34" charset="0"/>
              <a:buChar char="•"/>
            </a:pPr>
            <a:r>
              <a:rPr lang="en-GB" dirty="0">
                <a:latin typeface="+mj-lt"/>
              </a:rPr>
              <a:t>T</a:t>
            </a:r>
            <a:r>
              <a:rPr lang="en-GB" dirty="0" smtClean="0">
                <a:latin typeface="+mj-lt"/>
              </a:rPr>
              <a:t>hey link consumers directly with producers.</a:t>
            </a:r>
          </a:p>
          <a:p>
            <a:pPr marL="342900" indent="-342900">
              <a:buFont typeface="Arial" pitchFamily="34" charset="0"/>
              <a:buChar char="•"/>
            </a:pPr>
            <a:endParaRPr lang="en-GB" sz="800" dirty="0">
              <a:latin typeface="+mj-lt"/>
            </a:endParaRPr>
          </a:p>
          <a:p>
            <a:pPr marL="342900" indent="-342900">
              <a:buFont typeface="Arial" pitchFamily="34" charset="0"/>
              <a:buChar char="•"/>
            </a:pPr>
            <a:r>
              <a:rPr lang="en-GB" dirty="0" smtClean="0">
                <a:latin typeface="+mj-lt"/>
              </a:rPr>
              <a:t>They challenge the power balances in the food chain, currently dominated by retailers.</a:t>
            </a:r>
          </a:p>
          <a:p>
            <a:pPr marL="342900" indent="-342900">
              <a:buFont typeface="Arial" pitchFamily="34" charset="0"/>
              <a:buChar char="•"/>
            </a:pPr>
            <a:endParaRPr lang="en-GB" sz="800" dirty="0">
              <a:latin typeface="+mj-lt"/>
            </a:endParaRPr>
          </a:p>
          <a:p>
            <a:pPr marL="342900" indent="-342900">
              <a:buFont typeface="Arial" pitchFamily="34" charset="0"/>
              <a:buChar char="•"/>
            </a:pPr>
            <a:r>
              <a:rPr lang="en-GB" dirty="0" smtClean="0">
                <a:latin typeface="+mj-lt"/>
              </a:rPr>
              <a:t>Replication not growth – spatial rather than commercial ubiquity (compare supermarket spend) </a:t>
            </a:r>
          </a:p>
          <a:p>
            <a:pPr marL="342900" indent="-342900">
              <a:buFont typeface="Arial" pitchFamily="34" charset="0"/>
              <a:buChar char="•"/>
            </a:pPr>
            <a:endParaRPr lang="en-GB" sz="1100" dirty="0">
              <a:latin typeface="+mj-lt"/>
            </a:endParaRPr>
          </a:p>
          <a:p>
            <a:pPr marL="342900" indent="-342900">
              <a:buFont typeface="Arial" pitchFamily="34" charset="0"/>
              <a:buChar char="•"/>
            </a:pPr>
            <a:r>
              <a:rPr lang="en-GB" dirty="0" smtClean="0">
                <a:latin typeface="+mj-lt"/>
              </a:rPr>
              <a:t>FMs, (along with CSAs and public procurement) ‘still represent the main profile of the food </a:t>
            </a:r>
            <a:r>
              <a:rPr lang="en-GB" dirty="0" err="1" smtClean="0">
                <a:latin typeface="+mj-lt"/>
              </a:rPr>
              <a:t>relocalisation</a:t>
            </a:r>
            <a:r>
              <a:rPr lang="en-GB" dirty="0" smtClean="0">
                <a:latin typeface="+mj-lt"/>
              </a:rPr>
              <a:t> movement in the UK’ (Goodman et al 2011).</a:t>
            </a:r>
          </a:p>
        </p:txBody>
      </p:sp>
    </p:spTree>
    <p:extLst>
      <p:ext uri="{BB962C8B-B14F-4D97-AF65-F5344CB8AC3E}">
        <p14:creationId xmlns:p14="http://schemas.microsoft.com/office/powerpoint/2010/main" val="4589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State of the nation(s)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 name="TextBox 3"/>
          <p:cNvSpPr txBox="1"/>
          <p:nvPr/>
        </p:nvSpPr>
        <p:spPr>
          <a:xfrm>
            <a:off x="228600" y="1153894"/>
            <a:ext cx="5567536" cy="5509200"/>
          </a:xfrm>
          <a:prstGeom prst="rect">
            <a:avLst/>
          </a:prstGeom>
          <a:noFill/>
        </p:spPr>
        <p:txBody>
          <a:bodyPr wrap="square" rtlCol="0">
            <a:spAutoFit/>
          </a:bodyPr>
          <a:lstStyle/>
          <a:p>
            <a:r>
              <a:rPr lang="en-GB" dirty="0" smtClean="0">
                <a:latin typeface="+mj-lt"/>
              </a:rPr>
              <a:t>First FM set up in Bath in 1997</a:t>
            </a:r>
          </a:p>
          <a:p>
            <a:endParaRPr lang="en-US" sz="800" dirty="0" smtClean="0">
              <a:latin typeface="+mj-lt"/>
            </a:endParaRPr>
          </a:p>
          <a:p>
            <a:r>
              <a:rPr lang="en-US" dirty="0" smtClean="0">
                <a:latin typeface="+mj-lt"/>
              </a:rPr>
              <a:t>FARMA (Farmers’ Retail and Marketing Association) </a:t>
            </a:r>
            <a:r>
              <a:rPr lang="en-US" dirty="0" smtClean="0">
                <a:solidFill>
                  <a:srgbClr val="0000FF"/>
                </a:solidFill>
                <a:latin typeface="+mj-lt"/>
              </a:rPr>
              <a:t>www.farma.org</a:t>
            </a:r>
            <a:r>
              <a:rPr lang="en-US" dirty="0" smtClean="0">
                <a:latin typeface="+mj-lt"/>
              </a:rPr>
              <a:t> is a co-op of 500 businesses who promote direct retailing by producers.</a:t>
            </a:r>
          </a:p>
          <a:p>
            <a:endParaRPr lang="en-US" sz="800" dirty="0" smtClean="0">
              <a:latin typeface="+mj-lt"/>
            </a:endParaRPr>
          </a:p>
          <a:p>
            <a:r>
              <a:rPr lang="en-US" dirty="0" smtClean="0">
                <a:latin typeface="+mj-lt"/>
              </a:rPr>
              <a:t>FARMA certifies about 500 of the 700 UK </a:t>
            </a:r>
            <a:r>
              <a:rPr lang="en-US" dirty="0" err="1" smtClean="0">
                <a:latin typeface="+mj-lt"/>
              </a:rPr>
              <a:t>FMs</a:t>
            </a:r>
            <a:r>
              <a:rPr lang="en-US" dirty="0" smtClean="0">
                <a:latin typeface="+mj-lt"/>
              </a:rPr>
              <a:t>.</a:t>
            </a:r>
          </a:p>
          <a:p>
            <a:endParaRPr lang="en-US" sz="800" dirty="0" smtClean="0">
              <a:latin typeface="+mj-lt"/>
            </a:endParaRPr>
          </a:p>
          <a:p>
            <a:r>
              <a:rPr lang="en-US" dirty="0" smtClean="0">
                <a:latin typeface="+mj-lt"/>
              </a:rPr>
              <a:t>(Other FM networks also exist, some with different regulations, e.g. about exotics, non-food, secondary traders.)</a:t>
            </a:r>
          </a:p>
          <a:p>
            <a:endParaRPr lang="en-GB" sz="800" dirty="0" smtClean="0">
              <a:latin typeface="+mj-lt"/>
            </a:endParaRPr>
          </a:p>
          <a:p>
            <a:r>
              <a:rPr lang="en-GB" dirty="0" smtClean="0">
                <a:latin typeface="+mj-lt"/>
              </a:rPr>
              <a:t>In US around 5,000 FMs but represent 0.8% of direct food sales.</a:t>
            </a:r>
          </a:p>
          <a:p>
            <a:endParaRPr lang="en-GB" sz="800" dirty="0">
              <a:latin typeface="+mj-lt"/>
            </a:endParaRPr>
          </a:p>
          <a:p>
            <a:r>
              <a:rPr lang="en-GB" dirty="0" smtClean="0">
                <a:latin typeface="+mj-lt"/>
              </a:rPr>
              <a:t>France? Italy? Anywhere…. Anglo-Saxon?</a:t>
            </a:r>
            <a:endParaRPr lang="en-US" dirty="0" smtClean="0">
              <a:latin typeface="+mj-lt"/>
            </a:endParaRPr>
          </a:p>
        </p:txBody>
      </p:sp>
      <p:pic>
        <p:nvPicPr>
          <p:cNvPr id="5" name="Picture 4" descr="FARMA logo snip.png"/>
          <p:cNvPicPr>
            <a:picLocks noChangeAspect="1"/>
          </p:cNvPicPr>
          <p:nvPr/>
        </p:nvPicPr>
        <p:blipFill>
          <a:blip r:embed="rId3"/>
          <a:stretch>
            <a:fillRect/>
          </a:stretch>
        </p:blipFill>
        <p:spPr>
          <a:xfrm>
            <a:off x="6553200" y="1600200"/>
            <a:ext cx="2362200" cy="2126921"/>
          </a:xfrm>
          <a:prstGeom prst="rect">
            <a:avLst/>
          </a:prstGeom>
        </p:spPr>
      </p:pic>
      <p:pic>
        <p:nvPicPr>
          <p:cNvPr id="6" name="Picture 5" descr="East Yorks FM sausages snip.png"/>
          <p:cNvPicPr>
            <a:picLocks noChangeAspect="1"/>
          </p:cNvPicPr>
          <p:nvPr/>
        </p:nvPicPr>
        <p:blipFill>
          <a:blip r:embed="rId4"/>
          <a:stretch>
            <a:fillRect/>
          </a:stretch>
        </p:blipFill>
        <p:spPr>
          <a:xfrm>
            <a:off x="6084997" y="3683628"/>
            <a:ext cx="3054673" cy="2116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M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71278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3416320"/>
          </a:xfrm>
          <a:prstGeom prst="rect">
            <a:avLst/>
          </a:prstGeom>
          <a:noFill/>
          <a:ln w="9525">
            <a:noFill/>
            <a:miter lim="800000"/>
            <a:headEnd/>
            <a:tailEnd/>
          </a:ln>
        </p:spPr>
        <p:txBody>
          <a:bodyPr wrap="square">
            <a:prstTxWarp prst="textNoShape">
              <a:avLst/>
            </a:prstTxWarp>
            <a:spAutoFit/>
          </a:bodyPr>
          <a:lstStyle/>
          <a:p>
            <a:pPr marL="660400" indent="-660400"/>
            <a:r>
              <a:rPr lang="en-GB" dirty="0">
                <a:latin typeface="+mj-lt"/>
                <a:ea typeface="ＭＳ Ｐゴシック" pitchFamily="-84" charset="-128"/>
              </a:rPr>
              <a:t>Three basic principles:</a:t>
            </a:r>
          </a:p>
          <a:p>
            <a:pPr marL="660400" indent="-660400"/>
            <a:endParaRPr lang="en-GB" dirty="0">
              <a:latin typeface="+mj-lt"/>
              <a:ea typeface="ＭＳ Ｐゴシック" pitchFamily="-84" charset="-128"/>
            </a:endParaRPr>
          </a:p>
          <a:p>
            <a:pPr marL="660400" indent="-660400">
              <a:buFontTx/>
              <a:buChar char="•"/>
            </a:pPr>
            <a:r>
              <a:rPr lang="en-GB" dirty="0">
                <a:latin typeface="+mj-lt"/>
                <a:ea typeface="ＭＳ Ｐゴシック" pitchFamily="-84" charset="-128"/>
              </a:rPr>
              <a:t>retail relationship between producer and customer is </a:t>
            </a:r>
            <a:r>
              <a:rPr lang="en-GB" u="sng" dirty="0">
                <a:latin typeface="+mj-lt"/>
                <a:ea typeface="ＭＳ Ｐゴシック" pitchFamily="-84" charset="-128"/>
              </a:rPr>
              <a:t>direct</a:t>
            </a:r>
            <a:endParaRPr lang="en-GB" dirty="0">
              <a:latin typeface="+mj-lt"/>
              <a:ea typeface="ＭＳ Ｐゴシック" pitchFamily="-84" charset="-128"/>
            </a:endParaRPr>
          </a:p>
          <a:p>
            <a:pPr marL="660400" indent="-660400">
              <a:buFontTx/>
              <a:buChar char="•"/>
            </a:pPr>
            <a:endParaRPr lang="en-GB" dirty="0">
              <a:latin typeface="+mj-lt"/>
              <a:ea typeface="ＭＳ Ｐゴシック" pitchFamily="-84" charset="-128"/>
            </a:endParaRPr>
          </a:p>
          <a:p>
            <a:pPr marL="660400" indent="-660400">
              <a:buFontTx/>
              <a:buChar char="•"/>
            </a:pPr>
            <a:r>
              <a:rPr lang="en-GB" dirty="0">
                <a:latin typeface="+mj-lt"/>
                <a:ea typeface="ＭＳ Ｐゴシック" pitchFamily="-84" charset="-128"/>
              </a:rPr>
              <a:t>the </a:t>
            </a:r>
            <a:r>
              <a:rPr lang="en-GB" u="sng" dirty="0">
                <a:latin typeface="+mj-lt"/>
                <a:ea typeface="ＭＳ Ｐゴシック" pitchFamily="-84" charset="-128"/>
              </a:rPr>
              <a:t>distance</a:t>
            </a:r>
            <a:r>
              <a:rPr lang="en-GB" dirty="0">
                <a:latin typeface="+mj-lt"/>
                <a:ea typeface="ＭＳ Ｐゴシック" pitchFamily="-84" charset="-128"/>
              </a:rPr>
              <a:t> between the farm and the market is prescribed</a:t>
            </a:r>
          </a:p>
          <a:p>
            <a:pPr marL="660400" indent="-660400">
              <a:buFontTx/>
              <a:buChar char="•"/>
            </a:pPr>
            <a:endParaRPr lang="en-GB" dirty="0">
              <a:latin typeface="+mj-lt"/>
              <a:ea typeface="ＭＳ Ｐゴシック" pitchFamily="-84" charset="-128"/>
            </a:endParaRPr>
          </a:p>
          <a:p>
            <a:pPr marL="660400" indent="-660400">
              <a:buFontTx/>
              <a:buChar char="•"/>
            </a:pPr>
            <a:r>
              <a:rPr lang="en-GB" dirty="0">
                <a:latin typeface="+mj-lt"/>
                <a:ea typeface="ＭＳ Ｐゴシック" pitchFamily="-84" charset="-128"/>
              </a:rPr>
              <a:t>the producer must sell only </a:t>
            </a:r>
            <a:r>
              <a:rPr lang="en-GB" u="sng" dirty="0">
                <a:latin typeface="+mj-lt"/>
                <a:ea typeface="ＭＳ Ｐゴシック" pitchFamily="-84" charset="-128"/>
              </a:rPr>
              <a:t>what s/he makes</a:t>
            </a:r>
            <a:endParaRPr lang="en-GB" b="1" u="sng" dirty="0">
              <a:latin typeface="+mj-lt"/>
              <a:ea typeface="ＭＳ Ｐゴシック" pitchFamily="-84" charset="-128"/>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Farmers’ market principles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652744"/>
            <a:ext cx="7776864" cy="64633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endParaRPr lang="en-GB" sz="3600" dirty="0">
              <a:latin typeface="Calibri" pitchFamily="-105" charset="0"/>
            </a:endParaRPr>
          </a:p>
        </p:txBody>
      </p:sp>
      <p:sp>
        <p:nvSpPr>
          <p:cNvPr id="2" name="TextBox 1"/>
          <p:cNvSpPr txBox="1"/>
          <p:nvPr/>
        </p:nvSpPr>
        <p:spPr>
          <a:xfrm>
            <a:off x="467544" y="404664"/>
            <a:ext cx="6768752" cy="584775"/>
          </a:xfrm>
          <a:prstGeom prst="rect">
            <a:avLst/>
          </a:prstGeom>
          <a:noFill/>
        </p:spPr>
        <p:txBody>
          <a:bodyPr wrap="square" rtlCol="0">
            <a:spAutoFit/>
          </a:bodyPr>
          <a:lstStyle/>
          <a:p>
            <a:r>
              <a:rPr lang="en-GB" sz="3200" b="1" dirty="0" smtClean="0">
                <a:latin typeface="+mj-lt"/>
              </a:rPr>
              <a:t>Benefits for consumers and producers</a:t>
            </a:r>
            <a:endParaRPr lang="en-US" sz="3200" b="1" dirty="0">
              <a:latin typeface="+mj-lt"/>
            </a:endParaRPr>
          </a:p>
        </p:txBody>
      </p:sp>
      <p:graphicFrame>
        <p:nvGraphicFramePr>
          <p:cNvPr id="3" name="Table 2"/>
          <p:cNvGraphicFramePr>
            <a:graphicFrameLocks noGrp="1"/>
          </p:cNvGraphicFramePr>
          <p:nvPr/>
        </p:nvGraphicFramePr>
        <p:xfrm>
          <a:off x="685800" y="1981200"/>
          <a:ext cx="7921625" cy="3230864"/>
        </p:xfrm>
        <a:graphic>
          <a:graphicData uri="http://schemas.openxmlformats.org/drawingml/2006/table">
            <a:tbl>
              <a:tblPr/>
              <a:tblGrid>
                <a:gridCol w="3960812"/>
                <a:gridCol w="3960813"/>
              </a:tblGrid>
              <a:tr h="457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ＭＳ Ｐゴシック" pitchFamily="-84" charset="-128"/>
                        </a:rPr>
                        <a:t>Producers</a:t>
                      </a: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ＭＳ Ｐゴシック" pitchFamily="-84" charset="-128"/>
                        </a:rPr>
                        <a:t>Consumers</a:t>
                      </a:r>
                      <a:endParaRPr kumimoji="0" lang="en-US" sz="2400" b="0" i="0" u="none" strike="noStrike" cap="none" normalizeH="0" baseline="0" smtClean="0">
                        <a:ln>
                          <a:noFill/>
                        </a:ln>
                        <a:solidFill>
                          <a:schemeClr val="tx1"/>
                        </a:solidFill>
                        <a:effectLst/>
                        <a:latin typeface="Arial" charset="0"/>
                        <a:ea typeface="ＭＳ Ｐゴシック" pitchFamily="-84" charset="-12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3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Low-cost operation and entry</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Full retail price return</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Contact (and possibly trade) with other local producers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Face-to-face contact with customers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Admin and marketing support from network/market manager </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Attractive and convivial retail environment</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Seasonally changing produce</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Ability to question producers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Unusual, high quality or rare breed foods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Perception of ‘civic agriculture*’</a:t>
                      </a:r>
                      <a:r>
                        <a:rPr kumimoji="0" lang="en-US" sz="2000" b="0" i="0" u="none" strike="noStrike" cap="none" normalizeH="0" baseline="0" dirty="0" smtClean="0">
                          <a:ln>
                            <a:noFill/>
                          </a:ln>
                          <a:solidFill>
                            <a:schemeClr val="tx1"/>
                          </a:solidFill>
                          <a:effectLst/>
                          <a:latin typeface="Arial" charset="0"/>
                          <a:ea typeface="ＭＳ Ｐゴシック" pitchFamily="-84" charset="-128"/>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043608" y="5373216"/>
            <a:ext cx="7560840" cy="369332"/>
          </a:xfrm>
          <a:prstGeom prst="rect">
            <a:avLst/>
          </a:prstGeom>
          <a:noFill/>
        </p:spPr>
        <p:txBody>
          <a:bodyPr wrap="square" rtlCol="0">
            <a:spAutoFit/>
          </a:bodyPr>
          <a:lstStyle/>
          <a:p>
            <a:r>
              <a:rPr lang="en-GB" sz="1800" dirty="0">
                <a:latin typeface="+mj-lt"/>
                <a:ea typeface="ＭＳ Ｐゴシック" pitchFamily="-84" charset="-128"/>
              </a:rPr>
              <a:t>(*Murdoch &amp; </a:t>
            </a:r>
            <a:r>
              <a:rPr lang="en-GB" sz="1800" dirty="0" err="1">
                <a:latin typeface="+mj-lt"/>
                <a:ea typeface="ＭＳ Ｐゴシック" pitchFamily="-84" charset="-128"/>
              </a:rPr>
              <a:t>Miele</a:t>
            </a:r>
            <a:r>
              <a:rPr lang="en-GB" sz="1800" dirty="0">
                <a:latin typeface="+mj-lt"/>
                <a:ea typeface="ＭＳ Ｐゴシック" pitchFamily="-84" charset="-128"/>
              </a:rPr>
              <a:t> 1999, ‘Back to Nature’, </a:t>
            </a:r>
            <a:r>
              <a:rPr lang="en-GB" sz="1800" dirty="0" err="1">
                <a:latin typeface="+mj-lt"/>
                <a:ea typeface="ＭＳ Ｐゴシック" pitchFamily="-84" charset="-128"/>
              </a:rPr>
              <a:t>Sociologia</a:t>
            </a:r>
            <a:r>
              <a:rPr lang="en-GB" sz="1800" dirty="0">
                <a:latin typeface="+mj-lt"/>
                <a:ea typeface="ＭＳ Ｐゴシック" pitchFamily="-84" charset="-128"/>
              </a:rPr>
              <a:t> </a:t>
            </a:r>
            <a:r>
              <a:rPr lang="en-GB" sz="1800" dirty="0" err="1">
                <a:latin typeface="+mj-lt"/>
                <a:ea typeface="ＭＳ Ｐゴシック" pitchFamily="-84" charset="-128"/>
              </a:rPr>
              <a:t>Ruralis</a:t>
            </a:r>
            <a:r>
              <a:rPr lang="en-GB" sz="1800" dirty="0">
                <a:latin typeface="+mj-lt"/>
                <a:ea typeface="ＭＳ Ｐゴシック" pitchFamily="-84" charset="-128"/>
              </a:rPr>
              <a:t> 39, 4, 465-83.)</a:t>
            </a:r>
            <a:endParaRPr lang="en-US" sz="1800" dirty="0">
              <a:latin typeface="+mj-lt"/>
            </a:endParaRP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5435</TotalTime>
  <Words>1620</Words>
  <Application>Microsoft Office PowerPoint</Application>
  <PresentationFormat>On-screen Show (4:3)</PresentationFormat>
  <Paragraphs>174</Paragraphs>
  <Slides>20</Slides>
  <Notes>15</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LM3 results</vt:lpstr>
      <vt:lpstr>Other potentials for FMs</vt:lpstr>
      <vt:lpstr>The farmer speaks: note the trajectory</vt:lpstr>
      <vt:lpstr>Short film</vt:lpstr>
      <vt:lpstr>PowerPoint Presentation</vt:lpstr>
      <vt:lpstr>Some more reading</vt:lpstr>
    </vt:vector>
  </TitlesOfParts>
  <Company>UoG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KEECH, Daniel</cp:lastModifiedBy>
  <cp:revision>471</cp:revision>
  <cp:lastPrinted>2013-02-11T12:21:21Z</cp:lastPrinted>
  <dcterms:created xsi:type="dcterms:W3CDTF">2015-03-18T10:40:35Z</dcterms:created>
  <dcterms:modified xsi:type="dcterms:W3CDTF">2015-04-22T20:52:16Z</dcterms:modified>
</cp:coreProperties>
</file>