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309" r:id="rId3"/>
    <p:sldId id="284" r:id="rId4"/>
    <p:sldId id="285" r:id="rId5"/>
    <p:sldId id="291" r:id="rId6"/>
    <p:sldId id="292" r:id="rId7"/>
    <p:sldId id="310" r:id="rId8"/>
    <p:sldId id="302" r:id="rId9"/>
    <p:sldId id="306" r:id="rId10"/>
    <p:sldId id="307" r:id="rId11"/>
    <p:sldId id="308" r:id="rId12"/>
    <p:sldId id="303" r:id="rId13"/>
    <p:sldId id="304" r:id="rId14"/>
    <p:sldId id="293" r:id="rId15"/>
    <p:sldId id="294" r:id="rId16"/>
    <p:sldId id="295" r:id="rId17"/>
    <p:sldId id="296" r:id="rId18"/>
    <p:sldId id="297" r:id="rId19"/>
    <p:sldId id="298" r:id="rId20"/>
    <p:sldId id="305" r:id="rId21"/>
    <p:sldId id="301" r:id="rId22"/>
    <p:sldId id="299" r:id="rId23"/>
    <p:sldId id="300" r:id="rId24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Neoliberální reformy, nástup asijských ekonomik a integrace postkomunistických zemí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23120\Desktop\thesis_lyy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52728" cy="63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0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23120\Desktop\shanghai-skyscrapers-pano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" y="692696"/>
            <a:ext cx="9050383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9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Indie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Fabiánský socialismus</a:t>
            </a:r>
            <a:r>
              <a:rPr lang="cs-CZ" dirty="0" smtClean="0"/>
              <a:t>: proti imperialistickému kapitalismu i plánované ekonomice SSSR;</a:t>
            </a:r>
          </a:p>
          <a:p>
            <a:r>
              <a:rPr lang="cs-CZ" dirty="0" smtClean="0"/>
              <a:t>Přísná </a:t>
            </a:r>
            <a:r>
              <a:rPr lang="cs-CZ" b="1" dirty="0" smtClean="0"/>
              <a:t>kontrola</a:t>
            </a:r>
            <a:r>
              <a:rPr lang="cs-CZ" dirty="0" smtClean="0"/>
              <a:t> soukromého sektoru, </a:t>
            </a:r>
            <a:r>
              <a:rPr lang="cs-CZ" b="1" dirty="0" smtClean="0"/>
              <a:t>zahraničního obchodu </a:t>
            </a:r>
            <a:r>
              <a:rPr lang="cs-CZ" dirty="0" smtClean="0"/>
              <a:t>a </a:t>
            </a:r>
            <a:r>
              <a:rPr lang="cs-CZ" b="1" dirty="0" smtClean="0"/>
              <a:t>investic</a:t>
            </a:r>
            <a:r>
              <a:rPr lang="cs-CZ" dirty="0" smtClean="0"/>
              <a:t>; koloniální zkušenost (dělba práce) -&gt; </a:t>
            </a:r>
            <a:r>
              <a:rPr lang="cs-CZ" b="1" dirty="0" smtClean="0"/>
              <a:t>nahrazování importů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Znárodnění bank </a:t>
            </a:r>
            <a:r>
              <a:rPr lang="cs-CZ" dirty="0" smtClean="0"/>
              <a:t>a </a:t>
            </a:r>
            <a:r>
              <a:rPr lang="cs-CZ" b="1" dirty="0" smtClean="0"/>
              <a:t>pětiletky</a:t>
            </a:r>
            <a:r>
              <a:rPr lang="cs-CZ" dirty="0" smtClean="0"/>
              <a:t>; specializace na </a:t>
            </a:r>
            <a:r>
              <a:rPr lang="cs-CZ" b="1" dirty="0" smtClean="0"/>
              <a:t>těžký průmysl </a:t>
            </a:r>
            <a:r>
              <a:rPr lang="cs-CZ" dirty="0" smtClean="0"/>
              <a:t>(politická nezávislost); velký veřejný sektor a </a:t>
            </a:r>
            <a:r>
              <a:rPr lang="cs-CZ" b="1" dirty="0" smtClean="0"/>
              <a:t>subvence</a:t>
            </a:r>
            <a:r>
              <a:rPr lang="cs-CZ" dirty="0" smtClean="0"/>
              <a:t> malých podniků i zemědělství;</a:t>
            </a:r>
          </a:p>
          <a:p>
            <a:r>
              <a:rPr lang="cs-CZ" dirty="0" smtClean="0"/>
              <a:t>Výsledky byly velkým zklamáním;</a:t>
            </a:r>
          </a:p>
          <a:p>
            <a:r>
              <a:rPr lang="cs-CZ" b="1" dirty="0" err="1" smtClean="0"/>
              <a:t>Protržní</a:t>
            </a:r>
            <a:r>
              <a:rPr lang="cs-CZ" b="1" dirty="0" smtClean="0"/>
              <a:t> reformy </a:t>
            </a:r>
            <a:r>
              <a:rPr lang="cs-CZ" dirty="0" smtClean="0"/>
              <a:t>v 80. letech </a:t>
            </a:r>
            <a:r>
              <a:rPr lang="cs-CZ" dirty="0" err="1" smtClean="0"/>
              <a:t>Rádžív</a:t>
            </a:r>
            <a:r>
              <a:rPr lang="cs-CZ" dirty="0" smtClean="0"/>
              <a:t> Gándhí: </a:t>
            </a:r>
          </a:p>
          <a:p>
            <a:pPr lvl="1"/>
            <a:r>
              <a:rPr lang="cs-CZ" dirty="0" smtClean="0"/>
              <a:t>uvolnění cenových kontrol a snížení daní -&gt; fiskální deficity a schodky obchodní bilance; kolaps klíčového trhu – SSSR + růst cen ropy –&gt; </a:t>
            </a:r>
            <a:r>
              <a:rPr lang="cs-CZ" b="1" dirty="0" smtClean="0"/>
              <a:t>hrozba bankrotu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ůjčky a </a:t>
            </a:r>
            <a:r>
              <a:rPr lang="cs-CZ" b="1" dirty="0" smtClean="0"/>
              <a:t>reformy </a:t>
            </a:r>
            <a:r>
              <a:rPr lang="cs-CZ" dirty="0" smtClean="0"/>
              <a:t>pod vedením </a:t>
            </a:r>
            <a:r>
              <a:rPr lang="cs-CZ" b="1" dirty="0" smtClean="0"/>
              <a:t>IMF</a:t>
            </a:r>
            <a:r>
              <a:rPr lang="cs-CZ" dirty="0" smtClean="0"/>
              <a:t>; liberalizace </a:t>
            </a:r>
            <a:r>
              <a:rPr lang="cs-CZ" dirty="0" err="1" smtClean="0"/>
              <a:t>FDIs</a:t>
            </a:r>
            <a:r>
              <a:rPr lang="cs-CZ" dirty="0" smtClean="0"/>
              <a:t>, obchodu a privatizace;</a:t>
            </a:r>
          </a:p>
          <a:p>
            <a:r>
              <a:rPr lang="cs-CZ" b="1" dirty="0" smtClean="0"/>
              <a:t>Problémem</a:t>
            </a:r>
            <a:r>
              <a:rPr lang="cs-CZ" dirty="0" smtClean="0"/>
              <a:t> je neproduktivní zemědělství, neflexibilní trh práce;</a:t>
            </a:r>
          </a:p>
          <a:p>
            <a:pPr lvl="1"/>
            <a:r>
              <a:rPr lang="cs-CZ" dirty="0" smtClean="0"/>
              <a:t>Malé </a:t>
            </a:r>
            <a:r>
              <a:rPr lang="cs-CZ" dirty="0"/>
              <a:t>zapojení do IT, nízký objem obchodu i </a:t>
            </a:r>
            <a:r>
              <a:rPr lang="cs-CZ" dirty="0" err="1"/>
              <a:t>FDIs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Silné stránky</a:t>
            </a:r>
            <a:r>
              <a:rPr lang="cs-CZ" dirty="0" smtClean="0"/>
              <a:t>: rychle roste trh služeb, IT sektor; automobily a </a:t>
            </a:r>
            <a:r>
              <a:rPr lang="cs-CZ" dirty="0" err="1" smtClean="0"/>
              <a:t>generika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ladá, IT gramotná a anglicky mluvící populace;</a:t>
            </a:r>
          </a:p>
          <a:p>
            <a:r>
              <a:rPr lang="cs-CZ" dirty="0" smtClean="0"/>
              <a:t>HDP/obyv.:1947 – 618 USD; 1991 – 1,290 USD; 2000 – 1,910 USD;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Nastupující ekonomiky a pozice Evropy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Jak </a:t>
            </a:r>
            <a:r>
              <a:rPr lang="cs-CZ" b="1" dirty="0" smtClean="0"/>
              <a:t>konkurenceschopná</a:t>
            </a:r>
            <a:r>
              <a:rPr lang="cs-CZ" dirty="0" smtClean="0"/>
              <a:t> je (sjednocená) Evropa v období po pádu komunismu?</a:t>
            </a:r>
          </a:p>
          <a:p>
            <a:r>
              <a:rPr lang="cs-CZ" dirty="0" smtClean="0"/>
              <a:t>Situace ve světové ekonomice:</a:t>
            </a:r>
          </a:p>
          <a:p>
            <a:pPr lvl="1"/>
            <a:r>
              <a:rPr lang="cs-CZ" b="1" dirty="0" smtClean="0"/>
              <a:t>Jednotná</a:t>
            </a:r>
            <a:r>
              <a:rPr lang="cs-CZ" dirty="0" smtClean="0"/>
              <a:t> ekonomická </a:t>
            </a:r>
            <a:r>
              <a:rPr lang="cs-CZ" b="1" dirty="0" smtClean="0"/>
              <a:t>soustava</a:t>
            </a:r>
            <a:r>
              <a:rPr lang="cs-CZ" dirty="0" smtClean="0"/>
              <a:t> (kapitalismus a demokracie);</a:t>
            </a:r>
          </a:p>
          <a:p>
            <a:pPr lvl="1"/>
            <a:r>
              <a:rPr lang="cs-CZ" dirty="0" smtClean="0"/>
              <a:t>Pokročilá fáze evropské </a:t>
            </a:r>
            <a:r>
              <a:rPr lang="cs-CZ" b="1" dirty="0" smtClean="0"/>
              <a:t>integrace</a:t>
            </a:r>
            <a:r>
              <a:rPr lang="cs-CZ" dirty="0" smtClean="0"/>
              <a:t> (jeden ekonomický subjekt z perspektivy SE);</a:t>
            </a:r>
          </a:p>
          <a:p>
            <a:pPr lvl="1"/>
            <a:r>
              <a:rPr lang="cs-CZ" dirty="0" smtClean="0"/>
              <a:t>Projevují se </a:t>
            </a:r>
            <a:r>
              <a:rPr lang="cs-CZ" b="1" dirty="0" smtClean="0"/>
              <a:t>liberální reformy 80. let </a:t>
            </a:r>
            <a:r>
              <a:rPr lang="cs-CZ" dirty="0" smtClean="0"/>
              <a:t>(US a WE; LATAM, východní a jižní Asie);</a:t>
            </a:r>
          </a:p>
          <a:p>
            <a:pPr lvl="1"/>
            <a:r>
              <a:rPr lang="cs-CZ" dirty="0" smtClean="0"/>
              <a:t>Globalizace (?);</a:t>
            </a:r>
          </a:p>
          <a:p>
            <a:pPr lvl="1"/>
            <a:r>
              <a:rPr lang="cs-CZ" dirty="0" smtClean="0"/>
              <a:t>Nastupují </a:t>
            </a:r>
            <a:r>
              <a:rPr lang="cs-CZ" b="1" dirty="0" smtClean="0"/>
              <a:t>velké rozvojové ekonomiky </a:t>
            </a:r>
            <a:r>
              <a:rPr lang="cs-CZ" dirty="0" smtClean="0"/>
              <a:t>(vs. éra tygrů JVA);</a:t>
            </a:r>
          </a:p>
          <a:p>
            <a:pPr lvl="1"/>
            <a:r>
              <a:rPr lang="cs-CZ" dirty="0" smtClean="0"/>
              <a:t>Nová </a:t>
            </a:r>
            <a:r>
              <a:rPr lang="cs-CZ" b="1" dirty="0" smtClean="0"/>
              <a:t>strategická situace </a:t>
            </a:r>
            <a:r>
              <a:rPr lang="cs-CZ" dirty="0" smtClean="0"/>
              <a:t>– problematika konkurenceschopnosti; </a:t>
            </a:r>
            <a:r>
              <a:rPr lang="cs-CZ" b="1" dirty="0" smtClean="0"/>
              <a:t>nulová hra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88838"/>
              </p:ext>
            </p:extLst>
          </p:nvPr>
        </p:nvGraphicFramePr>
        <p:xfrm>
          <a:off x="1691680" y="908720"/>
          <a:ext cx="4271391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51"/>
                <a:gridCol w="1344930"/>
                <a:gridCol w="135001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Tržní </a:t>
                      </a:r>
                      <a:r>
                        <a:rPr lang="cs-CZ" sz="2000" dirty="0" smtClean="0">
                          <a:effectLst/>
                        </a:rPr>
                        <a:t>podíl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Změna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1995–2005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EU15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-1,77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EU25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-1,33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-0,83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Mexiko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Japonsko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Čína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Korea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0,68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Indie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ASEAN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Rusko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Brazílie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68557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Export - tržní </a:t>
            </a:r>
            <a:r>
              <a:rPr lang="cs-CZ" sz="2800" b="1" dirty="0"/>
              <a:t>podíl a jeho změna</a:t>
            </a:r>
            <a:r>
              <a:rPr lang="cs-CZ" sz="2800" dirty="0"/>
              <a:t> </a:t>
            </a:r>
            <a:r>
              <a:rPr lang="cs-CZ" dirty="0"/>
              <a:t>(</a:t>
            </a:r>
            <a:r>
              <a:rPr lang="cs-CZ" dirty="0" smtClean="0"/>
              <a:t>%)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0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31841"/>
              </p:ext>
            </p:extLst>
          </p:nvPr>
        </p:nvGraphicFramePr>
        <p:xfrm>
          <a:off x="1115616" y="1628800"/>
          <a:ext cx="6740336" cy="483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414"/>
                <a:gridCol w="797052"/>
                <a:gridCol w="875348"/>
                <a:gridCol w="700913"/>
                <a:gridCol w="875348"/>
                <a:gridCol w="700913"/>
                <a:gridCol w="8753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Spojené státy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1,17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-2,32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1,53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-1,82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Spojené státy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9,0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-1,28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Kanada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Mexiko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-1,41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Korea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-0,43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12,0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Indie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ASEAN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-1,98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Rusko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-0,72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-0,85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Brazílie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8242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Vývoj exportního podílu na hlavních trzích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jeho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32692"/>
              </p:ext>
            </p:extLst>
          </p:nvPr>
        </p:nvGraphicFramePr>
        <p:xfrm>
          <a:off x="1339184" y="1124744"/>
          <a:ext cx="5858577" cy="524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/>
                <a:gridCol w="935800"/>
                <a:gridCol w="710248"/>
                <a:gridCol w="710248"/>
                <a:gridCol w="710248"/>
                <a:gridCol w="710248"/>
                <a:gridCol w="7102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24,03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-0,57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-3,29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4,35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-4,08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1,46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88640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technologické úrovně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8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91105"/>
              </p:ext>
            </p:extLst>
          </p:nvPr>
        </p:nvGraphicFramePr>
        <p:xfrm>
          <a:off x="1835696" y="1052736"/>
          <a:ext cx="4208272" cy="557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22"/>
                <a:gridCol w="594360"/>
                <a:gridCol w="594360"/>
                <a:gridCol w="664210"/>
                <a:gridCol w="594360"/>
                <a:gridCol w="594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Japonsko</a:t>
                      </a:r>
                      <a:endParaRPr lang="cs-CZ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-15,9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-3,2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a její změna 1995–2005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0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8127"/>
              </p:ext>
            </p:extLst>
          </p:nvPr>
        </p:nvGraphicFramePr>
        <p:xfrm>
          <a:off x="971600" y="1412776"/>
          <a:ext cx="6843269" cy="4451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999935"/>
                <a:gridCol w="807085"/>
                <a:gridCol w="1007237"/>
                <a:gridCol w="807085"/>
                <a:gridCol w="947865"/>
                <a:gridCol w="8070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Spodní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Střední 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Horní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-2,27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10,9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-5,74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Korea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Indie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Rusko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Kanada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Mexiko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18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Brazílie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ASEAN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031" y="415117"/>
            <a:ext cx="7488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segmentů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1995–2004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3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69345"/>
              </p:ext>
            </p:extLst>
          </p:nvPr>
        </p:nvGraphicFramePr>
        <p:xfrm>
          <a:off x="1403648" y="764704"/>
          <a:ext cx="5986842" cy="592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1537017"/>
                <a:gridCol w="1560131"/>
                <a:gridCol w="142271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-7,11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3119" y="241494"/>
            <a:ext cx="84249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segmentů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Reforma</a:t>
            </a:r>
            <a:r>
              <a:rPr lang="cs-CZ" sz="3200" b="1" dirty="0" smtClean="0"/>
              <a:t>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>
                <a:solidFill>
                  <a:srgbClr val="0070C0"/>
                </a:solidFill>
              </a:rPr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</a:t>
            </a:r>
            <a:r>
              <a:rPr lang="cs-CZ" sz="1700" b="1" dirty="0" smtClean="0">
                <a:solidFill>
                  <a:srgbClr val="0070C0"/>
                </a:solidFill>
              </a:rPr>
              <a:t>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m</a:t>
            </a:r>
            <a:r>
              <a:rPr lang="cs-CZ" sz="1700" dirty="0" smtClean="0"/>
              <a:t>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mimu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n</a:t>
            </a:r>
            <a:r>
              <a:rPr lang="cs-CZ" sz="1700" dirty="0" smtClean="0"/>
              <a:t>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 </a:t>
            </a:r>
            <a:r>
              <a:rPr lang="cs-CZ" sz="1700" b="1" dirty="0" smtClean="0"/>
              <a:t>kontextu </a:t>
            </a:r>
            <a:r>
              <a:rPr lang="cs-CZ" sz="1700" b="1" dirty="0" smtClean="0">
                <a:solidFill>
                  <a:srgbClr val="0070C0"/>
                </a:solidFill>
              </a:rPr>
              <a:t>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>
                <a:solidFill>
                  <a:srgbClr val="0070C0"/>
                </a:solidFill>
              </a:rPr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>
                <a:solidFill>
                  <a:srgbClr val="0070C0"/>
                </a:solidFill>
              </a:rPr>
              <a:t>m</a:t>
            </a:r>
            <a:r>
              <a:rPr lang="cs-CZ" sz="1700" b="1" dirty="0" smtClean="0">
                <a:solidFill>
                  <a:srgbClr val="0070C0"/>
                </a:solidFill>
              </a:rPr>
              <a:t>ezera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>
                <a:solidFill>
                  <a:srgbClr val="0070C0"/>
                </a:solidFill>
              </a:rPr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>
                <a:solidFill>
                  <a:srgbClr val="0070C0"/>
                </a:solidFill>
              </a:rPr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>
                <a:solidFill>
                  <a:srgbClr val="0070C0"/>
                </a:solidFill>
              </a:rPr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>
                <a:solidFill>
                  <a:srgbClr val="0070C0"/>
                </a:solidFill>
              </a:rPr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>
                <a:solidFill>
                  <a:srgbClr val="0070C0"/>
                </a:solidFill>
              </a:rPr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>
                <a:solidFill>
                  <a:srgbClr val="0070C0"/>
                </a:solidFill>
              </a:rPr>
              <a:t>nezaměstnanosti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Privatizace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</a:t>
            </a:r>
            <a:r>
              <a:rPr lang="cs-CZ" sz="1700" b="1" dirty="0" smtClean="0">
                <a:solidFill>
                  <a:srgbClr val="0070C0"/>
                </a:solidFill>
              </a:rPr>
              <a:t>produktivity</a:t>
            </a:r>
            <a:r>
              <a:rPr lang="cs-CZ" sz="1700" b="1" dirty="0" smtClean="0"/>
              <a:t>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7901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Příklad integrace a reforem – východní rozšíření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Případ dramatické hospodářské a politické reformy;</a:t>
            </a:r>
          </a:p>
          <a:p>
            <a:r>
              <a:rPr lang="cs-CZ" dirty="0" smtClean="0"/>
              <a:t>Neoliberální reformy – integrace malých a méně rozvinutých ekonomik do dominantní ekonomiky;</a:t>
            </a:r>
          </a:p>
          <a:p>
            <a:r>
              <a:rPr lang="cs-CZ" dirty="0" smtClean="0"/>
              <a:t>Scénáře:</a:t>
            </a:r>
          </a:p>
          <a:p>
            <a:pPr lvl="1"/>
            <a:r>
              <a:rPr lang="cs-CZ" dirty="0" smtClean="0"/>
              <a:t>Divergence (nízká přidaná hodnota, nízká </a:t>
            </a:r>
            <a:r>
              <a:rPr lang="cs-CZ" dirty="0" err="1" smtClean="0"/>
              <a:t>tech.náročnost</a:t>
            </a:r>
            <a:r>
              <a:rPr lang="cs-CZ" dirty="0" smtClean="0"/>
              <a:t>, enklávy, zaostávání </a:t>
            </a:r>
            <a:r>
              <a:rPr lang="cs-CZ" dirty="0" err="1" smtClean="0"/>
              <a:t>živ.úrovně</a:t>
            </a:r>
            <a:r>
              <a:rPr lang="cs-CZ" dirty="0" smtClean="0"/>
              <a:t>);</a:t>
            </a:r>
          </a:p>
          <a:p>
            <a:pPr lvl="1"/>
            <a:r>
              <a:rPr lang="cs-CZ" dirty="0" smtClean="0"/>
              <a:t>Konvergence (dotahování se v </a:t>
            </a:r>
            <a:r>
              <a:rPr lang="cs-CZ" dirty="0" err="1" smtClean="0"/>
              <a:t>živ.úrovni</a:t>
            </a:r>
            <a:r>
              <a:rPr lang="cs-CZ" dirty="0" smtClean="0"/>
              <a:t> i struktuře k lídrovi);</a:t>
            </a:r>
          </a:p>
          <a:p>
            <a:r>
              <a:rPr lang="cs-CZ" dirty="0" smtClean="0"/>
              <a:t>Předpoklady úspěchu: vybudovaný národní stát, industrializace, solidní úroveň lidského kapitálu;</a:t>
            </a:r>
          </a:p>
          <a:p>
            <a:r>
              <a:rPr lang="cs-CZ" dirty="0" smtClean="0"/>
              <a:t>Kontext: 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iskreditace alternativ k západnímu hospodářskému a politickému systému;</a:t>
            </a:r>
          </a:p>
          <a:p>
            <a:pPr lvl="1"/>
            <a:r>
              <a:rPr lang="cs-CZ" dirty="0" smtClean="0"/>
              <a:t>Kooperativní politiky západní Evropy (asistence);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833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4668"/>
              </p:ext>
            </p:extLst>
          </p:nvPr>
        </p:nvGraphicFramePr>
        <p:xfrm>
          <a:off x="226600" y="2348880"/>
          <a:ext cx="8618792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552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21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1998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2000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Eurozóna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0070C0"/>
                          </a:solidFill>
                          <a:effectLst/>
                        </a:rPr>
                        <a:t>115,4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114,3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110,3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ČR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70,5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68,5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70,4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73,4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77,4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80,2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83,0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Polsko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47,8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48,2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52,3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53,7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55,1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Slovensko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52,1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54,1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55,5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57,1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60,2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67,0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70,2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Maďarsko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52,7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56,1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62,6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61,6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Německo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122,4</a:t>
                      </a:r>
                      <a:endParaRPr lang="cs-CZ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118,5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115,2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116,5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114,7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115,8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Spojené státy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159,8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158,9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155,0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156,3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155,4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151,4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1529849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Hrubý domácí produkt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na obyvatele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(PPP, EU27=100)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5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18844"/>
              </p:ext>
            </p:extLst>
          </p:nvPr>
        </p:nvGraphicFramePr>
        <p:xfrm>
          <a:off x="517176" y="2132856"/>
          <a:ext cx="8109648" cy="2278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734"/>
                <a:gridCol w="1423035"/>
                <a:gridCol w="1376997"/>
                <a:gridCol w="1376997"/>
                <a:gridCol w="14928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Komoditní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EU15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v exportu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23,78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3,28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42,54 (1,43)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13,50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19,44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tržní podíl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16,37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-1,15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22,82 (-1,94)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14,54 (-3,63)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29,90 (-2,67)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NMS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v exportu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22,20 (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10,09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38,32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7,30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18,95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-4,82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19,87 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(-16,36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tržní podíl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0,90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0,58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1,21 (0,63)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1,20 (0,34)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1,99 (0,34)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147775"/>
            <a:ext cx="87849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(1995–2005)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3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05683"/>
              </p:ext>
            </p:extLst>
          </p:nvPr>
        </p:nvGraphicFramePr>
        <p:xfrm>
          <a:off x="1331640" y="1412776"/>
          <a:ext cx="5738240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2723"/>
                <a:gridCol w="1001839"/>
                <a:gridCol w="1001839"/>
                <a:gridCol w="100183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Dolní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Střední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204 677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42,1 %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345 629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60,3 %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484 238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82,9 %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-3,3 %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-3,9 %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-0,2 %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NMS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19 733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84,3 %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16 453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263,3 %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18 210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378,2 %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-19,9 %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13,5 %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0,7 %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335422"/>
            <a:ext cx="77768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Objem exportu, jeho struktura podle segmentů (2005) a změna (1995–2005)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(miliony eur a procenta) 	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8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44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1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45976"/>
              </p:ext>
            </p:extLst>
          </p:nvPr>
        </p:nvGraphicFramePr>
        <p:xfrm>
          <a:off x="107504" y="2636912"/>
          <a:ext cx="8862574" cy="11917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5190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</a:t>
            </a:r>
            <a:r>
              <a:rPr lang="cs-CZ" sz="2400" dirty="0" smtClean="0"/>
              <a:t>(%)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01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53536"/>
              </p:ext>
            </p:extLst>
          </p:nvPr>
        </p:nvGraphicFramePr>
        <p:xfrm>
          <a:off x="1043608" y="2204864"/>
          <a:ext cx="7108504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Záp. Německo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</a:t>
            </a:r>
            <a:r>
              <a:rPr lang="cs-CZ" dirty="0" smtClean="0"/>
              <a:t>% domácího </a:t>
            </a:r>
            <a:r>
              <a:rPr lang="cs-CZ" dirty="0"/>
              <a:t>produktu)</a:t>
            </a:r>
          </a:p>
        </p:txBody>
      </p:sp>
    </p:spTree>
    <p:extLst>
      <p:ext uri="{BB962C8B-B14F-4D97-AF65-F5344CB8AC3E}">
        <p14:creationId xmlns:p14="http://schemas.microsoft.com/office/powerpoint/2010/main" val="77482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Eichengreen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stejné instituce</a:t>
            </a:r>
            <a:r>
              <a:rPr lang="cs-CZ" dirty="0" smtClean="0"/>
              <a:t>, které byly základem úspěchu po WWII, byly příčinou problému v 70. letech</a:t>
            </a:r>
          </a:p>
          <a:p>
            <a:r>
              <a:rPr lang="cs-CZ" dirty="0" smtClean="0"/>
              <a:t>Možnosti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</a:t>
            </a:r>
            <a:r>
              <a:rPr lang="cs-CZ" b="1" dirty="0" smtClean="0">
                <a:solidFill>
                  <a:srgbClr val="0070C0"/>
                </a:solidFill>
              </a:rPr>
              <a:t>intenzivní</a:t>
            </a:r>
            <a:r>
              <a:rPr lang="cs-CZ" b="1" dirty="0" smtClean="0"/>
              <a:t> </a:t>
            </a:r>
            <a:r>
              <a:rPr lang="cs-CZ" dirty="0" smtClean="0"/>
              <a:t>(inovace – nové/neznámé způsoby produkce nebo nové produkty);</a:t>
            </a:r>
          </a:p>
          <a:p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>
                <a:solidFill>
                  <a:srgbClr val="0070C0"/>
                </a:solidFill>
              </a:rPr>
              <a:t>kapitálový trh </a:t>
            </a:r>
            <a:r>
              <a:rPr lang="cs-CZ" dirty="0" smtClean="0"/>
              <a:t>US (sázka na úspěch, IT);</a:t>
            </a:r>
          </a:p>
          <a:p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>
                <a:solidFill>
                  <a:srgbClr val="0070C0"/>
                </a:solidFill>
              </a:rPr>
              <a:t>flexibilitu</a:t>
            </a:r>
            <a:r>
              <a:rPr lang="cs-CZ" dirty="0" smtClean="0"/>
              <a:t>; </a:t>
            </a:r>
          </a:p>
          <a:p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konzervativnímu přístupu k inovacím, restrukturalizací a zavádění technologií pro zvýšení produktivity;</a:t>
            </a:r>
          </a:p>
          <a:p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protekci, bašta nátlakových skupin.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8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Nástup asijských ekonomik - Čína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032448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Rozklad</a:t>
            </a:r>
            <a:r>
              <a:rPr lang="cs-CZ" dirty="0" smtClean="0"/>
              <a:t> čínské ekonomiky na začátku 20.st.;</a:t>
            </a:r>
          </a:p>
          <a:p>
            <a:r>
              <a:rPr lang="cs-CZ" b="1" dirty="0" smtClean="0"/>
              <a:t>Sjednocení</a:t>
            </a:r>
            <a:r>
              <a:rPr lang="cs-CZ" dirty="0" smtClean="0"/>
              <a:t> </a:t>
            </a:r>
            <a:r>
              <a:rPr lang="cs-CZ" b="1" dirty="0" smtClean="0"/>
              <a:t>nacionalisty</a:t>
            </a:r>
            <a:r>
              <a:rPr lang="cs-CZ" dirty="0" smtClean="0"/>
              <a:t>, </a:t>
            </a:r>
            <a:r>
              <a:rPr lang="cs-CZ" dirty="0" err="1" smtClean="0"/>
              <a:t>Kuomitang</a:t>
            </a:r>
            <a:r>
              <a:rPr lang="cs-CZ" dirty="0" smtClean="0"/>
              <a:t> gen. </a:t>
            </a:r>
            <a:r>
              <a:rPr lang="cs-CZ" dirty="0" err="1" smtClean="0"/>
              <a:t>Čankajška</a:t>
            </a:r>
            <a:r>
              <a:rPr lang="cs-CZ" dirty="0" smtClean="0"/>
              <a:t>; </a:t>
            </a:r>
            <a:r>
              <a:rPr lang="cs-CZ" b="1" dirty="0" smtClean="0"/>
              <a:t>komunistická revoluce</a:t>
            </a:r>
            <a:r>
              <a:rPr lang="cs-CZ" dirty="0" smtClean="0"/>
              <a:t>; </a:t>
            </a:r>
            <a:r>
              <a:rPr lang="cs-CZ" b="1" dirty="0" smtClean="0"/>
              <a:t>čínsko-japonská válka</a:t>
            </a:r>
            <a:r>
              <a:rPr lang="cs-CZ" dirty="0" smtClean="0"/>
              <a:t> a </a:t>
            </a:r>
            <a:r>
              <a:rPr lang="cs-CZ" b="1" dirty="0" smtClean="0"/>
              <a:t>občanská válka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Vítězství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-tungových </a:t>
            </a:r>
            <a:r>
              <a:rPr lang="cs-CZ" b="1" dirty="0" smtClean="0"/>
              <a:t>komunistů</a:t>
            </a:r>
            <a:r>
              <a:rPr lang="cs-CZ" dirty="0" smtClean="0"/>
              <a:t>, založení </a:t>
            </a:r>
            <a:r>
              <a:rPr lang="cs-CZ" b="1" dirty="0" smtClean="0"/>
              <a:t>ČLR 1949</a:t>
            </a:r>
            <a:r>
              <a:rPr lang="cs-CZ" dirty="0" smtClean="0"/>
              <a:t>; radikální rozchod s hodnotami a institucemi;</a:t>
            </a:r>
          </a:p>
          <a:p>
            <a:r>
              <a:rPr lang="cs-CZ" b="1" dirty="0" smtClean="0"/>
              <a:t>Malý skok kupředu </a:t>
            </a:r>
            <a:r>
              <a:rPr lang="cs-CZ" dirty="0" smtClean="0"/>
              <a:t>(1949-1957): kolektivizace, obilní monopol a omezení pohybu;</a:t>
            </a:r>
          </a:p>
          <a:p>
            <a:r>
              <a:rPr lang="cs-CZ" b="1" dirty="0" smtClean="0"/>
              <a:t>Velký skok kupředu </a:t>
            </a:r>
            <a:r>
              <a:rPr lang="cs-CZ" dirty="0" smtClean="0"/>
              <a:t>(1958-1962): komuny (produkce železa), hladomor;</a:t>
            </a:r>
          </a:p>
          <a:p>
            <a:r>
              <a:rPr lang="cs-CZ" dirty="0" smtClean="0"/>
              <a:t>Odstoupení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Ce-tunga</a:t>
            </a:r>
            <a:r>
              <a:rPr lang="cs-CZ" dirty="0" smtClean="0"/>
              <a:t> (1959), ultralevicová klika a </a:t>
            </a:r>
            <a:r>
              <a:rPr lang="cs-CZ" b="1" dirty="0" smtClean="0"/>
              <a:t>Kulturní revoluce </a:t>
            </a:r>
            <a:r>
              <a:rPr lang="cs-CZ" dirty="0" smtClean="0"/>
              <a:t>1966 (vyčištění od kontrarevoluce – rozklad);</a:t>
            </a:r>
          </a:p>
          <a:p>
            <a:r>
              <a:rPr lang="cs-CZ" b="1" dirty="0" smtClean="0"/>
              <a:t>Reformy</a:t>
            </a:r>
            <a:r>
              <a:rPr lang="cs-CZ" dirty="0" smtClean="0"/>
              <a:t> </a:t>
            </a:r>
            <a:r>
              <a:rPr lang="cs-CZ" dirty="0" err="1" smtClean="0"/>
              <a:t>Teng</a:t>
            </a:r>
            <a:r>
              <a:rPr lang="cs-CZ" dirty="0" smtClean="0"/>
              <a:t> </a:t>
            </a:r>
            <a:r>
              <a:rPr lang="cs-CZ" dirty="0" err="1" smtClean="0"/>
              <a:t>Siao-pching</a:t>
            </a:r>
            <a:r>
              <a:rPr lang="cs-CZ" dirty="0" smtClean="0"/>
              <a:t> 1978: </a:t>
            </a:r>
            <a:r>
              <a:rPr lang="cs-CZ" b="1" dirty="0" smtClean="0"/>
              <a:t>socialistická tržní ekonomika</a:t>
            </a:r>
            <a:r>
              <a:rPr lang="cs-CZ" dirty="0" smtClean="0"/>
              <a:t>; rodinné farmy, lokální management průmyslu, soukromé </a:t>
            </a:r>
            <a:r>
              <a:rPr lang="cs-CZ" dirty="0" err="1" smtClean="0"/>
              <a:t>MaS</a:t>
            </a:r>
            <a:r>
              <a:rPr lang="cs-CZ" dirty="0" smtClean="0"/>
              <a:t> podniky; socialistický princip – kolektivní vlastnictví velkých podniků (zisk); cíl </a:t>
            </a:r>
            <a:r>
              <a:rPr lang="cs-CZ" b="1" dirty="0" smtClean="0"/>
              <a:t>socialismu</a:t>
            </a:r>
            <a:r>
              <a:rPr lang="cs-CZ" dirty="0" smtClean="0"/>
              <a:t> – eliminace chudoby; investice z veřejných bank do průmyslu a ELG;</a:t>
            </a:r>
          </a:p>
          <a:p>
            <a:r>
              <a:rPr lang="cs-CZ" dirty="0" smtClean="0"/>
              <a:t>Od 2000 </a:t>
            </a:r>
            <a:r>
              <a:rPr lang="cs-CZ" b="1" dirty="0" smtClean="0"/>
              <a:t>zvláštní ekonomické zóny </a:t>
            </a:r>
            <a:r>
              <a:rPr lang="cs-CZ" dirty="0" smtClean="0"/>
              <a:t>(tržní ekonomika);</a:t>
            </a:r>
          </a:p>
          <a:p>
            <a:r>
              <a:rPr lang="cs-CZ" dirty="0" smtClean="0"/>
              <a:t>V 80.letech růst HDP 10%, v 90. letech 7,5%, po roce 2000 v průměru 9,5%;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02275"/>
              </p:ext>
            </p:extLst>
          </p:nvPr>
        </p:nvGraphicFramePr>
        <p:xfrm>
          <a:off x="2195736" y="55172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545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3,425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551723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HDP/obyv. (1990 USD)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57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23120\Desktop\EEveGE2012\Obrázky\Backyard_furnac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33" y="116632"/>
            <a:ext cx="467427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084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2025</Words>
  <Application>Microsoft Office PowerPoint</Application>
  <PresentationFormat>Předvádění na obrazovce (4:3)</PresentationFormat>
  <Paragraphs>874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Neoliberální reformy, nástup asijských ekonomik a integrace postkomunistických zemí 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  <vt:lpstr>Nástup asijských ekonomik - Čína</vt:lpstr>
      <vt:lpstr>Prezentace aplikace PowerPoint</vt:lpstr>
      <vt:lpstr>Prezentace aplikace PowerPoint</vt:lpstr>
      <vt:lpstr>Prezentace aplikace PowerPoint</vt:lpstr>
      <vt:lpstr>Nástup asijských ekonomik - Indie</vt:lpstr>
      <vt:lpstr>Nastupující ekonomiky a pozice Evropy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 integrace a reforem – východní rozšíření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189</cp:revision>
  <cp:lastPrinted>2013-03-11T15:57:24Z</cp:lastPrinted>
  <dcterms:created xsi:type="dcterms:W3CDTF">2013-02-25T08:36:29Z</dcterms:created>
  <dcterms:modified xsi:type="dcterms:W3CDTF">2015-05-01T13:25:46Z</dcterms:modified>
</cp:coreProperties>
</file>