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58" r:id="rId10"/>
    <p:sldId id="295" r:id="rId11"/>
    <p:sldId id="292" r:id="rId12"/>
    <p:sldId id="293" r:id="rId13"/>
    <p:sldId id="294" r:id="rId14"/>
    <p:sldId id="259" r:id="rId15"/>
    <p:sldId id="260" r:id="rId16"/>
    <p:sldId id="284" r:id="rId17"/>
    <p:sldId id="283" r:id="rId18"/>
    <p:sldId id="262" r:id="rId19"/>
    <p:sldId id="271" r:id="rId20"/>
    <p:sldId id="261" r:id="rId21"/>
    <p:sldId id="269" r:id="rId22"/>
    <p:sldId id="270" r:id="rId23"/>
    <p:sldId id="282" r:id="rId24"/>
    <p:sldId id="296" r:id="rId25"/>
    <p:sldId id="263" r:id="rId26"/>
    <p:sldId id="272" r:id="rId27"/>
    <p:sldId id="273" r:id="rId28"/>
    <p:sldId id="274" r:id="rId29"/>
    <p:sldId id="264" r:id="rId30"/>
    <p:sldId id="281" r:id="rId31"/>
    <p:sldId id="265" r:id="rId32"/>
    <p:sldId id="275" r:id="rId33"/>
    <p:sldId id="266" r:id="rId34"/>
    <p:sldId id="276" r:id="rId35"/>
    <p:sldId id="267" r:id="rId36"/>
    <p:sldId id="277" r:id="rId37"/>
    <p:sldId id="278" r:id="rId38"/>
    <p:sldId id="280" r:id="rId39"/>
    <p:sldId id="268" r:id="rId40"/>
    <p:sldId id="279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DF8-0E18-4A19-960D-A330B5B0319C}" type="datetimeFigureOut">
              <a:rPr lang="cs-CZ" smtClean="0"/>
              <a:t>30.3.2015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98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DF8-0E18-4A19-960D-A330B5B0319C}" type="datetimeFigureOut">
              <a:rPr lang="cs-CZ" smtClean="0"/>
              <a:t>30.3.2015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451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DF8-0E18-4A19-960D-A330B5B0319C}" type="datetimeFigureOut">
              <a:rPr lang="cs-CZ" smtClean="0"/>
              <a:t>30.3.2015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18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DF8-0E18-4A19-960D-A330B5B0319C}" type="datetimeFigureOut">
              <a:rPr lang="cs-CZ" smtClean="0"/>
              <a:t>30.3.2015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07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DF8-0E18-4A19-960D-A330B5B0319C}" type="datetimeFigureOut">
              <a:rPr lang="cs-CZ" smtClean="0"/>
              <a:t>30.3.2015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9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DF8-0E18-4A19-960D-A330B5B0319C}" type="datetimeFigureOut">
              <a:rPr lang="cs-CZ" smtClean="0"/>
              <a:t>30.3.2015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347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DF8-0E18-4A19-960D-A330B5B0319C}" type="datetimeFigureOut">
              <a:rPr lang="cs-CZ" smtClean="0"/>
              <a:t>30.3.2015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63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DF8-0E18-4A19-960D-A330B5B0319C}" type="datetimeFigureOut">
              <a:rPr lang="cs-CZ" smtClean="0"/>
              <a:t>30.3.2015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700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DF8-0E18-4A19-960D-A330B5B0319C}" type="datetimeFigureOut">
              <a:rPr lang="cs-CZ" smtClean="0"/>
              <a:t>30.3.2015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DF8-0E18-4A19-960D-A330B5B0319C}" type="datetimeFigureOut">
              <a:rPr lang="cs-CZ" smtClean="0"/>
              <a:t>30.3.2015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84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DDF8-0E18-4A19-960D-A330B5B0319C}" type="datetimeFigureOut">
              <a:rPr lang="cs-CZ" smtClean="0"/>
              <a:t>30.3.2015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184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8DDF8-0E18-4A19-960D-A330B5B0319C}" type="datetimeFigureOut">
              <a:rPr lang="cs-CZ" smtClean="0"/>
              <a:t>30.3.2015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C3D3C-7108-4447-99BB-13D211958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88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//upload.wikimedia.org/wikipedia/commons/a/ad/Bundesarchiv_Bild_183-R29818,_Otto_von_Bismarck.jp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e/ed/Kaiser_Wilhelm_Ii_and_Germany_1890_-_1914_HU68367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//upload.wikimedia.org/wikipedia/commons/f/f0/Steam_engine_in_action.gi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www.google.cz/url?sa=i&amp;rct=j&amp;q=&amp;esrc=s&amp;frm=1&amp;source=images&amp;cd=&amp;cad=rja&amp;docid=tFiQvLQcmj8LxM&amp;tbnid=EG7IsQ_92dIP8M:&amp;ved=0CAUQjRw&amp;url=http://reg.gsapubs.org/content/16/51/F2.expansion.html&amp;ei=DthiUaT2I86EtQaBqIGIAw&amp;psig=AFQjCNHn3tJBJR86MqiyCMuyd5beOjK1Fw&amp;ust=1365518667203844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9/9a/Child_laborer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772400" cy="1470025"/>
          </a:xfrm>
        </p:spPr>
        <p:txBody>
          <a:bodyPr>
            <a:normAutofit/>
          </a:bodyPr>
          <a:lstStyle/>
          <a:p>
            <a:r>
              <a:rPr lang="cs-CZ" b="1" dirty="0" smtClean="0"/>
              <a:t>Průmyslová revoluce, imperializmus, </a:t>
            </a:r>
            <a:r>
              <a:rPr lang="cs-CZ" b="1" dirty="0"/>
              <a:t>S</a:t>
            </a:r>
            <a:r>
              <a:rPr lang="cs-CZ" b="1" dirty="0" smtClean="0"/>
              <a:t>větová válka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Evropa ve světové ekonomice</a:t>
            </a:r>
          </a:p>
          <a:p>
            <a:r>
              <a:rPr lang="cs-CZ" smtClean="0"/>
              <a:t>2015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086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177255"/>
            <a:ext cx="842493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0070C0"/>
                </a:solidFill>
              </a:rPr>
              <a:t>Volný obchod</a:t>
            </a:r>
          </a:p>
          <a:p>
            <a:pPr algn="ctr"/>
            <a:endParaRPr lang="cs-CZ" sz="1000" b="1" dirty="0" smtClean="0">
              <a:solidFill>
                <a:srgbClr val="0070C0"/>
              </a:solidFill>
            </a:endParaRPr>
          </a:p>
          <a:p>
            <a:r>
              <a:rPr lang="cs-CZ" dirty="0" smtClean="0"/>
              <a:t>Nutnost </a:t>
            </a:r>
            <a:r>
              <a:rPr lang="cs-CZ" dirty="0"/>
              <a:t>udržet </a:t>
            </a:r>
            <a:r>
              <a:rPr lang="cs-CZ" sz="2000" b="1" dirty="0">
                <a:solidFill>
                  <a:srgbClr val="0070C0"/>
                </a:solidFill>
              </a:rPr>
              <a:t>zahraniční trhy otevřené </a:t>
            </a:r>
            <a:r>
              <a:rPr lang="cs-CZ" dirty="0"/>
              <a:t>(odbyt produkce moderních továren) + zajistit </a:t>
            </a:r>
            <a:r>
              <a:rPr lang="cs-CZ" b="1" dirty="0"/>
              <a:t>infrastrukturu</a:t>
            </a:r>
            <a:r>
              <a:rPr lang="cs-CZ" dirty="0"/>
              <a:t> </a:t>
            </a:r>
            <a:r>
              <a:rPr lang="cs-CZ" b="1" dirty="0"/>
              <a:t>IT</a:t>
            </a:r>
            <a:r>
              <a:rPr lang="cs-CZ" dirty="0"/>
              <a:t> (možnost nakrmit vlastní populaci a </a:t>
            </a:r>
            <a:r>
              <a:rPr lang="cs-CZ" dirty="0" err="1"/>
              <a:t>prům</a:t>
            </a:r>
            <a:r>
              <a:rPr lang="cs-CZ" dirty="0"/>
              <a:t>.); </a:t>
            </a:r>
          </a:p>
          <a:p>
            <a:pPr marL="742950" lvl="1" indent="-285750">
              <a:buFontTx/>
              <a:buChar char="-"/>
            </a:pPr>
            <a:r>
              <a:rPr lang="cs-CZ" b="1" dirty="0" err="1" smtClean="0"/>
              <a:t>R.Cobden</a:t>
            </a:r>
            <a:r>
              <a:rPr lang="cs-CZ" dirty="0" smtClean="0"/>
              <a:t> </a:t>
            </a:r>
            <a:r>
              <a:rPr lang="cs-CZ" dirty="0"/>
              <a:t>(MP) se setkává s </a:t>
            </a:r>
            <a:r>
              <a:rPr lang="cs-CZ" b="1" dirty="0"/>
              <a:t>Napoleonem III.</a:t>
            </a:r>
            <a:r>
              <a:rPr lang="cs-CZ" dirty="0"/>
              <a:t> (FRA reflektují pozitivní vývoj v GB v </a:t>
            </a:r>
            <a:r>
              <a:rPr lang="cs-CZ" dirty="0" smtClean="0"/>
              <a:t>související s </a:t>
            </a:r>
            <a:r>
              <a:rPr lang="cs-CZ" dirty="0"/>
              <a:t>FT) – </a:t>
            </a:r>
            <a:r>
              <a:rPr lang="cs-CZ" dirty="0" smtClean="0"/>
              <a:t>…</a:t>
            </a:r>
            <a:r>
              <a:rPr lang="cs-CZ" b="1" dirty="0" smtClean="0"/>
              <a:t>bezpečnostní</a:t>
            </a:r>
            <a:r>
              <a:rPr lang="cs-CZ" dirty="0" smtClean="0"/>
              <a:t> </a:t>
            </a:r>
            <a:r>
              <a:rPr lang="cs-CZ" b="1" dirty="0"/>
              <a:t>argument</a:t>
            </a:r>
            <a:r>
              <a:rPr lang="cs-CZ" dirty="0"/>
              <a:t> (FRA méně závislá na IT</a:t>
            </a:r>
            <a:r>
              <a:rPr lang="cs-CZ" dirty="0" smtClean="0"/>
              <a:t>);</a:t>
            </a:r>
          </a:p>
          <a:p>
            <a:pPr marL="742950" lvl="1" indent="-285750">
              <a:buFontTx/>
              <a:buChar char="-"/>
            </a:pPr>
            <a:r>
              <a:rPr lang="cs-CZ" dirty="0" smtClean="0"/>
              <a:t> přesto </a:t>
            </a:r>
            <a:r>
              <a:rPr lang="cs-CZ" b="1" dirty="0">
                <a:solidFill>
                  <a:srgbClr val="0070C0"/>
                </a:solidFill>
              </a:rPr>
              <a:t>C-CH dohoda 1860 </a:t>
            </a:r>
            <a:r>
              <a:rPr lang="cs-CZ" dirty="0"/>
              <a:t>(snížení dovozních cel FRA na 30% a GB na víno a </a:t>
            </a:r>
            <a:r>
              <a:rPr lang="cs-CZ" dirty="0" err="1"/>
              <a:t>exp.uhlí</a:t>
            </a:r>
            <a:r>
              <a:rPr lang="cs-CZ" dirty="0"/>
              <a:t>) + </a:t>
            </a:r>
            <a:r>
              <a:rPr lang="cs-CZ" b="1" dirty="0" smtClean="0"/>
              <a:t>MFN</a:t>
            </a:r>
            <a:r>
              <a:rPr lang="cs-CZ" dirty="0" smtClean="0"/>
              <a:t>;</a:t>
            </a:r>
          </a:p>
          <a:p>
            <a:pPr marL="742950" lvl="1" indent="-285750">
              <a:buFontTx/>
              <a:buChar char="-"/>
            </a:pPr>
            <a:r>
              <a:rPr lang="cs-CZ" dirty="0" smtClean="0"/>
              <a:t>C-CH </a:t>
            </a:r>
            <a:r>
              <a:rPr lang="cs-CZ" dirty="0"/>
              <a:t>základem pro </a:t>
            </a:r>
            <a:r>
              <a:rPr lang="cs-CZ" b="1" dirty="0"/>
              <a:t>následné bilaterální dohody </a:t>
            </a:r>
            <a:r>
              <a:rPr lang="cs-CZ" dirty="0"/>
              <a:t>– pokles cel v obchodu mezi hlavními ekonomikami;</a:t>
            </a:r>
          </a:p>
          <a:p>
            <a:endParaRPr lang="cs-CZ" sz="1000" dirty="0"/>
          </a:p>
          <a:p>
            <a:r>
              <a:rPr lang="cs-CZ" dirty="0"/>
              <a:t>Nejvíce liberalizovaly </a:t>
            </a:r>
            <a:r>
              <a:rPr lang="cs-CZ" b="1" dirty="0">
                <a:solidFill>
                  <a:srgbClr val="0070C0"/>
                </a:solidFill>
              </a:rPr>
              <a:t>malé státy </a:t>
            </a:r>
            <a:r>
              <a:rPr lang="cs-CZ" dirty="0"/>
              <a:t>(NED, BEL, SWI, DEN); znatelně </a:t>
            </a:r>
            <a:r>
              <a:rPr lang="cs-CZ" b="1" dirty="0"/>
              <a:t>FRA</a:t>
            </a:r>
            <a:r>
              <a:rPr lang="cs-CZ" dirty="0"/>
              <a:t> a </a:t>
            </a:r>
            <a:r>
              <a:rPr lang="cs-CZ" b="1" dirty="0"/>
              <a:t>GER</a:t>
            </a:r>
            <a:r>
              <a:rPr lang="cs-CZ" dirty="0"/>
              <a:t>; mimo E AUS a CAN (ne </a:t>
            </a:r>
            <a:r>
              <a:rPr lang="cs-CZ" b="1" dirty="0"/>
              <a:t>US</a:t>
            </a:r>
            <a:r>
              <a:rPr lang="cs-CZ" dirty="0"/>
              <a:t>);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suroviny</a:t>
            </a:r>
            <a:r>
              <a:rPr lang="cs-CZ" dirty="0">
                <a:solidFill>
                  <a:srgbClr val="0070C0"/>
                </a:solidFill>
              </a:rPr>
              <a:t> z </a:t>
            </a:r>
            <a:r>
              <a:rPr lang="cs-CZ" b="1" dirty="0">
                <a:solidFill>
                  <a:srgbClr val="0070C0"/>
                </a:solidFill>
              </a:rPr>
              <a:t>AUS, KAN, RUS </a:t>
            </a:r>
            <a:r>
              <a:rPr lang="cs-CZ" dirty="0"/>
              <a:t>mění trh </a:t>
            </a:r>
            <a:r>
              <a:rPr lang="cs-CZ" dirty="0" smtClean="0"/>
              <a:t>–&gt; </a:t>
            </a:r>
            <a:r>
              <a:rPr lang="cs-CZ" b="1" dirty="0"/>
              <a:t>protekcionistické</a:t>
            </a:r>
            <a:r>
              <a:rPr lang="cs-CZ" dirty="0"/>
              <a:t> </a:t>
            </a:r>
            <a:r>
              <a:rPr lang="cs-CZ" b="1" dirty="0" smtClean="0"/>
              <a:t>tendence</a:t>
            </a:r>
            <a:r>
              <a:rPr lang="cs-CZ" dirty="0" smtClean="0"/>
              <a:t> (GER </a:t>
            </a:r>
            <a:r>
              <a:rPr lang="cs-CZ" dirty="0"/>
              <a:t>a FRA – od 80.let opět růst </a:t>
            </a:r>
            <a:r>
              <a:rPr lang="cs-CZ" dirty="0" smtClean="0"/>
              <a:t>cel);</a:t>
            </a:r>
            <a:endParaRPr lang="cs-CZ" dirty="0"/>
          </a:p>
          <a:p>
            <a:endParaRPr lang="cs-CZ" sz="1000" dirty="0"/>
          </a:p>
          <a:p>
            <a:r>
              <a:rPr lang="cs-CZ" dirty="0"/>
              <a:t>V </a:t>
            </a:r>
            <a:r>
              <a:rPr lang="cs-CZ" b="1" dirty="0">
                <a:solidFill>
                  <a:srgbClr val="0070C0"/>
                </a:solidFill>
              </a:rPr>
              <a:t>GB</a:t>
            </a:r>
            <a:r>
              <a:rPr lang="cs-CZ" b="1" dirty="0"/>
              <a:t> pokračování </a:t>
            </a:r>
            <a:r>
              <a:rPr lang="cs-CZ" dirty="0"/>
              <a:t>liberální TP (příliš </a:t>
            </a:r>
            <a:r>
              <a:rPr lang="cs-CZ" b="1" dirty="0"/>
              <a:t>malý AGRI </a:t>
            </a:r>
            <a:r>
              <a:rPr lang="cs-CZ" dirty="0"/>
              <a:t>sektor</a:t>
            </a:r>
            <a:r>
              <a:rPr lang="cs-CZ" dirty="0" smtClean="0"/>
              <a:t>); 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vzhledem </a:t>
            </a:r>
            <a:r>
              <a:rPr lang="cs-CZ" dirty="0"/>
              <a:t>k </a:t>
            </a:r>
            <a:r>
              <a:rPr lang="cs-CZ" b="1" dirty="0"/>
              <a:t>vytlačování</a:t>
            </a:r>
            <a:r>
              <a:rPr lang="cs-CZ" dirty="0"/>
              <a:t> </a:t>
            </a:r>
            <a:r>
              <a:rPr lang="cs-CZ" b="1" dirty="0"/>
              <a:t>GB</a:t>
            </a:r>
            <a:r>
              <a:rPr lang="cs-CZ" dirty="0"/>
              <a:t> tovární produkce </a:t>
            </a:r>
            <a:r>
              <a:rPr lang="cs-CZ" b="1" dirty="0"/>
              <a:t>z </a:t>
            </a:r>
            <a:r>
              <a:rPr lang="cs-CZ" b="1" dirty="0" err="1"/>
              <a:t>kont.E</a:t>
            </a:r>
            <a:r>
              <a:rPr lang="cs-CZ" dirty="0"/>
              <a:t>, </a:t>
            </a:r>
            <a:r>
              <a:rPr lang="cs-CZ" b="1" dirty="0"/>
              <a:t>reorientace</a:t>
            </a:r>
            <a:r>
              <a:rPr lang="cs-CZ" dirty="0"/>
              <a:t> na extra-E regiony</a:t>
            </a:r>
            <a:r>
              <a:rPr lang="cs-CZ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významná </a:t>
            </a:r>
            <a:r>
              <a:rPr lang="cs-CZ" dirty="0"/>
              <a:t>role </a:t>
            </a:r>
            <a:r>
              <a:rPr lang="cs-CZ" b="1" dirty="0"/>
              <a:t>reexportu</a:t>
            </a:r>
            <a:r>
              <a:rPr lang="cs-CZ" dirty="0"/>
              <a:t> koloniálu a surovin z extra-E (export </a:t>
            </a:r>
            <a:r>
              <a:rPr lang="cs-CZ" dirty="0" err="1"/>
              <a:t>nezprac</a:t>
            </a:r>
            <a:r>
              <a:rPr lang="cs-CZ" dirty="0"/>
              <a:t>. 57</a:t>
            </a:r>
            <a:r>
              <a:rPr lang="cs-CZ" dirty="0" smtClean="0"/>
              <a:t>%);</a:t>
            </a:r>
          </a:p>
          <a:p>
            <a:pPr marL="285750" indent="-285750">
              <a:buFontTx/>
              <a:buChar char="-"/>
            </a:pPr>
            <a:r>
              <a:rPr lang="cs-CZ" b="1" dirty="0" err="1" smtClean="0">
                <a:solidFill>
                  <a:srgbClr val="0070C0"/>
                </a:solidFill>
              </a:rPr>
              <a:t>deindustrialiace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>
                <a:solidFill>
                  <a:srgbClr val="0070C0"/>
                </a:solidFill>
              </a:rPr>
              <a:t>Asie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/>
              <a:t>– pokles dovozů </a:t>
            </a:r>
            <a:r>
              <a:rPr lang="cs-CZ" dirty="0" err="1"/>
              <a:t>manuf</a:t>
            </a:r>
            <a:r>
              <a:rPr lang="cs-CZ" dirty="0"/>
              <a:t>. (EIC z 33% 1700 na 1,1% v 1814); </a:t>
            </a:r>
          </a:p>
          <a:p>
            <a:pPr lvl="1"/>
            <a:r>
              <a:rPr lang="cs-CZ" dirty="0"/>
              <a:t>dovoz potravin (33% i mírné pásmo) a surovin (68% dovozu z US bavlna);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416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b="1" dirty="0" smtClean="0"/>
              <a:t>Mezinárodní obchod a pokroky v </a:t>
            </a:r>
            <a:r>
              <a:rPr lang="cs-CZ" sz="2800" b="1" dirty="0" smtClean="0">
                <a:solidFill>
                  <a:srgbClr val="0070C0"/>
                </a:solidFill>
              </a:rPr>
              <a:t>dopravní technologii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Nový </a:t>
            </a:r>
            <a:r>
              <a:rPr lang="cs-CZ" b="1" dirty="0" smtClean="0"/>
              <a:t>obchodní systém </a:t>
            </a:r>
            <a:r>
              <a:rPr lang="cs-CZ" dirty="0" smtClean="0"/>
              <a:t>-</a:t>
            </a:r>
            <a:r>
              <a:rPr lang="cs-CZ" b="1" dirty="0" smtClean="0"/>
              <a:t> </a:t>
            </a:r>
            <a:r>
              <a:rPr lang="cs-CZ" dirty="0" smtClean="0"/>
              <a:t>suroviny a potraviny – </a:t>
            </a:r>
            <a:r>
              <a:rPr lang="cs-CZ" b="1" dirty="0" smtClean="0"/>
              <a:t>objemné</a:t>
            </a:r>
            <a:r>
              <a:rPr lang="cs-CZ" dirty="0" smtClean="0"/>
              <a:t> zboží </a:t>
            </a:r>
            <a:r>
              <a:rPr lang="cs-CZ" b="1" dirty="0" smtClean="0">
                <a:solidFill>
                  <a:srgbClr val="0070C0"/>
                </a:solidFill>
              </a:rPr>
              <a:t>každodenní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/>
              <a:t>spotřeby</a:t>
            </a:r>
            <a:r>
              <a:rPr lang="cs-CZ" dirty="0" smtClean="0"/>
              <a:t>, produkované </a:t>
            </a:r>
            <a:r>
              <a:rPr lang="cs-CZ" b="1" dirty="0" smtClean="0"/>
              <a:t>i v </a:t>
            </a:r>
            <a:r>
              <a:rPr lang="cs-CZ" b="1" dirty="0" smtClean="0">
                <a:solidFill>
                  <a:srgbClr val="0070C0"/>
                </a:solidFill>
              </a:rPr>
              <a:t>Evropě</a:t>
            </a:r>
            <a:r>
              <a:rPr lang="cs-CZ" dirty="0" smtClean="0"/>
              <a:t>;</a:t>
            </a:r>
          </a:p>
          <a:p>
            <a:endParaRPr lang="cs-CZ" sz="1300" dirty="0" smtClean="0"/>
          </a:p>
          <a:p>
            <a:r>
              <a:rPr lang="cs-CZ" dirty="0" smtClean="0"/>
              <a:t>Bylo nutné řešit </a:t>
            </a:r>
            <a:r>
              <a:rPr lang="cs-CZ" b="1" dirty="0" smtClean="0"/>
              <a:t>problémy</a:t>
            </a:r>
            <a:r>
              <a:rPr lang="cs-CZ" dirty="0" smtClean="0"/>
              <a:t> přepravy na </a:t>
            </a:r>
            <a:r>
              <a:rPr lang="cs-CZ" b="1" dirty="0" smtClean="0"/>
              <a:t>moři</a:t>
            </a:r>
            <a:r>
              <a:rPr lang="cs-CZ" dirty="0" smtClean="0"/>
              <a:t> i na </a:t>
            </a:r>
            <a:r>
              <a:rPr lang="cs-CZ" b="1" dirty="0" smtClean="0"/>
              <a:t>souši</a:t>
            </a:r>
            <a:r>
              <a:rPr lang="cs-CZ" dirty="0" smtClean="0"/>
              <a:t>; přeprava po souši větší překážka:</a:t>
            </a:r>
          </a:p>
          <a:p>
            <a:pPr lvl="1"/>
            <a:r>
              <a:rPr lang="cs-CZ" dirty="0"/>
              <a:t>b</a:t>
            </a:r>
            <a:r>
              <a:rPr lang="cs-CZ" dirty="0" smtClean="0"/>
              <a:t>udování </a:t>
            </a:r>
            <a:r>
              <a:rPr lang="cs-CZ" b="1" dirty="0" smtClean="0">
                <a:solidFill>
                  <a:srgbClr val="0070C0"/>
                </a:solidFill>
              </a:rPr>
              <a:t>kanálů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(18st. GB a FRA – Rýn; 19st. US – Erijský k.: 21-&gt;8d </a:t>
            </a:r>
            <a:r>
              <a:rPr lang="cs-CZ" dirty="0" err="1" smtClean="0"/>
              <a:t>Buf</a:t>
            </a:r>
            <a:r>
              <a:rPr lang="cs-CZ" dirty="0" smtClean="0"/>
              <a:t>-NY);</a:t>
            </a:r>
          </a:p>
          <a:p>
            <a:pPr lvl="1"/>
            <a:r>
              <a:rPr lang="cs-CZ" b="1" dirty="0"/>
              <a:t>s</a:t>
            </a:r>
            <a:r>
              <a:rPr lang="cs-CZ" b="1" dirty="0" smtClean="0"/>
              <a:t>ilnice</a:t>
            </a:r>
            <a:r>
              <a:rPr lang="cs-CZ" dirty="0" smtClean="0"/>
              <a:t>: soukromé investice v GB (108–&gt;36h Man-</a:t>
            </a:r>
            <a:r>
              <a:rPr lang="cs-CZ" dirty="0" err="1" smtClean="0"/>
              <a:t>Lon</a:t>
            </a:r>
            <a:r>
              <a:rPr lang="cs-CZ" dirty="0" smtClean="0"/>
              <a:t>), granty ve FRA;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ž</a:t>
            </a:r>
            <a:r>
              <a:rPr lang="cs-CZ" b="1" dirty="0" smtClean="0">
                <a:solidFill>
                  <a:srgbClr val="0070C0"/>
                </a:solidFill>
              </a:rPr>
              <a:t>eleznice</a:t>
            </a:r>
            <a:r>
              <a:rPr lang="cs-CZ" dirty="0" smtClean="0"/>
              <a:t>: Live-Man 1830; GB export artikl; zahraniční investice (US 1869 </a:t>
            </a:r>
            <a:r>
              <a:rPr lang="cs-CZ" dirty="0" err="1" smtClean="0"/>
              <a:t>transkont</a:t>
            </a:r>
            <a:r>
              <a:rPr lang="cs-CZ" dirty="0" smtClean="0"/>
              <a:t>.), KAN 1885, RUS 1903; (</a:t>
            </a:r>
            <a:r>
              <a:rPr lang="cs-CZ" dirty="0" err="1" smtClean="0"/>
              <a:t>příkl</a:t>
            </a:r>
            <a:r>
              <a:rPr lang="cs-CZ" dirty="0" smtClean="0"/>
              <a:t>. Ch-&gt;NY 17,2%; NY-&gt;Live 11,6% …změna na 5,5 a 4,7% v 1913);</a:t>
            </a:r>
          </a:p>
          <a:p>
            <a:pPr lvl="1"/>
            <a:endParaRPr lang="cs-CZ" sz="13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Paroloď</a:t>
            </a:r>
            <a:r>
              <a:rPr lang="cs-CZ" dirty="0" smtClean="0"/>
              <a:t>: 1870 jen 20% obchodních lodí;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alivo</a:t>
            </a:r>
            <a:r>
              <a:rPr lang="cs-CZ" dirty="0"/>
              <a:t>, servisní stanice; nerentabilní Mys; - otevření Suezu 1869;</a:t>
            </a:r>
          </a:p>
          <a:p>
            <a:pPr lvl="1"/>
            <a:r>
              <a:rPr lang="cs-CZ" dirty="0"/>
              <a:t>l</a:t>
            </a:r>
            <a:r>
              <a:rPr lang="cs-CZ" dirty="0" smtClean="0"/>
              <a:t>odní </a:t>
            </a:r>
            <a:r>
              <a:rPr lang="cs-CZ" dirty="0"/>
              <a:t>šroub, WWI turbíny na spalování nafty;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opravní náklady </a:t>
            </a:r>
            <a:r>
              <a:rPr lang="cs-CZ" dirty="0"/>
              <a:t>na polovinu 1816-1830 a znovu do 1860</a:t>
            </a:r>
            <a:r>
              <a:rPr lang="cs-CZ" dirty="0" smtClean="0"/>
              <a:t>;</a:t>
            </a:r>
          </a:p>
          <a:p>
            <a:pPr lvl="1"/>
            <a:endParaRPr lang="cs-CZ" sz="1500" dirty="0" smtClean="0"/>
          </a:p>
          <a:p>
            <a:r>
              <a:rPr lang="cs-CZ" b="1" dirty="0" smtClean="0"/>
              <a:t>Telegrafní </a:t>
            </a:r>
            <a:r>
              <a:rPr lang="cs-CZ" b="1" dirty="0" smtClean="0">
                <a:solidFill>
                  <a:srgbClr val="0070C0"/>
                </a:solidFill>
              </a:rPr>
              <a:t>kabel</a:t>
            </a:r>
            <a:r>
              <a:rPr lang="cs-CZ" b="1" dirty="0" smtClean="0"/>
              <a:t> </a:t>
            </a:r>
            <a:r>
              <a:rPr lang="cs-CZ" dirty="0" smtClean="0"/>
              <a:t>1866 (IND 1870);</a:t>
            </a:r>
          </a:p>
          <a:p>
            <a:r>
              <a:rPr lang="cs-CZ" dirty="0" smtClean="0"/>
              <a:t>Ekonomika </a:t>
            </a:r>
            <a:r>
              <a:rPr lang="cs-CZ" b="1" dirty="0" smtClean="0">
                <a:solidFill>
                  <a:srgbClr val="0070C0"/>
                </a:solidFill>
              </a:rPr>
              <a:t>NW navázána </a:t>
            </a:r>
            <a:r>
              <a:rPr lang="cs-CZ" dirty="0" smtClean="0"/>
              <a:t>na E – </a:t>
            </a:r>
            <a:r>
              <a:rPr lang="cs-CZ" b="1" dirty="0" smtClean="0"/>
              <a:t>přímá konkurence</a:t>
            </a:r>
            <a:r>
              <a:rPr lang="cs-CZ" dirty="0" smtClean="0"/>
              <a:t>; nové téma – </a:t>
            </a:r>
            <a:r>
              <a:rPr lang="cs-CZ" b="1" dirty="0" smtClean="0"/>
              <a:t>redistribuce</a:t>
            </a:r>
            <a:r>
              <a:rPr lang="cs-CZ" dirty="0" smtClean="0"/>
              <a:t> v důsledku IT (štěpení na </a:t>
            </a:r>
            <a:r>
              <a:rPr lang="cs-CZ" b="1" dirty="0" smtClean="0"/>
              <a:t>EO</a:t>
            </a:r>
            <a:r>
              <a:rPr lang="cs-CZ" dirty="0" smtClean="0"/>
              <a:t> a </a:t>
            </a:r>
            <a:r>
              <a:rPr lang="cs-CZ" b="1" dirty="0" smtClean="0"/>
              <a:t>IS</a:t>
            </a:r>
            <a:r>
              <a:rPr lang="cs-CZ" dirty="0" smtClean="0"/>
              <a:t> odvětví uvnitř zemí);</a:t>
            </a:r>
          </a:p>
        </p:txBody>
      </p:sp>
    </p:spTree>
    <p:extLst>
      <p:ext uri="{BB962C8B-B14F-4D97-AF65-F5344CB8AC3E}">
        <p14:creationId xmlns:p14="http://schemas.microsoft.com/office/powerpoint/2010/main" val="3812702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23120\Desktop\EEveGE2012\ObrázkyII\010-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6832"/>
            <a:ext cx="8694250" cy="530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942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Únik z </a:t>
            </a:r>
            <a:r>
              <a:rPr lang="cs-CZ" sz="3200" b="1" dirty="0" err="1" smtClean="0">
                <a:solidFill>
                  <a:srgbClr val="FF0000"/>
                </a:solidFill>
              </a:rPr>
              <a:t>Malthusovské</a:t>
            </a:r>
            <a:r>
              <a:rPr lang="cs-CZ" sz="3200" b="1" dirty="0" smtClean="0">
                <a:solidFill>
                  <a:srgbClr val="FF0000"/>
                </a:solidFill>
              </a:rPr>
              <a:t> rovnováhy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6064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r</a:t>
            </a:r>
            <a:r>
              <a:rPr lang="cs-CZ" dirty="0" smtClean="0"/>
              <a:t>. </a:t>
            </a:r>
            <a:r>
              <a:rPr lang="cs-CZ" dirty="0" err="1" smtClean="0"/>
              <a:t>T.Malthus</a:t>
            </a:r>
            <a:r>
              <a:rPr lang="cs-CZ" dirty="0" smtClean="0"/>
              <a:t> </a:t>
            </a:r>
            <a:r>
              <a:rPr lang="cs-CZ" dirty="0" smtClean="0"/>
              <a:t>1798: </a:t>
            </a:r>
            <a:r>
              <a:rPr lang="cs-CZ" b="1" dirty="0" smtClean="0"/>
              <a:t>konečné množství zdrojů </a:t>
            </a:r>
            <a:r>
              <a:rPr lang="cs-CZ" dirty="0" smtClean="0"/>
              <a:t>(půda a její úrodnost), limit na populaci – populační růst je funkcí příjmu;</a:t>
            </a:r>
          </a:p>
          <a:p>
            <a:r>
              <a:rPr lang="cs-CZ" dirty="0" smtClean="0"/>
              <a:t>Do </a:t>
            </a:r>
            <a:r>
              <a:rPr lang="cs-CZ" b="1" dirty="0" smtClean="0"/>
              <a:t>18st</a:t>
            </a:r>
            <a:r>
              <a:rPr lang="cs-CZ" dirty="0" smtClean="0"/>
              <a:t>. </a:t>
            </a:r>
            <a:r>
              <a:rPr lang="cs-CZ" dirty="0"/>
              <a:t>o</a:t>
            </a:r>
            <a:r>
              <a:rPr lang="cs-CZ" dirty="0" smtClean="0"/>
              <a:t>dpovídá: </a:t>
            </a:r>
          </a:p>
          <a:p>
            <a:pPr lvl="1"/>
            <a:r>
              <a:rPr lang="cs-CZ" dirty="0" smtClean="0"/>
              <a:t>většina příjmu na </a:t>
            </a:r>
            <a:r>
              <a:rPr lang="cs-CZ" b="1" dirty="0" smtClean="0"/>
              <a:t>potraviny</a:t>
            </a:r>
            <a:r>
              <a:rPr lang="cs-CZ" dirty="0" smtClean="0"/>
              <a:t>, pomalý </a:t>
            </a:r>
            <a:r>
              <a:rPr lang="cs-CZ" b="1" dirty="0" smtClean="0"/>
              <a:t>technologický</a:t>
            </a:r>
            <a:r>
              <a:rPr lang="cs-CZ" dirty="0" smtClean="0"/>
              <a:t> </a:t>
            </a:r>
            <a:r>
              <a:rPr lang="cs-CZ" b="1" dirty="0" smtClean="0"/>
              <a:t>pokrok</a:t>
            </a:r>
            <a:r>
              <a:rPr lang="cs-CZ" dirty="0" smtClean="0"/>
              <a:t>, osetí marginální půdy –&gt; nedostatek nenahraditelný IT; </a:t>
            </a:r>
          </a:p>
          <a:p>
            <a:pPr lvl="1"/>
            <a:r>
              <a:rPr lang="cs-CZ" dirty="0" smtClean="0"/>
              <a:t>omezí kapitál (klesající výnosy) a ten nemůže být využit v odvětvích zvyšujících produktivitu v AGRI</a:t>
            </a:r>
            <a:r>
              <a:rPr lang="cs-CZ" dirty="0" smtClean="0"/>
              <a:t>;</a:t>
            </a:r>
          </a:p>
          <a:p>
            <a:pPr lvl="1"/>
            <a:endParaRPr lang="cs-CZ" sz="1300" dirty="0" smtClean="0"/>
          </a:p>
          <a:p>
            <a:r>
              <a:rPr lang="cs-CZ" b="1" dirty="0" smtClean="0"/>
              <a:t>GB populace</a:t>
            </a:r>
            <a:r>
              <a:rPr lang="cs-CZ" dirty="0" smtClean="0"/>
              <a:t>: 5,1mil. (1701); 5,8 (1751); 8,3 (1801); 11,2 (1821); 14,9 (1841); 30,5 (1901</a:t>
            </a:r>
            <a:r>
              <a:rPr lang="cs-CZ" dirty="0" smtClean="0"/>
              <a:t>);</a:t>
            </a:r>
          </a:p>
          <a:p>
            <a:endParaRPr lang="cs-CZ" sz="1500" dirty="0" smtClean="0"/>
          </a:p>
          <a:p>
            <a:r>
              <a:rPr lang="cs-CZ" b="1" dirty="0" smtClean="0"/>
              <a:t>Mzdy</a:t>
            </a:r>
            <a:r>
              <a:rPr lang="cs-CZ" dirty="0" smtClean="0"/>
              <a:t> ale </a:t>
            </a:r>
            <a:r>
              <a:rPr lang="cs-CZ" b="1" dirty="0" smtClean="0">
                <a:solidFill>
                  <a:srgbClr val="0070C0"/>
                </a:solidFill>
              </a:rPr>
              <a:t>neklesají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(!); růst </a:t>
            </a:r>
            <a:r>
              <a:rPr lang="cs-CZ" b="1" dirty="0" smtClean="0"/>
              <a:t>produktivity</a:t>
            </a:r>
            <a:r>
              <a:rPr lang="cs-CZ" dirty="0" smtClean="0"/>
              <a:t> v </a:t>
            </a:r>
            <a:r>
              <a:rPr lang="cs-CZ" b="1" dirty="0" smtClean="0"/>
              <a:t>AGRI</a:t>
            </a:r>
            <a:r>
              <a:rPr lang="cs-CZ" dirty="0" smtClean="0"/>
              <a:t> a </a:t>
            </a:r>
            <a:r>
              <a:rPr lang="cs-CZ" b="1" dirty="0" smtClean="0"/>
              <a:t>INDU</a:t>
            </a:r>
            <a:r>
              <a:rPr lang="cs-CZ" dirty="0" smtClean="0"/>
              <a:t> + </a:t>
            </a:r>
            <a:r>
              <a:rPr lang="cs-CZ" b="1" dirty="0" smtClean="0"/>
              <a:t>IT</a:t>
            </a:r>
            <a:r>
              <a:rPr lang="cs-CZ" dirty="0" smtClean="0"/>
              <a:t> (dovoz potravin)…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k</a:t>
            </a:r>
            <a:r>
              <a:rPr lang="cs-CZ" b="1" dirty="0" smtClean="0">
                <a:solidFill>
                  <a:srgbClr val="0070C0"/>
                </a:solidFill>
              </a:rPr>
              <a:t>umulativní procesy</a:t>
            </a:r>
            <a:r>
              <a:rPr lang="cs-CZ" b="1" dirty="0" smtClean="0"/>
              <a:t>:</a:t>
            </a:r>
            <a:r>
              <a:rPr lang="cs-CZ" dirty="0" smtClean="0"/>
              <a:t> </a:t>
            </a:r>
            <a:r>
              <a:rPr lang="cs-CZ" b="1" dirty="0" smtClean="0"/>
              <a:t>dělba práce</a:t>
            </a:r>
            <a:r>
              <a:rPr lang="cs-CZ" dirty="0" smtClean="0"/>
              <a:t>,</a:t>
            </a:r>
            <a:r>
              <a:rPr lang="cs-CZ" b="1" dirty="0" smtClean="0"/>
              <a:t> </a:t>
            </a:r>
            <a:r>
              <a:rPr lang="cs-CZ" b="1" dirty="0" err="1" smtClean="0"/>
              <a:t>tech.pokrok</a:t>
            </a:r>
            <a:r>
              <a:rPr lang="cs-CZ" dirty="0" smtClean="0"/>
              <a:t>; </a:t>
            </a:r>
            <a:r>
              <a:rPr lang="cs-CZ" b="1" dirty="0" smtClean="0"/>
              <a:t>růst poptávky </a:t>
            </a:r>
            <a:r>
              <a:rPr lang="cs-CZ" dirty="0" smtClean="0"/>
              <a:t>– růst </a:t>
            </a:r>
            <a:r>
              <a:rPr lang="cs-CZ" b="1" dirty="0" smtClean="0"/>
              <a:t>obratu</a:t>
            </a:r>
            <a:r>
              <a:rPr lang="cs-CZ" dirty="0" smtClean="0"/>
              <a:t> + </a:t>
            </a:r>
            <a:r>
              <a:rPr lang="cs-CZ" b="1" dirty="0" smtClean="0"/>
              <a:t>investic</a:t>
            </a:r>
            <a:r>
              <a:rPr lang="cs-CZ" dirty="0" smtClean="0"/>
              <a:t> + </a:t>
            </a:r>
            <a:r>
              <a:rPr lang="cs-CZ" b="1" dirty="0" smtClean="0"/>
              <a:t>produktivity</a:t>
            </a:r>
            <a:r>
              <a:rPr lang="cs-CZ" dirty="0" smtClean="0"/>
              <a:t> + </a:t>
            </a:r>
            <a:r>
              <a:rPr lang="cs-CZ" b="1" dirty="0" smtClean="0"/>
              <a:t>mezd</a:t>
            </a:r>
            <a:r>
              <a:rPr lang="cs-CZ" dirty="0" smtClean="0"/>
              <a:t>… </a:t>
            </a:r>
          </a:p>
          <a:p>
            <a:pPr lvl="1"/>
            <a:r>
              <a:rPr lang="cs-CZ" dirty="0" smtClean="0"/>
              <a:t>růst </a:t>
            </a:r>
            <a:r>
              <a:rPr lang="cs-CZ" b="1" dirty="0" smtClean="0"/>
              <a:t>produktu</a:t>
            </a:r>
            <a:r>
              <a:rPr lang="cs-CZ" dirty="0" smtClean="0"/>
              <a:t> </a:t>
            </a:r>
            <a:r>
              <a:rPr lang="cs-CZ" b="1" dirty="0" smtClean="0"/>
              <a:t>zrychluje</a:t>
            </a:r>
            <a:r>
              <a:rPr lang="cs-CZ" dirty="0" smtClean="0"/>
              <a:t> společně s růstem </a:t>
            </a:r>
            <a:r>
              <a:rPr lang="cs-CZ" b="1" dirty="0" smtClean="0"/>
              <a:t>populace</a:t>
            </a:r>
            <a:r>
              <a:rPr lang="cs-CZ" dirty="0" smtClean="0"/>
              <a:t>;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měna </a:t>
            </a:r>
            <a:r>
              <a:rPr lang="cs-CZ" b="1" dirty="0" smtClean="0"/>
              <a:t>reprodukčního</a:t>
            </a:r>
            <a:r>
              <a:rPr lang="cs-CZ" dirty="0" smtClean="0"/>
              <a:t> a sociální </a:t>
            </a:r>
            <a:r>
              <a:rPr lang="cs-CZ" b="1" dirty="0" smtClean="0"/>
              <a:t>chování</a:t>
            </a:r>
            <a:r>
              <a:rPr lang="cs-CZ" dirty="0" smtClean="0"/>
              <a:t>, institucí (vs. život ve městech, závislost na atlantickém systému, emigrace do NW);</a:t>
            </a:r>
          </a:p>
          <a:p>
            <a:pPr lvl="1"/>
            <a:r>
              <a:rPr lang="cs-CZ" b="1" dirty="0"/>
              <a:t>u</a:t>
            </a:r>
            <a:r>
              <a:rPr lang="cs-CZ" b="1" dirty="0" smtClean="0"/>
              <a:t>hájení</a:t>
            </a:r>
            <a:r>
              <a:rPr lang="cs-CZ" dirty="0" smtClean="0"/>
              <a:t> prosperity a systému proti vyzyvatelům;</a:t>
            </a:r>
          </a:p>
          <a:p>
            <a:endParaRPr lang="cs-CZ" sz="1300" dirty="0" smtClean="0"/>
          </a:p>
          <a:p>
            <a:r>
              <a:rPr lang="cs-CZ" sz="2900" dirty="0" smtClean="0"/>
              <a:t>Teprve když </a:t>
            </a:r>
            <a:r>
              <a:rPr lang="cs-CZ" sz="2900" b="1" dirty="0" smtClean="0"/>
              <a:t>není</a:t>
            </a:r>
            <a:r>
              <a:rPr lang="cs-CZ" sz="2900" dirty="0" smtClean="0"/>
              <a:t> zvýšení </a:t>
            </a:r>
            <a:r>
              <a:rPr lang="cs-CZ" sz="2900" dirty="0" err="1" smtClean="0"/>
              <a:t>živ.úrovně</a:t>
            </a:r>
            <a:r>
              <a:rPr lang="cs-CZ" sz="2900" dirty="0" smtClean="0"/>
              <a:t> </a:t>
            </a:r>
            <a:r>
              <a:rPr lang="cs-CZ" sz="2900" b="1" dirty="0" smtClean="0"/>
              <a:t>zkonzumováno</a:t>
            </a:r>
            <a:r>
              <a:rPr lang="cs-CZ" sz="2900" dirty="0" smtClean="0"/>
              <a:t> růstem </a:t>
            </a:r>
            <a:r>
              <a:rPr lang="cs-CZ" sz="2900" b="1" dirty="0" smtClean="0"/>
              <a:t>populace</a:t>
            </a:r>
            <a:r>
              <a:rPr lang="cs-CZ" sz="2900" dirty="0" smtClean="0"/>
              <a:t> jsou stabilita a mír a zdraví bez dalšího </a:t>
            </a:r>
            <a:r>
              <a:rPr lang="cs-CZ" sz="2900" b="1" dirty="0" smtClean="0"/>
              <a:t>pozitivním</a:t>
            </a:r>
            <a:r>
              <a:rPr lang="cs-CZ" sz="2900" dirty="0" smtClean="0"/>
              <a:t> jevem a ne důsledkem předchozí </a:t>
            </a:r>
            <a:r>
              <a:rPr lang="cs-CZ" sz="2900" b="1" dirty="0" smtClean="0"/>
              <a:t>katastrofy</a:t>
            </a:r>
            <a:r>
              <a:rPr lang="cs-CZ" sz="2900" dirty="0" smtClean="0"/>
              <a:t> (hlavní beneficient „</a:t>
            </a:r>
            <a:r>
              <a:rPr lang="cs-CZ" sz="2900" b="1" dirty="0" err="1" smtClean="0"/>
              <a:t>commons</a:t>
            </a:r>
            <a:r>
              <a:rPr lang="cs-CZ" sz="2900" dirty="0" smtClean="0"/>
              <a:t>“ do 1800 růst živ. úrovně diskutabilní); </a:t>
            </a:r>
            <a:endParaRPr lang="cs-CZ" sz="2900" dirty="0"/>
          </a:p>
        </p:txBody>
      </p:sp>
    </p:spTree>
    <p:extLst>
      <p:ext uri="{BB962C8B-B14F-4D97-AF65-F5344CB8AC3E}">
        <p14:creationId xmlns:p14="http://schemas.microsoft.com/office/powerpoint/2010/main" val="2874551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rgbClr val="0070C0"/>
                </a:solidFill>
              </a:rPr>
              <a:t>Imperializmus v Asii</a:t>
            </a:r>
            <a:endParaRPr lang="cs-CZ" sz="40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544616"/>
          </a:xfrm>
        </p:spPr>
        <p:txBody>
          <a:bodyPr>
            <a:normAutofit fontScale="62500" lnSpcReduction="20000"/>
          </a:bodyPr>
          <a:lstStyle/>
          <a:p>
            <a:r>
              <a:rPr lang="cs-CZ" sz="3800" b="1" u="sng" dirty="0" smtClean="0">
                <a:solidFill>
                  <a:srgbClr val="0070C0"/>
                </a:solidFill>
              </a:rPr>
              <a:t>Indie</a:t>
            </a:r>
            <a:r>
              <a:rPr lang="cs-CZ" dirty="0" smtClean="0"/>
              <a:t>: 209 mil </a:t>
            </a:r>
            <a:r>
              <a:rPr lang="cs-CZ" dirty="0"/>
              <a:t>obyvatel </a:t>
            </a:r>
            <a:r>
              <a:rPr lang="cs-CZ" dirty="0" smtClean="0"/>
              <a:t>v 1820 a 284 mil v 1900; </a:t>
            </a:r>
            <a:r>
              <a:rPr lang="cs-CZ" b="1" dirty="0" smtClean="0"/>
              <a:t>EIC</a:t>
            </a:r>
            <a:r>
              <a:rPr lang="cs-CZ" dirty="0" smtClean="0"/>
              <a:t> nejvýznamnější obchodně- politická organizace v oblasti (ztráta monopolu 1813); </a:t>
            </a:r>
          </a:p>
          <a:p>
            <a:r>
              <a:rPr lang="cs-CZ" dirty="0" smtClean="0"/>
              <a:t>Cílem EIC </a:t>
            </a:r>
            <a:r>
              <a:rPr lang="cs-CZ" b="1" dirty="0" smtClean="0"/>
              <a:t>zisk pro akcionáře</a:t>
            </a:r>
            <a:r>
              <a:rPr lang="cs-CZ" dirty="0" smtClean="0"/>
              <a:t>; od 1793 výběr daní v Bengálsku přes zprostředkovatele – </a:t>
            </a:r>
            <a:r>
              <a:rPr lang="cs-CZ" b="1" dirty="0" smtClean="0"/>
              <a:t>odliv</a:t>
            </a:r>
            <a:r>
              <a:rPr lang="cs-CZ" dirty="0" smtClean="0"/>
              <a:t> </a:t>
            </a:r>
            <a:r>
              <a:rPr lang="cs-CZ" b="1" dirty="0" smtClean="0"/>
              <a:t>hotovosti</a:t>
            </a:r>
            <a:r>
              <a:rPr lang="cs-CZ" dirty="0" smtClean="0"/>
              <a:t> do GB; </a:t>
            </a:r>
            <a:r>
              <a:rPr lang="cs-CZ" b="1" dirty="0" smtClean="0">
                <a:solidFill>
                  <a:srgbClr val="0070C0"/>
                </a:solidFill>
              </a:rPr>
              <a:t>náklady správy </a:t>
            </a:r>
            <a:r>
              <a:rPr lang="cs-CZ" dirty="0" smtClean="0"/>
              <a:t>a obrany zatěžují spravované území, indické administrativy si půjčují na hrazení závazků EIC (1805 jen 31tis. Britů v Indii</a:t>
            </a:r>
            <a:r>
              <a:rPr lang="cs-CZ" dirty="0" smtClean="0"/>
              <a:t>);</a:t>
            </a:r>
          </a:p>
          <a:p>
            <a:endParaRPr lang="cs-CZ" sz="13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Otevření trhu </a:t>
            </a:r>
            <a:r>
              <a:rPr lang="cs-CZ" dirty="0" smtClean="0"/>
              <a:t>– </a:t>
            </a:r>
            <a:r>
              <a:rPr lang="cs-CZ" b="1" dirty="0" smtClean="0"/>
              <a:t>dovoz</a:t>
            </a:r>
            <a:r>
              <a:rPr lang="cs-CZ" dirty="0" smtClean="0"/>
              <a:t> strojní </a:t>
            </a:r>
            <a:r>
              <a:rPr lang="cs-CZ" b="1" dirty="0" smtClean="0"/>
              <a:t>bavlněné</a:t>
            </a:r>
            <a:r>
              <a:rPr lang="cs-CZ" dirty="0" smtClean="0"/>
              <a:t> </a:t>
            </a:r>
            <a:r>
              <a:rPr lang="cs-CZ" b="1" dirty="0" smtClean="0"/>
              <a:t>produkce</a:t>
            </a:r>
            <a:r>
              <a:rPr lang="cs-CZ" dirty="0" smtClean="0"/>
              <a:t> (z 800k y. v 1814 na 51mil.y. v 1830 a 1mld.y. 1870) – nejde ale o konec místní výroby (existuje vedle moderní produkce</a:t>
            </a:r>
            <a:r>
              <a:rPr lang="cs-CZ" dirty="0" smtClean="0"/>
              <a:t>);</a:t>
            </a:r>
          </a:p>
          <a:p>
            <a:endParaRPr lang="cs-CZ" sz="1300" dirty="0" smtClean="0"/>
          </a:p>
          <a:p>
            <a:r>
              <a:rPr lang="cs-CZ" dirty="0" smtClean="0"/>
              <a:t>Od 1820 hlavní exporty </a:t>
            </a:r>
            <a:r>
              <a:rPr lang="cs-CZ" b="1" dirty="0" smtClean="0"/>
              <a:t>indigo</a:t>
            </a:r>
            <a:r>
              <a:rPr lang="cs-CZ" dirty="0" smtClean="0"/>
              <a:t> a </a:t>
            </a:r>
            <a:r>
              <a:rPr lang="cs-CZ" b="1" dirty="0" smtClean="0">
                <a:solidFill>
                  <a:srgbClr val="0070C0"/>
                </a:solidFill>
              </a:rPr>
              <a:t>opium</a:t>
            </a:r>
            <a:r>
              <a:rPr lang="cs-CZ" dirty="0" smtClean="0"/>
              <a:t>; </a:t>
            </a:r>
          </a:p>
          <a:p>
            <a:pPr lvl="1"/>
            <a:r>
              <a:rPr lang="cs-CZ" b="1" dirty="0" smtClean="0"/>
              <a:t>opium</a:t>
            </a:r>
            <a:r>
              <a:rPr lang="cs-CZ" dirty="0" smtClean="0"/>
              <a:t> od 1830 33% exportu, další </a:t>
            </a:r>
            <a:r>
              <a:rPr lang="cs-CZ" b="1" dirty="0" smtClean="0"/>
              <a:t>rýže</a:t>
            </a:r>
            <a:r>
              <a:rPr lang="cs-CZ" dirty="0" smtClean="0"/>
              <a:t>, </a:t>
            </a:r>
            <a:r>
              <a:rPr lang="cs-CZ" b="1" dirty="0" smtClean="0"/>
              <a:t>cukr</a:t>
            </a:r>
            <a:r>
              <a:rPr lang="cs-CZ" dirty="0" smtClean="0"/>
              <a:t>, </a:t>
            </a:r>
            <a:r>
              <a:rPr lang="cs-CZ" b="1" dirty="0" smtClean="0"/>
              <a:t>čaj</a:t>
            </a:r>
            <a:r>
              <a:rPr lang="cs-CZ" dirty="0" smtClean="0"/>
              <a:t>, </a:t>
            </a:r>
            <a:r>
              <a:rPr lang="cs-CZ" b="1" dirty="0" smtClean="0"/>
              <a:t>juta</a:t>
            </a:r>
            <a:r>
              <a:rPr lang="cs-CZ" dirty="0" smtClean="0"/>
              <a:t>; </a:t>
            </a:r>
          </a:p>
          <a:p>
            <a:pPr lvl="1"/>
            <a:r>
              <a:rPr lang="cs-CZ" b="1" dirty="0" smtClean="0"/>
              <a:t>vzpoura</a:t>
            </a:r>
            <a:r>
              <a:rPr lang="cs-CZ" dirty="0" smtClean="0"/>
              <a:t> bengálské armády 1857 – přechod pod GB</a:t>
            </a:r>
            <a:r>
              <a:rPr lang="cs-CZ" dirty="0" smtClean="0"/>
              <a:t>;</a:t>
            </a:r>
          </a:p>
          <a:p>
            <a:pPr lvl="1"/>
            <a:endParaRPr lang="cs-CZ" sz="13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GB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1819 </a:t>
            </a:r>
            <a:r>
              <a:rPr lang="cs-CZ" b="1" dirty="0" smtClean="0"/>
              <a:t>Singapur</a:t>
            </a:r>
            <a:r>
              <a:rPr lang="cs-CZ" dirty="0" smtClean="0"/>
              <a:t>, 1824 </a:t>
            </a:r>
            <a:r>
              <a:rPr lang="cs-CZ" b="1" dirty="0" err="1" smtClean="0"/>
              <a:t>Melaka</a:t>
            </a:r>
            <a:r>
              <a:rPr lang="cs-CZ" dirty="0" smtClean="0"/>
              <a:t>, </a:t>
            </a:r>
            <a:r>
              <a:rPr lang="cs-CZ" b="1" dirty="0" smtClean="0"/>
              <a:t>Malajsie</a:t>
            </a:r>
            <a:r>
              <a:rPr lang="cs-CZ" dirty="0" smtClean="0"/>
              <a:t>, </a:t>
            </a:r>
            <a:r>
              <a:rPr lang="cs-CZ" b="1" dirty="0" smtClean="0"/>
              <a:t>Barma</a:t>
            </a:r>
            <a:r>
              <a:rPr lang="cs-CZ" dirty="0" smtClean="0"/>
              <a:t>… 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FRA</a:t>
            </a:r>
            <a:r>
              <a:rPr lang="cs-CZ" dirty="0" smtClean="0"/>
              <a:t>: </a:t>
            </a:r>
            <a:r>
              <a:rPr lang="cs-CZ" b="1" dirty="0" smtClean="0"/>
              <a:t>Kambodža</a:t>
            </a:r>
            <a:r>
              <a:rPr lang="cs-CZ" dirty="0" smtClean="0"/>
              <a:t>, </a:t>
            </a:r>
            <a:r>
              <a:rPr lang="cs-CZ" b="1" dirty="0" smtClean="0"/>
              <a:t>Laos</a:t>
            </a:r>
            <a:r>
              <a:rPr lang="cs-CZ" dirty="0" smtClean="0"/>
              <a:t> a </a:t>
            </a:r>
            <a:r>
              <a:rPr lang="cs-CZ" b="1" dirty="0" err="1" smtClean="0"/>
              <a:t>Kočinčína</a:t>
            </a:r>
            <a:r>
              <a:rPr lang="cs-CZ" dirty="0" smtClean="0"/>
              <a:t>, Vietnam;</a:t>
            </a:r>
          </a:p>
          <a:p>
            <a:r>
              <a:rPr lang="cs-CZ" dirty="0" smtClean="0"/>
              <a:t>Nejbohatší kolonie – </a:t>
            </a:r>
            <a:r>
              <a:rPr lang="cs-CZ" b="1" dirty="0" smtClean="0">
                <a:solidFill>
                  <a:srgbClr val="0070C0"/>
                </a:solidFill>
              </a:rPr>
              <a:t>NED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(během </a:t>
            </a:r>
            <a:r>
              <a:rPr lang="cs-CZ" dirty="0" err="1" smtClean="0"/>
              <a:t>Napo.válek</a:t>
            </a:r>
            <a:r>
              <a:rPr lang="cs-CZ" dirty="0" smtClean="0"/>
              <a:t> VOC zrušena): </a:t>
            </a:r>
          </a:p>
          <a:p>
            <a:pPr lvl="1"/>
            <a:r>
              <a:rPr lang="cs-CZ" dirty="0" smtClean="0"/>
              <a:t>od 1824 Holandská obchodní společnost pro obchod s </a:t>
            </a:r>
            <a:r>
              <a:rPr lang="cs-CZ" b="1" dirty="0" smtClean="0"/>
              <a:t>Indonésií</a:t>
            </a:r>
            <a:r>
              <a:rPr lang="cs-CZ" dirty="0" smtClean="0"/>
              <a:t>; </a:t>
            </a:r>
          </a:p>
          <a:p>
            <a:pPr lvl="1"/>
            <a:r>
              <a:rPr lang="cs-CZ" dirty="0" smtClean="0"/>
              <a:t>od 1830 </a:t>
            </a:r>
            <a:r>
              <a:rPr lang="cs-CZ" b="1" dirty="0" smtClean="0"/>
              <a:t>kultivační systém </a:t>
            </a:r>
            <a:r>
              <a:rPr lang="cs-CZ" dirty="0" smtClean="0"/>
              <a:t>(vesnice vyčlenily půdu na produkci pro NHM – výkup z uměle nízké ceny (občasné hladomory);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671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Otevření </a:t>
            </a:r>
            <a:r>
              <a:rPr lang="cs-CZ" sz="3200" b="1" dirty="0" smtClean="0">
                <a:solidFill>
                  <a:srgbClr val="FFC000"/>
                </a:solidFill>
              </a:rPr>
              <a:t>Číny</a:t>
            </a:r>
            <a:endParaRPr lang="cs-CZ" sz="2800" b="1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976664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 smtClean="0"/>
              <a:t>Čína</a:t>
            </a:r>
            <a:r>
              <a:rPr lang="cs-CZ" dirty="0" smtClean="0"/>
              <a:t>: 381 mil. 1820 (358 v 1870); </a:t>
            </a:r>
            <a:r>
              <a:rPr lang="cs-CZ" b="1" dirty="0" smtClean="0"/>
              <a:t>32,9% světového produktu </a:t>
            </a:r>
            <a:r>
              <a:rPr lang="cs-CZ" dirty="0" smtClean="0"/>
              <a:t>(GB 1820 5,2% a ZE 23%) (1870 CH 17,2% a ZE 33,6%);</a:t>
            </a:r>
          </a:p>
          <a:p>
            <a:r>
              <a:rPr lang="cs-CZ" b="1" dirty="0" smtClean="0"/>
              <a:t>Mandžuové</a:t>
            </a:r>
            <a:r>
              <a:rPr lang="cs-CZ" dirty="0" smtClean="0"/>
              <a:t> – preventivní vypořádání s nebezpečím střední Asie, konfuciánství; soběstačnost, </a:t>
            </a:r>
            <a:r>
              <a:rPr lang="cs-CZ" b="1" dirty="0" smtClean="0"/>
              <a:t>malá poptávka </a:t>
            </a:r>
            <a:r>
              <a:rPr lang="cs-CZ" dirty="0" smtClean="0"/>
              <a:t>po </a:t>
            </a:r>
            <a:r>
              <a:rPr lang="cs-CZ" b="1" dirty="0" err="1" smtClean="0"/>
              <a:t>záp</a:t>
            </a:r>
            <a:r>
              <a:rPr lang="cs-CZ" b="1" dirty="0" smtClean="0"/>
              <a:t>. produktech </a:t>
            </a:r>
            <a:r>
              <a:rPr lang="cs-CZ" dirty="0" smtClean="0"/>
              <a:t>– E naopak);</a:t>
            </a:r>
          </a:p>
          <a:p>
            <a:endParaRPr lang="cs-CZ" sz="1700" dirty="0" smtClean="0"/>
          </a:p>
          <a:p>
            <a:r>
              <a:rPr lang="cs-CZ" dirty="0" smtClean="0"/>
              <a:t>1700-1842 </a:t>
            </a:r>
            <a:r>
              <a:rPr lang="cs-CZ" b="1" dirty="0" smtClean="0">
                <a:solidFill>
                  <a:srgbClr val="0070C0"/>
                </a:solidFill>
              </a:rPr>
              <a:t>Kantonský systém</a:t>
            </a:r>
            <a:r>
              <a:rPr lang="cs-CZ" dirty="0" smtClean="0"/>
              <a:t>: cizinci v Kantonu (zákaz vstupu do země), nad rámec šedá ekonomika a korupce v přístavních městech;</a:t>
            </a:r>
          </a:p>
          <a:p>
            <a:endParaRPr lang="cs-CZ" sz="1500" dirty="0" smtClean="0"/>
          </a:p>
          <a:p>
            <a:r>
              <a:rPr lang="cs-CZ" dirty="0" smtClean="0"/>
              <a:t>Oficiální vztahy CH-ostatní na základě </a:t>
            </a:r>
            <a:r>
              <a:rPr lang="cs-CZ" b="1" dirty="0" smtClean="0">
                <a:solidFill>
                  <a:srgbClr val="0070C0"/>
                </a:solidFill>
              </a:rPr>
              <a:t>tributárního</a:t>
            </a:r>
            <a:r>
              <a:rPr lang="cs-CZ" b="1" dirty="0" smtClean="0"/>
              <a:t> systému</a:t>
            </a:r>
            <a:r>
              <a:rPr lang="cs-CZ" dirty="0" smtClean="0"/>
              <a:t>: syn nebes – přijímá od ostatních panovníků tribut, kterým uznávají podřízenost, na oplátku dary a tituly (vyšší hodnoty – velkorysost) a umožňoval po dobu pobytu obchod (velmi výnosné);</a:t>
            </a:r>
          </a:p>
          <a:p>
            <a:endParaRPr lang="cs-CZ" sz="1500" dirty="0" smtClean="0"/>
          </a:p>
          <a:p>
            <a:r>
              <a:rPr lang="cs-CZ" dirty="0" smtClean="0"/>
              <a:t>Západ tlačí na flexibilnější systém – odmítnuto, vyhrocenu v důsledku </a:t>
            </a:r>
            <a:r>
              <a:rPr lang="cs-CZ" b="1" dirty="0" smtClean="0"/>
              <a:t>obchodu s </a:t>
            </a:r>
            <a:r>
              <a:rPr lang="cs-CZ" b="1" dirty="0" smtClean="0">
                <a:solidFill>
                  <a:srgbClr val="0070C0"/>
                </a:solidFill>
              </a:rPr>
              <a:t>opiem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Jediná komodita na export </a:t>
            </a:r>
            <a:r>
              <a:rPr lang="cs-CZ" b="1" dirty="0" smtClean="0"/>
              <a:t>stříbro</a:t>
            </a:r>
            <a:r>
              <a:rPr lang="cs-CZ" dirty="0" smtClean="0"/>
              <a:t> (pro E „nevýhodné“ GB na zlatě); </a:t>
            </a:r>
          </a:p>
          <a:p>
            <a:pPr lvl="1"/>
            <a:r>
              <a:rPr lang="cs-CZ" dirty="0" smtClean="0"/>
              <a:t>GB hledá způsob jak </a:t>
            </a:r>
            <a:r>
              <a:rPr lang="cs-CZ" b="1" dirty="0" smtClean="0"/>
              <a:t>vyrovnat bilanci </a:t>
            </a:r>
            <a:r>
              <a:rPr lang="cs-CZ" dirty="0" smtClean="0"/>
              <a:t>(bavlna neuspěla) – za čaj </a:t>
            </a:r>
            <a:r>
              <a:rPr lang="cs-CZ" b="1" dirty="0" smtClean="0"/>
              <a:t>opium</a:t>
            </a:r>
            <a:r>
              <a:rPr lang="cs-CZ" dirty="0" smtClean="0"/>
              <a:t> (z 15t 1730 na 900t v 1820) – </a:t>
            </a:r>
            <a:r>
              <a:rPr lang="cs-CZ" b="1" dirty="0" smtClean="0"/>
              <a:t>obrácení</a:t>
            </a:r>
            <a:r>
              <a:rPr lang="cs-CZ" dirty="0" smtClean="0"/>
              <a:t> toku </a:t>
            </a:r>
            <a:r>
              <a:rPr lang="cs-CZ" b="1" dirty="0" smtClean="0"/>
              <a:t>stříbra</a:t>
            </a:r>
            <a:r>
              <a:rPr lang="cs-CZ" dirty="0" smtClean="0"/>
              <a:t>; dovoz do </a:t>
            </a:r>
            <a:r>
              <a:rPr lang="cs-CZ" b="1" dirty="0" smtClean="0"/>
              <a:t>CH ilegální </a:t>
            </a:r>
            <a:r>
              <a:rPr lang="cs-CZ" dirty="0" smtClean="0"/>
              <a:t>– pašování soukromými obchodníky (nákup v BENG);</a:t>
            </a:r>
          </a:p>
          <a:p>
            <a:pPr lvl="1"/>
            <a:r>
              <a:rPr lang="cs-CZ" dirty="0" smtClean="0"/>
              <a:t>V CH převládl </a:t>
            </a:r>
            <a:r>
              <a:rPr lang="cs-CZ" b="1" dirty="0" smtClean="0"/>
              <a:t>tvrdý postup</a:t>
            </a:r>
            <a:r>
              <a:rPr lang="cs-CZ" dirty="0" smtClean="0"/>
              <a:t>, </a:t>
            </a:r>
            <a:r>
              <a:rPr lang="cs-CZ" b="1" dirty="0" smtClean="0"/>
              <a:t>1838</a:t>
            </a:r>
            <a:r>
              <a:rPr lang="cs-CZ" dirty="0" smtClean="0"/>
              <a:t> Lin </a:t>
            </a:r>
            <a:r>
              <a:rPr lang="cs-CZ" dirty="0" err="1" smtClean="0"/>
              <a:t>Zexu</a:t>
            </a:r>
            <a:r>
              <a:rPr lang="cs-CZ" dirty="0" smtClean="0"/>
              <a:t> – v oblehl Kanton, zničil opium; </a:t>
            </a:r>
            <a:r>
              <a:rPr lang="cs-CZ" b="1" dirty="0" smtClean="0">
                <a:solidFill>
                  <a:srgbClr val="0070C0"/>
                </a:solidFill>
              </a:rPr>
              <a:t>1840</a:t>
            </a:r>
            <a:r>
              <a:rPr lang="cs-CZ" b="1" dirty="0" smtClean="0"/>
              <a:t> GB expedice </a:t>
            </a:r>
            <a:r>
              <a:rPr lang="cs-CZ" dirty="0" smtClean="0"/>
              <a:t>z Indie </a:t>
            </a:r>
            <a:r>
              <a:rPr lang="cs-CZ" b="1" dirty="0" smtClean="0"/>
              <a:t>(Nemesis), </a:t>
            </a:r>
            <a:r>
              <a:rPr lang="cs-CZ" dirty="0" smtClean="0"/>
              <a:t>obsazení Kanton a plavba po J-c-J; </a:t>
            </a:r>
            <a:r>
              <a:rPr lang="cs-CZ" dirty="0" smtClean="0">
                <a:solidFill>
                  <a:srgbClr val="0070C0"/>
                </a:solidFill>
              </a:rPr>
              <a:t>1842</a:t>
            </a:r>
            <a:r>
              <a:rPr lang="cs-CZ" dirty="0" smtClean="0"/>
              <a:t> žádost o mír a </a:t>
            </a:r>
            <a:r>
              <a:rPr lang="cs-CZ" b="1" dirty="0" smtClean="0"/>
              <a:t>dohoda z </a:t>
            </a:r>
            <a:r>
              <a:rPr lang="cs-CZ" b="1" dirty="0" err="1" smtClean="0">
                <a:solidFill>
                  <a:srgbClr val="0070C0"/>
                </a:solidFill>
              </a:rPr>
              <a:t>Nankingu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(odškodné, H-K, </a:t>
            </a:r>
            <a:r>
              <a:rPr lang="cs-CZ" dirty="0" err="1" smtClean="0"/>
              <a:t>otevtření</a:t>
            </a:r>
            <a:r>
              <a:rPr lang="cs-CZ" dirty="0" smtClean="0"/>
              <a:t> přístavů, rovné postavení a extra v přístavech - také FRA a US); </a:t>
            </a:r>
          </a:p>
          <a:p>
            <a:pPr lvl="1"/>
            <a:r>
              <a:rPr lang="cs-CZ" dirty="0" smtClean="0"/>
              <a:t>Nedodržování smlouvy – </a:t>
            </a:r>
            <a:r>
              <a:rPr lang="cs-CZ" b="1" dirty="0" smtClean="0">
                <a:solidFill>
                  <a:srgbClr val="0070C0"/>
                </a:solidFill>
              </a:rPr>
              <a:t>1856</a:t>
            </a:r>
            <a:r>
              <a:rPr lang="cs-CZ" b="1" dirty="0" smtClean="0"/>
              <a:t> zajetí </a:t>
            </a:r>
            <a:r>
              <a:rPr lang="cs-CZ" b="1" dirty="0" err="1" smtClean="0"/>
              <a:t>Arrow</a:t>
            </a:r>
            <a:r>
              <a:rPr lang="cs-CZ" dirty="0" smtClean="0"/>
              <a:t>; GB konzul žádá propuštění a omluvu – využil guvernér H-K a ostřeloval Kanton – </a:t>
            </a:r>
            <a:r>
              <a:rPr lang="cs-CZ" b="1" dirty="0" smtClean="0"/>
              <a:t>FRA</a:t>
            </a:r>
            <a:r>
              <a:rPr lang="cs-CZ" dirty="0" smtClean="0"/>
              <a:t> se přidali, obsadili </a:t>
            </a:r>
            <a:r>
              <a:rPr lang="cs-CZ" b="1" dirty="0" smtClean="0"/>
              <a:t>Kanton</a:t>
            </a:r>
            <a:r>
              <a:rPr lang="cs-CZ" dirty="0" smtClean="0"/>
              <a:t> a postup na </a:t>
            </a:r>
            <a:r>
              <a:rPr lang="cs-CZ" b="1" dirty="0" err="1" smtClean="0">
                <a:solidFill>
                  <a:srgbClr val="0070C0"/>
                </a:solidFill>
              </a:rPr>
              <a:t>Tientsin</a:t>
            </a:r>
            <a:r>
              <a:rPr lang="cs-CZ" dirty="0">
                <a:solidFill>
                  <a:srgbClr val="0070C0"/>
                </a:solidFill>
              </a:rPr>
              <a:t> </a:t>
            </a:r>
            <a:r>
              <a:rPr lang="cs-CZ" dirty="0" smtClean="0"/>
              <a:t>(</a:t>
            </a:r>
            <a:r>
              <a:rPr lang="cs-CZ" b="1" dirty="0" smtClean="0"/>
              <a:t>dohoda</a:t>
            </a:r>
            <a:r>
              <a:rPr lang="cs-CZ" dirty="0" smtClean="0"/>
              <a:t> </a:t>
            </a:r>
            <a:r>
              <a:rPr lang="cs-CZ" b="1" dirty="0" smtClean="0"/>
              <a:t>pěti států</a:t>
            </a:r>
            <a:r>
              <a:rPr lang="cs-CZ" dirty="0" smtClean="0"/>
              <a:t>: +přístup do Pekingu);</a:t>
            </a:r>
          </a:p>
          <a:p>
            <a:pPr lvl="1"/>
            <a:r>
              <a:rPr lang="cs-CZ" b="1" dirty="0" smtClean="0"/>
              <a:t>Nedodrženo</a:t>
            </a:r>
            <a:r>
              <a:rPr lang="cs-CZ" dirty="0" smtClean="0"/>
              <a:t> – </a:t>
            </a:r>
            <a:r>
              <a:rPr lang="cs-CZ" b="1" dirty="0" smtClean="0">
                <a:solidFill>
                  <a:srgbClr val="0070C0"/>
                </a:solidFill>
              </a:rPr>
              <a:t>1859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/>
              <a:t>výsadek</a:t>
            </a:r>
            <a:r>
              <a:rPr lang="cs-CZ" dirty="0" smtClean="0"/>
              <a:t> GB a FRA na Peking („delegace“), </a:t>
            </a:r>
            <a:r>
              <a:rPr lang="cs-CZ" b="1" dirty="0" smtClean="0"/>
              <a:t>porážka</a:t>
            </a:r>
            <a:r>
              <a:rPr lang="cs-CZ" dirty="0" smtClean="0"/>
              <a:t> čínských sil – </a:t>
            </a:r>
            <a:r>
              <a:rPr lang="cs-CZ" b="1" dirty="0" smtClean="0"/>
              <a:t>kapitulace</a:t>
            </a:r>
            <a:r>
              <a:rPr lang="cs-CZ" dirty="0" smtClean="0"/>
              <a:t> CH;</a:t>
            </a:r>
          </a:p>
          <a:p>
            <a:pPr lvl="1"/>
            <a:r>
              <a:rPr lang="cs-CZ" dirty="0" smtClean="0"/>
              <a:t>Potvrzení předchozích smluv a oficiální opiový obchod; </a:t>
            </a:r>
            <a:r>
              <a:rPr lang="cs-CZ" b="1" dirty="0" smtClean="0">
                <a:solidFill>
                  <a:srgbClr val="0070C0"/>
                </a:solidFill>
              </a:rPr>
              <a:t>cla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nesmí překročit </a:t>
            </a:r>
            <a:r>
              <a:rPr lang="cs-CZ" b="1" dirty="0" smtClean="0"/>
              <a:t>5%</a:t>
            </a:r>
            <a:r>
              <a:rPr lang="cs-CZ" dirty="0" smtClean="0"/>
              <a:t>;  </a:t>
            </a:r>
          </a:p>
          <a:p>
            <a:r>
              <a:rPr lang="cs-CZ" dirty="0" smtClean="0"/>
              <a:t> Století ponížení…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959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acstudies.net/wp-content/uploads/2013/02/Canton_Panorama-1800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" y="967910"/>
            <a:ext cx="9046254" cy="462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8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ityofart.net/bship/nemesis_opium_war_col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7"/>
            <a:ext cx="8827219" cy="656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2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3000" b="1" dirty="0" smtClean="0"/>
              <a:t>Otevření </a:t>
            </a:r>
            <a:r>
              <a:rPr lang="cs-CZ" sz="3000" b="1" dirty="0" smtClean="0">
                <a:solidFill>
                  <a:srgbClr val="FF0000"/>
                </a:solidFill>
              </a:rPr>
              <a:t>Japonska</a:t>
            </a:r>
            <a:endParaRPr lang="cs-CZ" sz="30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593304"/>
            <a:ext cx="8712968" cy="626469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1600" dirty="0" smtClean="0"/>
              <a:t>1853 kom. </a:t>
            </a:r>
            <a:r>
              <a:rPr lang="cs-CZ" sz="1600" b="1" dirty="0" err="1" smtClean="0"/>
              <a:t>Perry</a:t>
            </a:r>
            <a:r>
              <a:rPr lang="cs-CZ" sz="1600" dirty="0" smtClean="0"/>
              <a:t> v Edo </a:t>
            </a:r>
            <a:r>
              <a:rPr lang="cs-CZ" sz="1600" dirty="0" err="1" smtClean="0"/>
              <a:t>Bay</a:t>
            </a:r>
            <a:r>
              <a:rPr lang="cs-CZ" sz="1600" dirty="0" smtClean="0"/>
              <a:t>; 250 let šógunů </a:t>
            </a:r>
            <a:r>
              <a:rPr lang="cs-CZ" sz="1600" b="1" dirty="0" err="1" smtClean="0"/>
              <a:t>Tokugawa</a:t>
            </a:r>
            <a:r>
              <a:rPr lang="cs-CZ" sz="1600" dirty="0" smtClean="0"/>
              <a:t> (jen formálně císař);</a:t>
            </a:r>
          </a:p>
          <a:p>
            <a:pPr>
              <a:spcBef>
                <a:spcPts val="0"/>
              </a:spcBef>
            </a:pPr>
            <a:r>
              <a:rPr lang="cs-CZ" sz="1600" dirty="0" smtClean="0"/>
              <a:t>Hrozba západních barbarů – </a:t>
            </a:r>
            <a:r>
              <a:rPr lang="cs-CZ" sz="1600" b="1" dirty="0" smtClean="0">
                <a:solidFill>
                  <a:srgbClr val="0070C0"/>
                </a:solidFill>
              </a:rPr>
              <a:t>uzavření</a:t>
            </a:r>
            <a:r>
              <a:rPr lang="cs-CZ" sz="1600" dirty="0" smtClean="0">
                <a:solidFill>
                  <a:srgbClr val="0070C0"/>
                </a:solidFill>
              </a:rPr>
              <a:t> </a:t>
            </a:r>
            <a:r>
              <a:rPr lang="cs-CZ" sz="1600" dirty="0" smtClean="0"/>
              <a:t>(vykázání 1825 a zákaz kontaktu 1842), porážka Číny;</a:t>
            </a:r>
          </a:p>
          <a:p>
            <a:pPr>
              <a:spcBef>
                <a:spcPts val="0"/>
              </a:spcBef>
            </a:pPr>
            <a:r>
              <a:rPr lang="cs-CZ" sz="1600" dirty="0" smtClean="0"/>
              <a:t>Spolupráce s </a:t>
            </a:r>
            <a:r>
              <a:rPr lang="cs-CZ" sz="1600" b="1" dirty="0" smtClean="0"/>
              <a:t>Holanďany</a:t>
            </a:r>
            <a:r>
              <a:rPr lang="cs-CZ" sz="1600" dirty="0" smtClean="0"/>
              <a:t> (děla, lodě, akademie) – </a:t>
            </a:r>
            <a:r>
              <a:rPr lang="cs-CZ" sz="1600" b="1" dirty="0" smtClean="0"/>
              <a:t>syntéza</a:t>
            </a:r>
            <a:r>
              <a:rPr lang="cs-CZ" sz="1600" dirty="0" smtClean="0"/>
              <a:t> západních </a:t>
            </a:r>
            <a:r>
              <a:rPr lang="cs-CZ" sz="1600" b="1" dirty="0" smtClean="0"/>
              <a:t>znalostí</a:t>
            </a:r>
            <a:r>
              <a:rPr lang="cs-CZ" sz="1600" dirty="0" smtClean="0"/>
              <a:t> a východní </a:t>
            </a:r>
            <a:r>
              <a:rPr lang="cs-CZ" sz="1600" b="1" dirty="0" smtClean="0"/>
              <a:t>morálky</a:t>
            </a:r>
            <a:r>
              <a:rPr lang="cs-CZ" sz="1600" dirty="0" smtClean="0"/>
              <a:t>;</a:t>
            </a:r>
          </a:p>
          <a:p>
            <a:pPr>
              <a:spcBef>
                <a:spcPts val="0"/>
              </a:spcBef>
            </a:pPr>
            <a:endParaRPr lang="cs-CZ" sz="800" b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cs-CZ" sz="1600" b="1" dirty="0" smtClean="0">
                <a:solidFill>
                  <a:srgbClr val="0070C0"/>
                </a:solidFill>
              </a:rPr>
              <a:t>Kompromisní </a:t>
            </a:r>
            <a:r>
              <a:rPr lang="cs-CZ" sz="1600" b="1" dirty="0" smtClean="0">
                <a:solidFill>
                  <a:srgbClr val="0070C0"/>
                </a:solidFill>
              </a:rPr>
              <a:t>politika </a:t>
            </a:r>
            <a:r>
              <a:rPr lang="cs-CZ" sz="1600" dirty="0" smtClean="0"/>
              <a:t>– otevření tří přístavů pro americké lodě, </a:t>
            </a:r>
            <a:r>
              <a:rPr lang="cs-CZ" sz="1600" b="1" dirty="0" smtClean="0"/>
              <a:t>Dohoda o přátelství a obchodu </a:t>
            </a:r>
            <a:r>
              <a:rPr lang="cs-CZ" sz="1600" dirty="0" smtClean="0"/>
              <a:t>JAP-US (</a:t>
            </a:r>
            <a:r>
              <a:rPr lang="cs-CZ" sz="1600" b="1" dirty="0" err="1" smtClean="0"/>
              <a:t>Harrisova</a:t>
            </a:r>
            <a:r>
              <a:rPr lang="cs-CZ" sz="1600" b="1" dirty="0" smtClean="0"/>
              <a:t> </a:t>
            </a:r>
            <a:r>
              <a:rPr lang="cs-CZ" sz="1600" dirty="0" smtClean="0"/>
              <a:t>1858) </a:t>
            </a:r>
            <a:r>
              <a:rPr lang="cs-CZ" sz="1600" dirty="0" smtClean="0"/>
              <a:t>(US mír vs. GB a FRA): </a:t>
            </a:r>
          </a:p>
          <a:p>
            <a:pPr lvl="1">
              <a:spcBef>
                <a:spcPts val="0"/>
              </a:spcBef>
            </a:pPr>
            <a:r>
              <a:rPr lang="cs-CZ" sz="1200" dirty="0" smtClean="0"/>
              <a:t>otevření </a:t>
            </a:r>
            <a:r>
              <a:rPr lang="cs-CZ" sz="1200" b="1" dirty="0" smtClean="0"/>
              <a:t>5 přístavů </a:t>
            </a:r>
            <a:r>
              <a:rPr lang="cs-CZ" sz="1200" dirty="0" smtClean="0"/>
              <a:t>(Edo, Kóbe, Nagasaki, </a:t>
            </a:r>
            <a:r>
              <a:rPr lang="cs-CZ" sz="1200" dirty="0" err="1" smtClean="0"/>
              <a:t>Niigata</a:t>
            </a:r>
            <a:r>
              <a:rPr lang="cs-CZ" sz="1200" dirty="0" smtClean="0"/>
              <a:t>, Jokohama) a výměna </a:t>
            </a:r>
            <a:r>
              <a:rPr lang="cs-CZ" sz="1200" b="1" dirty="0" smtClean="0"/>
              <a:t>diplomatů</a:t>
            </a:r>
            <a:r>
              <a:rPr lang="cs-CZ" sz="1200" dirty="0" smtClean="0"/>
              <a:t>, </a:t>
            </a:r>
            <a:r>
              <a:rPr lang="cs-CZ" sz="1200" b="1" dirty="0" smtClean="0"/>
              <a:t>cla</a:t>
            </a:r>
            <a:r>
              <a:rPr lang="cs-CZ" sz="1200" dirty="0" smtClean="0"/>
              <a:t> max. 5%, MFN;</a:t>
            </a:r>
          </a:p>
          <a:p>
            <a:pPr>
              <a:spcBef>
                <a:spcPts val="0"/>
              </a:spcBef>
            </a:pPr>
            <a:r>
              <a:rPr lang="cs-CZ" sz="1600" dirty="0" smtClean="0"/>
              <a:t>Stejná </a:t>
            </a:r>
            <a:r>
              <a:rPr lang="cs-CZ" sz="1600" b="1" dirty="0" smtClean="0"/>
              <a:t>dohoda</a:t>
            </a:r>
            <a:r>
              <a:rPr lang="cs-CZ" sz="1600" dirty="0" smtClean="0"/>
              <a:t> s GB, FRA (</a:t>
            </a:r>
            <a:r>
              <a:rPr lang="cs-CZ" sz="1600" b="1" dirty="0" err="1" smtClean="0"/>
              <a:t>Ansei</a:t>
            </a:r>
            <a:r>
              <a:rPr lang="cs-CZ" sz="1600" dirty="0" smtClean="0"/>
              <a:t>) – </a:t>
            </a:r>
            <a:r>
              <a:rPr lang="cs-CZ" sz="1600" b="1" dirty="0" smtClean="0"/>
              <a:t>cizinci</a:t>
            </a:r>
            <a:r>
              <a:rPr lang="cs-CZ" sz="1600" dirty="0" smtClean="0"/>
              <a:t> </a:t>
            </a:r>
            <a:r>
              <a:rPr lang="cs-CZ" sz="1600" dirty="0" smtClean="0"/>
              <a:t>dorazili, napětí 1860-1865 </a:t>
            </a:r>
            <a:r>
              <a:rPr lang="cs-CZ" sz="1600" b="1" dirty="0" smtClean="0"/>
              <a:t>útoky</a:t>
            </a:r>
            <a:r>
              <a:rPr lang="cs-CZ" sz="1600" dirty="0" smtClean="0"/>
              <a:t> na vyslance;</a:t>
            </a:r>
          </a:p>
          <a:p>
            <a:pPr>
              <a:spcBef>
                <a:spcPts val="0"/>
              </a:spcBef>
            </a:pPr>
            <a:r>
              <a:rPr lang="cs-CZ" sz="1600" b="1" dirty="0" smtClean="0"/>
              <a:t>Povstání</a:t>
            </a:r>
            <a:r>
              <a:rPr lang="cs-CZ" sz="1600" dirty="0" smtClean="0"/>
              <a:t> </a:t>
            </a:r>
            <a:r>
              <a:rPr lang="cs-CZ" sz="1600" dirty="0" smtClean="0"/>
              <a:t>proti </a:t>
            </a:r>
            <a:r>
              <a:rPr lang="cs-CZ" sz="1600" dirty="0" err="1" smtClean="0"/>
              <a:t>šógunátu</a:t>
            </a:r>
            <a:r>
              <a:rPr lang="cs-CZ" sz="1600" dirty="0" smtClean="0"/>
              <a:t> – požadavek </a:t>
            </a:r>
            <a:r>
              <a:rPr lang="cs-CZ" sz="1600" b="1" dirty="0" smtClean="0"/>
              <a:t>vyhnání barbarů </a:t>
            </a:r>
            <a:r>
              <a:rPr lang="cs-CZ" sz="1600" dirty="0" smtClean="0"/>
              <a:t>a </a:t>
            </a:r>
            <a:r>
              <a:rPr lang="cs-CZ" sz="1600" b="1" dirty="0" smtClean="0"/>
              <a:t>moc císaři</a:t>
            </a:r>
            <a:r>
              <a:rPr lang="cs-CZ" sz="1600" dirty="0" smtClean="0"/>
              <a:t>;</a:t>
            </a:r>
          </a:p>
          <a:p>
            <a:pPr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1600" dirty="0" smtClean="0"/>
              <a:t>1863 </a:t>
            </a:r>
            <a:r>
              <a:rPr lang="cs-CZ" sz="1600" b="1" dirty="0" smtClean="0"/>
              <a:t>střety</a:t>
            </a:r>
            <a:r>
              <a:rPr lang="cs-CZ" sz="1600" dirty="0" smtClean="0"/>
              <a:t> s </a:t>
            </a:r>
            <a:r>
              <a:rPr lang="cs-CZ" sz="1600" b="1" dirty="0" smtClean="0"/>
              <a:t>GB a FRA </a:t>
            </a:r>
            <a:r>
              <a:rPr lang="cs-CZ" sz="1600" dirty="0" smtClean="0"/>
              <a:t>(US sever-jih) – </a:t>
            </a:r>
            <a:r>
              <a:rPr lang="cs-CZ" sz="1600" b="1" dirty="0" smtClean="0"/>
              <a:t>odškodnění</a:t>
            </a:r>
            <a:r>
              <a:rPr lang="cs-CZ" sz="1600" dirty="0" smtClean="0"/>
              <a:t>… další neúspěchy neúnosné: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>
                <a:solidFill>
                  <a:srgbClr val="0070C0"/>
                </a:solidFill>
              </a:rPr>
              <a:t>1867</a:t>
            </a:r>
            <a:r>
              <a:rPr lang="cs-CZ" sz="1400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umírá císař </a:t>
            </a:r>
            <a:r>
              <a:rPr lang="cs-CZ" sz="1400" dirty="0" err="1" smtClean="0"/>
              <a:t>Komei</a:t>
            </a:r>
            <a:r>
              <a:rPr lang="cs-CZ" sz="1400" dirty="0" smtClean="0"/>
              <a:t> – syn </a:t>
            </a:r>
            <a:r>
              <a:rPr lang="cs-CZ" sz="1400" b="1" dirty="0" err="1" smtClean="0"/>
              <a:t>Macuhito</a:t>
            </a:r>
            <a:r>
              <a:rPr lang="cs-CZ" sz="1400" dirty="0" smtClean="0"/>
              <a:t> , zároveň zemřel </a:t>
            </a:r>
            <a:r>
              <a:rPr lang="cs-CZ" sz="1400" dirty="0" err="1" smtClean="0"/>
              <a:t>Iemoči</a:t>
            </a:r>
            <a:r>
              <a:rPr lang="cs-CZ" sz="1400" dirty="0" smtClean="0"/>
              <a:t> a nový šógun </a:t>
            </a:r>
            <a:r>
              <a:rPr lang="cs-CZ" sz="1400" b="1" dirty="0" err="1" smtClean="0"/>
              <a:t>Jošinobu</a:t>
            </a:r>
            <a:r>
              <a:rPr lang="cs-CZ" sz="1400" dirty="0" smtClean="0"/>
              <a:t> </a:t>
            </a:r>
            <a:r>
              <a:rPr lang="cs-CZ" sz="1400" b="1" dirty="0" smtClean="0"/>
              <a:t>předal moc</a:t>
            </a:r>
            <a:r>
              <a:rPr lang="cs-CZ" sz="1400" dirty="0" smtClean="0"/>
              <a:t> (</a:t>
            </a:r>
            <a:r>
              <a:rPr lang="cs-CZ" sz="1400" b="1" dirty="0" err="1" smtClean="0">
                <a:solidFill>
                  <a:srgbClr val="0070C0"/>
                </a:solidFill>
              </a:rPr>
              <a:t>Meidži</a:t>
            </a:r>
            <a:r>
              <a:rPr lang="cs-CZ" sz="1400" dirty="0" smtClean="0"/>
              <a:t>– </a:t>
            </a:r>
            <a:r>
              <a:rPr lang="cs-CZ" sz="1400" dirty="0" err="1" smtClean="0"/>
              <a:t>Matsuhito</a:t>
            </a:r>
            <a:r>
              <a:rPr lang="cs-CZ" sz="1400" dirty="0" smtClean="0"/>
              <a:t>);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Plán předání moci – </a:t>
            </a:r>
            <a:r>
              <a:rPr lang="cs-CZ" sz="1400" b="1" dirty="0" smtClean="0"/>
              <a:t>legislativní tělesa </a:t>
            </a:r>
            <a:r>
              <a:rPr lang="cs-CZ" sz="1400" dirty="0" smtClean="0"/>
              <a:t>(ohled na zájem veřejnosti) obsazované </a:t>
            </a:r>
            <a:r>
              <a:rPr lang="cs-CZ" sz="1400" b="1" dirty="0" smtClean="0"/>
              <a:t>dle schopností</a:t>
            </a:r>
            <a:r>
              <a:rPr lang="cs-CZ" sz="1400" dirty="0" smtClean="0"/>
              <a:t>, </a:t>
            </a:r>
            <a:r>
              <a:rPr lang="cs-CZ" sz="1400" dirty="0" err="1" smtClean="0"/>
              <a:t>zahr.politika</a:t>
            </a:r>
            <a:r>
              <a:rPr lang="cs-CZ" sz="1400" dirty="0" smtClean="0"/>
              <a:t> s ohledem na všeobecné mínění;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Reakce </a:t>
            </a:r>
            <a:r>
              <a:rPr lang="cs-CZ" sz="1400" b="1" dirty="0" smtClean="0"/>
              <a:t>elit</a:t>
            </a:r>
            <a:r>
              <a:rPr lang="cs-CZ" sz="1400" dirty="0" smtClean="0"/>
              <a:t> – šógunové poraženi – </a:t>
            </a:r>
            <a:r>
              <a:rPr lang="cs-CZ" sz="1400" dirty="0" err="1" smtClean="0"/>
              <a:t>Tokugawa</a:t>
            </a:r>
            <a:r>
              <a:rPr lang="cs-CZ" sz="1400" dirty="0" smtClean="0"/>
              <a:t> zničena;</a:t>
            </a:r>
          </a:p>
          <a:p>
            <a:pPr lvl="1">
              <a:spcBef>
                <a:spcPts val="0"/>
              </a:spcBef>
            </a:pPr>
            <a:r>
              <a:rPr lang="cs-CZ" sz="1400" b="1" dirty="0" smtClean="0"/>
              <a:t>1869</a:t>
            </a:r>
            <a:r>
              <a:rPr lang="cs-CZ" sz="1400" dirty="0" smtClean="0"/>
              <a:t> </a:t>
            </a:r>
            <a:r>
              <a:rPr lang="cs-CZ" sz="1400" b="1" dirty="0" smtClean="0"/>
              <a:t>zrušen </a:t>
            </a:r>
            <a:r>
              <a:rPr lang="cs-CZ" sz="1400" b="1" dirty="0" smtClean="0">
                <a:solidFill>
                  <a:srgbClr val="0070C0"/>
                </a:solidFill>
              </a:rPr>
              <a:t>feudalismus</a:t>
            </a:r>
            <a:r>
              <a:rPr lang="cs-CZ" sz="1400" b="1" dirty="0" smtClean="0"/>
              <a:t> </a:t>
            </a:r>
            <a:r>
              <a:rPr lang="cs-CZ" sz="1400" dirty="0" smtClean="0"/>
              <a:t>(omezení ohybu a obchodu) – byrokratický stát, rovnost společenských tříd;</a:t>
            </a:r>
          </a:p>
          <a:p>
            <a:pPr lvl="1">
              <a:spcBef>
                <a:spcPts val="0"/>
              </a:spcBef>
            </a:pPr>
            <a:endParaRPr lang="cs-CZ" sz="600" dirty="0" smtClean="0"/>
          </a:p>
          <a:p>
            <a:pPr>
              <a:spcBef>
                <a:spcPts val="0"/>
              </a:spcBef>
            </a:pPr>
            <a:r>
              <a:rPr lang="cs-CZ" sz="1600" b="1" dirty="0" err="1" smtClean="0">
                <a:solidFill>
                  <a:srgbClr val="0070C0"/>
                </a:solidFill>
              </a:rPr>
              <a:t>Meidži</a:t>
            </a:r>
            <a:r>
              <a:rPr lang="cs-CZ" sz="1600" dirty="0" smtClean="0">
                <a:solidFill>
                  <a:srgbClr val="0070C0"/>
                </a:solidFill>
              </a:rPr>
              <a:t> </a:t>
            </a:r>
            <a:r>
              <a:rPr lang="cs-CZ" sz="1600" dirty="0" smtClean="0"/>
              <a:t>– cíl vyvést zemi z </a:t>
            </a:r>
            <a:r>
              <a:rPr lang="cs-CZ" sz="1600" b="1" dirty="0" smtClean="0"/>
              <a:t>ponížení</a:t>
            </a:r>
            <a:r>
              <a:rPr lang="cs-CZ" sz="1600" dirty="0" smtClean="0"/>
              <a:t> a </a:t>
            </a:r>
            <a:r>
              <a:rPr lang="cs-CZ" sz="1600" b="1" dirty="0" smtClean="0"/>
              <a:t>zaostalosti</a:t>
            </a:r>
            <a:r>
              <a:rPr lang="cs-CZ" sz="1600" dirty="0"/>
              <a:t>;</a:t>
            </a:r>
            <a:r>
              <a:rPr lang="cs-CZ" sz="1600" dirty="0" smtClean="0"/>
              <a:t> </a:t>
            </a:r>
            <a:r>
              <a:rPr lang="cs-CZ" sz="1600" b="1" dirty="0" smtClean="0"/>
              <a:t>oligarchie</a:t>
            </a:r>
            <a:r>
              <a:rPr lang="cs-CZ" sz="1600" dirty="0" smtClean="0"/>
              <a:t>: </a:t>
            </a:r>
            <a:r>
              <a:rPr lang="cs-CZ" sz="1600" b="1" dirty="0" smtClean="0"/>
              <a:t>nacionalismus</a:t>
            </a:r>
            <a:r>
              <a:rPr lang="cs-CZ" sz="1600" dirty="0" smtClean="0"/>
              <a:t> + rychlá </a:t>
            </a:r>
            <a:r>
              <a:rPr lang="cs-CZ" sz="1600" b="1" dirty="0" smtClean="0"/>
              <a:t>modernizace</a:t>
            </a:r>
            <a:r>
              <a:rPr lang="cs-CZ" sz="1600" dirty="0" smtClean="0"/>
              <a:t> a </a:t>
            </a:r>
            <a:r>
              <a:rPr lang="cs-CZ" sz="1600" b="1" dirty="0" smtClean="0">
                <a:solidFill>
                  <a:srgbClr val="0070C0"/>
                </a:solidFill>
              </a:rPr>
              <a:t>industrializace</a:t>
            </a:r>
            <a:r>
              <a:rPr lang="cs-CZ" sz="1600" dirty="0" smtClean="0"/>
              <a:t>;</a:t>
            </a:r>
          </a:p>
          <a:p>
            <a:pPr>
              <a:spcBef>
                <a:spcPts val="0"/>
              </a:spcBef>
            </a:pPr>
            <a:r>
              <a:rPr lang="cs-CZ" sz="1600" b="1" dirty="0" smtClean="0"/>
              <a:t>Pozemková </a:t>
            </a:r>
            <a:r>
              <a:rPr lang="cs-CZ" sz="1600" b="1" dirty="0" smtClean="0">
                <a:solidFill>
                  <a:srgbClr val="0070C0"/>
                </a:solidFill>
              </a:rPr>
              <a:t>reforma</a:t>
            </a:r>
            <a:r>
              <a:rPr lang="cs-CZ" sz="1600" dirty="0" smtClean="0"/>
              <a:t>, </a:t>
            </a:r>
            <a:r>
              <a:rPr lang="cs-CZ" sz="1600" b="1" dirty="0" smtClean="0"/>
              <a:t>mobilizace</a:t>
            </a:r>
            <a:r>
              <a:rPr lang="cs-CZ" sz="1600" dirty="0" smtClean="0"/>
              <a:t> </a:t>
            </a:r>
            <a:r>
              <a:rPr lang="cs-CZ" sz="1600" b="1" dirty="0" smtClean="0"/>
              <a:t>pracovní</a:t>
            </a:r>
            <a:r>
              <a:rPr lang="cs-CZ" sz="1600" dirty="0" smtClean="0"/>
              <a:t> </a:t>
            </a:r>
            <a:r>
              <a:rPr lang="cs-CZ" sz="1600" b="1" dirty="0" smtClean="0"/>
              <a:t>síly</a:t>
            </a:r>
            <a:r>
              <a:rPr lang="cs-CZ" sz="1600" dirty="0" smtClean="0"/>
              <a:t>, </a:t>
            </a:r>
            <a:r>
              <a:rPr lang="cs-CZ" sz="1600" b="1" dirty="0" smtClean="0"/>
              <a:t>studium</a:t>
            </a:r>
            <a:r>
              <a:rPr lang="cs-CZ" sz="1600" dirty="0" smtClean="0"/>
              <a:t> západní </a:t>
            </a:r>
            <a:r>
              <a:rPr lang="cs-CZ" sz="1600" b="1" dirty="0" smtClean="0"/>
              <a:t>technologie</a:t>
            </a:r>
            <a:r>
              <a:rPr lang="cs-CZ" sz="1600" dirty="0" smtClean="0"/>
              <a:t>, rychlý růst moderní produkce: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Export </a:t>
            </a:r>
            <a:r>
              <a:rPr lang="cs-CZ" sz="1400" b="1" dirty="0" smtClean="0"/>
              <a:t>hedvábí</a:t>
            </a:r>
            <a:r>
              <a:rPr lang="cs-CZ" sz="1400" dirty="0" smtClean="0"/>
              <a:t> z 646t na 12,46kt (1868-1914); </a:t>
            </a:r>
            <a:r>
              <a:rPr lang="cs-CZ" sz="1400" b="1" dirty="0" smtClean="0"/>
              <a:t>uhlí</a:t>
            </a:r>
            <a:r>
              <a:rPr lang="cs-CZ" sz="1400" dirty="0" smtClean="0"/>
              <a:t> z 600kt na 21,3mil.t (1875-1913); </a:t>
            </a:r>
            <a:r>
              <a:rPr lang="cs-CZ" sz="1400" b="1" dirty="0" smtClean="0"/>
              <a:t>obchodní flotila </a:t>
            </a:r>
            <a:r>
              <a:rPr lang="cs-CZ" sz="1400" dirty="0" smtClean="0"/>
              <a:t>z 26 na 1514 parních lodí (1873-1913); </a:t>
            </a:r>
            <a:r>
              <a:rPr lang="cs-CZ" sz="1400" b="1" dirty="0" smtClean="0"/>
              <a:t>železnice</a:t>
            </a:r>
            <a:r>
              <a:rPr lang="cs-CZ" sz="1400" dirty="0" smtClean="0"/>
              <a:t> z 29km na 11 400km (1872-1914).</a:t>
            </a:r>
          </a:p>
          <a:p>
            <a:pPr lvl="1">
              <a:spcBef>
                <a:spcPts val="0"/>
              </a:spcBef>
            </a:pPr>
            <a:r>
              <a:rPr lang="cs-CZ" sz="1400" dirty="0" smtClean="0"/>
              <a:t>1890 </a:t>
            </a:r>
            <a:r>
              <a:rPr lang="cs-CZ" sz="1400" b="1" dirty="0" smtClean="0"/>
              <a:t>ústava</a:t>
            </a:r>
            <a:r>
              <a:rPr lang="cs-CZ" sz="1400" dirty="0" smtClean="0"/>
              <a:t> s </a:t>
            </a:r>
            <a:r>
              <a:rPr lang="cs-CZ" sz="1400" b="1" dirty="0" smtClean="0"/>
              <a:t>konstituční monarchií </a:t>
            </a:r>
            <a:r>
              <a:rPr lang="cs-CZ" sz="1400" dirty="0" smtClean="0"/>
              <a:t>– rozšiřování volebního práva (majetkový cenzus);</a:t>
            </a:r>
          </a:p>
          <a:p>
            <a:pPr lvl="1">
              <a:spcBef>
                <a:spcPts val="0"/>
              </a:spcBef>
            </a:pPr>
            <a:endParaRPr lang="cs-CZ" sz="600" dirty="0" smtClean="0"/>
          </a:p>
          <a:p>
            <a:pPr>
              <a:spcBef>
                <a:spcPts val="0"/>
              </a:spcBef>
            </a:pPr>
            <a:r>
              <a:rPr lang="cs-CZ" sz="1600" b="1" dirty="0" smtClean="0"/>
              <a:t>Otevření</a:t>
            </a:r>
            <a:r>
              <a:rPr lang="cs-CZ" sz="1600" dirty="0" smtClean="0"/>
              <a:t> nejuzavřenější ekonomiky – ale </a:t>
            </a:r>
            <a:r>
              <a:rPr lang="cs-CZ" sz="1600" b="1" dirty="0" smtClean="0"/>
              <a:t>autonomie</a:t>
            </a:r>
            <a:r>
              <a:rPr lang="cs-CZ" sz="1600" dirty="0" smtClean="0"/>
              <a:t> a národní sebevědomí (silný stát), industrializace (levná práce a minimum půdy), flexibilita;</a:t>
            </a:r>
          </a:p>
        </p:txBody>
      </p:sp>
    </p:spTree>
    <p:extLst>
      <p:ext uri="{BB962C8B-B14F-4D97-AF65-F5344CB8AC3E}">
        <p14:creationId xmlns:p14="http://schemas.microsoft.com/office/powerpoint/2010/main" val="182500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23120\Desktop\EEveGE2012\Obrázky\Satsuma-samurai-during-boshin-war-peri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3" y="0"/>
            <a:ext cx="86139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13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Tovární produkce</a:t>
            </a:r>
            <a:endParaRPr lang="cs-CZ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832648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Moderní odvětví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bavlněný </a:t>
            </a:r>
            <a:r>
              <a:rPr lang="cs-CZ" b="1" dirty="0" smtClean="0"/>
              <a:t>textil</a:t>
            </a:r>
            <a:r>
              <a:rPr lang="cs-CZ" dirty="0" smtClean="0"/>
              <a:t>, železo a </a:t>
            </a:r>
            <a:r>
              <a:rPr lang="cs-CZ" b="1" dirty="0" smtClean="0"/>
              <a:t>ocel</a:t>
            </a:r>
            <a:r>
              <a:rPr lang="cs-CZ" dirty="0" smtClean="0"/>
              <a:t>, </a:t>
            </a:r>
            <a:r>
              <a:rPr lang="cs-CZ" b="1" dirty="0" smtClean="0"/>
              <a:t>uhlí</a:t>
            </a:r>
            <a:r>
              <a:rPr lang="cs-CZ" dirty="0" smtClean="0"/>
              <a:t> (1770-1815 růst o 7%, 3% a 2%); </a:t>
            </a:r>
          </a:p>
          <a:p>
            <a:pPr lvl="1"/>
            <a:r>
              <a:rPr lang="cs-CZ" dirty="0" smtClean="0"/>
              <a:t>nárůst produkce 1800-1860: železo 16x, uhlí 14x a spotřeba surové bavlny 21x;</a:t>
            </a:r>
          </a:p>
          <a:p>
            <a:r>
              <a:rPr lang="cs-CZ" dirty="0" smtClean="0"/>
              <a:t>Přeměna tradiční výroby v manufakturách na </a:t>
            </a:r>
            <a:r>
              <a:rPr lang="cs-CZ" b="1" dirty="0" smtClean="0">
                <a:solidFill>
                  <a:srgbClr val="0070C0"/>
                </a:solidFill>
              </a:rPr>
              <a:t>tovární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(koncentrovaná, masová, využívající stroje): </a:t>
            </a:r>
            <a:r>
              <a:rPr lang="cs-CZ" b="1" dirty="0" smtClean="0"/>
              <a:t>technika</a:t>
            </a:r>
            <a:r>
              <a:rPr lang="cs-CZ" dirty="0" smtClean="0"/>
              <a:t>, </a:t>
            </a:r>
            <a:r>
              <a:rPr lang="cs-CZ" b="1" dirty="0" smtClean="0"/>
              <a:t>management</a:t>
            </a:r>
            <a:r>
              <a:rPr lang="cs-CZ" dirty="0" smtClean="0"/>
              <a:t>, sociální vztahy a </a:t>
            </a:r>
            <a:r>
              <a:rPr lang="cs-CZ" b="1" dirty="0" smtClean="0"/>
              <a:t>trhy</a:t>
            </a:r>
            <a:r>
              <a:rPr lang="cs-CZ" dirty="0" smtClean="0"/>
              <a:t>;</a:t>
            </a:r>
          </a:p>
          <a:p>
            <a:r>
              <a:rPr lang="cs-CZ" dirty="0" smtClean="0"/>
              <a:t>Odlesňování -&gt; </a:t>
            </a:r>
            <a:r>
              <a:rPr lang="cs-CZ" b="1" dirty="0" smtClean="0"/>
              <a:t>uhlí</a:t>
            </a:r>
            <a:r>
              <a:rPr lang="cs-CZ" dirty="0" smtClean="0"/>
              <a:t> (GB, BEL, US vs. FRA, SPA);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Stroj</a:t>
            </a:r>
            <a:r>
              <a:rPr lang="cs-CZ" b="1" dirty="0" smtClean="0"/>
              <a:t>: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místo lidské, zvířecí, přírodní „živelné“ síly</a:t>
            </a:r>
            <a:r>
              <a:rPr lang="cs-CZ" dirty="0"/>
              <a:t>:</a:t>
            </a:r>
            <a:r>
              <a:rPr lang="cs-CZ" dirty="0" smtClean="0"/>
              <a:t> uhlí + </a:t>
            </a:r>
            <a:r>
              <a:rPr lang="cs-CZ" b="1" dirty="0" smtClean="0"/>
              <a:t>parní stroj</a:t>
            </a:r>
            <a:r>
              <a:rPr lang="cs-CZ" dirty="0" smtClean="0"/>
              <a:t>,</a:t>
            </a:r>
            <a:r>
              <a:rPr lang="cs-CZ" b="1" dirty="0" smtClean="0"/>
              <a:t> </a:t>
            </a:r>
            <a:r>
              <a:rPr lang="cs-CZ" dirty="0" smtClean="0"/>
              <a:t>odděluje produkci od zdroje (ke </a:t>
            </a:r>
            <a:r>
              <a:rPr lang="cs-CZ" b="1" dirty="0" smtClean="0"/>
              <a:t>koncentrované pracovní síle </a:t>
            </a:r>
            <a:r>
              <a:rPr lang="cs-CZ" dirty="0" smtClean="0"/>
              <a:t>– města);</a:t>
            </a:r>
          </a:p>
          <a:p>
            <a:pPr lvl="1"/>
            <a:r>
              <a:rPr lang="cs-CZ" dirty="0" smtClean="0"/>
              <a:t>opakované pohyby nástroje (baterie)  rychlost a síla – rozdělení produkčního procesu do </a:t>
            </a:r>
            <a:r>
              <a:rPr lang="cs-CZ" b="1" dirty="0" smtClean="0"/>
              <a:t>kroků</a:t>
            </a:r>
            <a:r>
              <a:rPr lang="cs-CZ" dirty="0" smtClean="0"/>
              <a:t>; </a:t>
            </a:r>
            <a:r>
              <a:rPr lang="cs-CZ" b="1" dirty="0" err="1" smtClean="0"/>
              <a:t>expertnost</a:t>
            </a:r>
            <a:r>
              <a:rPr lang="cs-CZ" dirty="0" smtClean="0"/>
              <a:t> obsluhy;</a:t>
            </a:r>
          </a:p>
          <a:p>
            <a:pPr lvl="1"/>
            <a:endParaRPr lang="cs-CZ" sz="1700" dirty="0" smtClean="0"/>
          </a:p>
          <a:p>
            <a:r>
              <a:rPr lang="cs-CZ" dirty="0" smtClean="0"/>
              <a:t>Levné </a:t>
            </a:r>
            <a:r>
              <a:rPr lang="cs-CZ" b="1" dirty="0" smtClean="0"/>
              <a:t>zboží </a:t>
            </a:r>
            <a:r>
              <a:rPr lang="cs-CZ" b="1" dirty="0" smtClean="0">
                <a:solidFill>
                  <a:srgbClr val="0070C0"/>
                </a:solidFill>
              </a:rPr>
              <a:t>masové spotřeby</a:t>
            </a:r>
            <a:r>
              <a:rPr lang="cs-CZ" b="1" dirty="0" smtClean="0"/>
              <a:t>:</a:t>
            </a:r>
            <a:r>
              <a:rPr lang="cs-CZ" dirty="0" smtClean="0"/>
              <a:t> předpoklad </a:t>
            </a:r>
            <a:r>
              <a:rPr lang="cs-CZ" b="1" dirty="0" smtClean="0"/>
              <a:t>poptávky</a:t>
            </a:r>
            <a:r>
              <a:rPr lang="cs-CZ" dirty="0" smtClean="0"/>
              <a:t>; důsledek </a:t>
            </a:r>
            <a:r>
              <a:rPr lang="cs-CZ" b="1" dirty="0" smtClean="0"/>
              <a:t>tovární výroby</a:t>
            </a:r>
            <a:r>
              <a:rPr lang="cs-CZ" dirty="0" smtClean="0"/>
              <a:t>;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Parní stroj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Podtlak – voda v </a:t>
            </a:r>
            <a:r>
              <a:rPr lang="cs-CZ" b="1" dirty="0" smtClean="0"/>
              <a:t>dolech</a:t>
            </a:r>
            <a:r>
              <a:rPr lang="cs-CZ" dirty="0" smtClean="0"/>
              <a:t> (</a:t>
            </a:r>
            <a:r>
              <a:rPr lang="cs-CZ" dirty="0" err="1" smtClean="0"/>
              <a:t>Savery</a:t>
            </a:r>
            <a:r>
              <a:rPr lang="cs-CZ" dirty="0" smtClean="0"/>
              <a:t> 1698), </a:t>
            </a:r>
            <a:r>
              <a:rPr lang="cs-CZ" dirty="0" err="1" smtClean="0"/>
              <a:t>Newcomen</a:t>
            </a:r>
            <a:r>
              <a:rPr lang="cs-CZ" dirty="0" smtClean="0"/>
              <a:t>; použití v </a:t>
            </a:r>
            <a:r>
              <a:rPr lang="cs-CZ" b="1" dirty="0" smtClean="0"/>
              <a:t>továrně</a:t>
            </a:r>
            <a:r>
              <a:rPr lang="cs-CZ" dirty="0" smtClean="0"/>
              <a:t> až Watt (1756 – oddělený kondenzátor páry); rotační pohyb…</a:t>
            </a:r>
          </a:p>
          <a:p>
            <a:pPr lvl="1"/>
            <a:r>
              <a:rPr lang="cs-CZ" dirty="0" err="1" smtClean="0"/>
              <a:t>Plnotlaký</a:t>
            </a:r>
            <a:r>
              <a:rPr lang="cs-CZ" dirty="0" smtClean="0"/>
              <a:t> PS – přesun do </a:t>
            </a:r>
            <a:r>
              <a:rPr lang="cs-CZ" b="1" dirty="0" smtClean="0"/>
              <a:t>hal </a:t>
            </a:r>
            <a:r>
              <a:rPr lang="cs-CZ" dirty="0" smtClean="0"/>
              <a:t>a</a:t>
            </a:r>
            <a:r>
              <a:rPr lang="cs-CZ" b="1" dirty="0" smtClean="0"/>
              <a:t> lokomotiv </a:t>
            </a:r>
            <a:r>
              <a:rPr lang="cs-CZ" dirty="0" smtClean="0"/>
              <a:t>– </a:t>
            </a:r>
            <a:r>
              <a:rPr lang="cs-CZ" dirty="0" err="1" smtClean="0"/>
              <a:t>Stephenson</a:t>
            </a:r>
            <a:r>
              <a:rPr lang="cs-CZ" dirty="0" smtClean="0"/>
              <a:t> 1825 (</a:t>
            </a:r>
            <a:r>
              <a:rPr lang="cs-CZ" i="1" dirty="0" err="1" smtClean="0"/>
              <a:t>Rocket</a:t>
            </a:r>
            <a:r>
              <a:rPr lang="cs-CZ" dirty="0"/>
              <a:t>;</a:t>
            </a:r>
            <a:r>
              <a:rPr lang="cs-CZ" dirty="0" smtClean="0"/>
              <a:t> lokomotiva na železnici 90t, 30km/h) - revoluce;</a:t>
            </a:r>
          </a:p>
          <a:p>
            <a:pPr lvl="1"/>
            <a:r>
              <a:rPr lang="cs-CZ" dirty="0" smtClean="0"/>
              <a:t>1867 – sdružený PS (několikanásobná expanze v samostatných válcích); </a:t>
            </a:r>
            <a:r>
              <a:rPr lang="cs-CZ" dirty="0" err="1" smtClean="0"/>
              <a:t>Parsons</a:t>
            </a:r>
            <a:r>
              <a:rPr lang="cs-CZ" dirty="0" smtClean="0"/>
              <a:t> 1884 – parní </a:t>
            </a:r>
            <a:r>
              <a:rPr lang="cs-CZ" b="1" dirty="0" smtClean="0"/>
              <a:t>turbína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1800: 35k HP, 1870: 2mil. HP;</a:t>
            </a:r>
          </a:p>
          <a:p>
            <a:r>
              <a:rPr lang="cs-CZ" dirty="0"/>
              <a:t>P</a:t>
            </a:r>
            <a:r>
              <a:rPr lang="cs-CZ" dirty="0" smtClean="0"/>
              <a:t>rodukce železa ve </a:t>
            </a:r>
            <a:r>
              <a:rPr lang="cs-CZ" b="1" dirty="0" smtClean="0"/>
              <a:t>vysoké peci</a:t>
            </a:r>
            <a:r>
              <a:rPr lang="cs-CZ" dirty="0" smtClean="0"/>
              <a:t>, </a:t>
            </a:r>
            <a:r>
              <a:rPr lang="cs-CZ" b="1" dirty="0" smtClean="0"/>
              <a:t>koks</a:t>
            </a:r>
            <a:r>
              <a:rPr lang="cs-CZ" dirty="0" smtClean="0"/>
              <a:t> (</a:t>
            </a:r>
            <a:r>
              <a:rPr lang="cs-CZ" dirty="0" err="1" smtClean="0"/>
              <a:t>Darby</a:t>
            </a:r>
            <a:r>
              <a:rPr lang="cs-CZ" dirty="0" smtClean="0"/>
              <a:t> 1709); Bessemer – </a:t>
            </a:r>
            <a:r>
              <a:rPr lang="cs-CZ" b="1" dirty="0" smtClean="0">
                <a:solidFill>
                  <a:srgbClr val="0070C0"/>
                </a:solidFill>
              </a:rPr>
              <a:t>ocel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(1856), dostupný materiál;</a:t>
            </a:r>
          </a:p>
          <a:p>
            <a:r>
              <a:rPr lang="cs-CZ" b="1" dirty="0" smtClean="0"/>
              <a:t>Pokrok</a:t>
            </a:r>
            <a:r>
              <a:rPr lang="cs-CZ" dirty="0" smtClean="0"/>
              <a:t>, zvědavost, </a:t>
            </a:r>
            <a:r>
              <a:rPr lang="cs-CZ" b="1" dirty="0" smtClean="0"/>
              <a:t>hrdost</a:t>
            </a:r>
            <a:r>
              <a:rPr lang="cs-CZ" dirty="0" smtClean="0"/>
              <a:t> – hodnoty GB společnosti; pozemková </a:t>
            </a:r>
            <a:r>
              <a:rPr lang="cs-CZ" b="1" dirty="0" smtClean="0"/>
              <a:t>šlechta</a:t>
            </a:r>
            <a:r>
              <a:rPr lang="cs-CZ" dirty="0" smtClean="0"/>
              <a:t> ztrácí politický vliv i hospodářskou kontrolu (přizpůsobení i odpor) – překonána;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98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Imperialismus</a:t>
            </a:r>
            <a:r>
              <a:rPr lang="cs-CZ" sz="3600" dirty="0" smtClean="0"/>
              <a:t> </a:t>
            </a:r>
            <a:r>
              <a:rPr lang="cs-CZ" sz="3600" b="1" dirty="0" smtClean="0"/>
              <a:t>v </a:t>
            </a:r>
            <a:r>
              <a:rPr lang="cs-CZ" sz="3600" b="1" dirty="0" smtClean="0">
                <a:solidFill>
                  <a:srgbClr val="0070C0"/>
                </a:solidFill>
              </a:rPr>
              <a:t>Africe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smtClean="0"/>
              <a:t>1870</a:t>
            </a:r>
            <a:r>
              <a:rPr lang="cs-CZ" dirty="0" smtClean="0"/>
              <a:t> – </a:t>
            </a:r>
            <a:r>
              <a:rPr lang="cs-CZ" b="1" dirty="0" smtClean="0"/>
              <a:t>10%</a:t>
            </a:r>
            <a:r>
              <a:rPr lang="cs-CZ" dirty="0" smtClean="0"/>
              <a:t> území, pobřeží (klima, nejasné benefity, militantní státy); expedice; strategické ohledy: námořní základny, nové koloniální mocnosti (</a:t>
            </a:r>
            <a:r>
              <a:rPr lang="cs-CZ" b="1" dirty="0" smtClean="0"/>
              <a:t>GER</a:t>
            </a:r>
            <a:r>
              <a:rPr lang="cs-CZ" dirty="0" smtClean="0"/>
              <a:t> a </a:t>
            </a:r>
            <a:r>
              <a:rPr lang="cs-CZ" b="1" dirty="0" smtClean="0"/>
              <a:t>ITA</a:t>
            </a:r>
            <a:r>
              <a:rPr lang="cs-CZ" dirty="0" smtClean="0"/>
              <a:t>), zdroje vojáků; „civilizace“;</a:t>
            </a:r>
          </a:p>
          <a:p>
            <a:r>
              <a:rPr lang="cs-CZ" b="1" dirty="0" smtClean="0"/>
              <a:t>GB</a:t>
            </a:r>
            <a:r>
              <a:rPr lang="cs-CZ" dirty="0" smtClean="0"/>
              <a:t> – 1806 získali na NED </a:t>
            </a:r>
            <a:r>
              <a:rPr lang="cs-CZ" b="1" dirty="0" smtClean="0">
                <a:solidFill>
                  <a:srgbClr val="0070C0"/>
                </a:solidFill>
              </a:rPr>
              <a:t>Mys</a:t>
            </a:r>
            <a:r>
              <a:rPr lang="cs-CZ" dirty="0"/>
              <a:t>:</a:t>
            </a:r>
            <a:r>
              <a:rPr lang="cs-CZ" dirty="0" smtClean="0"/>
              <a:t> 1866 zlato a diamanty (ze 175k v 1854 na 1,5mil 1877), zemědělství (90%), export vlny 100x 1840-1872;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álka proti Zulu 1879 a </a:t>
            </a:r>
            <a:r>
              <a:rPr lang="cs-CZ" dirty="0" err="1" smtClean="0"/>
              <a:t>Boerské</a:t>
            </a:r>
            <a:r>
              <a:rPr lang="cs-CZ" dirty="0" smtClean="0"/>
              <a:t> války (1880-1881 a 1899-1903, spálená země); </a:t>
            </a:r>
            <a:r>
              <a:rPr lang="cs-CZ" b="1" dirty="0" smtClean="0"/>
              <a:t>zemědělská </a:t>
            </a:r>
            <a:r>
              <a:rPr lang="cs-CZ" b="1" dirty="0" smtClean="0">
                <a:solidFill>
                  <a:srgbClr val="0070C0"/>
                </a:solidFill>
              </a:rPr>
              <a:t>reforma 1913 </a:t>
            </a:r>
            <a:r>
              <a:rPr lang="cs-CZ" dirty="0" smtClean="0"/>
              <a:t>(80% obyv. má 13% půdy, těžba a diskriminace);</a:t>
            </a:r>
          </a:p>
          <a:p>
            <a:r>
              <a:rPr lang="cs-CZ" b="1" dirty="0" smtClean="0"/>
              <a:t>Závody</a:t>
            </a:r>
            <a:r>
              <a:rPr lang="cs-CZ" dirty="0" smtClean="0"/>
              <a:t>: </a:t>
            </a:r>
          </a:p>
          <a:p>
            <a:pPr lvl="1"/>
            <a:r>
              <a:rPr lang="cs-CZ" dirty="0" smtClean="0"/>
              <a:t>plán </a:t>
            </a:r>
            <a:r>
              <a:rPr lang="cs-CZ" b="1" dirty="0" smtClean="0">
                <a:solidFill>
                  <a:srgbClr val="0070C0"/>
                </a:solidFill>
              </a:rPr>
              <a:t>GB</a:t>
            </a:r>
            <a:r>
              <a:rPr lang="cs-CZ" b="1" dirty="0" smtClean="0"/>
              <a:t>: </a:t>
            </a:r>
            <a:r>
              <a:rPr lang="cs-CZ" dirty="0" smtClean="0"/>
              <a:t>Egypt – Mys (BOTS, ZIM, ZAM, KEN);</a:t>
            </a:r>
          </a:p>
          <a:p>
            <a:pPr lvl="1"/>
            <a:r>
              <a:rPr lang="cs-CZ" dirty="0" smtClean="0"/>
              <a:t>(GB) </a:t>
            </a:r>
            <a:r>
              <a:rPr lang="cs-CZ" b="1" dirty="0" smtClean="0">
                <a:solidFill>
                  <a:srgbClr val="0070C0"/>
                </a:solidFill>
              </a:rPr>
              <a:t>FRA</a:t>
            </a:r>
            <a:r>
              <a:rPr lang="cs-CZ" b="1" dirty="0" smtClean="0"/>
              <a:t>:</a:t>
            </a:r>
            <a:r>
              <a:rPr lang="cs-CZ" dirty="0" smtClean="0"/>
              <a:t> SEN-Rudém m.: střet ve </a:t>
            </a:r>
            <a:r>
              <a:rPr lang="cs-CZ" b="1" dirty="0" err="1" smtClean="0"/>
              <a:t>Fashodě</a:t>
            </a:r>
            <a:r>
              <a:rPr lang="cs-CZ" dirty="0" smtClean="0"/>
              <a:t> (1899 Súdán); </a:t>
            </a:r>
          </a:p>
          <a:p>
            <a:pPr lvl="1"/>
            <a:r>
              <a:rPr lang="cs-CZ" b="1" dirty="0" smtClean="0"/>
              <a:t>FRA:</a:t>
            </a:r>
            <a:r>
              <a:rPr lang="cs-CZ" dirty="0" smtClean="0"/>
              <a:t> 1827-1847 angažmá v Alžíru (spolu s ním TUN a MAR); 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GER</a:t>
            </a:r>
            <a:r>
              <a:rPr lang="cs-CZ" dirty="0" smtClean="0"/>
              <a:t>: </a:t>
            </a:r>
            <a:r>
              <a:rPr lang="cs-CZ" dirty="0" err="1" smtClean="0"/>
              <a:t>Togoland</a:t>
            </a:r>
            <a:r>
              <a:rPr lang="cs-CZ" dirty="0" smtClean="0"/>
              <a:t>, KAM, NAM– střet s GB v Tanganice; </a:t>
            </a:r>
          </a:p>
          <a:p>
            <a:pPr lvl="1"/>
            <a:r>
              <a:rPr lang="cs-CZ" b="1" dirty="0" smtClean="0"/>
              <a:t>ITA</a:t>
            </a:r>
            <a:r>
              <a:rPr lang="cs-CZ" dirty="0" smtClean="0"/>
              <a:t> SOM, ERIT, LIB;</a:t>
            </a:r>
          </a:p>
          <a:p>
            <a:r>
              <a:rPr lang="cs-CZ" dirty="0" smtClean="0"/>
              <a:t>1884 </a:t>
            </a:r>
            <a:r>
              <a:rPr lang="cs-CZ" b="1" dirty="0" smtClean="0"/>
              <a:t>Berlínská konference</a:t>
            </a:r>
            <a:r>
              <a:rPr lang="cs-CZ" dirty="0" smtClean="0"/>
              <a:t>: notifikace a efektivní obsazení; Kongo;</a:t>
            </a:r>
          </a:p>
          <a:p>
            <a:r>
              <a:rPr lang="cs-CZ" b="1" dirty="0" smtClean="0"/>
              <a:t>Svobodný stát </a:t>
            </a:r>
            <a:r>
              <a:rPr lang="cs-CZ" b="1" dirty="0" smtClean="0">
                <a:solidFill>
                  <a:srgbClr val="0070C0"/>
                </a:solidFill>
              </a:rPr>
              <a:t>Kongo</a:t>
            </a:r>
            <a:r>
              <a:rPr lang="cs-CZ" b="1" dirty="0" smtClean="0"/>
              <a:t> </a:t>
            </a:r>
            <a:r>
              <a:rPr lang="cs-CZ" dirty="0" smtClean="0"/>
              <a:t>1885-1908 (Leopold I.): zóna volného obchodu (koncese na 10-15 let) + území krále; </a:t>
            </a:r>
            <a:r>
              <a:rPr lang="cs-CZ" dirty="0" err="1" smtClean="0"/>
              <a:t>Katanga</a:t>
            </a:r>
            <a:r>
              <a:rPr lang="cs-CZ" dirty="0" smtClean="0"/>
              <a:t> (měď, GB) a </a:t>
            </a:r>
            <a:r>
              <a:rPr lang="cs-CZ" dirty="0"/>
              <a:t>Z</a:t>
            </a:r>
            <a:r>
              <a:rPr lang="cs-CZ" dirty="0" smtClean="0"/>
              <a:t>anzibar (</a:t>
            </a:r>
            <a:r>
              <a:rPr lang="cs-CZ" dirty="0" err="1" smtClean="0"/>
              <a:t>Tippu</a:t>
            </a:r>
            <a:r>
              <a:rPr lang="cs-CZ" dirty="0" smtClean="0"/>
              <a:t> </a:t>
            </a:r>
            <a:r>
              <a:rPr lang="cs-CZ" dirty="0" err="1" smtClean="0"/>
              <a:t>Tipa</a:t>
            </a:r>
            <a:r>
              <a:rPr lang="cs-CZ" dirty="0" smtClean="0"/>
              <a:t>); 90. léta – kaučukový boom (</a:t>
            </a:r>
            <a:r>
              <a:rPr lang="cs-CZ" dirty="0" err="1" smtClean="0"/>
              <a:t>Force</a:t>
            </a:r>
            <a:r>
              <a:rPr lang="cs-CZ" dirty="0" smtClean="0"/>
              <a:t> </a:t>
            </a:r>
            <a:r>
              <a:rPr lang="cs-CZ" dirty="0" err="1" smtClean="0"/>
              <a:t>Publique</a:t>
            </a:r>
            <a:r>
              <a:rPr lang="cs-CZ" dirty="0" smtClean="0"/>
              <a:t>); redukce obyvatel na polovinu;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033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8913"/>
            <a:ext cx="672465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52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3120\Desktop\EEveGE2012\Obrázky\BelgianCongoSoldier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5715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4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23120\Desktop\EEveGE2012\Obrázky\MutilatedChildrenFromCon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619" y="107186"/>
            <a:ext cx="441632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2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KwW7GeyHJZ0/TzSDuaqPdoI/AAAAAAAASaE/LpIhK6mVLkg/s1600/HMS_Dreadnou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8236694" cy="64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146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5679"/>
            <a:ext cx="8229600" cy="790383"/>
          </a:xfrm>
        </p:spPr>
        <p:txBody>
          <a:bodyPr>
            <a:normAutofit/>
          </a:bodyPr>
          <a:lstStyle/>
          <a:p>
            <a:r>
              <a:rPr lang="cs-CZ" sz="2600" b="1" dirty="0" smtClean="0"/>
              <a:t>Cesta ke </a:t>
            </a:r>
            <a:r>
              <a:rPr lang="cs-CZ" sz="2600" b="1" dirty="0" smtClean="0">
                <a:solidFill>
                  <a:srgbClr val="0070C0"/>
                </a:solidFill>
              </a:rPr>
              <a:t>světové válce</a:t>
            </a:r>
            <a:endParaRPr lang="cs-CZ" sz="2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116" y="476672"/>
            <a:ext cx="9001000" cy="6120680"/>
          </a:xfrm>
        </p:spPr>
        <p:txBody>
          <a:bodyPr>
            <a:normAutofit fontScale="47500" lnSpcReduction="20000"/>
          </a:bodyPr>
          <a:lstStyle/>
          <a:p>
            <a:r>
              <a:rPr lang="cs-CZ" dirty="0" smtClean="0"/>
              <a:t>Poslední třetina </a:t>
            </a:r>
            <a:r>
              <a:rPr lang="cs-CZ" b="1" dirty="0" smtClean="0"/>
              <a:t>19st</a:t>
            </a:r>
            <a:r>
              <a:rPr lang="cs-CZ" dirty="0" smtClean="0"/>
              <a:t>.: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GB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/>
              <a:t>demokratizace</a:t>
            </a:r>
            <a:r>
              <a:rPr lang="cs-CZ" dirty="0" smtClean="0"/>
              <a:t> – občanská demokracie; orientace </a:t>
            </a:r>
            <a:r>
              <a:rPr lang="cs-CZ" b="1" dirty="0" smtClean="0"/>
              <a:t>na mimo-E trhy</a:t>
            </a:r>
            <a:r>
              <a:rPr lang="cs-CZ" dirty="0" smtClean="0"/>
              <a:t>, akceptování diskriminace na kontinentě; </a:t>
            </a:r>
            <a:r>
              <a:rPr lang="cs-CZ" b="1" dirty="0" smtClean="0"/>
              <a:t>FT</a:t>
            </a:r>
            <a:r>
              <a:rPr lang="cs-CZ" dirty="0" smtClean="0"/>
              <a:t> politika je </a:t>
            </a:r>
            <a:r>
              <a:rPr lang="cs-CZ" b="1" dirty="0" smtClean="0"/>
              <a:t>benevolentní</a:t>
            </a:r>
            <a:r>
              <a:rPr lang="cs-CZ" dirty="0" smtClean="0"/>
              <a:t> hegemonie;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FRA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využívá </a:t>
            </a:r>
            <a:r>
              <a:rPr lang="cs-CZ" b="1" dirty="0" smtClean="0"/>
              <a:t>GB </a:t>
            </a:r>
            <a:r>
              <a:rPr lang="cs-CZ" dirty="0" smtClean="0"/>
              <a:t>trhu, </a:t>
            </a:r>
            <a:r>
              <a:rPr lang="cs-CZ" b="1" dirty="0" smtClean="0"/>
              <a:t>kontinentálního</a:t>
            </a:r>
            <a:r>
              <a:rPr lang="cs-CZ" dirty="0" smtClean="0"/>
              <a:t> </a:t>
            </a:r>
            <a:r>
              <a:rPr lang="cs-CZ" b="1" dirty="0" smtClean="0"/>
              <a:t>trhu</a:t>
            </a:r>
            <a:r>
              <a:rPr lang="cs-CZ" dirty="0" smtClean="0"/>
              <a:t> a buduje </a:t>
            </a:r>
            <a:r>
              <a:rPr lang="cs-CZ" b="1" dirty="0" smtClean="0"/>
              <a:t>impérium</a:t>
            </a:r>
            <a:r>
              <a:rPr lang="cs-CZ" dirty="0" smtClean="0"/>
              <a:t>;</a:t>
            </a:r>
          </a:p>
          <a:p>
            <a:pPr lvl="1"/>
            <a:r>
              <a:rPr lang="cs-CZ" b="1" dirty="0" smtClean="0"/>
              <a:t>BEL, NED, SWI </a:t>
            </a:r>
            <a:r>
              <a:rPr lang="cs-CZ" dirty="0" smtClean="0"/>
              <a:t>a </a:t>
            </a:r>
            <a:r>
              <a:rPr lang="cs-CZ" b="1" dirty="0" smtClean="0"/>
              <a:t>SCAN</a:t>
            </a:r>
            <a:r>
              <a:rPr lang="cs-CZ" dirty="0" smtClean="0"/>
              <a:t> se </a:t>
            </a:r>
            <a:r>
              <a:rPr lang="cs-CZ" b="1" dirty="0" smtClean="0"/>
              <a:t>adaptují</a:t>
            </a:r>
            <a:r>
              <a:rPr lang="cs-CZ" dirty="0" smtClean="0"/>
              <a:t> a specializují dle </a:t>
            </a:r>
            <a:r>
              <a:rPr lang="cs-CZ" b="1" dirty="0" smtClean="0"/>
              <a:t>CA</a:t>
            </a:r>
            <a:r>
              <a:rPr lang="cs-CZ" dirty="0" smtClean="0"/>
              <a:t>;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RUS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b="1" dirty="0" smtClean="0"/>
              <a:t>industrializace</a:t>
            </a:r>
            <a:r>
              <a:rPr lang="cs-CZ" dirty="0" smtClean="0"/>
              <a:t> (vnitřní limity), expanze do </a:t>
            </a:r>
            <a:r>
              <a:rPr lang="cs-CZ" b="1" dirty="0" smtClean="0"/>
              <a:t>střední Asie a Kavkazu</a:t>
            </a:r>
            <a:r>
              <a:rPr lang="cs-CZ" dirty="0" smtClean="0"/>
              <a:t>, na úkor Osmanů;</a:t>
            </a:r>
          </a:p>
          <a:p>
            <a:pPr lvl="1"/>
            <a:endParaRPr lang="cs-CZ" sz="1500" dirty="0"/>
          </a:p>
          <a:p>
            <a:r>
              <a:rPr lang="cs-CZ" dirty="0" smtClean="0"/>
              <a:t>Přesto </a:t>
            </a:r>
            <a:r>
              <a:rPr lang="cs-CZ" b="1" dirty="0" smtClean="0"/>
              <a:t>fatální konflikt</a:t>
            </a:r>
            <a:r>
              <a:rPr lang="cs-CZ" dirty="0" smtClean="0"/>
              <a:t>(!)</a:t>
            </a:r>
          </a:p>
          <a:p>
            <a:pPr lvl="1"/>
            <a:r>
              <a:rPr lang="cs-CZ" dirty="0" smtClean="0"/>
              <a:t>Stará </a:t>
            </a:r>
            <a:r>
              <a:rPr lang="cs-CZ" b="1" dirty="0" smtClean="0"/>
              <a:t>linie </a:t>
            </a:r>
            <a:r>
              <a:rPr lang="cs-CZ" b="1" dirty="0" smtClean="0">
                <a:solidFill>
                  <a:srgbClr val="0070C0"/>
                </a:solidFill>
              </a:rPr>
              <a:t>východ</a:t>
            </a:r>
            <a:r>
              <a:rPr lang="cs-CZ" b="1" dirty="0" smtClean="0"/>
              <a:t> </a:t>
            </a:r>
            <a:r>
              <a:rPr lang="cs-CZ" dirty="0" smtClean="0"/>
              <a:t>(silní pozemkoví vlastníci a industrializace) - </a:t>
            </a:r>
            <a:r>
              <a:rPr lang="cs-CZ" b="1" dirty="0" smtClean="0">
                <a:solidFill>
                  <a:srgbClr val="0070C0"/>
                </a:solidFill>
              </a:rPr>
              <a:t>západ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(občanské průmyslové státy);</a:t>
            </a:r>
          </a:p>
          <a:p>
            <a:pPr lvl="1"/>
            <a:r>
              <a:rPr lang="cs-CZ" b="1" dirty="0" smtClean="0"/>
              <a:t>Německá industrializace </a:t>
            </a:r>
            <a:r>
              <a:rPr lang="cs-CZ" dirty="0" smtClean="0"/>
              <a:t>(</a:t>
            </a:r>
            <a:r>
              <a:rPr lang="cs-CZ" b="1" dirty="0" smtClean="0">
                <a:solidFill>
                  <a:srgbClr val="0070C0"/>
                </a:solidFill>
              </a:rPr>
              <a:t>junkeři</a:t>
            </a:r>
            <a:r>
              <a:rPr lang="cs-CZ" dirty="0" smtClean="0"/>
              <a:t>) pro-aktivní zahraniční politika, tradice </a:t>
            </a:r>
            <a:r>
              <a:rPr lang="cs-CZ" b="1" dirty="0" smtClean="0"/>
              <a:t>kolonizace Slovanů </a:t>
            </a:r>
            <a:r>
              <a:rPr lang="cs-CZ" dirty="0" smtClean="0"/>
              <a:t>(Prusko – Rusko); stojí na straně </a:t>
            </a:r>
            <a:r>
              <a:rPr lang="cs-CZ" b="1" dirty="0" smtClean="0"/>
              <a:t>konzervativních</a:t>
            </a:r>
            <a:r>
              <a:rPr lang="cs-CZ" dirty="0" smtClean="0"/>
              <a:t> a monarchických sil; budování </a:t>
            </a:r>
            <a:r>
              <a:rPr lang="cs-CZ" b="1" dirty="0" smtClean="0"/>
              <a:t>zámořského impéria + flotila</a:t>
            </a:r>
            <a:r>
              <a:rPr lang="cs-CZ" dirty="0" smtClean="0"/>
              <a:t>;</a:t>
            </a:r>
          </a:p>
          <a:p>
            <a:pPr lvl="1"/>
            <a:endParaRPr lang="cs-CZ" sz="1500" dirty="0"/>
          </a:p>
          <a:p>
            <a:r>
              <a:rPr lang="cs-CZ" b="1" dirty="0" smtClean="0"/>
              <a:t>Systém </a:t>
            </a:r>
            <a:r>
              <a:rPr lang="cs-CZ" b="1" dirty="0" smtClean="0">
                <a:solidFill>
                  <a:srgbClr val="0070C0"/>
                </a:solidFill>
              </a:rPr>
              <a:t>aliancí</a:t>
            </a:r>
            <a:r>
              <a:rPr lang="cs-CZ" b="1" dirty="0" smtClean="0"/>
              <a:t> </a:t>
            </a:r>
            <a:r>
              <a:rPr lang="cs-CZ" dirty="0" smtClean="0"/>
              <a:t>od 1815: </a:t>
            </a:r>
          </a:p>
          <a:p>
            <a:pPr lvl="1"/>
            <a:r>
              <a:rPr lang="cs-CZ" b="1" dirty="0" smtClean="0"/>
              <a:t>Svatá aliance </a:t>
            </a:r>
            <a:r>
              <a:rPr lang="cs-CZ" dirty="0" smtClean="0"/>
              <a:t>(PRU, RUS, RAK proti </a:t>
            </a:r>
            <a:r>
              <a:rPr lang="cs-CZ" b="1" dirty="0" smtClean="0"/>
              <a:t>konstitucionalismu</a:t>
            </a:r>
            <a:r>
              <a:rPr lang="cs-CZ" dirty="0" smtClean="0"/>
              <a:t>), </a:t>
            </a:r>
          </a:p>
          <a:p>
            <a:pPr lvl="1"/>
            <a:r>
              <a:rPr lang="cs-CZ" b="1" dirty="0" smtClean="0"/>
              <a:t>1873</a:t>
            </a:r>
            <a:r>
              <a:rPr lang="cs-CZ" dirty="0" smtClean="0"/>
              <a:t> </a:t>
            </a:r>
            <a:r>
              <a:rPr lang="cs-CZ" b="1" dirty="0" smtClean="0"/>
              <a:t>Spolek tří císařů </a:t>
            </a:r>
            <a:r>
              <a:rPr lang="cs-CZ" dirty="0" smtClean="0"/>
              <a:t>(Bismarckova </a:t>
            </a:r>
            <a:r>
              <a:rPr lang="cs-CZ" b="1" dirty="0" smtClean="0"/>
              <a:t>snaha </a:t>
            </a:r>
            <a:r>
              <a:rPr lang="cs-CZ" b="1" dirty="0" smtClean="0">
                <a:solidFill>
                  <a:srgbClr val="0070C0"/>
                </a:solidFill>
              </a:rPr>
              <a:t>izolovat FRA</a:t>
            </a:r>
            <a:r>
              <a:rPr lang="cs-CZ" dirty="0" smtClean="0"/>
              <a:t>), spor R-U a RUS (o Balkán) – </a:t>
            </a:r>
            <a:r>
              <a:rPr lang="cs-CZ" b="1" dirty="0" smtClean="0">
                <a:solidFill>
                  <a:srgbClr val="0070C0"/>
                </a:solidFill>
              </a:rPr>
              <a:t>1879 GER + R-U </a:t>
            </a:r>
            <a:r>
              <a:rPr lang="cs-CZ" dirty="0" smtClean="0"/>
              <a:t>(</a:t>
            </a:r>
            <a:r>
              <a:rPr lang="cs-CZ" b="1" dirty="0" smtClean="0"/>
              <a:t>ITA 1882</a:t>
            </a:r>
            <a:r>
              <a:rPr lang="cs-CZ" dirty="0" smtClean="0"/>
              <a:t>);</a:t>
            </a:r>
          </a:p>
          <a:p>
            <a:pPr lvl="1"/>
            <a:r>
              <a:rPr lang="cs-CZ" b="1" dirty="0" smtClean="0">
                <a:solidFill>
                  <a:srgbClr val="0070C0"/>
                </a:solidFill>
              </a:rPr>
              <a:t>Bismarck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úsilí udržet </a:t>
            </a:r>
            <a:r>
              <a:rPr lang="cs-CZ" b="1" dirty="0" smtClean="0"/>
              <a:t>RUS jako spojence </a:t>
            </a:r>
            <a:r>
              <a:rPr lang="cs-CZ" dirty="0" smtClean="0"/>
              <a:t>(FRA – revize </a:t>
            </a:r>
            <a:r>
              <a:rPr lang="cs-CZ" b="1" dirty="0" smtClean="0"/>
              <a:t>Alsaska a Lotrinska</a:t>
            </a:r>
            <a:r>
              <a:rPr lang="cs-CZ" dirty="0" smtClean="0"/>
              <a:t>), hrozba </a:t>
            </a:r>
            <a:r>
              <a:rPr lang="cs-CZ" b="1" dirty="0" smtClean="0"/>
              <a:t>války na </a:t>
            </a:r>
            <a:r>
              <a:rPr lang="cs-CZ" b="1" dirty="0" smtClean="0">
                <a:solidFill>
                  <a:srgbClr val="0070C0"/>
                </a:solidFill>
              </a:rPr>
              <a:t>dvou frontách</a:t>
            </a:r>
            <a:r>
              <a:rPr lang="cs-CZ" dirty="0" smtClean="0"/>
              <a:t>; 1887 </a:t>
            </a:r>
            <a:r>
              <a:rPr lang="cs-CZ" b="1" dirty="0" smtClean="0"/>
              <a:t>smlouva s </a:t>
            </a:r>
            <a:r>
              <a:rPr lang="cs-CZ" b="1" dirty="0" smtClean="0">
                <a:solidFill>
                  <a:srgbClr val="0070C0"/>
                </a:solidFill>
              </a:rPr>
              <a:t>RUS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1888 </a:t>
            </a:r>
            <a:r>
              <a:rPr lang="cs-CZ" b="1" dirty="0" smtClean="0">
                <a:solidFill>
                  <a:srgbClr val="0070C0"/>
                </a:solidFill>
              </a:rPr>
              <a:t>Vilém II. </a:t>
            </a:r>
            <a:r>
              <a:rPr lang="cs-CZ" dirty="0" smtClean="0"/>
              <a:t>(</a:t>
            </a:r>
            <a:r>
              <a:rPr lang="cs-CZ" b="1" dirty="0" smtClean="0"/>
              <a:t>odstoupení</a:t>
            </a:r>
            <a:r>
              <a:rPr lang="cs-CZ" dirty="0" smtClean="0"/>
              <a:t> </a:t>
            </a:r>
            <a:r>
              <a:rPr lang="cs-CZ" b="1" dirty="0" smtClean="0"/>
              <a:t>Bismarcka</a:t>
            </a:r>
            <a:r>
              <a:rPr lang="cs-CZ" dirty="0" smtClean="0"/>
              <a:t> 1890) a </a:t>
            </a:r>
            <a:r>
              <a:rPr lang="cs-CZ" b="1" dirty="0" smtClean="0"/>
              <a:t>odmítnutí</a:t>
            </a:r>
            <a:r>
              <a:rPr lang="cs-CZ" dirty="0" smtClean="0"/>
              <a:t> potvrzení smlouvy s </a:t>
            </a:r>
            <a:r>
              <a:rPr lang="cs-CZ" b="1" dirty="0" smtClean="0"/>
              <a:t>RUS</a:t>
            </a:r>
            <a:r>
              <a:rPr lang="cs-CZ" dirty="0" smtClean="0"/>
              <a:t>;</a:t>
            </a:r>
          </a:p>
          <a:p>
            <a:pPr lvl="1"/>
            <a:r>
              <a:rPr lang="cs-CZ" b="1" dirty="0" smtClean="0"/>
              <a:t>1892</a:t>
            </a:r>
            <a:r>
              <a:rPr lang="cs-CZ" dirty="0" smtClean="0"/>
              <a:t> </a:t>
            </a:r>
            <a:r>
              <a:rPr lang="cs-CZ" b="1" dirty="0" smtClean="0"/>
              <a:t>spojenectví FRA s RUS </a:t>
            </a:r>
            <a:r>
              <a:rPr lang="cs-CZ" dirty="0" smtClean="0"/>
              <a:t>a </a:t>
            </a:r>
            <a:r>
              <a:rPr lang="cs-CZ" b="1" dirty="0" smtClean="0"/>
              <a:t>1904</a:t>
            </a:r>
            <a:r>
              <a:rPr lang="cs-CZ" dirty="0" smtClean="0"/>
              <a:t> </a:t>
            </a:r>
            <a:r>
              <a:rPr lang="cs-CZ" b="1" dirty="0" smtClean="0"/>
              <a:t>Srdečná dohoda </a:t>
            </a:r>
            <a:r>
              <a:rPr lang="cs-CZ" dirty="0" smtClean="0"/>
              <a:t>GB a FRA; </a:t>
            </a:r>
            <a:r>
              <a:rPr lang="cs-CZ" b="1" dirty="0" smtClean="0"/>
              <a:t>1907</a:t>
            </a:r>
            <a:r>
              <a:rPr lang="cs-CZ" dirty="0" smtClean="0"/>
              <a:t> dohoda </a:t>
            </a:r>
            <a:r>
              <a:rPr lang="cs-CZ" b="1" dirty="0" smtClean="0"/>
              <a:t>GB s RUS </a:t>
            </a:r>
            <a:r>
              <a:rPr lang="cs-CZ" dirty="0" smtClean="0"/>
              <a:t>(</a:t>
            </a:r>
            <a:r>
              <a:rPr lang="cs-CZ" b="1" dirty="0" smtClean="0">
                <a:solidFill>
                  <a:srgbClr val="0070C0"/>
                </a:solidFill>
              </a:rPr>
              <a:t>Trojdohoda</a:t>
            </a:r>
            <a:r>
              <a:rPr lang="cs-CZ" dirty="0" smtClean="0"/>
              <a:t>);</a:t>
            </a:r>
          </a:p>
          <a:p>
            <a:pPr lvl="1"/>
            <a:r>
              <a:rPr lang="cs-CZ" dirty="0" smtClean="0"/>
              <a:t>GER – </a:t>
            </a:r>
            <a:r>
              <a:rPr lang="cs-CZ" b="1" dirty="0" smtClean="0"/>
              <a:t>krajně nevýhodná </a:t>
            </a:r>
            <a:r>
              <a:rPr lang="cs-CZ" dirty="0" smtClean="0"/>
              <a:t>pozice (junkeři a RUS, budování flotily a GB);</a:t>
            </a:r>
          </a:p>
          <a:p>
            <a:pPr lvl="1"/>
            <a:endParaRPr lang="cs-CZ" sz="13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Rak.-Uh.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tradiční mocenská politika na </a:t>
            </a:r>
            <a:r>
              <a:rPr lang="cs-CZ" b="1" dirty="0" smtClean="0"/>
              <a:t>Balkáně</a:t>
            </a:r>
            <a:r>
              <a:rPr lang="cs-CZ" dirty="0" smtClean="0"/>
              <a:t>: </a:t>
            </a:r>
          </a:p>
          <a:p>
            <a:pPr lvl="1"/>
            <a:r>
              <a:rPr lang="cs-CZ" b="1" dirty="0" smtClean="0"/>
              <a:t>anexe Bosny </a:t>
            </a:r>
            <a:r>
              <a:rPr lang="cs-CZ" dirty="0" smtClean="0"/>
              <a:t>1909 a dvě balkánské války, </a:t>
            </a:r>
            <a:r>
              <a:rPr lang="cs-CZ" b="1" dirty="0" smtClean="0"/>
              <a:t>atentát</a:t>
            </a:r>
            <a:r>
              <a:rPr lang="cs-CZ" dirty="0" smtClean="0"/>
              <a:t> na </a:t>
            </a:r>
            <a:r>
              <a:rPr lang="cs-CZ" dirty="0" err="1" smtClean="0"/>
              <a:t>F.Ferdinanda</a:t>
            </a:r>
            <a:r>
              <a:rPr lang="cs-CZ" dirty="0" smtClean="0"/>
              <a:t> 6/1914, nepřijatelné </a:t>
            </a:r>
            <a:r>
              <a:rPr lang="cs-CZ" b="1" dirty="0" smtClean="0"/>
              <a:t>ultimátum </a:t>
            </a:r>
            <a:r>
              <a:rPr lang="cs-CZ" b="1" dirty="0" smtClean="0">
                <a:solidFill>
                  <a:srgbClr val="0070C0"/>
                </a:solidFill>
              </a:rPr>
              <a:t>Srbsku</a:t>
            </a:r>
            <a:r>
              <a:rPr lang="cs-CZ" b="1" dirty="0" smtClean="0"/>
              <a:t> </a:t>
            </a:r>
            <a:r>
              <a:rPr lang="cs-CZ" dirty="0" smtClean="0"/>
              <a:t>(snaha vyřešit </a:t>
            </a:r>
            <a:r>
              <a:rPr lang="cs-CZ" dirty="0" err="1" smtClean="0"/>
              <a:t>panslov</a:t>
            </a:r>
            <a:r>
              <a:rPr lang="cs-CZ" dirty="0" smtClean="0"/>
              <a:t>. a RUS vliv na Balkáně)… </a:t>
            </a:r>
            <a:r>
              <a:rPr lang="cs-CZ" b="1" dirty="0" smtClean="0"/>
              <a:t>výhodná situace </a:t>
            </a:r>
            <a:r>
              <a:rPr lang="cs-CZ" dirty="0" smtClean="0"/>
              <a:t>(GER);</a:t>
            </a:r>
          </a:p>
          <a:p>
            <a:pPr lvl="1"/>
            <a:r>
              <a:rPr lang="cs-CZ" dirty="0"/>
              <a:t>č</a:t>
            </a:r>
            <a:r>
              <a:rPr lang="cs-CZ" dirty="0" smtClean="0"/>
              <a:t>ástečná</a:t>
            </a:r>
            <a:r>
              <a:rPr lang="cs-CZ" b="1" dirty="0" smtClean="0"/>
              <a:t> mobilizace </a:t>
            </a:r>
            <a:r>
              <a:rPr lang="cs-CZ" dirty="0" smtClean="0"/>
              <a:t>RUS</a:t>
            </a:r>
            <a:r>
              <a:rPr lang="cs-CZ" b="1" dirty="0" smtClean="0"/>
              <a:t> </a:t>
            </a:r>
            <a:r>
              <a:rPr lang="cs-CZ" dirty="0" smtClean="0"/>
              <a:t>– mobilizace GER, FRA;</a:t>
            </a:r>
          </a:p>
          <a:p>
            <a:pPr lvl="1"/>
            <a:endParaRPr lang="cs-CZ" sz="1300" dirty="0"/>
          </a:p>
          <a:p>
            <a:r>
              <a:rPr lang="cs-CZ" dirty="0" smtClean="0"/>
              <a:t> GER: organizační procesy a </a:t>
            </a:r>
            <a:r>
              <a:rPr lang="cs-CZ" b="1" dirty="0" smtClean="0">
                <a:solidFill>
                  <a:srgbClr val="0070C0"/>
                </a:solidFill>
              </a:rPr>
              <a:t>doktrína</a:t>
            </a:r>
            <a:r>
              <a:rPr lang="cs-CZ" dirty="0" smtClean="0"/>
              <a:t>:</a:t>
            </a:r>
          </a:p>
          <a:p>
            <a:pPr lvl="1"/>
            <a:r>
              <a:rPr lang="cs-CZ" b="1" dirty="0" smtClean="0"/>
              <a:t>FRA</a:t>
            </a:r>
            <a:r>
              <a:rPr lang="cs-CZ" dirty="0" smtClean="0"/>
              <a:t> chce </a:t>
            </a:r>
            <a:r>
              <a:rPr lang="cs-CZ" b="1" dirty="0" smtClean="0"/>
              <a:t>válku</a:t>
            </a:r>
            <a:r>
              <a:rPr lang="cs-CZ" dirty="0" smtClean="0"/>
              <a:t> – </a:t>
            </a:r>
            <a:r>
              <a:rPr lang="cs-CZ" b="1" dirty="0" smtClean="0"/>
              <a:t>RUS</a:t>
            </a:r>
            <a:r>
              <a:rPr lang="cs-CZ" dirty="0" smtClean="0"/>
              <a:t> </a:t>
            </a:r>
            <a:r>
              <a:rPr lang="cs-CZ" b="1" dirty="0" smtClean="0"/>
              <a:t>mobilizace</a:t>
            </a:r>
            <a:r>
              <a:rPr lang="cs-CZ" dirty="0" smtClean="0"/>
              <a:t> je hrozba (</a:t>
            </a:r>
            <a:r>
              <a:rPr lang="cs-CZ" b="1" dirty="0" smtClean="0"/>
              <a:t>dvě fronty</a:t>
            </a:r>
            <a:r>
              <a:rPr lang="cs-CZ" dirty="0" smtClean="0"/>
              <a:t>), nutné </a:t>
            </a:r>
            <a:r>
              <a:rPr lang="cs-CZ" b="1" dirty="0" smtClean="0"/>
              <a:t>porazit FRA </a:t>
            </a:r>
            <a:r>
              <a:rPr lang="cs-CZ" dirty="0" smtClean="0"/>
              <a:t>a </a:t>
            </a:r>
            <a:r>
              <a:rPr lang="cs-CZ" b="1" dirty="0" smtClean="0"/>
              <a:t>pak</a:t>
            </a:r>
            <a:r>
              <a:rPr lang="cs-CZ" dirty="0" smtClean="0"/>
              <a:t> pomalejší </a:t>
            </a:r>
            <a:r>
              <a:rPr lang="cs-CZ" b="1" dirty="0" smtClean="0"/>
              <a:t>RUS</a:t>
            </a:r>
            <a:r>
              <a:rPr lang="cs-CZ" dirty="0" smtClean="0"/>
              <a:t>; GER mobilizace kopírovaná FRA…;</a:t>
            </a:r>
          </a:p>
          <a:p>
            <a:pPr lvl="1"/>
            <a:r>
              <a:rPr lang="cs-CZ" b="1" dirty="0" smtClean="0"/>
              <a:t>GB</a:t>
            </a:r>
            <a:r>
              <a:rPr lang="cs-CZ" dirty="0" smtClean="0"/>
              <a:t> požadavek </a:t>
            </a:r>
            <a:r>
              <a:rPr lang="cs-CZ" b="1" dirty="0" smtClean="0"/>
              <a:t>neutrality</a:t>
            </a:r>
            <a:r>
              <a:rPr lang="cs-CZ" dirty="0" smtClean="0"/>
              <a:t> </a:t>
            </a:r>
            <a:r>
              <a:rPr lang="cs-CZ" b="1" dirty="0" smtClean="0"/>
              <a:t>BEL</a:t>
            </a:r>
            <a:r>
              <a:rPr lang="cs-CZ" dirty="0" smtClean="0"/>
              <a:t> – vyhlášení války GER;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ombinace strategických chyb a taktických úspěchů GER – </a:t>
            </a:r>
            <a:r>
              <a:rPr lang="cs-CZ" b="1" dirty="0" smtClean="0"/>
              <a:t>fronta BEL-SWI</a:t>
            </a:r>
            <a:r>
              <a:rPr lang="cs-CZ" dirty="0" smtClean="0"/>
              <a:t>;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a straně  centrálních velmocí Osmani, na straně dohody Itálie (fronta </a:t>
            </a:r>
            <a:r>
              <a:rPr lang="cs-CZ" b="1" dirty="0" smtClean="0"/>
              <a:t>západní</a:t>
            </a:r>
            <a:r>
              <a:rPr lang="cs-CZ" dirty="0" smtClean="0"/>
              <a:t>, </a:t>
            </a:r>
            <a:r>
              <a:rPr lang="cs-CZ" b="1" dirty="0" smtClean="0"/>
              <a:t>východní</a:t>
            </a:r>
            <a:r>
              <a:rPr lang="cs-CZ" dirty="0" smtClean="0"/>
              <a:t>, </a:t>
            </a:r>
            <a:r>
              <a:rPr lang="cs-CZ" b="1" dirty="0" smtClean="0"/>
              <a:t>balkánská</a:t>
            </a:r>
            <a:r>
              <a:rPr lang="cs-CZ" dirty="0" smtClean="0"/>
              <a:t>, </a:t>
            </a:r>
            <a:r>
              <a:rPr lang="cs-CZ" b="1" dirty="0" smtClean="0"/>
              <a:t>blízkovýchodní</a:t>
            </a:r>
            <a:r>
              <a:rPr lang="cs-CZ" dirty="0" smtClean="0"/>
              <a:t> a </a:t>
            </a:r>
            <a:r>
              <a:rPr lang="cs-CZ" b="1" dirty="0" smtClean="0"/>
              <a:t>italská</a:t>
            </a:r>
            <a:r>
              <a:rPr lang="cs-CZ" dirty="0" smtClean="0"/>
              <a:t>);</a:t>
            </a:r>
            <a:endParaRPr lang="cs-CZ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37615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ile:Bundesarchiv Bild 183-R29818, Otto von Bismarck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055" y="34420"/>
            <a:ext cx="4032448" cy="668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52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ile:Kaiser Wilhelm Ii and Germany 1890 - 1914 HU6836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136" y="116632"/>
            <a:ext cx="4537039" cy="645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10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692150"/>
            <a:ext cx="9031288" cy="534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11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Světová válka </a:t>
            </a:r>
            <a:r>
              <a:rPr lang="cs-CZ" sz="3600" dirty="0" smtClean="0"/>
              <a:t>(světová ekonomika)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832648"/>
          </a:xfrm>
        </p:spPr>
        <p:txBody>
          <a:bodyPr>
            <a:normAutofit fontScale="62500" lnSpcReduction="20000"/>
          </a:bodyPr>
          <a:lstStyle/>
          <a:p>
            <a:r>
              <a:rPr lang="cs-CZ" b="1" dirty="0" smtClean="0"/>
              <a:t>GER</a:t>
            </a:r>
            <a:r>
              <a:rPr lang="cs-CZ" dirty="0" smtClean="0"/>
              <a:t> námořnictvo zničeno mimo E, v E </a:t>
            </a:r>
            <a:r>
              <a:rPr lang="cs-CZ" b="1" dirty="0" smtClean="0"/>
              <a:t>k</a:t>
            </a:r>
            <a:r>
              <a:rPr lang="cs-CZ" dirty="0" smtClean="0"/>
              <a:t> </a:t>
            </a:r>
            <a:r>
              <a:rPr lang="cs-CZ" b="1" dirty="0" smtClean="0"/>
              <a:t>ničemu</a:t>
            </a:r>
            <a:r>
              <a:rPr lang="cs-CZ" dirty="0" smtClean="0"/>
              <a:t> (Jutsko, vzpoura v Kielu); </a:t>
            </a:r>
            <a:r>
              <a:rPr lang="cs-CZ" b="1" dirty="0" smtClean="0"/>
              <a:t>GB</a:t>
            </a:r>
            <a:r>
              <a:rPr lang="cs-CZ" dirty="0" smtClean="0"/>
              <a:t> </a:t>
            </a:r>
            <a:r>
              <a:rPr lang="cs-CZ" b="1" dirty="0" smtClean="0"/>
              <a:t>efektivní </a:t>
            </a:r>
            <a:r>
              <a:rPr lang="cs-CZ" b="1" dirty="0" smtClean="0">
                <a:solidFill>
                  <a:srgbClr val="0070C0"/>
                </a:solidFill>
              </a:rPr>
              <a:t>blokáda</a:t>
            </a:r>
            <a:r>
              <a:rPr lang="cs-CZ" b="1" dirty="0" smtClean="0"/>
              <a:t> </a:t>
            </a:r>
            <a:r>
              <a:rPr lang="cs-CZ" dirty="0" smtClean="0"/>
              <a:t>(znemožnění </a:t>
            </a:r>
            <a:r>
              <a:rPr lang="cs-CZ" b="1" dirty="0" smtClean="0"/>
              <a:t>zásobování</a:t>
            </a:r>
            <a:r>
              <a:rPr lang="cs-CZ" dirty="0" smtClean="0"/>
              <a:t> potravinami a surovinami);</a:t>
            </a:r>
          </a:p>
          <a:p>
            <a:r>
              <a:rPr lang="cs-CZ" b="1" dirty="0" smtClean="0"/>
              <a:t>Národní státy </a:t>
            </a:r>
            <a:r>
              <a:rPr lang="cs-CZ" dirty="0" smtClean="0"/>
              <a:t>ve 20.st – </a:t>
            </a:r>
            <a:r>
              <a:rPr lang="cs-CZ" b="1" dirty="0" smtClean="0">
                <a:solidFill>
                  <a:srgbClr val="0070C0"/>
                </a:solidFill>
              </a:rPr>
              <a:t>půjčky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na platby do zahraničí, </a:t>
            </a:r>
            <a:r>
              <a:rPr lang="cs-CZ" b="1" dirty="0" smtClean="0"/>
              <a:t>doma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mobilizace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všech </a:t>
            </a:r>
            <a:r>
              <a:rPr lang="cs-CZ" b="1" dirty="0" smtClean="0"/>
              <a:t>zdrojů</a:t>
            </a:r>
            <a:r>
              <a:rPr lang="cs-CZ" dirty="0" smtClean="0"/>
              <a:t> (síla vlády + </a:t>
            </a:r>
            <a:r>
              <a:rPr lang="cs-CZ" b="1" dirty="0" smtClean="0"/>
              <a:t>nacionalizmus</a:t>
            </a:r>
            <a:r>
              <a:rPr lang="cs-CZ" dirty="0" smtClean="0"/>
              <a:t> a </a:t>
            </a:r>
            <a:r>
              <a:rPr lang="cs-CZ" b="1" dirty="0" smtClean="0"/>
              <a:t>patriotismus</a:t>
            </a:r>
            <a:r>
              <a:rPr lang="cs-CZ" dirty="0" smtClean="0"/>
              <a:t>);</a:t>
            </a:r>
          </a:p>
          <a:p>
            <a:endParaRPr lang="cs-CZ" sz="1500" b="1" dirty="0" smtClean="0"/>
          </a:p>
          <a:p>
            <a:r>
              <a:rPr lang="cs-CZ" b="1" dirty="0" smtClean="0"/>
              <a:t>GB blokáda </a:t>
            </a:r>
            <a:r>
              <a:rPr lang="cs-CZ" dirty="0" smtClean="0"/>
              <a:t>– </a:t>
            </a:r>
            <a:r>
              <a:rPr lang="cs-CZ" b="1" dirty="0" smtClean="0"/>
              <a:t>hladomory v GER</a:t>
            </a:r>
            <a:r>
              <a:rPr lang="cs-CZ" dirty="0" smtClean="0"/>
              <a:t>; pokus o vyhladovění GB </a:t>
            </a:r>
            <a:r>
              <a:rPr lang="cs-CZ" b="1" dirty="0" smtClean="0">
                <a:solidFill>
                  <a:srgbClr val="0070C0"/>
                </a:solidFill>
              </a:rPr>
              <a:t>ponorkovou válkou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nutné útoky na </a:t>
            </a:r>
            <a:r>
              <a:rPr lang="cs-CZ" b="1" dirty="0" smtClean="0"/>
              <a:t>neutrální lodě </a:t>
            </a:r>
            <a:r>
              <a:rPr lang="cs-CZ" dirty="0" smtClean="0"/>
              <a:t>– </a:t>
            </a:r>
            <a:r>
              <a:rPr lang="cs-CZ" b="1" dirty="0" smtClean="0"/>
              <a:t>US</a:t>
            </a:r>
            <a:r>
              <a:rPr lang="cs-CZ" dirty="0" smtClean="0"/>
              <a:t>); </a:t>
            </a:r>
          </a:p>
          <a:p>
            <a:pPr lvl="1"/>
            <a:r>
              <a:rPr lang="cs-CZ" dirty="0" smtClean="0"/>
              <a:t>1917 </a:t>
            </a:r>
            <a:r>
              <a:rPr lang="cs-CZ" b="1" dirty="0" smtClean="0">
                <a:solidFill>
                  <a:srgbClr val="0070C0"/>
                </a:solidFill>
              </a:rPr>
              <a:t>neomezená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ponorková válka (1250 GB a celkem 2600 lodí v 1917; během války </a:t>
            </a:r>
            <a:r>
              <a:rPr lang="cs-CZ" b="1" dirty="0" smtClean="0"/>
              <a:t>5000 lodí</a:t>
            </a:r>
            <a:r>
              <a:rPr lang="cs-CZ" dirty="0" smtClean="0"/>
              <a:t>); </a:t>
            </a:r>
          </a:p>
          <a:p>
            <a:pPr lvl="1"/>
            <a:r>
              <a:rPr lang="cs-CZ" dirty="0" smtClean="0"/>
              <a:t>GB zavedla příděly až  </a:t>
            </a:r>
            <a:r>
              <a:rPr lang="cs-CZ" b="1" dirty="0" smtClean="0"/>
              <a:t>na konci války </a:t>
            </a:r>
            <a:r>
              <a:rPr lang="cs-CZ" dirty="0" smtClean="0"/>
              <a:t>a jen na maso; chráněné </a:t>
            </a:r>
            <a:r>
              <a:rPr lang="cs-CZ" b="1" dirty="0" smtClean="0"/>
              <a:t>konvoje</a:t>
            </a:r>
            <a:r>
              <a:rPr lang="cs-CZ" dirty="0" smtClean="0"/>
              <a:t>;</a:t>
            </a:r>
          </a:p>
          <a:p>
            <a:endParaRPr lang="cs-CZ" sz="1500" b="1" dirty="0" smtClean="0"/>
          </a:p>
          <a:p>
            <a:r>
              <a:rPr lang="cs-CZ" b="1" dirty="0" smtClean="0"/>
              <a:t>Podzim 1917 </a:t>
            </a:r>
            <a:r>
              <a:rPr lang="cs-CZ" dirty="0" smtClean="0"/>
              <a:t>zhroucení </a:t>
            </a:r>
            <a:r>
              <a:rPr lang="cs-CZ" b="1" dirty="0" smtClean="0">
                <a:solidFill>
                  <a:srgbClr val="0070C0"/>
                </a:solidFill>
              </a:rPr>
              <a:t>RUS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armády – </a:t>
            </a:r>
            <a:r>
              <a:rPr lang="cs-CZ" b="1" dirty="0" smtClean="0"/>
              <a:t>příměří</a:t>
            </a:r>
            <a:r>
              <a:rPr lang="cs-CZ" dirty="0"/>
              <a:t>;</a:t>
            </a:r>
            <a:r>
              <a:rPr lang="cs-CZ" dirty="0" smtClean="0"/>
              <a:t> </a:t>
            </a:r>
            <a:r>
              <a:rPr lang="cs-CZ" b="1" dirty="0" smtClean="0"/>
              <a:t>jarní ofenziva </a:t>
            </a:r>
            <a:r>
              <a:rPr lang="cs-CZ" dirty="0" smtClean="0"/>
              <a:t>GER </a:t>
            </a:r>
            <a:r>
              <a:rPr lang="cs-CZ" b="1" dirty="0" smtClean="0"/>
              <a:t>1918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b="1" dirty="0" smtClean="0"/>
              <a:t>FRA</a:t>
            </a:r>
            <a:r>
              <a:rPr lang="cs-CZ" dirty="0" smtClean="0"/>
              <a:t> a </a:t>
            </a:r>
            <a:r>
              <a:rPr lang="cs-CZ" b="1" dirty="0" smtClean="0"/>
              <a:t>GB</a:t>
            </a:r>
            <a:r>
              <a:rPr lang="cs-CZ" dirty="0" smtClean="0"/>
              <a:t> + </a:t>
            </a:r>
            <a:r>
              <a:rPr lang="cs-CZ" b="1" dirty="0" smtClean="0"/>
              <a:t>US</a:t>
            </a:r>
            <a:r>
              <a:rPr lang="cs-CZ" dirty="0" smtClean="0"/>
              <a:t> kontingent (CAN, AUS) – </a:t>
            </a:r>
            <a:r>
              <a:rPr lang="cs-CZ" b="1" dirty="0" smtClean="0"/>
              <a:t>zastavili</a:t>
            </a:r>
            <a:r>
              <a:rPr lang="cs-CZ" dirty="0" smtClean="0"/>
              <a:t> a finální protiútok;</a:t>
            </a:r>
          </a:p>
          <a:p>
            <a:endParaRPr lang="cs-CZ" sz="1500" b="1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Revoluce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v GER (útěk císaře), v listopadu </a:t>
            </a:r>
            <a:r>
              <a:rPr lang="cs-CZ" b="1" dirty="0" smtClean="0"/>
              <a:t>příměří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GER </a:t>
            </a:r>
            <a:r>
              <a:rPr lang="cs-CZ" b="1" dirty="0" smtClean="0"/>
              <a:t>řádné stažení</a:t>
            </a:r>
            <a:r>
              <a:rPr lang="cs-CZ" dirty="0" smtClean="0"/>
              <a:t> vojsk (porážka - </a:t>
            </a:r>
            <a:r>
              <a:rPr lang="cs-CZ" b="1" i="1" dirty="0" smtClean="0"/>
              <a:t>dýka v zádech</a:t>
            </a:r>
            <a:r>
              <a:rPr lang="cs-CZ" dirty="0" smtClean="0"/>
              <a:t>);</a:t>
            </a:r>
            <a:endParaRPr lang="cs-CZ" dirty="0"/>
          </a:p>
          <a:p>
            <a:endParaRPr lang="cs-CZ" sz="1500" b="1" dirty="0" smtClean="0"/>
          </a:p>
          <a:p>
            <a:r>
              <a:rPr lang="cs-CZ" b="1" dirty="0" smtClean="0"/>
              <a:t>Přímé </a:t>
            </a:r>
            <a:r>
              <a:rPr lang="cs-CZ" b="1" dirty="0" smtClean="0">
                <a:solidFill>
                  <a:srgbClr val="0070C0"/>
                </a:solidFill>
              </a:rPr>
              <a:t>škody</a:t>
            </a:r>
            <a:r>
              <a:rPr lang="cs-CZ" dirty="0" smtClean="0"/>
              <a:t>:</a:t>
            </a:r>
            <a:endParaRPr lang="cs-CZ" b="1" dirty="0"/>
          </a:p>
          <a:p>
            <a:pPr lvl="1"/>
            <a:r>
              <a:rPr lang="cs-CZ" b="1" dirty="0"/>
              <a:t>8 mil</a:t>
            </a:r>
            <a:r>
              <a:rPr lang="cs-CZ" dirty="0"/>
              <a:t>. zabitých vojáků (</a:t>
            </a:r>
            <a:r>
              <a:rPr lang="cs-CZ" b="1" dirty="0"/>
              <a:t>GER</a:t>
            </a:r>
            <a:r>
              <a:rPr lang="cs-CZ" dirty="0"/>
              <a:t> </a:t>
            </a:r>
            <a:r>
              <a:rPr lang="cs-CZ" dirty="0" smtClean="0"/>
              <a:t>1,77mil; </a:t>
            </a:r>
            <a:r>
              <a:rPr lang="cs-CZ" b="1" dirty="0"/>
              <a:t>R-U</a:t>
            </a:r>
            <a:r>
              <a:rPr lang="cs-CZ" dirty="0"/>
              <a:t> 1,2 </a:t>
            </a:r>
            <a:r>
              <a:rPr lang="cs-CZ" dirty="0" smtClean="0"/>
              <a:t>mil; </a:t>
            </a:r>
            <a:r>
              <a:rPr lang="cs-CZ" b="1" dirty="0"/>
              <a:t>RUS</a:t>
            </a:r>
            <a:r>
              <a:rPr lang="cs-CZ" dirty="0"/>
              <a:t> 1,7 </a:t>
            </a:r>
            <a:r>
              <a:rPr lang="cs-CZ" dirty="0" smtClean="0"/>
              <a:t>mil; </a:t>
            </a:r>
            <a:r>
              <a:rPr lang="cs-CZ" b="1" dirty="0"/>
              <a:t>FRA</a:t>
            </a:r>
            <a:r>
              <a:rPr lang="cs-CZ" dirty="0"/>
              <a:t> </a:t>
            </a:r>
            <a:r>
              <a:rPr lang="cs-CZ" dirty="0" smtClean="0"/>
              <a:t>1,36mil; </a:t>
            </a:r>
            <a:r>
              <a:rPr lang="cs-CZ" b="1" dirty="0"/>
              <a:t>GB-E</a:t>
            </a:r>
            <a:r>
              <a:rPr lang="cs-CZ" dirty="0"/>
              <a:t> </a:t>
            </a:r>
            <a:r>
              <a:rPr lang="cs-CZ" dirty="0" smtClean="0"/>
              <a:t>908tis; </a:t>
            </a:r>
            <a:r>
              <a:rPr lang="cs-CZ" b="1" dirty="0"/>
              <a:t>ITA</a:t>
            </a:r>
            <a:r>
              <a:rPr lang="cs-CZ" dirty="0"/>
              <a:t> 947 a </a:t>
            </a:r>
            <a:r>
              <a:rPr lang="cs-CZ" b="1" dirty="0"/>
              <a:t>US</a:t>
            </a:r>
            <a:r>
              <a:rPr lang="cs-CZ" dirty="0"/>
              <a:t> 126tis. ), 7 mil. mrzáků; </a:t>
            </a:r>
          </a:p>
          <a:p>
            <a:pPr lvl="1"/>
            <a:r>
              <a:rPr lang="cs-CZ" b="1" dirty="0" smtClean="0"/>
              <a:t>hladomor</a:t>
            </a:r>
            <a:r>
              <a:rPr lang="cs-CZ" dirty="0" smtClean="0"/>
              <a:t> </a:t>
            </a:r>
            <a:r>
              <a:rPr lang="cs-CZ" dirty="0"/>
              <a:t>v RUS 5-10mil. a 50mil španělská </a:t>
            </a:r>
            <a:r>
              <a:rPr lang="cs-CZ" b="1" dirty="0"/>
              <a:t>chřipka</a:t>
            </a:r>
            <a:r>
              <a:rPr lang="cs-CZ" dirty="0" smtClean="0"/>
              <a:t>.</a:t>
            </a:r>
            <a:r>
              <a:rPr lang="cs-CZ" dirty="0"/>
              <a:t> </a:t>
            </a:r>
            <a:endParaRPr lang="cs-CZ" dirty="0" smtClean="0"/>
          </a:p>
          <a:p>
            <a:pPr lvl="1"/>
            <a:r>
              <a:rPr lang="cs-CZ" dirty="0"/>
              <a:t>z</a:t>
            </a:r>
            <a:r>
              <a:rPr lang="cs-CZ" dirty="0" smtClean="0"/>
              <a:t>a </a:t>
            </a:r>
            <a:r>
              <a:rPr lang="cs-CZ" b="1" dirty="0"/>
              <a:t>GB</a:t>
            </a:r>
            <a:r>
              <a:rPr lang="cs-CZ" dirty="0"/>
              <a:t> </a:t>
            </a:r>
            <a:r>
              <a:rPr lang="cs-CZ" b="1" dirty="0" smtClean="0"/>
              <a:t>impérium</a:t>
            </a:r>
            <a:r>
              <a:rPr lang="cs-CZ" dirty="0" smtClean="0"/>
              <a:t> milion </a:t>
            </a:r>
            <a:r>
              <a:rPr lang="cs-CZ" dirty="0"/>
              <a:t>Indů (62k mrtvých), 650k CAN (60k) a 400k AUS (60k); autonomie a zocelení;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127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oubor:Steam engine in action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16638"/>
            <a:ext cx="796654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1043609" y="5914146"/>
            <a:ext cx="7606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http://cs.wikipedia.org/wiki/Soubor:Steam_engine_in_action.gif</a:t>
            </a:r>
          </a:p>
        </p:txBody>
      </p:sp>
    </p:spTree>
    <p:extLst>
      <p:ext uri="{BB962C8B-B14F-4D97-AF65-F5344CB8AC3E}">
        <p14:creationId xmlns:p14="http://schemas.microsoft.com/office/powerpoint/2010/main" val="125209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eg.gsapubs.org/content/16/51/F2.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97761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49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3389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Strukturální </a:t>
            </a:r>
            <a:r>
              <a:rPr lang="cs-CZ" sz="3200" b="1" dirty="0" smtClean="0">
                <a:solidFill>
                  <a:srgbClr val="0070C0"/>
                </a:solidFill>
              </a:rPr>
              <a:t>změny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881336"/>
            <a:ext cx="8784976" cy="5976664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Posílení </a:t>
            </a:r>
            <a:r>
              <a:rPr lang="cs-CZ" b="1" dirty="0" smtClean="0"/>
              <a:t>centrální</a:t>
            </a:r>
            <a:r>
              <a:rPr lang="cs-CZ" dirty="0" smtClean="0"/>
              <a:t> </a:t>
            </a:r>
            <a:r>
              <a:rPr lang="cs-CZ" b="1" dirty="0" smtClean="0"/>
              <a:t>kontroly vlád </a:t>
            </a:r>
            <a:r>
              <a:rPr lang="cs-CZ" dirty="0" smtClean="0"/>
              <a:t>– růst </a:t>
            </a:r>
            <a:r>
              <a:rPr lang="cs-CZ" b="1" dirty="0" smtClean="0">
                <a:solidFill>
                  <a:srgbClr val="0070C0"/>
                </a:solidFill>
              </a:rPr>
              <a:t>vládních výdajů </a:t>
            </a:r>
            <a:r>
              <a:rPr lang="cs-CZ" dirty="0" smtClean="0"/>
              <a:t>(tab.)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GB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b="1" dirty="0" smtClean="0"/>
              <a:t>změna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FT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pozice: </a:t>
            </a:r>
          </a:p>
          <a:p>
            <a:pPr lvl="1"/>
            <a:r>
              <a:rPr lang="cs-CZ" dirty="0" smtClean="0"/>
              <a:t>33% clo na </a:t>
            </a:r>
            <a:r>
              <a:rPr lang="cs-CZ" b="1" dirty="0" smtClean="0"/>
              <a:t>luxus</a:t>
            </a:r>
            <a:r>
              <a:rPr lang="cs-CZ" dirty="0" smtClean="0"/>
              <a:t> (protekce), z. o </a:t>
            </a:r>
            <a:r>
              <a:rPr lang="cs-CZ" b="1" dirty="0" smtClean="0"/>
              <a:t>ochraně klíčových odvětví </a:t>
            </a:r>
            <a:r>
              <a:rPr lang="cs-CZ" dirty="0" smtClean="0"/>
              <a:t>1919 a opatření na </a:t>
            </a:r>
            <a:r>
              <a:rPr lang="cs-CZ" b="1" dirty="0" smtClean="0"/>
              <a:t>ochranu ohrožených odvětví</a:t>
            </a:r>
            <a:r>
              <a:rPr lang="cs-CZ" dirty="0" smtClean="0"/>
              <a:t> 1921;</a:t>
            </a:r>
          </a:p>
          <a:p>
            <a:r>
              <a:rPr lang="cs-CZ" b="1" dirty="0" smtClean="0"/>
              <a:t>Pokles </a:t>
            </a:r>
            <a:r>
              <a:rPr lang="cs-CZ" b="1" dirty="0" smtClean="0">
                <a:solidFill>
                  <a:srgbClr val="0070C0"/>
                </a:solidFill>
              </a:rPr>
              <a:t>E exportu </a:t>
            </a:r>
            <a:r>
              <a:rPr lang="cs-CZ" dirty="0" smtClean="0"/>
              <a:t>během války (nárůst </a:t>
            </a:r>
            <a:r>
              <a:rPr lang="cs-CZ" b="1" dirty="0" smtClean="0"/>
              <a:t>dovozů</a:t>
            </a:r>
            <a:r>
              <a:rPr lang="cs-CZ" dirty="0" smtClean="0"/>
              <a:t> – </a:t>
            </a:r>
            <a:r>
              <a:rPr lang="cs-CZ" b="1" dirty="0" smtClean="0"/>
              <a:t>půjčky</a:t>
            </a:r>
            <a:r>
              <a:rPr lang="cs-CZ" dirty="0" smtClean="0"/>
              <a:t> od US); </a:t>
            </a:r>
          </a:p>
          <a:p>
            <a:pPr lvl="1"/>
            <a:r>
              <a:rPr lang="cs-CZ" dirty="0" smtClean="0"/>
              <a:t>pokles </a:t>
            </a:r>
            <a:r>
              <a:rPr lang="cs-CZ" b="1" dirty="0" err="1" smtClean="0"/>
              <a:t>exp</a:t>
            </a:r>
            <a:r>
              <a:rPr lang="cs-CZ" dirty="0" smtClean="0"/>
              <a:t>. </a:t>
            </a:r>
            <a:r>
              <a:rPr lang="cs-CZ" b="1" dirty="0" smtClean="0"/>
              <a:t>GB</a:t>
            </a:r>
            <a:r>
              <a:rPr lang="cs-CZ" dirty="0" smtClean="0"/>
              <a:t> z </a:t>
            </a:r>
            <a:r>
              <a:rPr lang="cs-CZ" b="1" dirty="0" smtClean="0"/>
              <a:t>20,1%</a:t>
            </a:r>
            <a:r>
              <a:rPr lang="cs-CZ" dirty="0" smtClean="0"/>
              <a:t> HDP na </a:t>
            </a:r>
            <a:r>
              <a:rPr lang="cs-CZ" b="1" dirty="0" smtClean="0"/>
              <a:t>12,9%</a:t>
            </a:r>
            <a:r>
              <a:rPr lang="cs-CZ" dirty="0" smtClean="0"/>
              <a:t> (</a:t>
            </a:r>
            <a:r>
              <a:rPr lang="cs-CZ" b="1" dirty="0" smtClean="0"/>
              <a:t>FRA</a:t>
            </a:r>
            <a:r>
              <a:rPr lang="cs-CZ" dirty="0" smtClean="0"/>
              <a:t> 13,7-8,9%), </a:t>
            </a:r>
            <a:r>
              <a:rPr lang="cs-CZ" b="1" dirty="0" smtClean="0"/>
              <a:t>GER</a:t>
            </a:r>
            <a:r>
              <a:rPr lang="cs-CZ" dirty="0" smtClean="0"/>
              <a:t> pokles obojího;</a:t>
            </a:r>
          </a:p>
          <a:p>
            <a:pPr lvl="1"/>
            <a:r>
              <a:rPr lang="cs-CZ" b="1" dirty="0" smtClean="0"/>
              <a:t>US</a:t>
            </a:r>
            <a:r>
              <a:rPr lang="cs-CZ" dirty="0" smtClean="0"/>
              <a:t> +150% exportu, </a:t>
            </a:r>
            <a:r>
              <a:rPr lang="cs-CZ" b="1" dirty="0" smtClean="0"/>
              <a:t>CAN</a:t>
            </a:r>
            <a:r>
              <a:rPr lang="cs-CZ" dirty="0" smtClean="0"/>
              <a:t> +250%, </a:t>
            </a:r>
            <a:r>
              <a:rPr lang="cs-CZ" b="1" dirty="0" smtClean="0"/>
              <a:t>JAP</a:t>
            </a:r>
            <a:r>
              <a:rPr lang="cs-CZ" dirty="0" smtClean="0"/>
              <a:t> +300%;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Politické změny</a:t>
            </a:r>
            <a:r>
              <a:rPr lang="cs-CZ" dirty="0" smtClean="0"/>
              <a:t>: rozšiřování </a:t>
            </a:r>
            <a:r>
              <a:rPr lang="cs-CZ" b="1" dirty="0" smtClean="0"/>
              <a:t>volebního práva</a:t>
            </a:r>
            <a:r>
              <a:rPr lang="cs-CZ" dirty="0" smtClean="0"/>
              <a:t>, </a:t>
            </a:r>
            <a:r>
              <a:rPr lang="cs-CZ" b="1" dirty="0" smtClean="0"/>
              <a:t>masové strany</a:t>
            </a:r>
            <a:r>
              <a:rPr lang="cs-CZ" dirty="0" smtClean="0"/>
              <a:t>, </a:t>
            </a:r>
            <a:r>
              <a:rPr lang="cs-CZ" b="1" dirty="0" smtClean="0"/>
              <a:t>odbory</a:t>
            </a:r>
            <a:r>
              <a:rPr lang="cs-CZ" dirty="0" smtClean="0"/>
              <a:t> – není flexibilita když je nutné přizpůsobení;</a:t>
            </a:r>
          </a:p>
          <a:p>
            <a:r>
              <a:rPr lang="cs-CZ" b="1" dirty="0" smtClean="0"/>
              <a:t>Oslabení </a:t>
            </a:r>
            <a:r>
              <a:rPr lang="cs-CZ" b="1" dirty="0" smtClean="0">
                <a:solidFill>
                  <a:srgbClr val="0070C0"/>
                </a:solidFill>
              </a:rPr>
              <a:t>E pozice</a:t>
            </a:r>
            <a:r>
              <a:rPr lang="cs-CZ" dirty="0" smtClean="0"/>
              <a:t>: podíl na </a:t>
            </a:r>
            <a:r>
              <a:rPr lang="cs-CZ" b="1" dirty="0" smtClean="0"/>
              <a:t>IT z 59% </a:t>
            </a:r>
            <a:r>
              <a:rPr lang="cs-CZ" dirty="0" smtClean="0"/>
              <a:t>1913 na </a:t>
            </a:r>
            <a:r>
              <a:rPr lang="cs-CZ" b="1" dirty="0" smtClean="0"/>
              <a:t>48%</a:t>
            </a:r>
            <a:r>
              <a:rPr lang="cs-CZ" dirty="0" smtClean="0"/>
              <a:t> 1920; 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US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z </a:t>
            </a:r>
            <a:r>
              <a:rPr lang="cs-CZ" b="1" dirty="0" smtClean="0"/>
              <a:t>exportéra</a:t>
            </a:r>
            <a:r>
              <a:rPr lang="cs-CZ" dirty="0" smtClean="0"/>
              <a:t> </a:t>
            </a:r>
            <a:r>
              <a:rPr lang="cs-CZ" b="1" dirty="0" smtClean="0"/>
              <a:t>komodit</a:t>
            </a:r>
            <a:r>
              <a:rPr lang="cs-CZ" dirty="0" smtClean="0"/>
              <a:t> na </a:t>
            </a:r>
            <a:r>
              <a:rPr lang="cs-CZ" b="1" dirty="0" smtClean="0"/>
              <a:t>producenta</a:t>
            </a:r>
            <a:r>
              <a:rPr lang="cs-CZ" dirty="0" smtClean="0"/>
              <a:t> a exportéra </a:t>
            </a:r>
            <a:r>
              <a:rPr lang="cs-CZ" b="1" dirty="0" smtClean="0"/>
              <a:t>INDU</a:t>
            </a:r>
            <a:r>
              <a:rPr lang="cs-CZ" dirty="0" smtClean="0"/>
              <a:t> (</a:t>
            </a:r>
            <a:r>
              <a:rPr lang="cs-CZ" dirty="0" err="1" smtClean="0"/>
              <a:t>prům.výroba</a:t>
            </a:r>
            <a:r>
              <a:rPr lang="cs-CZ" dirty="0" smtClean="0"/>
              <a:t> během války </a:t>
            </a:r>
            <a:r>
              <a:rPr lang="cs-CZ" b="1" dirty="0" smtClean="0"/>
              <a:t>+50%</a:t>
            </a:r>
            <a:r>
              <a:rPr lang="cs-CZ" dirty="0" smtClean="0"/>
              <a:t>, CAN +100%); </a:t>
            </a:r>
          </a:p>
          <a:p>
            <a:r>
              <a:rPr lang="cs-CZ" b="1" dirty="0" smtClean="0"/>
              <a:t>Výpadek E exportů </a:t>
            </a:r>
            <a:r>
              <a:rPr lang="cs-CZ" dirty="0" smtClean="0"/>
              <a:t>– změna </a:t>
            </a:r>
            <a:r>
              <a:rPr lang="cs-CZ" b="1" dirty="0" smtClean="0"/>
              <a:t>logiky obchodu </a:t>
            </a:r>
            <a:r>
              <a:rPr lang="cs-CZ" dirty="0" smtClean="0"/>
              <a:t>19st. (</a:t>
            </a:r>
            <a:r>
              <a:rPr lang="cs-CZ" dirty="0" err="1" smtClean="0"/>
              <a:t>indu-agri+suroviny</a:t>
            </a:r>
            <a:r>
              <a:rPr lang="cs-CZ" dirty="0" smtClean="0"/>
              <a:t>); </a:t>
            </a:r>
            <a:r>
              <a:rPr lang="cs-CZ" b="1" dirty="0" smtClean="0">
                <a:solidFill>
                  <a:srgbClr val="0070C0"/>
                </a:solidFill>
              </a:rPr>
              <a:t>US a JAP </a:t>
            </a:r>
            <a:r>
              <a:rPr lang="cs-CZ" b="1" dirty="0" smtClean="0"/>
              <a:t>zásobují</a:t>
            </a:r>
            <a:r>
              <a:rPr lang="cs-CZ" dirty="0" smtClean="0"/>
              <a:t> </a:t>
            </a:r>
            <a:r>
              <a:rPr lang="cs-CZ" dirty="0" err="1" smtClean="0"/>
              <a:t>prům</a:t>
            </a:r>
            <a:r>
              <a:rPr lang="cs-CZ" dirty="0" smtClean="0"/>
              <a:t>. zbožím tradiční </a:t>
            </a:r>
            <a:r>
              <a:rPr lang="cs-CZ" b="1" dirty="0" smtClean="0"/>
              <a:t>E</a:t>
            </a:r>
            <a:r>
              <a:rPr lang="cs-CZ" dirty="0" smtClean="0"/>
              <a:t> </a:t>
            </a:r>
            <a:r>
              <a:rPr lang="cs-CZ" b="1" dirty="0" smtClean="0"/>
              <a:t>exportní</a:t>
            </a:r>
            <a:r>
              <a:rPr lang="cs-CZ" dirty="0" smtClean="0"/>
              <a:t> </a:t>
            </a:r>
            <a:r>
              <a:rPr lang="cs-CZ" b="1" dirty="0" smtClean="0"/>
              <a:t>trhy</a:t>
            </a:r>
            <a:r>
              <a:rPr lang="cs-CZ" dirty="0" smtClean="0"/>
              <a:t>;</a:t>
            </a:r>
          </a:p>
          <a:p>
            <a:r>
              <a:rPr lang="cs-CZ" dirty="0" smtClean="0"/>
              <a:t>Start průmyslu i v </a:t>
            </a:r>
            <a:r>
              <a:rPr lang="cs-CZ" b="1" dirty="0" smtClean="0"/>
              <a:t>IND</a:t>
            </a:r>
            <a:r>
              <a:rPr lang="cs-CZ" dirty="0" smtClean="0"/>
              <a:t> (+100%, </a:t>
            </a:r>
            <a:r>
              <a:rPr lang="cs-CZ" dirty="0" err="1" smtClean="0"/>
              <a:t>Tata</a:t>
            </a:r>
            <a:r>
              <a:rPr lang="cs-CZ" dirty="0" smtClean="0"/>
              <a:t>) a v </a:t>
            </a:r>
            <a:r>
              <a:rPr lang="cs-CZ" b="1" dirty="0" smtClean="0"/>
              <a:t>Číně</a:t>
            </a:r>
            <a:r>
              <a:rPr lang="cs-CZ" dirty="0" smtClean="0"/>
              <a:t> (+200%); </a:t>
            </a:r>
            <a:r>
              <a:rPr lang="cs-CZ" b="1" dirty="0" smtClean="0">
                <a:solidFill>
                  <a:srgbClr val="0070C0"/>
                </a:solidFill>
              </a:rPr>
              <a:t>ISI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v </a:t>
            </a:r>
            <a:r>
              <a:rPr lang="cs-CZ" b="1" dirty="0" smtClean="0"/>
              <a:t>LATAM</a:t>
            </a:r>
            <a:r>
              <a:rPr lang="cs-CZ" dirty="0" smtClean="0"/>
              <a:t> (chronická nekonkurenceschopnost substitučního zboží – i tak ztráta trhů);</a:t>
            </a:r>
          </a:p>
          <a:p>
            <a:r>
              <a:rPr lang="cs-CZ" dirty="0" smtClean="0"/>
              <a:t>Negativní dopady </a:t>
            </a:r>
            <a:r>
              <a:rPr lang="cs-CZ" b="1" dirty="0" smtClean="0">
                <a:solidFill>
                  <a:srgbClr val="0070C0"/>
                </a:solidFill>
              </a:rPr>
              <a:t>externích šoků</a:t>
            </a:r>
            <a:r>
              <a:rPr lang="cs-CZ" dirty="0" smtClean="0"/>
              <a:t>: </a:t>
            </a:r>
          </a:p>
          <a:p>
            <a:pPr lvl="1"/>
            <a:r>
              <a:rPr lang="cs-CZ" b="1" dirty="0" smtClean="0"/>
              <a:t>poptávka po surovinách </a:t>
            </a:r>
            <a:r>
              <a:rPr lang="cs-CZ" dirty="0" smtClean="0"/>
              <a:t>během války </a:t>
            </a:r>
            <a:r>
              <a:rPr lang="cs-CZ" b="1" dirty="0" smtClean="0"/>
              <a:t>vzrostla</a:t>
            </a:r>
            <a:r>
              <a:rPr lang="cs-CZ" dirty="0" smtClean="0"/>
              <a:t> (-50% osevu pšenice v GER a FRA) i v tradičních exportních zemích (RUS, POL, UHE); </a:t>
            </a:r>
          </a:p>
          <a:p>
            <a:pPr lvl="1"/>
            <a:r>
              <a:rPr lang="cs-CZ" dirty="0" err="1" smtClean="0"/>
              <a:t>mimoE</a:t>
            </a:r>
            <a:r>
              <a:rPr lang="cs-CZ" dirty="0" smtClean="0"/>
              <a:t> růst výměry pšenice o 15%, </a:t>
            </a:r>
            <a:r>
              <a:rPr lang="cs-CZ" b="1" dirty="0" smtClean="0"/>
              <a:t>export</a:t>
            </a:r>
            <a:r>
              <a:rPr lang="cs-CZ" dirty="0" smtClean="0"/>
              <a:t> </a:t>
            </a:r>
            <a:r>
              <a:rPr lang="cs-CZ" b="1" dirty="0" smtClean="0"/>
              <a:t>US</a:t>
            </a:r>
            <a:r>
              <a:rPr lang="cs-CZ" dirty="0" smtClean="0"/>
              <a:t> +300% </a:t>
            </a:r>
            <a:r>
              <a:rPr lang="cs-CZ" b="1" dirty="0" smtClean="0"/>
              <a:t>pšenice</a:t>
            </a:r>
            <a:r>
              <a:rPr lang="cs-CZ" dirty="0" smtClean="0"/>
              <a:t> (1000% </a:t>
            </a:r>
            <a:r>
              <a:rPr lang="cs-CZ" b="1" dirty="0" smtClean="0"/>
              <a:t>maso</a:t>
            </a:r>
            <a:r>
              <a:rPr lang="cs-CZ" dirty="0" smtClean="0"/>
              <a:t>); v US </a:t>
            </a:r>
            <a:r>
              <a:rPr lang="cs-CZ" b="1" dirty="0" smtClean="0"/>
              <a:t>úvěry</a:t>
            </a:r>
            <a:r>
              <a:rPr lang="cs-CZ" dirty="0" smtClean="0"/>
              <a:t> – jasně exportní charakter AGRI;</a:t>
            </a:r>
          </a:p>
          <a:p>
            <a:pPr lvl="1"/>
            <a:r>
              <a:rPr lang="cs-CZ" dirty="0"/>
              <a:t>z</a:t>
            </a:r>
            <a:r>
              <a:rPr lang="cs-CZ" dirty="0" smtClean="0"/>
              <a:t>rcadlově problém </a:t>
            </a:r>
            <a:r>
              <a:rPr lang="cs-CZ" b="1" dirty="0" smtClean="0"/>
              <a:t>nevyužitých</a:t>
            </a:r>
            <a:r>
              <a:rPr lang="cs-CZ" dirty="0" smtClean="0"/>
              <a:t> </a:t>
            </a:r>
            <a:r>
              <a:rPr lang="cs-CZ" b="1" dirty="0" err="1" smtClean="0"/>
              <a:t>prům</a:t>
            </a:r>
            <a:r>
              <a:rPr lang="cs-CZ" dirty="0" smtClean="0"/>
              <a:t>. </a:t>
            </a:r>
            <a:r>
              <a:rPr lang="cs-CZ" b="1" dirty="0" smtClean="0"/>
              <a:t>kapacit</a:t>
            </a:r>
            <a:r>
              <a:rPr lang="cs-CZ" dirty="0" smtClean="0"/>
              <a:t> v </a:t>
            </a:r>
            <a:r>
              <a:rPr lang="cs-CZ" b="1" dirty="0" smtClean="0"/>
              <a:t>E</a:t>
            </a:r>
            <a:r>
              <a:rPr lang="cs-CZ" dirty="0" smtClean="0"/>
              <a:t> (pokles </a:t>
            </a:r>
            <a:r>
              <a:rPr lang="cs-CZ" b="1" dirty="0" smtClean="0"/>
              <a:t>vládní poptávky</a:t>
            </a:r>
            <a:r>
              <a:rPr lang="cs-CZ" dirty="0" smtClean="0"/>
              <a:t>, zvýšená </a:t>
            </a:r>
            <a:r>
              <a:rPr lang="cs-CZ" b="1" dirty="0" smtClean="0"/>
              <a:t>konkurence</a:t>
            </a:r>
            <a:r>
              <a:rPr lang="cs-CZ" dirty="0" smtClean="0"/>
              <a:t> + </a:t>
            </a:r>
            <a:r>
              <a:rPr lang="cs-CZ" b="1" dirty="0" smtClean="0"/>
              <a:t>uzavírání</a:t>
            </a:r>
            <a:r>
              <a:rPr lang="cs-CZ" dirty="0" smtClean="0"/>
              <a:t> tradičních exportních trhů</a:t>
            </a:r>
            <a:r>
              <a:rPr lang="cs-CZ" b="1" dirty="0" smtClean="0"/>
              <a:t>); 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86905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129052"/>
              </p:ext>
            </p:extLst>
          </p:nvPr>
        </p:nvGraphicFramePr>
        <p:xfrm>
          <a:off x="1331640" y="1844824"/>
          <a:ext cx="5760640" cy="367241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322958"/>
                <a:gridCol w="1145894"/>
                <a:gridCol w="1145894"/>
                <a:gridCol w="1145894"/>
              </a:tblGrid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 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1913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1938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1950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Francie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8,9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23,2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27,6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Německo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17,7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42,4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30,4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Nizozemí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8,2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21,7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26,8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Británie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13,3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28,8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34,2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Spojené státy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8,0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b="1" dirty="0">
                          <a:effectLst/>
                        </a:rPr>
                        <a:t>19,8</a:t>
                      </a:r>
                      <a:endParaRPr lang="cs-CZ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21,4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Japonsko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14,2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30,3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19,8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95536" y="682912"/>
            <a:ext cx="79928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Celkové vládní výdaje jako podíl domácího produktu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(procenta, běžné ceny)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59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rgbClr val="0070C0"/>
                </a:solidFill>
              </a:rPr>
              <a:t>Versaillský systém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65312"/>
            <a:ext cx="8856984" cy="6192688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Zánik </a:t>
            </a:r>
            <a:r>
              <a:rPr lang="cs-CZ" b="1" dirty="0" smtClean="0"/>
              <a:t>R-U</a:t>
            </a:r>
            <a:r>
              <a:rPr lang="cs-CZ" dirty="0" smtClean="0"/>
              <a:t> (</a:t>
            </a:r>
            <a:r>
              <a:rPr lang="cs-CZ" b="1" dirty="0" smtClean="0">
                <a:solidFill>
                  <a:srgbClr val="0070C0"/>
                </a:solidFill>
              </a:rPr>
              <a:t>nové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problematické </a:t>
            </a:r>
            <a:r>
              <a:rPr lang="cs-CZ" b="1" dirty="0" smtClean="0">
                <a:solidFill>
                  <a:srgbClr val="0070C0"/>
                </a:solidFill>
              </a:rPr>
              <a:t>státy</a:t>
            </a:r>
            <a:r>
              <a:rPr lang="cs-CZ" dirty="0" smtClean="0"/>
              <a:t>), </a:t>
            </a:r>
            <a:r>
              <a:rPr lang="cs-CZ" b="1" dirty="0" smtClean="0"/>
              <a:t>Pobaltí</a:t>
            </a:r>
            <a:r>
              <a:rPr lang="cs-CZ" dirty="0" smtClean="0"/>
              <a:t> a </a:t>
            </a:r>
            <a:r>
              <a:rPr lang="cs-CZ" b="1" dirty="0" smtClean="0"/>
              <a:t>FIN</a:t>
            </a:r>
            <a:r>
              <a:rPr lang="cs-CZ" dirty="0" smtClean="0"/>
              <a:t>, </a:t>
            </a:r>
            <a:r>
              <a:rPr lang="cs-CZ" b="1" dirty="0" smtClean="0"/>
              <a:t>Irsko</a:t>
            </a:r>
            <a:r>
              <a:rPr lang="cs-CZ" dirty="0" smtClean="0"/>
              <a:t>; nové obchodní </a:t>
            </a:r>
            <a:r>
              <a:rPr lang="cs-CZ" b="1" dirty="0" smtClean="0"/>
              <a:t>bariéry</a:t>
            </a:r>
            <a:r>
              <a:rPr lang="cs-CZ" dirty="0" smtClean="0"/>
              <a:t>, </a:t>
            </a:r>
            <a:r>
              <a:rPr lang="cs-CZ" b="1" dirty="0" smtClean="0"/>
              <a:t>slabé</a:t>
            </a:r>
            <a:r>
              <a:rPr lang="cs-CZ" dirty="0" smtClean="0"/>
              <a:t> státy, </a:t>
            </a:r>
            <a:r>
              <a:rPr lang="cs-CZ" b="1" dirty="0" smtClean="0"/>
              <a:t>nacionalizmus</a:t>
            </a:r>
            <a:r>
              <a:rPr lang="cs-CZ" dirty="0" smtClean="0"/>
              <a:t>, </a:t>
            </a:r>
            <a:r>
              <a:rPr lang="cs-CZ" b="1" dirty="0" smtClean="0"/>
              <a:t>dluhy</a:t>
            </a:r>
            <a:r>
              <a:rPr lang="cs-CZ" dirty="0" smtClean="0"/>
              <a:t>; </a:t>
            </a:r>
            <a:r>
              <a:rPr lang="cs-CZ" b="1" dirty="0" smtClean="0"/>
              <a:t>SSSR</a:t>
            </a:r>
            <a:r>
              <a:rPr lang="cs-CZ" dirty="0" smtClean="0"/>
              <a:t> stažení do </a:t>
            </a:r>
            <a:r>
              <a:rPr lang="cs-CZ" b="1" dirty="0" smtClean="0"/>
              <a:t>autarkie</a:t>
            </a:r>
            <a:r>
              <a:rPr lang="cs-CZ" dirty="0" smtClean="0"/>
              <a:t>;</a:t>
            </a:r>
          </a:p>
          <a:p>
            <a:endParaRPr lang="cs-CZ" sz="11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Společnost národů</a:t>
            </a:r>
            <a:r>
              <a:rPr lang="cs-CZ" b="1" dirty="0" smtClean="0"/>
              <a:t>:</a:t>
            </a:r>
            <a:r>
              <a:rPr lang="cs-CZ" dirty="0" smtClean="0"/>
              <a:t> </a:t>
            </a:r>
          </a:p>
          <a:p>
            <a:pPr lvl="1"/>
            <a:r>
              <a:rPr lang="cs-CZ" b="1" dirty="0" smtClean="0"/>
              <a:t>úspěchy</a:t>
            </a:r>
            <a:r>
              <a:rPr lang="cs-CZ" dirty="0" smtClean="0"/>
              <a:t> (Alandy, Slezsko, </a:t>
            </a:r>
            <a:r>
              <a:rPr lang="cs-CZ" dirty="0" err="1" smtClean="0"/>
              <a:t>Memel</a:t>
            </a:r>
            <a:r>
              <a:rPr lang="cs-CZ" dirty="0" smtClean="0"/>
              <a:t>, </a:t>
            </a:r>
            <a:r>
              <a:rPr lang="cs-CZ" dirty="0" err="1" smtClean="0"/>
              <a:t>Hatay</a:t>
            </a:r>
            <a:r>
              <a:rPr lang="cs-CZ" dirty="0" smtClean="0"/>
              <a:t>, Mosul, Sársko); </a:t>
            </a:r>
          </a:p>
          <a:p>
            <a:pPr lvl="1"/>
            <a:r>
              <a:rPr lang="cs-CZ" b="1" dirty="0"/>
              <a:t>p</a:t>
            </a:r>
            <a:r>
              <a:rPr lang="cs-CZ" b="1" dirty="0" smtClean="0"/>
              <a:t>roblémy</a:t>
            </a:r>
            <a:r>
              <a:rPr lang="cs-CZ" dirty="0" smtClean="0"/>
              <a:t>: vystoupení </a:t>
            </a:r>
            <a:r>
              <a:rPr lang="cs-CZ" b="1" dirty="0" smtClean="0"/>
              <a:t>GER</a:t>
            </a:r>
            <a:r>
              <a:rPr lang="cs-CZ" dirty="0" smtClean="0"/>
              <a:t> (Hitler), </a:t>
            </a:r>
            <a:r>
              <a:rPr lang="cs-CZ" b="1" dirty="0" smtClean="0"/>
              <a:t>Itálie</a:t>
            </a:r>
            <a:r>
              <a:rPr lang="cs-CZ" dirty="0" smtClean="0"/>
              <a:t> (Etiopie); </a:t>
            </a:r>
            <a:r>
              <a:rPr lang="cs-CZ" b="1" dirty="0" smtClean="0"/>
              <a:t>JAP</a:t>
            </a:r>
            <a:r>
              <a:rPr lang="cs-CZ" dirty="0" smtClean="0"/>
              <a:t> (</a:t>
            </a:r>
            <a:r>
              <a:rPr lang="cs-CZ" dirty="0" err="1" smtClean="0"/>
              <a:t>Mandžukao</a:t>
            </a:r>
            <a:r>
              <a:rPr lang="cs-CZ" dirty="0" smtClean="0"/>
              <a:t>); </a:t>
            </a:r>
            <a:r>
              <a:rPr lang="cs-CZ" b="1" dirty="0" smtClean="0"/>
              <a:t>SSSR</a:t>
            </a:r>
            <a:r>
              <a:rPr lang="cs-CZ" dirty="0" smtClean="0"/>
              <a:t> (Finsko);</a:t>
            </a:r>
          </a:p>
          <a:p>
            <a:pPr lvl="1"/>
            <a:endParaRPr lang="cs-CZ" sz="1100" dirty="0" smtClean="0"/>
          </a:p>
          <a:p>
            <a:r>
              <a:rPr lang="cs-CZ" b="1" dirty="0" smtClean="0"/>
              <a:t>Válka</a:t>
            </a:r>
            <a:r>
              <a:rPr lang="cs-CZ" dirty="0" smtClean="0"/>
              <a:t> na zač.20st. „normální“ – jazyk smlouvy (čl. 231) </a:t>
            </a:r>
            <a:r>
              <a:rPr lang="cs-CZ" b="1" dirty="0" smtClean="0">
                <a:solidFill>
                  <a:srgbClr val="0070C0"/>
                </a:solidFill>
              </a:rPr>
              <a:t>diktát vítězů</a:t>
            </a:r>
            <a:r>
              <a:rPr lang="cs-CZ" dirty="0" smtClean="0"/>
              <a:t>;</a:t>
            </a:r>
          </a:p>
          <a:p>
            <a:pPr lvl="1"/>
            <a:r>
              <a:rPr lang="cs-CZ" b="1" dirty="0" smtClean="0"/>
              <a:t>GER</a:t>
            </a:r>
            <a:r>
              <a:rPr lang="cs-CZ" dirty="0" smtClean="0"/>
              <a:t>: ztráta 13% území, 10% populace (+15% mužské </a:t>
            </a:r>
            <a:r>
              <a:rPr lang="cs-CZ" dirty="0" err="1" smtClean="0"/>
              <a:t>prac.síly</a:t>
            </a:r>
            <a:r>
              <a:rPr lang="cs-CZ" dirty="0" smtClean="0"/>
              <a:t> padlo), 75% rudy, 25% uhlí; kolonie ztraceny, investice zkonfiskovány;</a:t>
            </a:r>
          </a:p>
          <a:p>
            <a:pPr lvl="1"/>
            <a:r>
              <a:rPr lang="cs-CZ" b="1" dirty="0">
                <a:solidFill>
                  <a:srgbClr val="0070C0"/>
                </a:solidFill>
              </a:rPr>
              <a:t>r</a:t>
            </a:r>
            <a:r>
              <a:rPr lang="cs-CZ" b="1" dirty="0" smtClean="0">
                <a:solidFill>
                  <a:srgbClr val="0070C0"/>
                </a:solidFill>
              </a:rPr>
              <a:t>eparace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33mld. USD – 200% HDP; obsazení </a:t>
            </a:r>
            <a:r>
              <a:rPr lang="cs-CZ" b="1" dirty="0" smtClean="0"/>
              <a:t>Porýní</a:t>
            </a:r>
            <a:r>
              <a:rPr lang="cs-CZ" dirty="0" smtClean="0"/>
              <a:t> 1923-1925 (uhlí); </a:t>
            </a:r>
            <a:r>
              <a:rPr lang="cs-CZ" b="1" dirty="0" smtClean="0"/>
              <a:t>inflace</a:t>
            </a:r>
            <a:r>
              <a:rPr lang="cs-CZ" dirty="0" smtClean="0"/>
              <a:t> (1914-1923 1:4,2 RM na 4,2 bil RM);</a:t>
            </a:r>
          </a:p>
          <a:p>
            <a:pPr lvl="1"/>
            <a:r>
              <a:rPr lang="cs-CZ" dirty="0" smtClean="0"/>
              <a:t>HDP GER 1923 je </a:t>
            </a:r>
            <a:r>
              <a:rPr lang="cs-CZ" b="1" dirty="0" smtClean="0"/>
              <a:t>50% 1913 </a:t>
            </a:r>
            <a:r>
              <a:rPr lang="cs-CZ" dirty="0" smtClean="0"/>
              <a:t>– US půjčky;</a:t>
            </a:r>
          </a:p>
          <a:p>
            <a:pPr lvl="1"/>
            <a:endParaRPr lang="cs-CZ" sz="1100" dirty="0" smtClean="0"/>
          </a:p>
          <a:p>
            <a:r>
              <a:rPr lang="cs-CZ" dirty="0" smtClean="0">
                <a:solidFill>
                  <a:srgbClr val="0070C0"/>
                </a:solidFill>
              </a:rPr>
              <a:t>Dluhy</a:t>
            </a:r>
            <a:r>
              <a:rPr lang="cs-CZ" dirty="0" smtClean="0"/>
              <a:t> – </a:t>
            </a:r>
            <a:r>
              <a:rPr lang="cs-CZ" b="1" dirty="0" smtClean="0"/>
              <a:t>US</a:t>
            </a:r>
            <a:r>
              <a:rPr lang="cs-CZ" dirty="0" smtClean="0"/>
              <a:t> trvají na </a:t>
            </a:r>
            <a:r>
              <a:rPr lang="cs-CZ" b="1" dirty="0" smtClean="0"/>
              <a:t>splacení</a:t>
            </a:r>
            <a:r>
              <a:rPr lang="cs-CZ" dirty="0" smtClean="0"/>
              <a:t> </a:t>
            </a:r>
            <a:r>
              <a:rPr lang="cs-CZ" b="1" dirty="0" smtClean="0"/>
              <a:t>12 mld. </a:t>
            </a:r>
            <a:r>
              <a:rPr lang="cs-CZ" dirty="0" smtClean="0"/>
              <a:t>USD od FRA, GB, BEL – přes </a:t>
            </a:r>
            <a:r>
              <a:rPr lang="cs-CZ" b="1" dirty="0" smtClean="0"/>
              <a:t>reparace</a:t>
            </a:r>
            <a:r>
              <a:rPr lang="cs-CZ" dirty="0" smtClean="0"/>
              <a:t> – recyklace…</a:t>
            </a:r>
          </a:p>
          <a:p>
            <a:r>
              <a:rPr lang="cs-CZ" dirty="0" smtClean="0"/>
              <a:t>Univerzální </a:t>
            </a:r>
            <a:r>
              <a:rPr lang="cs-CZ" b="1" dirty="0" smtClean="0">
                <a:solidFill>
                  <a:srgbClr val="0070C0"/>
                </a:solidFill>
              </a:rPr>
              <a:t>opuštění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>
                <a:solidFill>
                  <a:srgbClr val="0070C0"/>
                </a:solidFill>
              </a:rPr>
              <a:t>FT</a:t>
            </a:r>
            <a:r>
              <a:rPr lang="cs-CZ" dirty="0" smtClean="0"/>
              <a:t>: </a:t>
            </a:r>
            <a:r>
              <a:rPr lang="cs-CZ" b="1" dirty="0" smtClean="0"/>
              <a:t>FRA</a:t>
            </a:r>
            <a:r>
              <a:rPr lang="cs-CZ" dirty="0" smtClean="0"/>
              <a:t> 4x zvyšuje </a:t>
            </a:r>
            <a:r>
              <a:rPr lang="cs-CZ" b="1" dirty="0" smtClean="0"/>
              <a:t>cla</a:t>
            </a:r>
            <a:r>
              <a:rPr lang="cs-CZ" dirty="0"/>
              <a:t>;</a:t>
            </a:r>
            <a:r>
              <a:rPr lang="cs-CZ" dirty="0" smtClean="0"/>
              <a:t> </a:t>
            </a:r>
            <a:r>
              <a:rPr lang="cs-CZ" b="1" dirty="0" smtClean="0"/>
              <a:t>kvóty</a:t>
            </a:r>
            <a:r>
              <a:rPr lang="cs-CZ" dirty="0" smtClean="0"/>
              <a:t> v </a:t>
            </a:r>
            <a:r>
              <a:rPr lang="cs-CZ" b="1" dirty="0" smtClean="0"/>
              <a:t>SVE</a:t>
            </a:r>
            <a:r>
              <a:rPr lang="cs-CZ" dirty="0"/>
              <a:t>;</a:t>
            </a:r>
            <a:r>
              <a:rPr lang="cs-CZ" dirty="0" smtClean="0"/>
              <a:t> </a:t>
            </a:r>
            <a:r>
              <a:rPr lang="cs-CZ" b="1" dirty="0" smtClean="0"/>
              <a:t>asijské</a:t>
            </a:r>
            <a:r>
              <a:rPr lang="cs-CZ" dirty="0" smtClean="0"/>
              <a:t> </a:t>
            </a:r>
            <a:r>
              <a:rPr lang="cs-CZ" b="1" dirty="0" smtClean="0"/>
              <a:t>země</a:t>
            </a:r>
            <a:r>
              <a:rPr lang="cs-CZ" dirty="0" smtClean="0"/>
              <a:t> mají </a:t>
            </a:r>
            <a:r>
              <a:rPr lang="cs-CZ" b="1" dirty="0" smtClean="0"/>
              <a:t>autonomii</a:t>
            </a:r>
            <a:r>
              <a:rPr lang="cs-CZ" dirty="0" smtClean="0"/>
              <a:t> TP (růst cel); </a:t>
            </a:r>
          </a:p>
          <a:p>
            <a:endParaRPr lang="cs-CZ" sz="1300" dirty="0" smtClean="0"/>
          </a:p>
          <a:p>
            <a:r>
              <a:rPr lang="cs-CZ" b="1" dirty="0" smtClean="0"/>
              <a:t>US:</a:t>
            </a:r>
            <a:r>
              <a:rPr lang="cs-CZ" dirty="0" smtClean="0"/>
              <a:t> </a:t>
            </a:r>
            <a:r>
              <a:rPr lang="cs-CZ" b="1" dirty="0" err="1" smtClean="0"/>
              <a:t>Fordney-McCumber</a:t>
            </a:r>
            <a:r>
              <a:rPr lang="cs-CZ" b="1" dirty="0" smtClean="0"/>
              <a:t> 1922</a:t>
            </a:r>
            <a:r>
              <a:rPr lang="cs-CZ" dirty="0" smtClean="0"/>
              <a:t>, pokles </a:t>
            </a:r>
            <a:r>
              <a:rPr lang="cs-CZ" b="1" dirty="0" smtClean="0"/>
              <a:t>cen</a:t>
            </a:r>
            <a:r>
              <a:rPr lang="cs-CZ" dirty="0" smtClean="0"/>
              <a:t> </a:t>
            </a:r>
            <a:r>
              <a:rPr lang="cs-CZ" b="1" dirty="0" smtClean="0"/>
              <a:t>obilí</a:t>
            </a:r>
            <a:r>
              <a:rPr lang="cs-CZ" dirty="0" smtClean="0"/>
              <a:t> 1925, </a:t>
            </a:r>
            <a:r>
              <a:rPr lang="cs-CZ" b="1" dirty="0" err="1" smtClean="0">
                <a:solidFill>
                  <a:srgbClr val="0070C0"/>
                </a:solidFill>
              </a:rPr>
              <a:t>Smoot-Hawley</a:t>
            </a:r>
            <a:r>
              <a:rPr lang="cs-CZ" b="1" dirty="0" smtClean="0">
                <a:solidFill>
                  <a:srgbClr val="0070C0"/>
                </a:solidFill>
              </a:rPr>
              <a:t> 1930 </a:t>
            </a:r>
            <a:r>
              <a:rPr lang="cs-CZ" dirty="0" smtClean="0"/>
              <a:t>(20tis. položek) – </a:t>
            </a:r>
            <a:r>
              <a:rPr lang="cs-CZ" dirty="0"/>
              <a:t> </a:t>
            </a:r>
            <a:r>
              <a:rPr lang="cs-CZ" dirty="0" smtClean="0"/>
              <a:t>US již tak významné, že </a:t>
            </a:r>
            <a:r>
              <a:rPr lang="cs-CZ" b="1" dirty="0" smtClean="0"/>
              <a:t>dopad</a:t>
            </a:r>
            <a:r>
              <a:rPr lang="cs-CZ" dirty="0" smtClean="0"/>
              <a:t> na SE– </a:t>
            </a:r>
            <a:r>
              <a:rPr lang="cs-CZ" b="1" dirty="0" smtClean="0"/>
              <a:t>rozklad</a:t>
            </a:r>
            <a:r>
              <a:rPr lang="cs-CZ" dirty="0" smtClean="0"/>
              <a:t> obchodního </a:t>
            </a:r>
            <a:r>
              <a:rPr lang="cs-CZ" b="1" dirty="0" smtClean="0"/>
              <a:t>systému</a:t>
            </a:r>
            <a:r>
              <a:rPr lang="cs-CZ" dirty="0" smtClean="0"/>
              <a:t>;</a:t>
            </a:r>
          </a:p>
          <a:p>
            <a:pPr lvl="1"/>
            <a:endParaRPr lang="cs-CZ" sz="13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Cla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na </a:t>
            </a:r>
            <a:r>
              <a:rPr lang="cs-CZ" b="1" dirty="0" smtClean="0"/>
              <a:t>potraviny</a:t>
            </a:r>
            <a:r>
              <a:rPr lang="cs-CZ" dirty="0" smtClean="0"/>
              <a:t> </a:t>
            </a:r>
            <a:r>
              <a:rPr lang="cs-CZ" b="1" dirty="0" smtClean="0"/>
              <a:t>1931</a:t>
            </a:r>
            <a:r>
              <a:rPr lang="cs-CZ" dirty="0" smtClean="0"/>
              <a:t>: 53% FRA, 60% AUT, 75% Jugo, 80% ČS, GER, SPA, 100% BEL, POL (Tab.);</a:t>
            </a:r>
          </a:p>
          <a:p>
            <a:r>
              <a:rPr lang="cs-CZ" b="1" dirty="0" smtClean="0"/>
              <a:t>Směnné relace proti</a:t>
            </a:r>
            <a:r>
              <a:rPr lang="cs-CZ" dirty="0" smtClean="0"/>
              <a:t> exportérům </a:t>
            </a:r>
            <a:r>
              <a:rPr lang="cs-CZ" b="1" dirty="0" smtClean="0"/>
              <a:t>komodit</a:t>
            </a:r>
            <a:r>
              <a:rPr lang="cs-CZ" dirty="0" smtClean="0"/>
              <a:t> – </a:t>
            </a:r>
            <a:r>
              <a:rPr lang="cs-CZ" b="1" dirty="0" smtClean="0"/>
              <a:t>půjčky</a:t>
            </a:r>
            <a:r>
              <a:rPr lang="cs-CZ" dirty="0" smtClean="0"/>
              <a:t>; od </a:t>
            </a:r>
            <a:r>
              <a:rPr lang="cs-CZ" b="1" dirty="0" smtClean="0"/>
              <a:t>1928</a:t>
            </a:r>
            <a:r>
              <a:rPr lang="cs-CZ" dirty="0" smtClean="0"/>
              <a:t> </a:t>
            </a:r>
            <a:r>
              <a:rPr lang="cs-CZ" b="1" dirty="0" smtClean="0"/>
              <a:t>klesá</a:t>
            </a:r>
            <a:r>
              <a:rPr lang="cs-CZ" dirty="0" smtClean="0"/>
              <a:t> </a:t>
            </a:r>
            <a:r>
              <a:rPr lang="cs-CZ" b="1" dirty="0" smtClean="0"/>
              <a:t>objem </a:t>
            </a:r>
            <a:r>
              <a:rPr lang="cs-CZ" b="1" dirty="0" smtClean="0">
                <a:solidFill>
                  <a:srgbClr val="0070C0"/>
                </a:solidFill>
              </a:rPr>
              <a:t>půjček</a:t>
            </a:r>
            <a:r>
              <a:rPr lang="cs-CZ" b="1" dirty="0" smtClean="0"/>
              <a:t> </a:t>
            </a:r>
            <a:r>
              <a:rPr lang="cs-CZ" dirty="0" smtClean="0"/>
              <a:t>a </a:t>
            </a:r>
            <a:r>
              <a:rPr lang="cs-CZ" b="1" dirty="0" smtClean="0"/>
              <a:t>neřešitelné</a:t>
            </a:r>
            <a:r>
              <a:rPr lang="cs-CZ" dirty="0" smtClean="0"/>
              <a:t> problémy (omezení dovozu, posílení vývozu – devalvace);</a:t>
            </a:r>
          </a:p>
          <a:p>
            <a:r>
              <a:rPr lang="cs-CZ" b="1" dirty="0" smtClean="0"/>
              <a:t>Omezena </a:t>
            </a:r>
            <a:r>
              <a:rPr lang="cs-CZ" b="1" dirty="0" smtClean="0">
                <a:solidFill>
                  <a:srgbClr val="0070C0"/>
                </a:solidFill>
              </a:rPr>
              <a:t>migrace</a:t>
            </a:r>
            <a:r>
              <a:rPr lang="cs-CZ" b="1" dirty="0" smtClean="0"/>
              <a:t> </a:t>
            </a:r>
            <a:r>
              <a:rPr lang="cs-CZ" dirty="0" smtClean="0"/>
              <a:t>– imigrační zákon </a:t>
            </a:r>
            <a:r>
              <a:rPr lang="cs-CZ" b="1" dirty="0" smtClean="0"/>
              <a:t>1924</a:t>
            </a:r>
            <a:r>
              <a:rPr lang="cs-CZ" dirty="0" smtClean="0"/>
              <a:t> </a:t>
            </a:r>
            <a:r>
              <a:rPr lang="cs-CZ" b="1" dirty="0" smtClean="0"/>
              <a:t>US</a:t>
            </a:r>
            <a:r>
              <a:rPr lang="cs-CZ" dirty="0" smtClean="0"/>
              <a:t> (vyloučení Asiatů a židů);</a:t>
            </a:r>
          </a:p>
          <a:p>
            <a:r>
              <a:rPr lang="cs-CZ" dirty="0" smtClean="0"/>
              <a:t>Rozpad </a:t>
            </a:r>
            <a:r>
              <a:rPr lang="cs-CZ" b="1" dirty="0" smtClean="0"/>
              <a:t>zlatého standardu </a:t>
            </a:r>
            <a:r>
              <a:rPr lang="cs-CZ" dirty="0" smtClean="0"/>
              <a:t>GB 1931; US 1933 +70% devalvace;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25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733037"/>
              </p:ext>
            </p:extLst>
          </p:nvPr>
        </p:nvGraphicFramePr>
        <p:xfrm>
          <a:off x="827581" y="836696"/>
          <a:ext cx="6624738" cy="547262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32639"/>
                <a:gridCol w="805782"/>
                <a:gridCol w="805782"/>
                <a:gridCol w="863189"/>
                <a:gridCol w="805782"/>
                <a:gridCol w="805782"/>
                <a:gridCol w="805782"/>
              </a:tblGrid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Potraviny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Průmyslové zboží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 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70C0"/>
                          </a:solidFill>
                          <a:effectLst/>
                        </a:rPr>
                        <a:t>1913</a:t>
                      </a:r>
                      <a:endParaRPr lang="cs-CZ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70C0"/>
                          </a:solidFill>
                          <a:effectLst/>
                        </a:rPr>
                        <a:t>1927</a:t>
                      </a:r>
                      <a:endParaRPr lang="cs-CZ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70C0"/>
                          </a:solidFill>
                          <a:effectLst/>
                        </a:rPr>
                        <a:t>1931</a:t>
                      </a:r>
                      <a:endParaRPr lang="cs-CZ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70C0"/>
                          </a:solidFill>
                          <a:effectLst/>
                        </a:rPr>
                        <a:t>1913</a:t>
                      </a:r>
                      <a:endParaRPr lang="cs-CZ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0070C0"/>
                          </a:solidFill>
                          <a:effectLst/>
                        </a:rPr>
                        <a:t>1927</a:t>
                      </a:r>
                      <a:endParaRPr lang="cs-CZ" sz="1600" b="1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0070C0"/>
                          </a:solidFill>
                          <a:effectLst/>
                        </a:rPr>
                        <a:t>1931</a:t>
                      </a:r>
                      <a:endParaRPr lang="cs-CZ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Belgie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25,5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11,8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23,7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9,5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11,6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13,0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Bulharsko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24,7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79,0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133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75,0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90,0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Československo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29,1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36,3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84,0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19,3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35,8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36,5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Finsko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49,0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57,5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102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37,6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17,8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22,7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Francie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29,2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19,1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53,0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16,3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25,8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29,0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Itálie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22,0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24,5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66,0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14,6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28,3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41,8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Jugoslávie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31,6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43,7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75,0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18,0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28,0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32,8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Maďarsko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29,1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31,5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60,0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19,3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31,8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42,6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Německo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21,8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27,4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82,5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10,0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19,0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18,3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Polsko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69,4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72,0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110,0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85,0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55,6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52,0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Rakousko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29,1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16,5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59,5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19,3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21,0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27,7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Rumunsko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34,7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45,6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87,5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25,5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48,5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55,0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Španělsko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41,5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45,2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80,5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42,5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62,7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FF0000"/>
                          </a:solidFill>
                          <a:effectLst/>
                        </a:rPr>
                        <a:t>75,5</a:t>
                      </a:r>
                      <a:endParaRPr lang="cs-CZ" sz="1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Švédsko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24,2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21,5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39,0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24,5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20,8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23,5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19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Švýcarsko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14,7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21,5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42,2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9,3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17,6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solidFill>
                            <a:srgbClr val="FF0000"/>
                          </a:solidFill>
                          <a:effectLst/>
                        </a:rPr>
                        <a:t>22,0</a:t>
                      </a:r>
                      <a:endParaRPr lang="cs-CZ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7066" y="263406"/>
            <a:ext cx="89739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Cla v evropských zemích 1913–1931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(ad </a:t>
            </a: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valorem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ekvivalenty v procentech)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01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rgbClr val="0070C0"/>
                </a:solidFill>
              </a:rPr>
              <a:t>Hospodářská krize </a:t>
            </a:r>
            <a:r>
              <a:rPr lang="cs-CZ" sz="3200" b="1" dirty="0" smtClean="0"/>
              <a:t>ve světové ekonomice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63093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cs-CZ" sz="2000" dirty="0" smtClean="0"/>
              <a:t>Monetární expanze + úvěrový boom – </a:t>
            </a:r>
            <a:r>
              <a:rPr lang="cs-CZ" sz="2000" b="1" dirty="0" smtClean="0"/>
              <a:t>akciová</a:t>
            </a:r>
            <a:r>
              <a:rPr lang="cs-CZ" sz="2000" dirty="0" smtClean="0"/>
              <a:t> a nemovitostní </a:t>
            </a:r>
            <a:r>
              <a:rPr lang="cs-CZ" sz="2000" b="1" dirty="0" smtClean="0"/>
              <a:t>bublina</a:t>
            </a:r>
            <a:r>
              <a:rPr lang="cs-CZ" sz="2000" dirty="0" smtClean="0"/>
              <a:t> v </a:t>
            </a:r>
            <a:r>
              <a:rPr lang="cs-CZ" sz="2000" b="1" dirty="0" smtClean="0"/>
              <a:t>US</a:t>
            </a:r>
            <a:r>
              <a:rPr lang="cs-CZ" sz="2000" dirty="0" smtClean="0"/>
              <a:t> – FED restrikce černý čtvrtek 24.10.1929 (</a:t>
            </a:r>
            <a:r>
              <a:rPr lang="cs-CZ" sz="2000" b="1" dirty="0" smtClean="0"/>
              <a:t>krach </a:t>
            </a:r>
            <a:r>
              <a:rPr lang="cs-CZ" sz="2000" b="1" dirty="0" smtClean="0">
                <a:solidFill>
                  <a:srgbClr val="0070C0"/>
                </a:solidFill>
              </a:rPr>
              <a:t>NY burzy</a:t>
            </a:r>
            <a:r>
              <a:rPr lang="cs-CZ" sz="2000" dirty="0" smtClean="0"/>
              <a:t>);</a:t>
            </a:r>
          </a:p>
          <a:p>
            <a:pPr>
              <a:spcBef>
                <a:spcPts val="0"/>
              </a:spcBef>
            </a:pPr>
            <a:r>
              <a:rPr lang="cs-CZ" sz="2000" b="1" dirty="0" smtClean="0"/>
              <a:t>Pokles</a:t>
            </a:r>
            <a:r>
              <a:rPr lang="cs-CZ" sz="2000" dirty="0" smtClean="0"/>
              <a:t> </a:t>
            </a:r>
            <a:r>
              <a:rPr lang="cs-CZ" sz="2000" b="1" dirty="0" smtClean="0">
                <a:solidFill>
                  <a:srgbClr val="0070C0"/>
                </a:solidFill>
              </a:rPr>
              <a:t>peněžní zásoby </a:t>
            </a:r>
            <a:r>
              <a:rPr lang="cs-CZ" sz="2000" dirty="0" smtClean="0"/>
              <a:t>1929-1932 o </a:t>
            </a:r>
            <a:r>
              <a:rPr lang="cs-CZ" sz="2000" b="1" dirty="0" smtClean="0"/>
              <a:t>třetinu</a:t>
            </a:r>
            <a:r>
              <a:rPr lang="cs-CZ" sz="2000" dirty="0" smtClean="0"/>
              <a:t> (FED), </a:t>
            </a:r>
            <a:r>
              <a:rPr lang="cs-CZ" sz="2000" b="1" dirty="0" smtClean="0"/>
              <a:t>pády bank</a:t>
            </a:r>
            <a:r>
              <a:rPr lang="cs-CZ" sz="2000" dirty="0" smtClean="0"/>
              <a:t>; </a:t>
            </a:r>
          </a:p>
          <a:p>
            <a:pPr>
              <a:spcBef>
                <a:spcPts val="0"/>
              </a:spcBef>
            </a:pPr>
            <a:endParaRPr lang="cs-CZ" sz="600" dirty="0" smtClean="0"/>
          </a:p>
          <a:p>
            <a:pPr>
              <a:spcBef>
                <a:spcPts val="0"/>
              </a:spcBef>
            </a:pPr>
            <a:r>
              <a:rPr lang="cs-CZ" sz="2000" b="1" dirty="0" smtClean="0">
                <a:solidFill>
                  <a:srgbClr val="0070C0"/>
                </a:solidFill>
              </a:rPr>
              <a:t>S-H</a:t>
            </a:r>
            <a:r>
              <a:rPr lang="cs-CZ" sz="2000" b="1" dirty="0" smtClean="0"/>
              <a:t> </a:t>
            </a:r>
            <a:r>
              <a:rPr lang="cs-CZ" sz="2000" dirty="0" smtClean="0"/>
              <a:t>sazebník </a:t>
            </a:r>
            <a:r>
              <a:rPr lang="cs-CZ" sz="2000" b="1" dirty="0" smtClean="0"/>
              <a:t>následován</a:t>
            </a:r>
            <a:r>
              <a:rPr lang="cs-CZ" sz="2000" dirty="0" smtClean="0"/>
              <a:t> </a:t>
            </a:r>
            <a:r>
              <a:rPr lang="cs-CZ" sz="2000" b="1" dirty="0" smtClean="0"/>
              <a:t>Evropou</a:t>
            </a:r>
            <a:r>
              <a:rPr lang="cs-CZ" sz="2000" dirty="0" smtClean="0"/>
              <a:t> – pád </a:t>
            </a:r>
            <a:r>
              <a:rPr lang="cs-CZ" sz="2000" b="1" dirty="0" err="1" smtClean="0">
                <a:solidFill>
                  <a:srgbClr val="0070C0"/>
                </a:solidFill>
              </a:rPr>
              <a:t>Creditanstalt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b="1" dirty="0" smtClean="0">
                <a:solidFill>
                  <a:srgbClr val="0070C0"/>
                </a:solidFill>
              </a:rPr>
              <a:t>1931</a:t>
            </a:r>
            <a:r>
              <a:rPr lang="cs-CZ" sz="2000" dirty="0" smtClean="0"/>
              <a:t>; </a:t>
            </a:r>
            <a:r>
              <a:rPr lang="cs-CZ" sz="2000" b="1" dirty="0" smtClean="0"/>
              <a:t>bankrot</a:t>
            </a:r>
            <a:r>
              <a:rPr lang="cs-CZ" sz="2000" dirty="0" smtClean="0"/>
              <a:t> US </a:t>
            </a:r>
            <a:r>
              <a:rPr lang="cs-CZ" sz="2000" b="1" dirty="0" smtClean="0"/>
              <a:t>farmářů</a:t>
            </a:r>
            <a:r>
              <a:rPr lang="cs-CZ" sz="2000" dirty="0" smtClean="0"/>
              <a:t> – </a:t>
            </a:r>
            <a:r>
              <a:rPr lang="cs-CZ" sz="2000" b="1" dirty="0" smtClean="0"/>
              <a:t>runy</a:t>
            </a:r>
            <a:r>
              <a:rPr lang="cs-CZ" sz="2000" dirty="0" smtClean="0"/>
              <a:t> na banky;</a:t>
            </a:r>
          </a:p>
          <a:p>
            <a:pPr>
              <a:spcBef>
                <a:spcPts val="0"/>
              </a:spcBef>
            </a:pPr>
            <a:r>
              <a:rPr lang="cs-CZ" sz="2000" dirty="0" smtClean="0"/>
              <a:t>Snížení objemu </a:t>
            </a:r>
            <a:r>
              <a:rPr lang="cs-CZ" sz="2000" b="1" dirty="0" smtClean="0"/>
              <a:t>zahraničních </a:t>
            </a:r>
            <a:r>
              <a:rPr lang="cs-CZ" sz="2000" b="1" dirty="0" smtClean="0">
                <a:solidFill>
                  <a:srgbClr val="0070C0"/>
                </a:solidFill>
              </a:rPr>
              <a:t>půjček</a:t>
            </a:r>
            <a:r>
              <a:rPr lang="cs-CZ" sz="2000" b="1" dirty="0" smtClean="0"/>
              <a:t> </a:t>
            </a:r>
            <a:r>
              <a:rPr lang="cs-CZ" sz="2000" dirty="0" smtClean="0"/>
              <a:t>z </a:t>
            </a:r>
            <a:r>
              <a:rPr lang="cs-CZ" sz="2000" b="1" dirty="0" smtClean="0"/>
              <a:t>1,5mld 1930 </a:t>
            </a:r>
            <a:r>
              <a:rPr lang="cs-CZ" sz="2000" dirty="0" smtClean="0"/>
              <a:t>na </a:t>
            </a:r>
            <a:r>
              <a:rPr lang="cs-CZ" sz="2000" b="1" dirty="0" smtClean="0"/>
              <a:t>30mil</a:t>
            </a:r>
            <a:r>
              <a:rPr lang="cs-CZ" sz="2000" dirty="0" smtClean="0"/>
              <a:t>. 1931; </a:t>
            </a:r>
            <a:r>
              <a:rPr lang="cs-CZ" sz="2000" b="1" dirty="0" smtClean="0"/>
              <a:t>GER</a:t>
            </a:r>
            <a:r>
              <a:rPr lang="cs-CZ" sz="2000" dirty="0" smtClean="0"/>
              <a:t> – obrácení toku peněz a </a:t>
            </a:r>
            <a:r>
              <a:rPr lang="cs-CZ" sz="2000" b="1" dirty="0" smtClean="0"/>
              <a:t>kolaps</a:t>
            </a:r>
            <a:r>
              <a:rPr lang="cs-CZ" sz="2000" dirty="0" smtClean="0"/>
              <a:t> </a:t>
            </a:r>
            <a:r>
              <a:rPr lang="cs-CZ" sz="2000" b="1" dirty="0" smtClean="0"/>
              <a:t>bankovního systému</a:t>
            </a:r>
            <a:r>
              <a:rPr lang="cs-CZ" sz="2000" dirty="0" smtClean="0"/>
              <a:t>;</a:t>
            </a:r>
          </a:p>
          <a:p>
            <a:pPr>
              <a:spcBef>
                <a:spcPts val="0"/>
              </a:spcBef>
            </a:pPr>
            <a:endParaRPr lang="cs-CZ" sz="600" dirty="0" smtClean="0"/>
          </a:p>
          <a:p>
            <a:pPr>
              <a:spcBef>
                <a:spcPts val="0"/>
              </a:spcBef>
            </a:pPr>
            <a:r>
              <a:rPr lang="cs-CZ" sz="2000" b="1" dirty="0" smtClean="0"/>
              <a:t>Nevídaná krize </a:t>
            </a:r>
            <a:r>
              <a:rPr lang="cs-CZ" sz="2000" dirty="0" smtClean="0"/>
              <a:t>– </a:t>
            </a:r>
            <a:r>
              <a:rPr lang="cs-CZ" sz="2000" b="1" dirty="0" smtClean="0">
                <a:solidFill>
                  <a:srgbClr val="0070C0"/>
                </a:solidFill>
              </a:rPr>
              <a:t>nezaměstnanost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dirty="0" smtClean="0"/>
              <a:t>nejvyšší v sektorech s minimálními alternativami (zemědělství, hornictví, dřevo) – </a:t>
            </a:r>
            <a:r>
              <a:rPr lang="cs-CZ" sz="2000" b="1" dirty="0" smtClean="0"/>
              <a:t>podpory</a:t>
            </a:r>
            <a:r>
              <a:rPr lang="cs-CZ" sz="2000" dirty="0" smtClean="0"/>
              <a:t> jen jako pojištění pro členy odborů – hlad (charita); (Tab.)</a:t>
            </a:r>
          </a:p>
          <a:p>
            <a:pPr>
              <a:spcBef>
                <a:spcPts val="0"/>
              </a:spcBef>
            </a:pPr>
            <a:endParaRPr lang="cs-CZ" sz="600" dirty="0" smtClean="0"/>
          </a:p>
          <a:p>
            <a:pPr>
              <a:spcBef>
                <a:spcPts val="0"/>
              </a:spcBef>
            </a:pPr>
            <a:r>
              <a:rPr lang="cs-CZ" sz="2000" b="1" dirty="0" smtClean="0">
                <a:solidFill>
                  <a:srgbClr val="0070C0"/>
                </a:solidFill>
              </a:rPr>
              <a:t>Mezinárodní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b="1" dirty="0" smtClean="0">
                <a:solidFill>
                  <a:srgbClr val="0070C0"/>
                </a:solidFill>
              </a:rPr>
              <a:t>obchod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dirty="0" smtClean="0"/>
              <a:t>spadl na </a:t>
            </a:r>
            <a:r>
              <a:rPr lang="cs-CZ" sz="2000" b="1" dirty="0" smtClean="0"/>
              <a:t>třetinu</a:t>
            </a:r>
            <a:r>
              <a:rPr lang="cs-CZ" sz="2000" dirty="0" smtClean="0"/>
              <a:t> nominálně a </a:t>
            </a:r>
            <a:r>
              <a:rPr lang="cs-CZ" sz="2000" b="1" dirty="0" smtClean="0"/>
              <a:t>reálně</a:t>
            </a:r>
            <a:r>
              <a:rPr lang="cs-CZ" sz="2000" dirty="0" smtClean="0"/>
              <a:t> o třetinu;</a:t>
            </a:r>
          </a:p>
          <a:p>
            <a:pPr>
              <a:spcBef>
                <a:spcPts val="0"/>
              </a:spcBef>
            </a:pPr>
            <a:endParaRPr lang="cs-CZ" sz="800" dirty="0" smtClean="0"/>
          </a:p>
          <a:p>
            <a:pPr>
              <a:spcBef>
                <a:spcPts val="0"/>
              </a:spcBef>
            </a:pPr>
            <a:r>
              <a:rPr lang="cs-CZ" sz="2000" b="1" dirty="0" err="1" smtClean="0">
                <a:solidFill>
                  <a:srgbClr val="0070C0"/>
                </a:solidFill>
              </a:rPr>
              <a:t>DCs</a:t>
            </a:r>
            <a:r>
              <a:rPr lang="cs-CZ" sz="2000" dirty="0" smtClean="0"/>
              <a:t> – obrovský </a:t>
            </a:r>
            <a:r>
              <a:rPr lang="cs-CZ" sz="2000" b="1" dirty="0" smtClean="0"/>
              <a:t>pokles</a:t>
            </a:r>
            <a:r>
              <a:rPr lang="cs-CZ" sz="2000" dirty="0" smtClean="0"/>
              <a:t> </a:t>
            </a:r>
            <a:r>
              <a:rPr lang="cs-CZ" sz="2000" b="1" dirty="0" smtClean="0"/>
              <a:t>poptávky</a:t>
            </a:r>
            <a:r>
              <a:rPr lang="cs-CZ" sz="2000" dirty="0" smtClean="0"/>
              <a:t> po </a:t>
            </a:r>
            <a:r>
              <a:rPr lang="cs-CZ" sz="2000" b="1" dirty="0" smtClean="0"/>
              <a:t>koloniálním</a:t>
            </a:r>
            <a:r>
              <a:rPr lang="cs-CZ" sz="2000" dirty="0" smtClean="0"/>
              <a:t> zboží a </a:t>
            </a:r>
            <a:r>
              <a:rPr lang="cs-CZ" sz="2000" b="1" dirty="0" smtClean="0"/>
              <a:t>surovinách</a:t>
            </a:r>
            <a:r>
              <a:rPr lang="cs-CZ" sz="2000" dirty="0" smtClean="0"/>
              <a:t> (káva -53%, vlna -72%, hovězí -53% kaučuk -84%, čaj -62%); </a:t>
            </a:r>
            <a:r>
              <a:rPr lang="cs-CZ" sz="2000" b="1" dirty="0" smtClean="0"/>
              <a:t>propady exportních příjmů </a:t>
            </a:r>
            <a:r>
              <a:rPr lang="cs-CZ" sz="2000" dirty="0" smtClean="0"/>
              <a:t>v </a:t>
            </a:r>
            <a:r>
              <a:rPr lang="cs-CZ" sz="2000" b="1" dirty="0" smtClean="0"/>
              <a:t>LATAM</a:t>
            </a:r>
            <a:r>
              <a:rPr lang="cs-CZ" sz="2000" dirty="0" smtClean="0"/>
              <a:t> a </a:t>
            </a:r>
            <a:r>
              <a:rPr lang="cs-CZ" sz="2000" b="1" dirty="0" smtClean="0"/>
              <a:t>Asii</a:t>
            </a:r>
            <a:r>
              <a:rPr lang="cs-CZ" sz="2000" dirty="0" smtClean="0"/>
              <a:t> o 50%, </a:t>
            </a:r>
            <a:r>
              <a:rPr lang="cs-CZ" sz="2000" b="1" dirty="0" smtClean="0"/>
              <a:t>Číně</a:t>
            </a:r>
            <a:r>
              <a:rPr lang="cs-CZ" sz="2000" dirty="0" smtClean="0"/>
              <a:t> 75%, </a:t>
            </a:r>
            <a:r>
              <a:rPr lang="cs-CZ" sz="2000" b="1" dirty="0" smtClean="0"/>
              <a:t>Africe</a:t>
            </a:r>
            <a:r>
              <a:rPr lang="cs-CZ" sz="2000" dirty="0" smtClean="0"/>
              <a:t> o 40%; deflace vedla k zvýšení dluhové služby- </a:t>
            </a:r>
            <a:r>
              <a:rPr lang="cs-CZ" sz="2000" b="1" dirty="0" smtClean="0"/>
              <a:t>bankroty</a:t>
            </a:r>
            <a:r>
              <a:rPr lang="cs-CZ" sz="2000" dirty="0" smtClean="0"/>
              <a:t> (kromě ARG celá LATAM);</a:t>
            </a:r>
          </a:p>
          <a:p>
            <a:pPr>
              <a:spcBef>
                <a:spcPts val="0"/>
              </a:spcBef>
            </a:pPr>
            <a:endParaRPr lang="cs-CZ" sz="600" dirty="0" smtClean="0"/>
          </a:p>
          <a:p>
            <a:pPr>
              <a:spcBef>
                <a:spcPts val="0"/>
              </a:spcBef>
            </a:pPr>
            <a:r>
              <a:rPr lang="cs-CZ" sz="2000" dirty="0" smtClean="0"/>
              <a:t>Poměr </a:t>
            </a:r>
            <a:r>
              <a:rPr lang="cs-CZ" sz="2000" b="1" dirty="0" smtClean="0">
                <a:solidFill>
                  <a:srgbClr val="0070C0"/>
                </a:solidFill>
              </a:rPr>
              <a:t>IT/HDP</a:t>
            </a:r>
            <a:r>
              <a:rPr lang="cs-CZ" sz="2000" dirty="0" smtClean="0">
                <a:solidFill>
                  <a:srgbClr val="0070C0"/>
                </a:solidFill>
              </a:rPr>
              <a:t> </a:t>
            </a:r>
            <a:r>
              <a:rPr lang="cs-CZ" sz="2000" dirty="0" smtClean="0"/>
              <a:t>klesl </a:t>
            </a:r>
            <a:r>
              <a:rPr lang="cs-CZ" sz="2000" b="1" dirty="0" smtClean="0"/>
              <a:t>ze 7,9% </a:t>
            </a:r>
            <a:r>
              <a:rPr lang="cs-CZ" sz="2000" dirty="0" smtClean="0"/>
              <a:t>1913 na </a:t>
            </a:r>
            <a:r>
              <a:rPr lang="cs-CZ" sz="2000" b="1" dirty="0" smtClean="0"/>
              <a:t>5,5%</a:t>
            </a:r>
            <a:r>
              <a:rPr lang="cs-CZ" sz="2000" dirty="0" smtClean="0"/>
              <a:t> 1950; pro </a:t>
            </a:r>
            <a:r>
              <a:rPr lang="cs-CZ" sz="2000" b="1" dirty="0" smtClean="0"/>
              <a:t>ZE</a:t>
            </a:r>
            <a:r>
              <a:rPr lang="cs-CZ" sz="2000" dirty="0" smtClean="0"/>
              <a:t> byl </a:t>
            </a:r>
            <a:r>
              <a:rPr lang="cs-CZ" sz="2000" b="1" dirty="0" smtClean="0"/>
              <a:t>8,7% </a:t>
            </a:r>
            <a:r>
              <a:rPr lang="cs-CZ" sz="2000" dirty="0" smtClean="0"/>
              <a:t>(1950) nižší než 1913 (14,1%) i 1870 (8,8%);</a:t>
            </a:r>
          </a:p>
        </p:txBody>
      </p:sp>
    </p:spTree>
    <p:extLst>
      <p:ext uri="{BB962C8B-B14F-4D97-AF65-F5344CB8AC3E}">
        <p14:creationId xmlns:p14="http://schemas.microsoft.com/office/powerpoint/2010/main" val="75945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819031"/>
              </p:ext>
            </p:extLst>
          </p:nvPr>
        </p:nvGraphicFramePr>
        <p:xfrm>
          <a:off x="1835696" y="980728"/>
          <a:ext cx="5544615" cy="536295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411055"/>
                <a:gridCol w="783390"/>
                <a:gridCol w="783390"/>
                <a:gridCol w="783390"/>
                <a:gridCol w="783390"/>
              </a:tblGrid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1929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1930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1931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1932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Průmyslová produkce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Svět (bez SSSR)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87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Evropa (bez SSSR)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Severní Amerika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81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Potraviny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Svět 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Evropa (bez SSSR)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Severní Amerika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100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Suroviny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Svět 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94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75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Evropa (bez SSSR)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90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73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Severní Amerika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90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80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Světové ceny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Potraviny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66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85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Suroviny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82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59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44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07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Výrobky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100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94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78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64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11760" y="404664"/>
            <a:ext cx="46137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Světová produkce a ceny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(1929=100)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4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229863"/>
              </p:ext>
            </p:extLst>
          </p:nvPr>
        </p:nvGraphicFramePr>
        <p:xfrm>
          <a:off x="467544" y="1772816"/>
          <a:ext cx="7635034" cy="381642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18552"/>
                <a:gridCol w="668498"/>
                <a:gridCol w="668498"/>
                <a:gridCol w="668498"/>
                <a:gridCol w="668498"/>
                <a:gridCol w="668498"/>
                <a:gridCol w="668498"/>
                <a:gridCol w="668498"/>
                <a:gridCol w="668498"/>
                <a:gridCol w="668498"/>
              </a:tblGrid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1927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1928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1929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1930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1931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1932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1933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1934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1935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Francie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79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91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89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69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77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67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Německo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86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53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94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Itálie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-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92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67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92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Japonsko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95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92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98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113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129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142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Polsko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87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70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54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56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66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Británie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96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92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84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88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99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106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70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Spojené státy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89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93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100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81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68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rgbClr val="FF0000"/>
                          </a:solidFill>
                          <a:effectLst/>
                        </a:rPr>
                        <a:t>54</a:t>
                      </a:r>
                      <a:endParaRPr lang="cs-CZ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64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66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effectLst/>
                        </a:rPr>
                        <a:t>76</a:t>
                      </a:r>
                      <a:endParaRPr lang="cs-CZ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79712" y="1029433"/>
            <a:ext cx="54537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Průmyslová výroba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(1929=100)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31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xplorepahistory.com/kora/files/1/2/1-2-115F-25-ExplorePAHistory-a0k7o4-a_3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667669" cy="650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b="1" dirty="0" smtClean="0"/>
              <a:t>Rozpad evropského </a:t>
            </a:r>
            <a:r>
              <a:rPr lang="cs-CZ" sz="3600" b="1" dirty="0" smtClean="0">
                <a:solidFill>
                  <a:srgbClr val="0070C0"/>
                </a:solidFill>
              </a:rPr>
              <a:t>koloniálního systému</a:t>
            </a:r>
            <a:endParaRPr lang="cs-CZ" sz="36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052736"/>
            <a:ext cx="8661648" cy="5472608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</a:pPr>
            <a:r>
              <a:rPr lang="cs-CZ" b="1" dirty="0"/>
              <a:t>Otřes</a:t>
            </a:r>
            <a:r>
              <a:rPr lang="cs-CZ" dirty="0"/>
              <a:t> </a:t>
            </a:r>
            <a:r>
              <a:rPr lang="cs-CZ" b="1" dirty="0"/>
              <a:t>důvěry</a:t>
            </a:r>
            <a:r>
              <a:rPr lang="cs-CZ" dirty="0"/>
              <a:t> v mezinárodní hospodářský systém – </a:t>
            </a:r>
            <a:r>
              <a:rPr lang="cs-CZ" b="1" dirty="0"/>
              <a:t>oslabení liberálních skupin</a:t>
            </a:r>
            <a:r>
              <a:rPr lang="cs-CZ" dirty="0"/>
              <a:t>; </a:t>
            </a:r>
            <a:endParaRPr lang="cs-CZ" dirty="0" smtClean="0"/>
          </a:p>
          <a:p>
            <a:pPr lvl="1">
              <a:spcBef>
                <a:spcPts val="0"/>
              </a:spcBef>
            </a:pPr>
            <a:r>
              <a:rPr lang="cs-CZ" b="1" dirty="0" smtClean="0"/>
              <a:t>vytvoření</a:t>
            </a:r>
            <a:r>
              <a:rPr lang="cs-CZ" dirty="0" smtClean="0"/>
              <a:t> </a:t>
            </a:r>
            <a:r>
              <a:rPr lang="cs-CZ" b="1" dirty="0"/>
              <a:t>bloků</a:t>
            </a:r>
            <a:r>
              <a:rPr lang="cs-CZ" dirty="0"/>
              <a:t> (Imperiální systém preferencí GB; Itálie – Etiopie; GER – SVE; JAP – Asie);</a:t>
            </a:r>
          </a:p>
          <a:p>
            <a:pPr lvl="1">
              <a:spcBef>
                <a:spcPts val="0"/>
              </a:spcBef>
            </a:pPr>
            <a:r>
              <a:rPr lang="cs-CZ" b="1" dirty="0"/>
              <a:t>SSSR</a:t>
            </a:r>
            <a:r>
              <a:rPr lang="cs-CZ" dirty="0"/>
              <a:t> </a:t>
            </a:r>
            <a:r>
              <a:rPr lang="cs-CZ" b="1" dirty="0" smtClean="0"/>
              <a:t>nepřátelský</a:t>
            </a:r>
            <a:r>
              <a:rPr lang="cs-CZ" dirty="0" smtClean="0"/>
              <a:t> </a:t>
            </a:r>
            <a:r>
              <a:rPr lang="cs-CZ" dirty="0"/>
              <a:t>a </a:t>
            </a:r>
            <a:r>
              <a:rPr lang="cs-CZ" b="1" dirty="0"/>
              <a:t>nespolupracuje</a:t>
            </a:r>
            <a:r>
              <a:rPr lang="cs-CZ" dirty="0"/>
              <a:t>; </a:t>
            </a:r>
            <a:endParaRPr lang="cs-CZ" dirty="0" smtClean="0"/>
          </a:p>
          <a:p>
            <a:pPr lvl="1">
              <a:spcBef>
                <a:spcPts val="0"/>
              </a:spcBef>
            </a:pPr>
            <a:r>
              <a:rPr lang="cs-CZ" b="1" dirty="0" smtClean="0"/>
              <a:t>GER</a:t>
            </a:r>
            <a:r>
              <a:rPr lang="cs-CZ" dirty="0" smtClean="0"/>
              <a:t> </a:t>
            </a:r>
            <a:r>
              <a:rPr lang="cs-CZ" dirty="0"/>
              <a:t>1933 </a:t>
            </a:r>
            <a:r>
              <a:rPr lang="cs-CZ" b="1" dirty="0" err="1"/>
              <a:t>A.Hitler</a:t>
            </a:r>
            <a:r>
              <a:rPr lang="cs-CZ" dirty="0"/>
              <a:t> – posun k </a:t>
            </a:r>
            <a:r>
              <a:rPr lang="cs-CZ" b="1" dirty="0"/>
              <a:t>autarkii</a:t>
            </a:r>
            <a:r>
              <a:rPr lang="cs-CZ" dirty="0"/>
              <a:t>; </a:t>
            </a:r>
            <a:endParaRPr lang="cs-CZ" dirty="0" smtClean="0"/>
          </a:p>
          <a:p>
            <a:pPr lvl="1">
              <a:spcBef>
                <a:spcPts val="0"/>
              </a:spcBef>
            </a:pPr>
            <a:r>
              <a:rPr lang="cs-CZ" b="1" dirty="0" smtClean="0"/>
              <a:t>JAP</a:t>
            </a:r>
            <a:r>
              <a:rPr lang="cs-CZ" dirty="0" smtClean="0"/>
              <a:t> </a:t>
            </a:r>
            <a:r>
              <a:rPr lang="cs-CZ" dirty="0"/>
              <a:t>se transformuje v </a:t>
            </a:r>
            <a:r>
              <a:rPr lang="cs-CZ" b="1" dirty="0"/>
              <a:t>militaristický</a:t>
            </a:r>
            <a:r>
              <a:rPr lang="cs-CZ" dirty="0"/>
              <a:t> </a:t>
            </a:r>
            <a:r>
              <a:rPr lang="cs-CZ" b="1" dirty="0"/>
              <a:t>režim</a:t>
            </a:r>
            <a:r>
              <a:rPr lang="cs-CZ" dirty="0"/>
              <a:t> orientovaný na budování </a:t>
            </a:r>
            <a:r>
              <a:rPr lang="cs-CZ" b="1" dirty="0"/>
              <a:t>impéria</a:t>
            </a:r>
            <a:r>
              <a:rPr lang="cs-CZ" dirty="0"/>
              <a:t> (populace z 34,4mil 1870 na 72,4 mil 1939; restrikce na dovoz do US a GB, invaze do Mandžu 1931</a:t>
            </a:r>
            <a:r>
              <a:rPr lang="cs-CZ" dirty="0" smtClean="0"/>
              <a:t>);</a:t>
            </a:r>
          </a:p>
          <a:p>
            <a:pPr lvl="1">
              <a:spcBef>
                <a:spcPts val="0"/>
              </a:spcBef>
            </a:pPr>
            <a:endParaRPr lang="cs-CZ" sz="1300" dirty="0"/>
          </a:p>
          <a:p>
            <a:pPr>
              <a:spcBef>
                <a:spcPts val="0"/>
              </a:spcBef>
            </a:pPr>
            <a:r>
              <a:rPr lang="cs-CZ" b="1" dirty="0" err="1"/>
              <a:t>DCs</a:t>
            </a:r>
            <a:r>
              <a:rPr lang="cs-CZ" dirty="0"/>
              <a:t> </a:t>
            </a:r>
            <a:r>
              <a:rPr lang="cs-CZ" b="1" dirty="0"/>
              <a:t>zasaženy</a:t>
            </a:r>
            <a:r>
              <a:rPr lang="cs-CZ" dirty="0"/>
              <a:t> </a:t>
            </a:r>
            <a:r>
              <a:rPr lang="cs-CZ" b="1" dirty="0"/>
              <a:t>stejně</a:t>
            </a:r>
            <a:r>
              <a:rPr lang="cs-CZ" dirty="0"/>
              <a:t> jako AIC, ale </a:t>
            </a:r>
            <a:r>
              <a:rPr lang="cs-CZ" b="1" dirty="0"/>
              <a:t>rychlejší zotavení </a:t>
            </a:r>
            <a:r>
              <a:rPr lang="cs-CZ" dirty="0"/>
              <a:t>– </a:t>
            </a:r>
            <a:r>
              <a:rPr lang="cs-CZ" b="1" dirty="0"/>
              <a:t>nekooperativní</a:t>
            </a:r>
            <a:r>
              <a:rPr lang="cs-CZ" dirty="0"/>
              <a:t> </a:t>
            </a:r>
            <a:r>
              <a:rPr lang="cs-CZ" dirty="0" smtClean="0"/>
              <a:t>strategie.</a:t>
            </a:r>
          </a:p>
          <a:p>
            <a:pPr lvl="1">
              <a:spcBef>
                <a:spcPts val="0"/>
              </a:spcBef>
            </a:pPr>
            <a:r>
              <a:rPr lang="cs-CZ" dirty="0" smtClean="0"/>
              <a:t>bankroty </a:t>
            </a:r>
            <a:r>
              <a:rPr lang="cs-CZ" dirty="0"/>
              <a:t>zemí LATAM v situaci poklesu FDI + změny priorit na </a:t>
            </a:r>
            <a:r>
              <a:rPr lang="cs-CZ" dirty="0" smtClean="0"/>
              <a:t>INDU;</a:t>
            </a:r>
          </a:p>
          <a:p>
            <a:pPr lvl="1">
              <a:spcBef>
                <a:spcPts val="0"/>
              </a:spcBef>
            </a:pPr>
            <a:r>
              <a:rPr lang="cs-CZ" dirty="0" err="1" smtClean="0"/>
              <a:t>DCs</a:t>
            </a:r>
            <a:r>
              <a:rPr lang="cs-CZ" dirty="0" smtClean="0"/>
              <a:t> </a:t>
            </a:r>
            <a:r>
              <a:rPr lang="cs-CZ" b="1" dirty="0"/>
              <a:t>posílily</a:t>
            </a:r>
            <a:r>
              <a:rPr lang="cs-CZ" dirty="0"/>
              <a:t> svou </a:t>
            </a:r>
            <a:r>
              <a:rPr lang="cs-CZ" b="1" dirty="0"/>
              <a:t>pozici</a:t>
            </a:r>
            <a:r>
              <a:rPr lang="cs-CZ" dirty="0"/>
              <a:t> – </a:t>
            </a:r>
            <a:r>
              <a:rPr lang="cs-CZ" b="1" dirty="0"/>
              <a:t>LATAM</a:t>
            </a:r>
            <a:r>
              <a:rPr lang="cs-CZ" dirty="0"/>
              <a:t> zvýšila podíl na světovém exportu z 8,3 na 10,2% (1928-1937), </a:t>
            </a:r>
            <a:r>
              <a:rPr lang="cs-CZ" b="1" dirty="0"/>
              <a:t>AFR</a:t>
            </a:r>
            <a:r>
              <a:rPr lang="cs-CZ" dirty="0"/>
              <a:t> z 3,7 na 5,3% a </a:t>
            </a:r>
            <a:r>
              <a:rPr lang="cs-CZ" b="1" dirty="0"/>
              <a:t>Asie</a:t>
            </a:r>
            <a:r>
              <a:rPr lang="cs-CZ" dirty="0"/>
              <a:t> z 11,8 na 16,9</a:t>
            </a:r>
            <a:r>
              <a:rPr lang="cs-CZ" dirty="0" smtClean="0"/>
              <a:t>%;</a:t>
            </a:r>
          </a:p>
          <a:p>
            <a:pPr lvl="1">
              <a:spcBef>
                <a:spcPts val="0"/>
              </a:spcBef>
            </a:pPr>
            <a:r>
              <a:rPr lang="cs-CZ" dirty="0"/>
              <a:t>k</a:t>
            </a:r>
            <a:r>
              <a:rPr lang="cs-CZ" dirty="0" smtClean="0"/>
              <a:t>de </a:t>
            </a:r>
            <a:r>
              <a:rPr lang="cs-CZ" b="1" dirty="0"/>
              <a:t>imperiální</a:t>
            </a:r>
            <a:r>
              <a:rPr lang="cs-CZ" dirty="0"/>
              <a:t> </a:t>
            </a:r>
            <a:r>
              <a:rPr lang="cs-CZ" b="1" dirty="0"/>
              <a:t>správa</a:t>
            </a:r>
            <a:r>
              <a:rPr lang="cs-CZ" dirty="0"/>
              <a:t> </a:t>
            </a:r>
            <a:r>
              <a:rPr lang="cs-CZ" b="1" dirty="0"/>
              <a:t>bránila</a:t>
            </a:r>
            <a:r>
              <a:rPr lang="cs-CZ" dirty="0"/>
              <a:t> přesunu od cash-</a:t>
            </a:r>
            <a:r>
              <a:rPr lang="cs-CZ" dirty="0" err="1"/>
              <a:t>crops</a:t>
            </a:r>
            <a:r>
              <a:rPr lang="cs-CZ" dirty="0"/>
              <a:t> k potravinám (propad cen komodit) – </a:t>
            </a:r>
            <a:r>
              <a:rPr lang="cs-CZ" b="1" dirty="0"/>
              <a:t>hladomory</a:t>
            </a:r>
            <a:r>
              <a:rPr lang="cs-CZ" dirty="0"/>
              <a:t> a </a:t>
            </a:r>
            <a:r>
              <a:rPr lang="cs-CZ" b="1" dirty="0"/>
              <a:t>bouře</a:t>
            </a:r>
            <a:r>
              <a:rPr lang="cs-CZ" dirty="0"/>
              <a:t> (Jáva, Barma, Vietnam, Nigérie, Togo, Kongo – nucená práce); </a:t>
            </a:r>
            <a:endParaRPr lang="cs-CZ" dirty="0" smtClean="0"/>
          </a:p>
          <a:p>
            <a:pPr lvl="1">
              <a:spcBef>
                <a:spcPts val="0"/>
              </a:spcBef>
            </a:pPr>
            <a:r>
              <a:rPr lang="cs-CZ" dirty="0" smtClean="0"/>
              <a:t>v </a:t>
            </a:r>
            <a:r>
              <a:rPr lang="cs-CZ" b="1" dirty="0"/>
              <a:t>Indii</a:t>
            </a:r>
            <a:r>
              <a:rPr lang="cs-CZ" dirty="0"/>
              <a:t> deflační politiky GB – </a:t>
            </a:r>
            <a:r>
              <a:rPr lang="cs-CZ" dirty="0" smtClean="0"/>
              <a:t>Indický národní kongres </a:t>
            </a:r>
            <a:r>
              <a:rPr lang="cs-CZ" dirty="0"/>
              <a:t>vítězí 1937; </a:t>
            </a:r>
            <a:endParaRPr lang="cs-CZ" dirty="0" smtClean="0"/>
          </a:p>
          <a:p>
            <a:pPr lvl="1">
              <a:spcBef>
                <a:spcPts val="0"/>
              </a:spcBef>
            </a:pPr>
            <a:r>
              <a:rPr lang="cs-CZ" b="1" dirty="0" smtClean="0"/>
              <a:t>blízký </a:t>
            </a:r>
            <a:r>
              <a:rPr lang="cs-CZ" b="1" dirty="0"/>
              <a:t>východ </a:t>
            </a:r>
            <a:r>
              <a:rPr lang="cs-CZ" dirty="0"/>
              <a:t>– GB a FRA </a:t>
            </a:r>
            <a:r>
              <a:rPr lang="cs-CZ" dirty="0" smtClean="0"/>
              <a:t>rozehrávají </a:t>
            </a:r>
            <a:r>
              <a:rPr lang="cs-CZ" dirty="0"/>
              <a:t>nacionalizmus arabský proti </a:t>
            </a:r>
            <a:r>
              <a:rPr lang="cs-CZ" dirty="0" smtClean="0"/>
              <a:t>Turkům </a:t>
            </a:r>
            <a:r>
              <a:rPr lang="cs-CZ" dirty="0"/>
              <a:t>(</a:t>
            </a:r>
            <a:r>
              <a:rPr lang="cs-CZ" dirty="0" err="1"/>
              <a:t>osmani</a:t>
            </a:r>
            <a:r>
              <a:rPr lang="cs-CZ" dirty="0"/>
              <a:t>) – islámský odpor proti kolonializmu a příklon k SSSR;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098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upload.wikimedia.org/wikipedia/commons/3/30/Stephenson%27s_Rock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74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upload.wikimedia.org/wikipedia/commons/3/33/COLLECTIE_TROPENMUSEUM_Zeven_van_latex_m.b.v._emmers_Java_TMnr_100127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285903"/>
            <a:ext cx="7056785" cy="60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61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Zpracování </a:t>
            </a:r>
            <a:r>
              <a:rPr lang="cs-CZ" sz="3200" b="1" dirty="0" smtClean="0">
                <a:solidFill>
                  <a:srgbClr val="0070C0"/>
                </a:solidFill>
              </a:rPr>
              <a:t>bavlny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620688"/>
            <a:ext cx="8507288" cy="6120680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Bavlna – vhodná pro </a:t>
            </a:r>
            <a:r>
              <a:rPr lang="cs-CZ" b="1" dirty="0" smtClean="0"/>
              <a:t>tovární výrobu </a:t>
            </a:r>
            <a:r>
              <a:rPr lang="cs-CZ" dirty="0" smtClean="0"/>
              <a:t>+ </a:t>
            </a:r>
            <a:r>
              <a:rPr lang="cs-CZ" b="1" dirty="0" smtClean="0"/>
              <a:t>levná</a:t>
            </a:r>
            <a:r>
              <a:rPr lang="cs-CZ" dirty="0" smtClean="0"/>
              <a:t> </a:t>
            </a:r>
            <a:r>
              <a:rPr lang="cs-CZ" dirty="0"/>
              <a:t>+</a:t>
            </a:r>
            <a:r>
              <a:rPr lang="cs-CZ" dirty="0" smtClean="0"/>
              <a:t> masová </a:t>
            </a:r>
            <a:r>
              <a:rPr lang="cs-CZ" b="1" dirty="0" smtClean="0"/>
              <a:t>poptávka</a:t>
            </a:r>
            <a:r>
              <a:rPr lang="cs-CZ" dirty="0" smtClean="0"/>
              <a:t>; BO </a:t>
            </a:r>
            <a:r>
              <a:rPr lang="cs-CZ" b="1" dirty="0" smtClean="0">
                <a:solidFill>
                  <a:srgbClr val="0070C0"/>
                </a:solidFill>
              </a:rPr>
              <a:t>propojily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b="1" dirty="0" smtClean="0"/>
              <a:t>GB</a:t>
            </a:r>
            <a:r>
              <a:rPr lang="cs-CZ" dirty="0" smtClean="0"/>
              <a:t> s </a:t>
            </a:r>
            <a:r>
              <a:rPr lang="cs-CZ" b="1" dirty="0" smtClean="0"/>
              <a:t>E</a:t>
            </a:r>
            <a:r>
              <a:rPr lang="cs-CZ" dirty="0" smtClean="0"/>
              <a:t> a </a:t>
            </a:r>
            <a:r>
              <a:rPr lang="cs-CZ" b="1" dirty="0" smtClean="0"/>
              <a:t>NW</a:t>
            </a:r>
            <a:r>
              <a:rPr lang="cs-CZ" dirty="0" smtClean="0"/>
              <a:t> (</a:t>
            </a:r>
            <a:r>
              <a:rPr lang="cs-CZ" b="1" dirty="0" smtClean="0"/>
              <a:t>AFR</a:t>
            </a:r>
            <a:r>
              <a:rPr lang="cs-CZ" dirty="0" smtClean="0"/>
              <a:t>); industrializace západu a </a:t>
            </a:r>
            <a:r>
              <a:rPr lang="cs-CZ" dirty="0" err="1" smtClean="0"/>
              <a:t>dezin</a:t>
            </a:r>
            <a:r>
              <a:rPr lang="cs-CZ" dirty="0" smtClean="0"/>
              <a:t>. </a:t>
            </a:r>
            <a:r>
              <a:rPr lang="cs-CZ" dirty="0"/>
              <a:t>v</a:t>
            </a:r>
            <a:r>
              <a:rPr lang="cs-CZ" dirty="0" smtClean="0"/>
              <a:t>ýchodu (Asie);</a:t>
            </a:r>
          </a:p>
          <a:p>
            <a:endParaRPr lang="cs-CZ" sz="17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Kaliko</a:t>
            </a:r>
            <a:r>
              <a:rPr lang="cs-CZ" dirty="0" smtClean="0">
                <a:solidFill>
                  <a:srgbClr val="0070C0"/>
                </a:solidFill>
              </a:rPr>
              <a:t> </a:t>
            </a:r>
            <a:r>
              <a:rPr lang="cs-CZ" dirty="0" smtClean="0"/>
              <a:t>(levné, barvené dovozy z </a:t>
            </a:r>
            <a:r>
              <a:rPr lang="cs-CZ" b="1" dirty="0" smtClean="0"/>
              <a:t>IND</a:t>
            </a:r>
            <a:r>
              <a:rPr lang="cs-CZ" dirty="0" smtClean="0"/>
              <a:t>) vs. </a:t>
            </a:r>
            <a:r>
              <a:rPr lang="cs-CZ" dirty="0" err="1" smtClean="0"/>
              <a:t>prům</a:t>
            </a:r>
            <a:r>
              <a:rPr lang="cs-CZ" dirty="0" smtClean="0"/>
              <a:t>. </a:t>
            </a:r>
            <a:r>
              <a:rPr lang="cs-CZ" b="1" dirty="0" smtClean="0"/>
              <a:t>vlny</a:t>
            </a:r>
            <a:r>
              <a:rPr lang="cs-CZ" dirty="0" smtClean="0"/>
              <a:t>;</a:t>
            </a:r>
          </a:p>
          <a:p>
            <a:pPr lvl="1"/>
            <a:r>
              <a:rPr lang="cs-CZ" b="1" dirty="0" smtClean="0"/>
              <a:t>1700</a:t>
            </a:r>
            <a:r>
              <a:rPr lang="cs-CZ" dirty="0" smtClean="0"/>
              <a:t> </a:t>
            </a:r>
            <a:r>
              <a:rPr lang="cs-CZ" b="1" dirty="0" smtClean="0"/>
              <a:t>zákaz dovozu </a:t>
            </a:r>
            <a:r>
              <a:rPr lang="cs-CZ" dirty="0" smtClean="0"/>
              <a:t>kalika -&gt; EIC dováží nezpracované látky, dokončení v GB; </a:t>
            </a:r>
            <a:r>
              <a:rPr lang="cs-CZ" b="1" dirty="0" smtClean="0"/>
              <a:t>1721</a:t>
            </a:r>
            <a:r>
              <a:rPr lang="cs-CZ" dirty="0" smtClean="0"/>
              <a:t> pokuta za </a:t>
            </a:r>
            <a:r>
              <a:rPr lang="cs-CZ" b="1" dirty="0" smtClean="0"/>
              <a:t>nošení</a:t>
            </a:r>
            <a:r>
              <a:rPr lang="cs-CZ" dirty="0" smtClean="0"/>
              <a:t>;</a:t>
            </a:r>
          </a:p>
          <a:p>
            <a:pPr lvl="1"/>
            <a:r>
              <a:rPr lang="cs-CZ" dirty="0" smtClean="0"/>
              <a:t>nevztahuje se na mušelín (luxus) nebo </a:t>
            </a:r>
            <a:r>
              <a:rPr lang="cs-CZ" b="1" dirty="0" err="1" smtClean="0"/>
              <a:t>fustian</a:t>
            </a:r>
            <a:r>
              <a:rPr lang="cs-CZ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len+bavlna</a:t>
            </a:r>
            <a:r>
              <a:rPr lang="cs-CZ" dirty="0" smtClean="0"/>
              <a:t>);</a:t>
            </a:r>
          </a:p>
          <a:p>
            <a:pPr lvl="1"/>
            <a:r>
              <a:rPr lang="cs-CZ" dirty="0"/>
              <a:t>i</a:t>
            </a:r>
            <a:r>
              <a:rPr lang="cs-CZ" dirty="0" smtClean="0"/>
              <a:t>migrace z Flander (po 1579) -&gt; </a:t>
            </a:r>
            <a:r>
              <a:rPr lang="cs-CZ" dirty="0" err="1" smtClean="0"/>
              <a:t>Lancashire</a:t>
            </a:r>
            <a:r>
              <a:rPr lang="cs-CZ" dirty="0" smtClean="0"/>
              <a:t> </a:t>
            </a:r>
            <a:r>
              <a:rPr lang="cs-CZ" dirty="0" err="1" smtClean="0"/>
              <a:t>aglom</a:t>
            </a:r>
            <a:r>
              <a:rPr lang="cs-CZ" dirty="0" smtClean="0"/>
              <a:t>.; bavlna posílená příměsí lnu- do roku 1774 zákaz dovozu barvených látek, ale </a:t>
            </a:r>
            <a:r>
              <a:rPr lang="cs-CZ" dirty="0" err="1" smtClean="0"/>
              <a:t>fusian</a:t>
            </a:r>
            <a:r>
              <a:rPr lang="cs-CZ" dirty="0" smtClean="0"/>
              <a:t> </a:t>
            </a:r>
            <a:r>
              <a:rPr lang="cs-CZ" b="1" dirty="0" smtClean="0"/>
              <a:t>povolen 1736 </a:t>
            </a:r>
            <a:r>
              <a:rPr lang="cs-CZ" dirty="0" smtClean="0"/>
              <a:t>(dopad na GB zaměstnanost);</a:t>
            </a:r>
          </a:p>
          <a:p>
            <a:pPr lvl="1"/>
            <a:r>
              <a:rPr lang="cs-CZ" dirty="0" smtClean="0"/>
              <a:t>Masivní dovozy </a:t>
            </a:r>
            <a:r>
              <a:rPr lang="cs-CZ" b="1" dirty="0" smtClean="0">
                <a:solidFill>
                  <a:srgbClr val="0070C0"/>
                </a:solidFill>
              </a:rPr>
              <a:t>surové bavlny </a:t>
            </a:r>
            <a:r>
              <a:rPr lang="cs-CZ" dirty="0" smtClean="0"/>
              <a:t>(Live – </a:t>
            </a:r>
            <a:r>
              <a:rPr lang="cs-CZ" dirty="0" err="1" smtClean="0"/>
              <a:t>Izmir</a:t>
            </a:r>
            <a:r>
              <a:rPr lang="cs-CZ" dirty="0" smtClean="0"/>
              <a:t>, Karib, BRA a US); </a:t>
            </a:r>
            <a:r>
              <a:rPr lang="cs-CZ" b="1" dirty="0" smtClean="0"/>
              <a:t>export příze </a:t>
            </a:r>
            <a:r>
              <a:rPr lang="cs-CZ" dirty="0" smtClean="0"/>
              <a:t>(a látek) do AFR, NW (a Asie); </a:t>
            </a:r>
          </a:p>
          <a:p>
            <a:pPr lvl="1"/>
            <a:endParaRPr lang="cs-CZ" sz="1500" dirty="0" smtClean="0"/>
          </a:p>
          <a:p>
            <a:r>
              <a:rPr lang="cs-CZ" b="1" dirty="0" smtClean="0">
                <a:solidFill>
                  <a:srgbClr val="0070C0"/>
                </a:solidFill>
              </a:rPr>
              <a:t>Tovární výroba </a:t>
            </a:r>
            <a:r>
              <a:rPr lang="cs-CZ" dirty="0" smtClean="0"/>
              <a:t>(inovace)+ poptávka + dostupné suroviny:</a:t>
            </a:r>
          </a:p>
          <a:p>
            <a:pPr lvl="1"/>
            <a:r>
              <a:rPr lang="cs-CZ" dirty="0" smtClean="0"/>
              <a:t>Vs. </a:t>
            </a:r>
            <a:r>
              <a:rPr lang="cs-CZ" b="1" dirty="0" smtClean="0"/>
              <a:t>hedvábí</a:t>
            </a:r>
            <a:r>
              <a:rPr lang="cs-CZ" dirty="0" smtClean="0"/>
              <a:t> (ITA 14st., FRA 17st. -&gt; GB omezený trh); </a:t>
            </a:r>
            <a:r>
              <a:rPr lang="cs-CZ" b="1" dirty="0" smtClean="0"/>
              <a:t>vlna</a:t>
            </a:r>
            <a:r>
              <a:rPr lang="cs-CZ" dirty="0" smtClean="0"/>
              <a:t> nevhodná – bavlna;</a:t>
            </a:r>
          </a:p>
          <a:p>
            <a:pPr lvl="1"/>
            <a:r>
              <a:rPr lang="cs-CZ" dirty="0"/>
              <a:t>l</a:t>
            </a:r>
            <a:r>
              <a:rPr lang="cs-CZ" dirty="0" smtClean="0"/>
              <a:t>étající člunek (2x); </a:t>
            </a:r>
            <a:r>
              <a:rPr lang="cs-CZ" b="1" dirty="0" smtClean="0"/>
              <a:t>spinning </a:t>
            </a:r>
            <a:r>
              <a:rPr lang="cs-CZ" b="1" dirty="0" err="1" smtClean="0"/>
              <a:t>jenny</a:t>
            </a:r>
            <a:r>
              <a:rPr lang="cs-CZ" b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Hargreaves</a:t>
            </a:r>
            <a:r>
              <a:rPr lang="cs-CZ" dirty="0" smtClean="0"/>
              <a:t>); </a:t>
            </a:r>
            <a:r>
              <a:rPr lang="cs-CZ" b="1" dirty="0" err="1" smtClean="0"/>
              <a:t>waterframe</a:t>
            </a:r>
            <a:r>
              <a:rPr lang="cs-CZ" dirty="0" smtClean="0"/>
              <a:t> (</a:t>
            </a:r>
            <a:r>
              <a:rPr lang="cs-CZ" dirty="0" err="1" smtClean="0"/>
              <a:t>Arkwright</a:t>
            </a:r>
            <a:r>
              <a:rPr lang="cs-CZ" dirty="0" smtClean="0"/>
              <a:t>); mul (</a:t>
            </a:r>
            <a:r>
              <a:rPr lang="cs-CZ" dirty="0" err="1" smtClean="0"/>
              <a:t>Crompton</a:t>
            </a:r>
            <a:r>
              <a:rPr lang="cs-CZ" dirty="0" smtClean="0"/>
              <a:t>); </a:t>
            </a:r>
            <a:r>
              <a:rPr lang="cs-CZ" b="1" dirty="0" smtClean="0"/>
              <a:t>mechanický tkalcovský stav </a:t>
            </a:r>
            <a:r>
              <a:rPr lang="cs-CZ" dirty="0" smtClean="0"/>
              <a:t>(</a:t>
            </a:r>
            <a:r>
              <a:rPr lang="cs-CZ" dirty="0" err="1" smtClean="0"/>
              <a:t>Carwright</a:t>
            </a:r>
            <a:r>
              <a:rPr lang="cs-CZ" dirty="0" smtClean="0"/>
              <a:t>); odzrňovač bavlny (</a:t>
            </a:r>
            <a:r>
              <a:rPr lang="cs-CZ" dirty="0" err="1" smtClean="0"/>
              <a:t>Whitney</a:t>
            </a:r>
            <a:r>
              <a:rPr lang="cs-CZ" dirty="0" smtClean="0"/>
              <a:t>); -&gt; nerovnováha mezi </a:t>
            </a:r>
            <a:r>
              <a:rPr lang="cs-CZ" b="1" dirty="0" smtClean="0"/>
              <a:t>spřádáním</a:t>
            </a:r>
            <a:r>
              <a:rPr lang="cs-CZ" dirty="0" smtClean="0"/>
              <a:t> a </a:t>
            </a:r>
            <a:r>
              <a:rPr lang="cs-CZ" b="1" dirty="0" smtClean="0"/>
              <a:t>tkaním</a:t>
            </a:r>
            <a:r>
              <a:rPr lang="cs-CZ" dirty="0" smtClean="0"/>
              <a:t>…</a:t>
            </a:r>
          </a:p>
          <a:p>
            <a:pPr lvl="1"/>
            <a:r>
              <a:rPr lang="cs-CZ" b="1" dirty="0"/>
              <a:t>d</a:t>
            </a:r>
            <a:r>
              <a:rPr lang="cs-CZ" b="1" dirty="0" smtClean="0"/>
              <a:t>ělba práce</a:t>
            </a:r>
            <a:r>
              <a:rPr lang="cs-CZ" dirty="0" smtClean="0"/>
              <a:t>: GB produkuje přízi a E zpracovává do látek (manufakturní a podomní práce)…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timul pro další odvětví – </a:t>
            </a:r>
            <a:r>
              <a:rPr lang="cs-CZ" b="1" dirty="0" smtClean="0"/>
              <a:t>barvení</a:t>
            </a:r>
            <a:r>
              <a:rPr lang="cs-CZ" dirty="0" smtClean="0"/>
              <a:t> (chemie), </a:t>
            </a:r>
            <a:r>
              <a:rPr lang="cs-CZ" b="1" dirty="0" smtClean="0"/>
              <a:t>tisk</a:t>
            </a:r>
            <a:r>
              <a:rPr lang="cs-CZ" dirty="0" smtClean="0"/>
              <a:t> (rotačky); odběr kapitálového zboží (</a:t>
            </a:r>
            <a:r>
              <a:rPr lang="cs-CZ" b="1" dirty="0" smtClean="0"/>
              <a:t>stroje</a:t>
            </a:r>
            <a:r>
              <a:rPr lang="cs-CZ" dirty="0" smtClean="0"/>
              <a:t>);</a:t>
            </a:r>
          </a:p>
          <a:p>
            <a:pPr lvl="1"/>
            <a:endParaRPr lang="cs-CZ" sz="1500" dirty="0" smtClean="0"/>
          </a:p>
          <a:p>
            <a:r>
              <a:rPr lang="cs-CZ" dirty="0"/>
              <a:t>D</a:t>
            </a:r>
            <a:r>
              <a:rPr lang="cs-CZ" dirty="0" smtClean="0"/>
              <a:t>ecentralizovaná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0070C0"/>
                </a:solidFill>
              </a:rPr>
              <a:t>podomní</a:t>
            </a:r>
            <a:r>
              <a:rPr lang="cs-CZ" b="1" dirty="0" smtClean="0"/>
              <a:t> </a:t>
            </a:r>
            <a:r>
              <a:rPr lang="cs-CZ" dirty="0" smtClean="0"/>
              <a:t>výroba výhodou proti </a:t>
            </a:r>
            <a:r>
              <a:rPr lang="cs-CZ" b="1" dirty="0" smtClean="0"/>
              <a:t>cechovní</a:t>
            </a:r>
            <a:r>
              <a:rPr lang="cs-CZ" dirty="0" smtClean="0"/>
              <a:t> regulace - nyní nevhodná; </a:t>
            </a:r>
            <a:r>
              <a:rPr lang="cs-CZ" b="1" dirty="0" smtClean="0"/>
              <a:t>koncentrace do </a:t>
            </a:r>
            <a:r>
              <a:rPr lang="cs-CZ" b="1" dirty="0" smtClean="0">
                <a:solidFill>
                  <a:srgbClr val="0070C0"/>
                </a:solidFill>
              </a:rPr>
              <a:t>továren</a:t>
            </a:r>
            <a:r>
              <a:rPr lang="cs-CZ" b="1" dirty="0" smtClean="0"/>
              <a:t> </a:t>
            </a:r>
            <a:r>
              <a:rPr lang="cs-CZ" dirty="0" smtClean="0"/>
              <a:t>není samozřejmá (neutěšené podmínky, dozor); 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znik nové sociální třídy – </a:t>
            </a:r>
            <a:r>
              <a:rPr lang="cs-CZ" b="1" dirty="0" smtClean="0"/>
              <a:t>průmyslový </a:t>
            </a:r>
            <a:r>
              <a:rPr lang="cs-CZ" b="1" dirty="0" smtClean="0">
                <a:solidFill>
                  <a:srgbClr val="0070C0"/>
                </a:solidFill>
              </a:rPr>
              <a:t>námezdní dělník </a:t>
            </a:r>
            <a:r>
              <a:rPr lang="cs-CZ" dirty="0" smtClean="0"/>
              <a:t>(mimo GB </a:t>
            </a:r>
            <a:r>
              <a:rPr lang="cs-CZ" b="1" dirty="0" smtClean="0"/>
              <a:t>donucení</a:t>
            </a:r>
            <a:r>
              <a:rPr lang="cs-CZ" dirty="0" smtClean="0"/>
              <a:t>); oplocování;</a:t>
            </a:r>
          </a:p>
          <a:p>
            <a:pPr lvl="1"/>
            <a:r>
              <a:rPr lang="cs-CZ" dirty="0"/>
              <a:t>r</a:t>
            </a:r>
            <a:r>
              <a:rPr lang="cs-CZ" dirty="0" smtClean="0"/>
              <a:t>ozdíl ve výši </a:t>
            </a:r>
            <a:r>
              <a:rPr lang="cs-CZ" b="1" dirty="0" smtClean="0"/>
              <a:t>mezd</a:t>
            </a:r>
            <a:r>
              <a:rPr lang="cs-CZ" dirty="0" smtClean="0"/>
              <a:t> – dán </a:t>
            </a:r>
            <a:r>
              <a:rPr lang="cs-CZ" b="1" dirty="0" smtClean="0"/>
              <a:t>produktivitou</a:t>
            </a:r>
            <a:r>
              <a:rPr lang="cs-CZ" dirty="0" smtClean="0"/>
              <a:t>, ta dána </a:t>
            </a:r>
            <a:r>
              <a:rPr lang="cs-CZ" b="1" dirty="0" smtClean="0"/>
              <a:t>organizací</a:t>
            </a:r>
            <a:r>
              <a:rPr lang="cs-CZ" dirty="0" smtClean="0"/>
              <a:t> práce a </a:t>
            </a:r>
            <a:r>
              <a:rPr lang="cs-CZ" b="1" dirty="0" smtClean="0"/>
              <a:t>využitím strojů</a:t>
            </a:r>
            <a:r>
              <a:rPr lang="cs-CZ" dirty="0" smtClean="0"/>
              <a:t>;</a:t>
            </a:r>
          </a:p>
          <a:p>
            <a:pPr lvl="1"/>
            <a:r>
              <a:rPr lang="cs-CZ" b="1" dirty="0"/>
              <a:t>p</a:t>
            </a:r>
            <a:r>
              <a:rPr lang="cs-CZ" b="1" dirty="0" smtClean="0"/>
              <a:t>roduktivita</a:t>
            </a:r>
            <a:r>
              <a:rPr lang="cs-CZ" dirty="0" smtClean="0"/>
              <a:t>: zpracování 45 kg surové bavlny v 1779 50k hodin v IND a 2k v GB; 1795 GB 300h a v 1825 135h;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791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-3.web.britannica.com/eb-media/97/92897-050-E898E2C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80" y="332656"/>
            <a:ext cx="8303324" cy="616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56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upload.wikimedia.org/wikipedia/commons/7/78/McConnel_%26_Company_mills%2C_about_18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44" y="764704"/>
            <a:ext cx="8978640" cy="498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83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ile:Child labor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620000" cy="56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837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Diskuze o </a:t>
            </a:r>
            <a:r>
              <a:rPr lang="cs-CZ" sz="3200" b="1" dirty="0" smtClean="0">
                <a:solidFill>
                  <a:srgbClr val="0070C0"/>
                </a:solidFill>
              </a:rPr>
              <a:t>obilných </a:t>
            </a:r>
            <a:r>
              <a:rPr lang="cs-CZ" sz="3200" b="1" dirty="0" smtClean="0">
                <a:solidFill>
                  <a:srgbClr val="0070C0"/>
                </a:solidFill>
              </a:rPr>
              <a:t>zákonech</a:t>
            </a:r>
            <a:endParaRPr lang="cs-CZ" sz="3200" b="1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5544616"/>
          </a:xfrm>
        </p:spPr>
        <p:txBody>
          <a:bodyPr>
            <a:normAutofit fontScale="77500" lnSpcReduction="20000"/>
          </a:bodyPr>
          <a:lstStyle/>
          <a:p>
            <a:r>
              <a:rPr lang="cs-CZ" sz="2900" b="1" dirty="0" err="1" smtClean="0">
                <a:solidFill>
                  <a:srgbClr val="0070C0"/>
                </a:solidFill>
              </a:rPr>
              <a:t>Nap.války</a:t>
            </a:r>
            <a:r>
              <a:rPr lang="cs-CZ" sz="2900" dirty="0" smtClean="0"/>
              <a:t> – </a:t>
            </a:r>
            <a:r>
              <a:rPr lang="cs-CZ" sz="2900" b="1" dirty="0" smtClean="0"/>
              <a:t>růst ceny </a:t>
            </a:r>
            <a:r>
              <a:rPr lang="cs-CZ" sz="2900" dirty="0" smtClean="0"/>
              <a:t>obilí na GB trhu – po válce </a:t>
            </a:r>
            <a:r>
              <a:rPr lang="cs-CZ" sz="2900" b="1" dirty="0" smtClean="0"/>
              <a:t>dovozy z RUS a POL </a:t>
            </a:r>
            <a:r>
              <a:rPr lang="cs-CZ" sz="2900" dirty="0" smtClean="0"/>
              <a:t>– loby pozemkových vlastníků (</a:t>
            </a:r>
            <a:r>
              <a:rPr lang="cs-CZ" sz="2900" b="1" dirty="0" smtClean="0"/>
              <a:t>šlechta</a:t>
            </a:r>
            <a:r>
              <a:rPr lang="cs-CZ" sz="2900" dirty="0" smtClean="0"/>
              <a:t> - </a:t>
            </a:r>
            <a:r>
              <a:rPr lang="cs-CZ" sz="2900" dirty="0" err="1" smtClean="0"/>
              <a:t>nadreprezentovaná</a:t>
            </a:r>
            <a:r>
              <a:rPr lang="cs-CZ" sz="2900" dirty="0" smtClean="0"/>
              <a:t> v </a:t>
            </a:r>
            <a:r>
              <a:rPr lang="cs-CZ" sz="2900" dirty="0" err="1" smtClean="0"/>
              <a:t>Parl</a:t>
            </a:r>
            <a:r>
              <a:rPr lang="cs-CZ" sz="2900" dirty="0" smtClean="0"/>
              <a:t>.)</a:t>
            </a:r>
          </a:p>
          <a:p>
            <a:r>
              <a:rPr lang="cs-CZ" sz="2900" b="1" dirty="0" smtClean="0"/>
              <a:t>Průmysl</a:t>
            </a:r>
            <a:r>
              <a:rPr lang="cs-CZ" sz="2900" dirty="0" smtClean="0"/>
              <a:t> – vysoké ceny obilí tlačí na </a:t>
            </a:r>
            <a:r>
              <a:rPr lang="cs-CZ" sz="2900" b="1" dirty="0" smtClean="0"/>
              <a:t>vysoké mzdy </a:t>
            </a:r>
            <a:r>
              <a:rPr lang="cs-CZ" sz="2900" dirty="0" smtClean="0"/>
              <a:t>– to vede k nižší </a:t>
            </a:r>
            <a:r>
              <a:rPr lang="cs-CZ" sz="2900" b="1" dirty="0" smtClean="0"/>
              <a:t>konkurenceschopnost</a:t>
            </a:r>
            <a:r>
              <a:rPr lang="cs-CZ" sz="2900" dirty="0" smtClean="0"/>
              <a:t> </a:t>
            </a:r>
            <a:r>
              <a:rPr lang="cs-CZ" sz="2900" dirty="0" err="1" smtClean="0"/>
              <a:t>indu</a:t>
            </a:r>
            <a:r>
              <a:rPr lang="cs-CZ" sz="2900" dirty="0" smtClean="0"/>
              <a:t>. produkce;</a:t>
            </a:r>
          </a:p>
          <a:p>
            <a:r>
              <a:rPr lang="cs-CZ" sz="2900" b="1" dirty="0" smtClean="0"/>
              <a:t>Férová cena </a:t>
            </a:r>
            <a:r>
              <a:rPr lang="cs-CZ" sz="2900" dirty="0" smtClean="0"/>
              <a:t>obilí </a:t>
            </a:r>
            <a:r>
              <a:rPr lang="cs-CZ" sz="2900" dirty="0" smtClean="0"/>
              <a:t>80 </a:t>
            </a:r>
            <a:r>
              <a:rPr lang="cs-CZ" sz="2900" dirty="0" err="1" smtClean="0"/>
              <a:t>schil</a:t>
            </a:r>
            <a:r>
              <a:rPr lang="cs-CZ" sz="2900" dirty="0" smtClean="0"/>
              <a:t>. za 219kg (</a:t>
            </a:r>
            <a:r>
              <a:rPr lang="cs-CZ" sz="2900" dirty="0" err="1" smtClean="0"/>
              <a:t>Malthus</a:t>
            </a:r>
            <a:r>
              <a:rPr lang="cs-CZ" sz="2900" dirty="0" smtClean="0"/>
              <a:t>) vs. Ricardo a </a:t>
            </a:r>
            <a:r>
              <a:rPr lang="cs-CZ" sz="2900" dirty="0" err="1" smtClean="0"/>
              <a:t>Torrens</a:t>
            </a:r>
            <a:r>
              <a:rPr lang="cs-CZ" sz="2900" dirty="0" smtClean="0"/>
              <a:t> (obětovaná </a:t>
            </a:r>
            <a:r>
              <a:rPr lang="cs-CZ" sz="2900" b="1" dirty="0" smtClean="0"/>
              <a:t>příležitost</a:t>
            </a:r>
            <a:r>
              <a:rPr lang="cs-CZ" sz="2900" dirty="0" smtClean="0"/>
              <a:t>);</a:t>
            </a:r>
          </a:p>
          <a:p>
            <a:endParaRPr lang="cs-CZ" sz="1600" b="1" dirty="0" smtClean="0"/>
          </a:p>
          <a:p>
            <a:r>
              <a:rPr lang="cs-CZ" sz="2900" b="1" dirty="0" smtClean="0">
                <a:solidFill>
                  <a:srgbClr val="0070C0"/>
                </a:solidFill>
              </a:rPr>
              <a:t>Obilné zákony </a:t>
            </a:r>
            <a:r>
              <a:rPr lang="cs-CZ" sz="2900" dirty="0" smtClean="0"/>
              <a:t>(</a:t>
            </a:r>
            <a:r>
              <a:rPr lang="cs-CZ" sz="2900" dirty="0" err="1" smtClean="0"/>
              <a:t>Importation</a:t>
            </a:r>
            <a:r>
              <a:rPr lang="cs-CZ" sz="2900" dirty="0" smtClean="0"/>
              <a:t> </a:t>
            </a:r>
            <a:r>
              <a:rPr lang="cs-CZ" sz="2900" dirty="0" err="1"/>
              <a:t>A</a:t>
            </a:r>
            <a:r>
              <a:rPr lang="cs-CZ" sz="2900" dirty="0" err="1" smtClean="0"/>
              <a:t>ct</a:t>
            </a:r>
            <a:r>
              <a:rPr lang="cs-CZ" sz="2900" dirty="0" smtClean="0"/>
              <a:t> </a:t>
            </a:r>
            <a:r>
              <a:rPr lang="cs-CZ" sz="2900" dirty="0" smtClean="0"/>
              <a:t>1815) – </a:t>
            </a:r>
            <a:r>
              <a:rPr lang="cs-CZ" sz="2900" b="1" dirty="0" smtClean="0"/>
              <a:t>proměnlivé clo </a:t>
            </a:r>
            <a:r>
              <a:rPr lang="cs-CZ" sz="2900" dirty="0" smtClean="0"/>
              <a:t>(cena do </a:t>
            </a:r>
            <a:r>
              <a:rPr lang="cs-CZ" sz="2900" dirty="0" smtClean="0"/>
              <a:t>53sch </a:t>
            </a:r>
            <a:r>
              <a:rPr lang="cs-CZ" sz="2900" dirty="0" smtClean="0"/>
              <a:t>clo </a:t>
            </a:r>
            <a:r>
              <a:rPr lang="cs-CZ" sz="2900" dirty="0" smtClean="0"/>
              <a:t>34sch, </a:t>
            </a:r>
            <a:r>
              <a:rPr lang="cs-CZ" sz="2900" dirty="0" smtClean="0"/>
              <a:t>cena nad </a:t>
            </a:r>
            <a:r>
              <a:rPr lang="cs-CZ" sz="2900" dirty="0" smtClean="0"/>
              <a:t>72sch </a:t>
            </a:r>
            <a:r>
              <a:rPr lang="cs-CZ" sz="2900" dirty="0" smtClean="0"/>
              <a:t>clo </a:t>
            </a:r>
            <a:r>
              <a:rPr lang="cs-CZ" sz="2900" dirty="0" smtClean="0"/>
              <a:t>1sch); </a:t>
            </a:r>
            <a:r>
              <a:rPr lang="cs-CZ" sz="2900" b="1" dirty="0" smtClean="0"/>
              <a:t>neúroda</a:t>
            </a:r>
            <a:r>
              <a:rPr lang="cs-CZ" sz="2900" dirty="0" smtClean="0"/>
              <a:t> </a:t>
            </a:r>
            <a:r>
              <a:rPr lang="cs-CZ" sz="2900" b="1" dirty="0" smtClean="0"/>
              <a:t>1845</a:t>
            </a:r>
            <a:r>
              <a:rPr lang="cs-CZ" sz="2900" dirty="0" smtClean="0"/>
              <a:t> (Irsko) – </a:t>
            </a:r>
            <a:r>
              <a:rPr lang="cs-CZ" sz="2900" b="1" dirty="0" smtClean="0"/>
              <a:t>zrušení</a:t>
            </a:r>
            <a:r>
              <a:rPr lang="cs-CZ" sz="2900" dirty="0" smtClean="0"/>
              <a:t> OZ;</a:t>
            </a:r>
          </a:p>
          <a:p>
            <a:pPr lvl="1"/>
            <a:r>
              <a:rPr lang="cs-CZ" sz="2600" b="1" dirty="0" smtClean="0"/>
              <a:t>Proč</a:t>
            </a:r>
            <a:r>
              <a:rPr lang="cs-CZ" sz="2600" dirty="0" smtClean="0"/>
              <a:t>? Robert </a:t>
            </a:r>
            <a:r>
              <a:rPr lang="cs-CZ" sz="2600" dirty="0" err="1" smtClean="0"/>
              <a:t>Peel</a:t>
            </a:r>
            <a:r>
              <a:rPr lang="cs-CZ" sz="2600" dirty="0" smtClean="0"/>
              <a:t> (PM) chtěl </a:t>
            </a:r>
            <a:r>
              <a:rPr lang="cs-CZ" sz="2600" b="1" dirty="0" smtClean="0"/>
              <a:t>zabránit</a:t>
            </a:r>
            <a:r>
              <a:rPr lang="cs-CZ" sz="2600" dirty="0" smtClean="0"/>
              <a:t> větším </a:t>
            </a:r>
            <a:r>
              <a:rPr lang="cs-CZ" sz="2600" b="1" dirty="0" smtClean="0"/>
              <a:t>změnám</a:t>
            </a:r>
            <a:r>
              <a:rPr lang="cs-CZ" sz="2600" dirty="0" smtClean="0"/>
              <a:t> (rok 1848 v E); </a:t>
            </a:r>
            <a:r>
              <a:rPr lang="cs-CZ" sz="2600" b="1" dirty="0" smtClean="0"/>
              <a:t>průmysl</a:t>
            </a:r>
            <a:r>
              <a:rPr lang="cs-CZ" sz="2600" dirty="0" smtClean="0"/>
              <a:t> měl zájem na </a:t>
            </a:r>
            <a:r>
              <a:rPr lang="cs-CZ" sz="2600" b="1" dirty="0" smtClean="0"/>
              <a:t>nízkých</a:t>
            </a:r>
            <a:r>
              <a:rPr lang="cs-CZ" sz="2600" dirty="0" smtClean="0"/>
              <a:t> </a:t>
            </a:r>
            <a:r>
              <a:rPr lang="cs-CZ" sz="2600" b="1" dirty="0" smtClean="0"/>
              <a:t>mzdách</a:t>
            </a:r>
            <a:r>
              <a:rPr lang="cs-CZ" sz="2600" dirty="0" smtClean="0"/>
              <a:t>; další argument: větší </a:t>
            </a:r>
            <a:r>
              <a:rPr lang="cs-CZ" sz="2600" b="1" dirty="0" smtClean="0"/>
              <a:t>disponibilní příjem </a:t>
            </a:r>
            <a:r>
              <a:rPr lang="cs-CZ" sz="2600" dirty="0" smtClean="0"/>
              <a:t>– poptávka po </a:t>
            </a:r>
            <a:r>
              <a:rPr lang="cs-CZ" sz="2600" dirty="0" err="1" smtClean="0"/>
              <a:t>indu.prod</a:t>
            </a:r>
            <a:r>
              <a:rPr lang="cs-CZ" sz="2600" dirty="0" smtClean="0"/>
              <a:t>. (pro </a:t>
            </a:r>
            <a:r>
              <a:rPr lang="cs-CZ" sz="2600" dirty="0" err="1" smtClean="0"/>
              <a:t>prům</a:t>
            </a:r>
            <a:r>
              <a:rPr lang="cs-CZ" sz="2600" dirty="0" smtClean="0"/>
              <a:t>. příznivé i </a:t>
            </a:r>
            <a:r>
              <a:rPr lang="cs-CZ" sz="2600" dirty="0" err="1" smtClean="0"/>
              <a:t>ToT</a:t>
            </a:r>
            <a:r>
              <a:rPr lang="cs-CZ" sz="2600" dirty="0" smtClean="0"/>
              <a:t>);</a:t>
            </a:r>
          </a:p>
          <a:p>
            <a:endParaRPr lang="cs-CZ" sz="1600" b="1" dirty="0" smtClean="0"/>
          </a:p>
          <a:p>
            <a:r>
              <a:rPr lang="cs-CZ" sz="2900" b="1" dirty="0" smtClean="0"/>
              <a:t>Mimo GB </a:t>
            </a:r>
            <a:r>
              <a:rPr lang="cs-CZ" sz="2900" dirty="0" smtClean="0"/>
              <a:t>lobují </a:t>
            </a:r>
            <a:r>
              <a:rPr lang="cs-CZ" sz="2900" b="1" dirty="0" smtClean="0"/>
              <a:t>pro FT </a:t>
            </a:r>
            <a:r>
              <a:rPr lang="cs-CZ" sz="2900" dirty="0" smtClean="0"/>
              <a:t>spíše </a:t>
            </a:r>
            <a:r>
              <a:rPr lang="cs-CZ" sz="2900" b="1" dirty="0" smtClean="0"/>
              <a:t>AGRI</a:t>
            </a:r>
            <a:r>
              <a:rPr lang="cs-CZ" sz="2900" dirty="0" smtClean="0"/>
              <a:t>; v </a:t>
            </a:r>
            <a:r>
              <a:rPr lang="cs-CZ" sz="2900" b="1" dirty="0" smtClean="0"/>
              <a:t>GB</a:t>
            </a:r>
            <a:r>
              <a:rPr lang="cs-CZ" sz="2900" dirty="0" smtClean="0"/>
              <a:t> přesun faktorů z AGRI </a:t>
            </a:r>
            <a:r>
              <a:rPr lang="cs-CZ" sz="2900" b="1" dirty="0" smtClean="0"/>
              <a:t>do INDU </a:t>
            </a:r>
            <a:r>
              <a:rPr lang="cs-CZ" sz="2900" dirty="0" smtClean="0"/>
              <a:t>(přesun do </a:t>
            </a:r>
            <a:r>
              <a:rPr lang="cs-CZ" sz="2900" dirty="0" err="1" smtClean="0"/>
              <a:t>živoč</a:t>
            </a:r>
            <a:r>
              <a:rPr lang="cs-CZ" sz="2900" dirty="0" smtClean="0"/>
              <a:t>., -28,5% rozlohy </a:t>
            </a:r>
            <a:r>
              <a:rPr lang="cs-CZ" sz="2900" dirty="0" err="1" smtClean="0"/>
              <a:t>obděl.půdy</a:t>
            </a:r>
            <a:r>
              <a:rPr lang="cs-CZ" sz="2900" dirty="0" smtClean="0"/>
              <a:t> </a:t>
            </a:r>
            <a:r>
              <a:rPr lang="cs-CZ" sz="2900" dirty="0" smtClean="0"/>
              <a:t>do 1885, dováženo až </a:t>
            </a:r>
            <a:r>
              <a:rPr lang="cs-CZ" sz="2900" b="1" dirty="0" smtClean="0"/>
              <a:t>65% pšenice </a:t>
            </a:r>
            <a:r>
              <a:rPr lang="cs-CZ" sz="2900" dirty="0" smtClean="0"/>
              <a:t>a 45% obilí; cena 31š v 1886);</a:t>
            </a:r>
          </a:p>
          <a:p>
            <a:pPr lvl="1"/>
            <a:r>
              <a:rPr lang="cs-CZ" sz="2600" dirty="0" smtClean="0"/>
              <a:t>1840 v GB </a:t>
            </a:r>
            <a:r>
              <a:rPr lang="cs-CZ" sz="2600" b="1" dirty="0" smtClean="0"/>
              <a:t>47,3% mužů </a:t>
            </a:r>
            <a:r>
              <a:rPr lang="cs-CZ" sz="2600" dirty="0" smtClean="0"/>
              <a:t>v </a:t>
            </a:r>
            <a:r>
              <a:rPr lang="cs-CZ" sz="2600" b="1" dirty="0" smtClean="0"/>
              <a:t>INDU</a:t>
            </a:r>
            <a:r>
              <a:rPr lang="cs-CZ" sz="2600" dirty="0" smtClean="0"/>
              <a:t> (E 25,3%) – posilování </a:t>
            </a:r>
            <a:r>
              <a:rPr lang="cs-CZ" sz="2600" b="1" dirty="0" smtClean="0"/>
              <a:t>politického vlivu </a:t>
            </a:r>
            <a:r>
              <a:rPr lang="cs-CZ" sz="2600" b="1" dirty="0" err="1" smtClean="0"/>
              <a:t>prům</a:t>
            </a:r>
            <a:r>
              <a:rPr lang="cs-CZ" sz="2600" dirty="0" smtClean="0"/>
              <a:t>. </a:t>
            </a:r>
            <a:endParaRPr lang="cs-CZ" sz="2600" dirty="0" smtClean="0"/>
          </a:p>
          <a:p>
            <a:pPr lvl="1"/>
            <a:r>
              <a:rPr lang="cs-CZ" sz="2600" dirty="0" smtClean="0"/>
              <a:t>ten </a:t>
            </a:r>
            <a:r>
              <a:rPr lang="cs-CZ" sz="2600" dirty="0" smtClean="0"/>
              <a:t>je </a:t>
            </a:r>
            <a:r>
              <a:rPr lang="cs-CZ" sz="2600" b="1" dirty="0" smtClean="0"/>
              <a:t>EO</a:t>
            </a:r>
            <a:r>
              <a:rPr lang="cs-CZ" sz="2600" dirty="0" smtClean="0"/>
              <a:t>… v 1831 již 14,3% GB produkce na </a:t>
            </a:r>
            <a:r>
              <a:rPr lang="cs-CZ" sz="2600" b="1" dirty="0" smtClean="0"/>
              <a:t>export</a:t>
            </a:r>
            <a:r>
              <a:rPr lang="cs-CZ" sz="2600" dirty="0" smtClean="0"/>
              <a:t>, 49% INDU produkce!</a:t>
            </a:r>
          </a:p>
          <a:p>
            <a:pPr lvl="1"/>
            <a:endParaRPr lang="cs-CZ" sz="1700" dirty="0" smtClean="0"/>
          </a:p>
        </p:txBody>
      </p:sp>
    </p:spTree>
    <p:extLst>
      <p:ext uri="{BB962C8B-B14F-4D97-AF65-F5344CB8AC3E}">
        <p14:creationId xmlns:p14="http://schemas.microsoft.com/office/powerpoint/2010/main" val="188453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4519</Words>
  <Application>Microsoft Office PowerPoint</Application>
  <PresentationFormat>Předvádění na obrazovce (4:3)</PresentationFormat>
  <Paragraphs>568</Paragraphs>
  <Slides>40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Motiv systému Office</vt:lpstr>
      <vt:lpstr>Průmyslová revoluce, imperializmus, Světová válka</vt:lpstr>
      <vt:lpstr>Tovární produkce</vt:lpstr>
      <vt:lpstr>Prezentace aplikace PowerPoint</vt:lpstr>
      <vt:lpstr>Prezentace aplikace PowerPoint</vt:lpstr>
      <vt:lpstr>Zpracování bavlny</vt:lpstr>
      <vt:lpstr>Prezentace aplikace PowerPoint</vt:lpstr>
      <vt:lpstr>Prezentace aplikace PowerPoint</vt:lpstr>
      <vt:lpstr>Prezentace aplikace PowerPoint</vt:lpstr>
      <vt:lpstr>Diskuze o obilných zákonech</vt:lpstr>
      <vt:lpstr>Prezentace aplikace PowerPoint</vt:lpstr>
      <vt:lpstr>Mezinárodní obchod a pokroky v dopravní technologii</vt:lpstr>
      <vt:lpstr>Prezentace aplikace PowerPoint</vt:lpstr>
      <vt:lpstr>Únik z Malthusovské rovnováhy</vt:lpstr>
      <vt:lpstr>Imperializmus v Asii</vt:lpstr>
      <vt:lpstr>Otevření Číny</vt:lpstr>
      <vt:lpstr>Prezentace aplikace PowerPoint</vt:lpstr>
      <vt:lpstr>Prezentace aplikace PowerPoint</vt:lpstr>
      <vt:lpstr>Otevření Japonska</vt:lpstr>
      <vt:lpstr>Prezentace aplikace PowerPoint</vt:lpstr>
      <vt:lpstr>Imperialismus v Africe</vt:lpstr>
      <vt:lpstr>Prezentace aplikace PowerPoint</vt:lpstr>
      <vt:lpstr>Prezentace aplikace PowerPoint</vt:lpstr>
      <vt:lpstr>Prezentace aplikace PowerPoint</vt:lpstr>
      <vt:lpstr>Prezentace aplikace PowerPoint</vt:lpstr>
      <vt:lpstr>Cesta ke světové válce</vt:lpstr>
      <vt:lpstr>Prezentace aplikace PowerPoint</vt:lpstr>
      <vt:lpstr>Prezentace aplikace PowerPoint</vt:lpstr>
      <vt:lpstr>Prezentace aplikace PowerPoint</vt:lpstr>
      <vt:lpstr>Světová válka (světová ekonomika)</vt:lpstr>
      <vt:lpstr>Prezentace aplikace PowerPoint</vt:lpstr>
      <vt:lpstr>Strukturální změny</vt:lpstr>
      <vt:lpstr>Prezentace aplikace PowerPoint</vt:lpstr>
      <vt:lpstr>Versaillský systém</vt:lpstr>
      <vt:lpstr>Prezentace aplikace PowerPoint</vt:lpstr>
      <vt:lpstr>Hospodářská krize ve světové ekonomice</vt:lpstr>
      <vt:lpstr>Prezentace aplikace PowerPoint</vt:lpstr>
      <vt:lpstr>Prezentace aplikace PowerPoint</vt:lpstr>
      <vt:lpstr>Prezentace aplikace PowerPoint</vt:lpstr>
      <vt:lpstr>Rozpad evropského koloniálního systému</vt:lpstr>
      <vt:lpstr>Prezentace aplikace PowerPoint</vt:lpstr>
    </vt:vector>
  </TitlesOfParts>
  <Company>CIKT FSS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Cesta ke světové válce, eroze evropské pozice ve světové ekonomice a hospodářská krize</dc:title>
  <dc:creator>Oldřich Krpec</dc:creator>
  <cp:lastModifiedBy>Oldřich Krpec</cp:lastModifiedBy>
  <cp:revision>28</cp:revision>
  <dcterms:created xsi:type="dcterms:W3CDTF">2014-03-31T10:02:06Z</dcterms:created>
  <dcterms:modified xsi:type="dcterms:W3CDTF">2015-03-30T11:29:16Z</dcterms:modified>
</cp:coreProperties>
</file>