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24" r:id="rId19"/>
    <p:sldMasterId id="2147483960" r:id="rId20"/>
    <p:sldMasterId id="2147483972" r:id="rId21"/>
    <p:sldMasterId id="2147483996" r:id="rId22"/>
    <p:sldMasterId id="2147484020" r:id="rId23"/>
    <p:sldMasterId id="2147484032" r:id="rId24"/>
  </p:sldMasterIdLst>
  <p:sldIdLst>
    <p:sldId id="256" r:id="rId25"/>
    <p:sldId id="257" r:id="rId26"/>
    <p:sldId id="305" r:id="rId27"/>
    <p:sldId id="258" r:id="rId28"/>
    <p:sldId id="261" r:id="rId29"/>
    <p:sldId id="259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70" r:id="rId38"/>
    <p:sldId id="271" r:id="rId39"/>
    <p:sldId id="304" r:id="rId40"/>
    <p:sldId id="272" r:id="rId41"/>
    <p:sldId id="273" r:id="rId42"/>
    <p:sldId id="274" r:id="rId43"/>
    <p:sldId id="275" r:id="rId44"/>
    <p:sldId id="311" r:id="rId45"/>
    <p:sldId id="276" r:id="rId46"/>
    <p:sldId id="278" r:id="rId47"/>
    <p:sldId id="312" r:id="rId48"/>
    <p:sldId id="301" r:id="rId49"/>
    <p:sldId id="282" r:id="rId50"/>
    <p:sldId id="283" r:id="rId51"/>
    <p:sldId id="284" r:id="rId52"/>
    <p:sldId id="285" r:id="rId53"/>
    <p:sldId id="308" r:id="rId54"/>
    <p:sldId id="317" r:id="rId55"/>
    <p:sldId id="287" r:id="rId56"/>
    <p:sldId id="309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313" r:id="rId65"/>
    <p:sldId id="295" r:id="rId66"/>
    <p:sldId id="297" r:id="rId6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9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7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4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9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636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16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038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41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43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4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0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724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3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91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625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29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17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018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2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10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99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695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4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512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92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906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034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40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816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67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46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2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454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5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35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50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738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6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06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349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331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8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0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629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61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33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167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2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215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218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600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7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43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174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1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113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83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12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95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19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41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26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254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49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935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4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6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378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390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316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546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941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37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361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240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0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555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34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232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605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399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21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81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44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095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451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3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6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78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129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72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953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81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48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278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36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778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41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084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49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604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56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35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70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291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27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9934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94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7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401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30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978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4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58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825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241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188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1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198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16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640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352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862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464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9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775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94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64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33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846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9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670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160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24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9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1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70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266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48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049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76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7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560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434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8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739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6500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68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497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2802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3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77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1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2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6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35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5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2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47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7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24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85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0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91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4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7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1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2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41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9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6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5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19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5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6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3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97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1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99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3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8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57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6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82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3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8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8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81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65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54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2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7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30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815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18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6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1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803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2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704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65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285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84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64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43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89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4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24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17.3.2015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39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5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1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7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5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50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3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2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07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6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3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9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82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17.3.2015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Always positive?</a:t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sz="4000" dirty="0" smtClean="0">
                <a:solidFill>
                  <a:schemeClr val="bg1"/>
                </a:solidFill>
                <a:effectLst/>
              </a:rPr>
              <a:t>The consequences of candidate selection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661247"/>
            <a:ext cx="7854696" cy="120505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16.3.2015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Empirical findings:</a:t>
            </a:r>
          </a:p>
          <a:p>
            <a:pPr lvl="1"/>
            <a:r>
              <a:rPr lang="en-US" dirty="0" smtClean="0"/>
              <a:t>Turnout of members – around 50 %</a:t>
            </a:r>
          </a:p>
          <a:p>
            <a:pPr lvl="1"/>
            <a:r>
              <a:rPr lang="en-US" dirty="0" smtClean="0"/>
              <a:t>Turnout of delegates – 70 – 90 %</a:t>
            </a:r>
          </a:p>
          <a:p>
            <a:endParaRPr lang="en-US" dirty="0"/>
          </a:p>
          <a:p>
            <a:r>
              <a:rPr lang="en-US" dirty="0" smtClean="0"/>
              <a:t>Influencing factors:</a:t>
            </a:r>
          </a:p>
          <a:p>
            <a:pPr lvl="1"/>
            <a:r>
              <a:rPr lang="en-US" dirty="0" smtClean="0"/>
              <a:t>The relation between selection and election</a:t>
            </a:r>
          </a:p>
          <a:p>
            <a:pPr lvl="1"/>
            <a:r>
              <a:rPr lang="en-US" dirty="0" smtClean="0"/>
              <a:t>The predictability of results of the selection</a:t>
            </a:r>
          </a:p>
          <a:p>
            <a:pPr lvl="1"/>
            <a:r>
              <a:rPr lang="en-US" dirty="0" smtClean="0"/>
              <a:t>Technical issues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Participation - cases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Likud</a:t>
            </a:r>
            <a:r>
              <a:rPr lang="sk-SK" dirty="0" smtClean="0"/>
              <a:t> (</a:t>
            </a:r>
            <a:r>
              <a:rPr lang="en-US" dirty="0" smtClean="0"/>
              <a:t>ISR</a:t>
            </a:r>
            <a:r>
              <a:rPr lang="sk-SK" dirty="0" smtClean="0"/>
              <a:t>)</a:t>
            </a:r>
            <a:r>
              <a:rPr lang="en-US" dirty="0"/>
              <a:t> </a:t>
            </a:r>
            <a:r>
              <a:rPr lang="en-US" dirty="0" smtClean="0"/>
              <a:t>- turnout:</a:t>
            </a:r>
          </a:p>
          <a:p>
            <a:pPr lvl="1"/>
            <a:r>
              <a:rPr lang="en-US" dirty="0" smtClean="0"/>
              <a:t>Primaries – around 50 %</a:t>
            </a:r>
          </a:p>
          <a:p>
            <a:pPr lvl="1"/>
            <a:r>
              <a:rPr lang="en-US" dirty="0" smtClean="0"/>
              <a:t>Central committee – around 90 %</a:t>
            </a:r>
          </a:p>
          <a:p>
            <a:endParaRPr lang="en-US" dirty="0"/>
          </a:p>
          <a:p>
            <a:r>
              <a:rPr lang="en-US" dirty="0" smtClean="0"/>
              <a:t>British parties:</a:t>
            </a:r>
          </a:p>
          <a:p>
            <a:pPr lvl="1"/>
            <a:r>
              <a:rPr lang="en-US" dirty="0" smtClean="0"/>
              <a:t>Conservatives – delegates – 70 – 90 %</a:t>
            </a:r>
          </a:p>
          <a:p>
            <a:pPr lvl="1"/>
            <a:r>
              <a:rPr lang="en-US" dirty="0" smtClean="0"/>
              <a:t>Liberals – primaries - 34 %</a:t>
            </a:r>
          </a:p>
          <a:p>
            <a:endParaRPr lang="en-US" dirty="0"/>
          </a:p>
          <a:p>
            <a:r>
              <a:rPr lang="en-US" dirty="0" smtClean="0"/>
              <a:t>Czech Republic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Quantity vs. quality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Increase of participation as a democratization tool</a:t>
            </a:r>
          </a:p>
          <a:p>
            <a:endParaRPr lang="en-US" dirty="0"/>
          </a:p>
          <a:p>
            <a:r>
              <a:rPr lang="en-US" dirty="0" smtClean="0"/>
              <a:t>Is there a point where negatives outweigh the positives?</a:t>
            </a:r>
          </a:p>
          <a:p>
            <a:endParaRPr lang="en-US" dirty="0"/>
          </a:p>
          <a:p>
            <a:r>
              <a:rPr lang="en-US" dirty="0" smtClean="0"/>
              <a:t>Risks of opening the gates to membership:</a:t>
            </a:r>
          </a:p>
          <a:p>
            <a:pPr lvl="1"/>
            <a:r>
              <a:rPr lang="en-US" dirty="0" smtClean="0"/>
              <a:t>Mass registration of members</a:t>
            </a:r>
          </a:p>
          <a:p>
            <a:pPr lvl="1"/>
            <a:r>
              <a:rPr lang="en-US" dirty="0" smtClean="0"/>
              <a:t>Uninformed members</a:t>
            </a:r>
          </a:p>
          <a:p>
            <a:pPr lvl="1"/>
            <a:r>
              <a:rPr lang="en-US" dirty="0" smtClean="0"/>
              <a:t>Penalizing previous activity of members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Mass registration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Typical impact of including members to participate</a:t>
            </a:r>
          </a:p>
          <a:p>
            <a:endParaRPr lang="en-US" dirty="0" smtClean="0"/>
          </a:p>
          <a:p>
            <a:r>
              <a:rPr lang="en-US" dirty="0" smtClean="0"/>
              <a:t>Strong increase of membership before candidate selection and quick fall after the process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Canada – 60 – 300 %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Israel – similar findings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Iceland – more participants on primaries than voters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Mass registration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Important note – mass registration is </a:t>
            </a:r>
            <a:r>
              <a:rPr lang="en-US" b="1" dirty="0" smtClean="0"/>
              <a:t>not connected </a:t>
            </a:r>
            <a:r>
              <a:rPr lang="en-US" dirty="0" smtClean="0"/>
              <a:t>only to primaries</a:t>
            </a:r>
          </a:p>
          <a:p>
            <a:endParaRPr lang="en-US" dirty="0"/>
          </a:p>
          <a:p>
            <a:r>
              <a:rPr lang="en-US" dirty="0" smtClean="0"/>
              <a:t>Similar effects may be present</a:t>
            </a:r>
            <a:r>
              <a:rPr lang="cs-CZ" dirty="0" smtClean="0"/>
              <a:t> </a:t>
            </a:r>
            <a:r>
              <a:rPr lang="en-US" dirty="0" smtClean="0"/>
              <a:t>even when more exclusive </a:t>
            </a:r>
            <a:r>
              <a:rPr lang="en-US" dirty="0" err="1" smtClean="0"/>
              <a:t>selectorates</a:t>
            </a:r>
            <a:r>
              <a:rPr lang="en-US" dirty="0" smtClean="0"/>
              <a:t> have the real power</a:t>
            </a:r>
          </a:p>
          <a:p>
            <a:endParaRPr lang="en-US" dirty="0"/>
          </a:p>
          <a:p>
            <a:r>
              <a:rPr lang="en-US" dirty="0" smtClean="0"/>
              <a:t>Organized hiring of instant members</a:t>
            </a:r>
          </a:p>
          <a:p>
            <a:endParaRPr lang="en-US" dirty="0"/>
          </a:p>
          <a:p>
            <a:r>
              <a:rPr lang="en-US" dirty="0" smtClean="0"/>
              <a:t>Many cases also in Czech Republic</a:t>
            </a:r>
            <a:r>
              <a:rPr lang="sk-SK" dirty="0" smtClean="0"/>
              <a:t> (</a:t>
            </a:r>
            <a:r>
              <a:rPr lang="en-US" dirty="0" smtClean="0"/>
              <a:t>ODS, CSSD, etc.</a:t>
            </a:r>
            <a:r>
              <a:rPr lang="sk-SK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Mass registration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Candidates are selected by regional delegate conventions</a:t>
            </a:r>
          </a:p>
          <a:p>
            <a:pPr lvl="1"/>
            <a:r>
              <a:rPr lang="en-US" dirty="0" smtClean="0"/>
              <a:t>Each region consists of several counties</a:t>
            </a:r>
          </a:p>
          <a:p>
            <a:pPr lvl="1"/>
            <a:r>
              <a:rPr lang="en-US" dirty="0" smtClean="0"/>
              <a:t>Main rule – each county can nominate one delegate for each 500 members</a:t>
            </a:r>
          </a:p>
          <a:p>
            <a:endParaRPr lang="en-US" dirty="0"/>
          </a:p>
          <a:p>
            <a:r>
              <a:rPr lang="en-US" dirty="0" smtClean="0"/>
              <a:t>Is there an incentive to hire instant members?</a:t>
            </a:r>
          </a:p>
          <a:p>
            <a:r>
              <a:rPr lang="en-US" dirty="0" smtClean="0"/>
              <a:t>What can be done to prevent it or at least weaken incentives to do so?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4/ElectoralCollege2012.svg/2000px-ElectoralCollege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28735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Mass registration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Preventing the risks:</a:t>
            </a:r>
          </a:p>
          <a:p>
            <a:endParaRPr lang="en-US" dirty="0"/>
          </a:p>
          <a:p>
            <a:pPr lvl="1"/>
            <a:r>
              <a:rPr lang="en-US" dirty="0" smtClean="0"/>
              <a:t>Freezing the membership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Higher requirements for members to participate</a:t>
            </a:r>
            <a:r>
              <a:rPr lang="sk-SK" dirty="0" smtClean="0"/>
              <a:t> (</a:t>
            </a:r>
            <a:r>
              <a:rPr lang="en-US" dirty="0" smtClean="0"/>
              <a:t>which ones?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Change of rules of candidate selection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Modification of creation of the </a:t>
            </a:r>
            <a:r>
              <a:rPr lang="en-US" dirty="0" err="1" smtClean="0"/>
              <a:t>selectorates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2. Representation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Who / what will the candidates represent?</a:t>
            </a:r>
          </a:p>
          <a:p>
            <a:endParaRPr lang="en-US" dirty="0" smtClean="0"/>
          </a:p>
          <a:p>
            <a:r>
              <a:rPr lang="en-US" dirty="0" smtClean="0"/>
              <a:t>Representation of ideas:</a:t>
            </a:r>
          </a:p>
          <a:p>
            <a:pPr lvl="1"/>
            <a:r>
              <a:rPr lang="en-US" dirty="0" smtClean="0"/>
              <a:t>Candidates share the party’s ideology</a:t>
            </a:r>
          </a:p>
          <a:p>
            <a:endParaRPr lang="en-US" dirty="0"/>
          </a:p>
          <a:p>
            <a:r>
              <a:rPr lang="en-US" dirty="0" smtClean="0"/>
              <a:t>Representation of presence:</a:t>
            </a:r>
          </a:p>
          <a:p>
            <a:pPr lvl="1"/>
            <a:r>
              <a:rPr lang="en-US" dirty="0" smtClean="0"/>
              <a:t>Composition of candidates reflects the demographic structure of society </a:t>
            </a:r>
            <a:r>
              <a:rPr lang="sk-SK" dirty="0" smtClean="0"/>
              <a:t>(</a:t>
            </a:r>
            <a:r>
              <a:rPr lang="en-US" dirty="0" smtClean="0"/>
              <a:t>women, employers, young etc.</a:t>
            </a:r>
            <a:r>
              <a:rPr lang="sk-SK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 of presence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Easier to analyze than representation of ideas</a:t>
            </a:r>
            <a:endParaRPr lang="cs-CZ" dirty="0" smtClean="0"/>
          </a:p>
          <a:p>
            <a:pPr lvl="1"/>
            <a:r>
              <a:rPr lang="en-US" dirty="0" smtClean="0"/>
              <a:t>Data from candidate lists vs. data for individual candidates</a:t>
            </a:r>
          </a:p>
          <a:p>
            <a:endParaRPr lang="en-US" dirty="0"/>
          </a:p>
          <a:p>
            <a:r>
              <a:rPr lang="en-US" dirty="0" smtClean="0"/>
              <a:t>A mutual influence?</a:t>
            </a:r>
          </a:p>
          <a:p>
            <a:pPr lvl="1"/>
            <a:r>
              <a:rPr lang="en-US" dirty="0" smtClean="0"/>
              <a:t>Women </a:t>
            </a:r>
            <a:r>
              <a:rPr lang="sk-SK" dirty="0" smtClean="0"/>
              <a:t>(</a:t>
            </a:r>
            <a:r>
              <a:rPr lang="en-US" dirty="0" smtClean="0"/>
              <a:t>young people</a:t>
            </a:r>
            <a:r>
              <a:rPr lang="sk-SK" dirty="0" smtClean="0"/>
              <a:t>)</a:t>
            </a:r>
            <a:r>
              <a:rPr lang="en-US" dirty="0" smtClean="0"/>
              <a:t> may have lesser interest in being candidates</a:t>
            </a:r>
          </a:p>
          <a:p>
            <a:pPr lvl="1"/>
            <a:r>
              <a:rPr lang="en-US" dirty="0" smtClean="0"/>
              <a:t>This may be due to lower chances they have in candidate selection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Candidate selection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taking place inside political parties</a:t>
            </a:r>
          </a:p>
          <a:p>
            <a:endParaRPr lang="en-US" dirty="0"/>
          </a:p>
          <a:p>
            <a:r>
              <a:rPr lang="en-US" dirty="0" smtClean="0"/>
              <a:t>May include broader masses than just party members</a:t>
            </a:r>
          </a:p>
          <a:p>
            <a:endParaRPr lang="en-US" dirty="0"/>
          </a:p>
          <a:p>
            <a:r>
              <a:rPr lang="en-US" dirty="0" smtClean="0"/>
              <a:t>Possible consequences may affect:</a:t>
            </a:r>
          </a:p>
          <a:p>
            <a:pPr lvl="1"/>
            <a:r>
              <a:rPr lang="en-US" dirty="0" smtClean="0"/>
              <a:t>The political party itself </a:t>
            </a:r>
          </a:p>
          <a:p>
            <a:pPr lvl="1"/>
            <a:r>
              <a:rPr lang="en-US" dirty="0" smtClean="0"/>
              <a:t>Events following the candidate selection</a:t>
            </a:r>
          </a:p>
          <a:p>
            <a:pPr lvl="1"/>
            <a:r>
              <a:rPr lang="en-US" dirty="0" smtClean="0"/>
              <a:t>Politics in general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candidacy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Higher requirements decrease representation:</a:t>
            </a:r>
          </a:p>
          <a:p>
            <a:pPr lvl="1"/>
            <a:r>
              <a:rPr lang="en-US" dirty="0" smtClean="0"/>
              <a:t>Age</a:t>
            </a:r>
            <a:r>
              <a:rPr lang="sk-SK" dirty="0"/>
              <a:t>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older aspirants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Monetary deposit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lower social groups, women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Previous experience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younger aspirants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Lower requirements may improve representation, but the party has weaker control on the process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Who may benefit from </a:t>
            </a:r>
            <a:r>
              <a:rPr lang="en-US" b="1" dirty="0" smtClean="0">
                <a:sym typeface="Wingdings" panose="05000000000000000000" pitchFamily="2" charset="2"/>
              </a:rPr>
              <a:t>no requirements</a:t>
            </a:r>
            <a:r>
              <a:rPr lang="en-US" dirty="0" smtClean="0">
                <a:sym typeface="Wingdings" panose="05000000000000000000" pitchFamily="2" charset="2"/>
              </a:rPr>
              <a:t> on candidates?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ctormacro.com/Images/Fonda,%20Henry/Annex/Annex%20-%20Fonda,%20Henry%20(12%20Angry%20Men)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612963"/>
            <a:ext cx="7308304" cy="50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selectorate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b="1" dirty="0" smtClean="0"/>
              <a:t>exclusive </a:t>
            </a:r>
            <a:r>
              <a:rPr lang="en-US" b="1" dirty="0" err="1" smtClean="0"/>
              <a:t>selectorate</a:t>
            </a:r>
            <a:r>
              <a:rPr lang="en-US" dirty="0" smtClean="0"/>
              <a:t> improves representation: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Smaller group with ability to find and agreement through discussion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Composition of candidates is made via coordination and cooperation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Balancing the final selection in ideological and social aspects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selectorate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b="1" dirty="0" smtClean="0"/>
              <a:t>Inclusive </a:t>
            </a:r>
            <a:r>
              <a:rPr lang="en-US" b="1" dirty="0" err="1" smtClean="0"/>
              <a:t>selectorate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ndermines representation </a:t>
            </a:r>
          </a:p>
          <a:p>
            <a:pPr lvl="1"/>
            <a:r>
              <a:rPr lang="en-US" dirty="0" smtClean="0"/>
              <a:t>Mostly without ability to coordinate and cooperate</a:t>
            </a:r>
          </a:p>
          <a:p>
            <a:pPr lvl="1"/>
            <a:r>
              <a:rPr lang="en-US" dirty="0" smtClean="0"/>
              <a:t>Numerous masses support uniformity</a:t>
            </a:r>
          </a:p>
          <a:p>
            <a:endParaRPr lang="en-US" dirty="0"/>
          </a:p>
          <a:p>
            <a:r>
              <a:rPr lang="en-US" dirty="0" smtClean="0"/>
              <a:t>Western Europe – increasing inclusiveness of </a:t>
            </a:r>
            <a:r>
              <a:rPr lang="en-US" dirty="0" err="1" smtClean="0"/>
              <a:t>selectorate</a:t>
            </a:r>
            <a:r>
              <a:rPr lang="en-US" dirty="0" smtClean="0"/>
              <a:t> in parallel with adding quotas</a:t>
            </a:r>
          </a:p>
          <a:p>
            <a:pPr lvl="1"/>
            <a:r>
              <a:rPr lang="en-US" dirty="0" smtClean="0"/>
              <a:t>D66 – primaries are preceded by screening process</a:t>
            </a:r>
          </a:p>
          <a:p>
            <a:pPr lvl="1"/>
            <a:r>
              <a:rPr lang="en-US" dirty="0" smtClean="0"/>
              <a:t>A coincidence?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hano8.com/wp-content/uploads/2014/10/Cristiano-Ronaldo-Ballon-Dor-2014-Pictures-Wallpaper-Cristiano-Ronaldo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9" y="188640"/>
            <a:ext cx="4189902" cy="31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3.fcbarcelona.com/media/asset_publics/resources/000/038/983/size_640x360/640x360_messi_4_pilotes_V2.v1357586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81" y="3600619"/>
            <a:ext cx="5505723" cy="30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jazeera.com/mritems/Images/2014/1/13/2014113192511431734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" y="185068"/>
            <a:ext cx="4346166" cy="31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decentralization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Ensuring both territorial and social representation may be mutually </a:t>
            </a:r>
            <a:r>
              <a:rPr lang="en-US" dirty="0" smtClean="0"/>
              <a:t>exclusive</a:t>
            </a:r>
            <a:r>
              <a:rPr lang="cs-CZ" dirty="0" smtClean="0"/>
              <a:t> </a:t>
            </a:r>
            <a:r>
              <a:rPr lang="en-US" dirty="0"/>
              <a:t>(FPTP as prime example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Selection on non-national level:</a:t>
            </a:r>
          </a:p>
          <a:p>
            <a:pPr lvl="1"/>
            <a:r>
              <a:rPr lang="en-US" dirty="0" smtClean="0"/>
              <a:t>Ensures territorial representation, but harms social representation</a:t>
            </a:r>
          </a:p>
          <a:p>
            <a:pPr lvl="1"/>
            <a:r>
              <a:rPr lang="en-US" dirty="0" smtClean="0"/>
              <a:t>Social representation </a:t>
            </a:r>
            <a:r>
              <a:rPr lang="sk-SK" dirty="0" smtClean="0"/>
              <a:t>(</a:t>
            </a:r>
            <a:r>
              <a:rPr lang="en-US" dirty="0" err="1" smtClean="0"/>
              <a:t>f.e</a:t>
            </a:r>
            <a:r>
              <a:rPr lang="en-US" dirty="0" smtClean="0"/>
              <a:t>. women</a:t>
            </a:r>
            <a:r>
              <a:rPr lang="sk-SK" dirty="0" smtClean="0"/>
              <a:t>)</a:t>
            </a:r>
            <a:r>
              <a:rPr lang="en-US" dirty="0" smtClean="0"/>
              <a:t> is better achieved in more centralized selection</a:t>
            </a:r>
          </a:p>
          <a:p>
            <a:endParaRPr lang="en-US" dirty="0"/>
          </a:p>
          <a:p>
            <a:r>
              <a:rPr lang="en-US" dirty="0" smtClean="0"/>
              <a:t>Quotas:</a:t>
            </a:r>
          </a:p>
          <a:p>
            <a:pPr lvl="1"/>
            <a:r>
              <a:rPr lang="en-US" dirty="0" smtClean="0"/>
              <a:t>Help the social representation</a:t>
            </a:r>
          </a:p>
          <a:p>
            <a:pPr lvl="1"/>
            <a:r>
              <a:rPr lang="en-US" dirty="0" smtClean="0"/>
              <a:t>Small quotas – may help a specific person instead of the whole group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5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Impact of appointment/voting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Strongly connected to impact of </a:t>
            </a:r>
            <a:r>
              <a:rPr lang="en-US" dirty="0" err="1" smtClean="0"/>
              <a:t>selectorate</a:t>
            </a:r>
            <a:endParaRPr lang="en-US" dirty="0" smtClean="0"/>
          </a:p>
          <a:p>
            <a:pPr lvl="1"/>
            <a:r>
              <a:rPr lang="en-US" dirty="0" smtClean="0"/>
              <a:t>More exclusive </a:t>
            </a:r>
            <a:r>
              <a:rPr lang="en-US" dirty="0" err="1" smtClean="0"/>
              <a:t>selectorate</a:t>
            </a:r>
            <a:r>
              <a:rPr lang="en-US" dirty="0" smtClean="0"/>
              <a:t> appoint</a:t>
            </a:r>
          </a:p>
          <a:p>
            <a:pPr lvl="1"/>
            <a:r>
              <a:rPr lang="en-US" dirty="0" smtClean="0"/>
              <a:t>More inclusive </a:t>
            </a:r>
            <a:r>
              <a:rPr lang="en-US" dirty="0" err="1" smtClean="0"/>
              <a:t>selectorate</a:t>
            </a:r>
            <a:r>
              <a:rPr lang="en-US" dirty="0" smtClean="0"/>
              <a:t> vote</a:t>
            </a:r>
          </a:p>
          <a:p>
            <a:endParaRPr lang="en-US" dirty="0"/>
          </a:p>
          <a:p>
            <a:r>
              <a:rPr lang="en-US" dirty="0" smtClean="0"/>
              <a:t>Various effects of applied voting systems:</a:t>
            </a:r>
          </a:p>
          <a:p>
            <a:pPr lvl="1"/>
            <a:r>
              <a:rPr lang="en-US" dirty="0" smtClean="0"/>
              <a:t>FPTP, Two round, STV, List PR</a:t>
            </a:r>
          </a:p>
          <a:p>
            <a:pPr lvl="1"/>
            <a:r>
              <a:rPr lang="en-US" dirty="0" smtClean="0"/>
              <a:t>Different chances for coordination and balancing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Measuring representation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Many ways how to operationalize representation</a:t>
            </a:r>
          </a:p>
          <a:p>
            <a:endParaRPr lang="en-US" dirty="0"/>
          </a:p>
          <a:p>
            <a:r>
              <a:rPr lang="en-US" dirty="0" smtClean="0"/>
              <a:t>Index of representation </a:t>
            </a:r>
            <a:r>
              <a:rPr lang="sk-SK" dirty="0" smtClean="0"/>
              <a:t>(</a:t>
            </a:r>
            <a:r>
              <a:rPr lang="en-US" dirty="0" smtClean="0"/>
              <a:t>IR</a:t>
            </a:r>
            <a:r>
              <a:rPr lang="sk-SK" dirty="0" smtClean="0"/>
              <a:t>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Percentage share of candidates of the respective group </a:t>
            </a:r>
            <a:r>
              <a:rPr lang="sk-SK" dirty="0" smtClean="0"/>
              <a:t>(</a:t>
            </a:r>
            <a:r>
              <a:rPr lang="en-US" dirty="0" smtClean="0"/>
              <a:t>women</a:t>
            </a:r>
            <a:r>
              <a:rPr lang="sk-SK" dirty="0" smtClean="0"/>
              <a:t>)</a:t>
            </a:r>
            <a:r>
              <a:rPr lang="en-US" dirty="0" smtClean="0"/>
              <a:t> among all candidates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10" y="3501008"/>
            <a:ext cx="3562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Measuring representation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Weighted index of representation </a:t>
            </a:r>
            <a:r>
              <a:rPr lang="sk-SK" dirty="0" smtClean="0"/>
              <a:t>(</a:t>
            </a:r>
            <a:r>
              <a:rPr lang="en-US" dirty="0" smtClean="0"/>
              <a:t>WIR</a:t>
            </a:r>
            <a:r>
              <a:rPr lang="sk-SK" dirty="0" smtClean="0"/>
              <a:t>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Share of candidates of the respective group </a:t>
            </a:r>
            <a:r>
              <a:rPr lang="sk-SK" dirty="0" smtClean="0"/>
              <a:t>(</a:t>
            </a:r>
            <a:r>
              <a:rPr lang="en-US" dirty="0" smtClean="0"/>
              <a:t>women</a:t>
            </a:r>
            <a:r>
              <a:rPr lang="sk-SK" dirty="0" smtClean="0"/>
              <a:t>)</a:t>
            </a:r>
            <a:r>
              <a:rPr lang="en-US" dirty="0" smtClean="0"/>
              <a:t> on realistic positions taking account to value of these positions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33861"/>
            <a:ext cx="58102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index of representation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 realistic positions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Women got positions 3, 6 and 7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Values – </a:t>
            </a:r>
            <a:r>
              <a:rPr lang="en-US" dirty="0"/>
              <a:t>position seven </a:t>
            </a:r>
            <a:r>
              <a:rPr lang="sk-SK" dirty="0"/>
              <a:t>(</a:t>
            </a:r>
            <a:r>
              <a:rPr lang="en-US" dirty="0"/>
              <a:t>1 point</a:t>
            </a:r>
            <a:r>
              <a:rPr lang="sk-SK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position </a:t>
            </a:r>
            <a:r>
              <a:rPr lang="en-US" dirty="0" smtClean="0"/>
              <a:t>six </a:t>
            </a:r>
            <a:r>
              <a:rPr lang="sk-SK" dirty="0" smtClean="0"/>
              <a:t>(</a:t>
            </a:r>
            <a:r>
              <a:rPr lang="en-US" dirty="0" smtClean="0"/>
              <a:t>2 </a:t>
            </a:r>
            <a:r>
              <a:rPr lang="en-US" dirty="0"/>
              <a:t>points</a:t>
            </a:r>
            <a:r>
              <a:rPr lang="sk-SK" dirty="0" smtClean="0"/>
              <a:t>)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smtClean="0"/>
              <a:t>… </a:t>
            </a:r>
            <a:r>
              <a:rPr lang="en-US" dirty="0"/>
              <a:t>position </a:t>
            </a:r>
            <a:r>
              <a:rPr lang="en-US" dirty="0" smtClean="0"/>
              <a:t>one </a:t>
            </a:r>
            <a:r>
              <a:rPr lang="sk-SK" dirty="0" smtClean="0"/>
              <a:t>(</a:t>
            </a:r>
            <a:r>
              <a:rPr lang="en-US" dirty="0" smtClean="0"/>
              <a:t>7 points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yandpropmasters.com/var/m_2/2c/2cf/24978/244422-Cu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index of representation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Sum of all values:</a:t>
            </a:r>
          </a:p>
          <a:p>
            <a:pPr lvl="1"/>
            <a:r>
              <a:rPr lang="en-US" dirty="0" smtClean="0"/>
              <a:t>7 + 6 + 5 + 4 + 3 + 2 + 1 = 28</a:t>
            </a:r>
          </a:p>
          <a:p>
            <a:endParaRPr lang="en-US" dirty="0" smtClean="0"/>
          </a:p>
          <a:p>
            <a:r>
              <a:rPr lang="en-US" dirty="0" smtClean="0"/>
              <a:t>Sum of women’s positions:</a:t>
            </a:r>
          </a:p>
          <a:p>
            <a:pPr lvl="1"/>
            <a:r>
              <a:rPr lang="en-US" dirty="0" smtClean="0"/>
              <a:t>5 + 2 + 1 = 8</a:t>
            </a:r>
          </a:p>
          <a:p>
            <a:endParaRPr lang="en-US" dirty="0" smtClean="0"/>
          </a:p>
          <a:p>
            <a:r>
              <a:rPr lang="en-US" dirty="0" smtClean="0"/>
              <a:t>WIR:</a:t>
            </a:r>
          </a:p>
          <a:p>
            <a:pPr lvl="1"/>
            <a:r>
              <a:rPr lang="en-US" dirty="0" smtClean="0"/>
              <a:t>8 / 28 * 100 = 28,6 %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59437"/>
              </p:ext>
            </p:extLst>
          </p:nvPr>
        </p:nvGraphicFramePr>
        <p:xfrm>
          <a:off x="5340424" y="1844824"/>
          <a:ext cx="319201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14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index of representation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Sum of all values:</a:t>
            </a:r>
          </a:p>
          <a:p>
            <a:pPr lvl="1"/>
            <a:r>
              <a:rPr lang="en-US" dirty="0" smtClean="0"/>
              <a:t>7 + 6 + 5 + 4 + 3 + 2 + 1 = 28</a:t>
            </a:r>
          </a:p>
          <a:p>
            <a:endParaRPr lang="en-US" dirty="0" smtClean="0"/>
          </a:p>
          <a:p>
            <a:r>
              <a:rPr lang="en-US" dirty="0" smtClean="0"/>
              <a:t>Sum of women’s positions:</a:t>
            </a:r>
          </a:p>
          <a:p>
            <a:pPr lvl="1"/>
            <a:r>
              <a:rPr lang="en-US" dirty="0" smtClean="0"/>
              <a:t>7 + 6 + 5 = 18</a:t>
            </a:r>
          </a:p>
          <a:p>
            <a:endParaRPr lang="en-US" dirty="0" smtClean="0"/>
          </a:p>
          <a:p>
            <a:r>
              <a:rPr lang="en-US" dirty="0" smtClean="0"/>
              <a:t>WIR:</a:t>
            </a:r>
          </a:p>
          <a:p>
            <a:pPr lvl="1"/>
            <a:r>
              <a:rPr lang="en-US" dirty="0" smtClean="0"/>
              <a:t>18 / 28 * 100 = 64,3 %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28487"/>
              </p:ext>
            </p:extLst>
          </p:nvPr>
        </p:nvGraphicFramePr>
        <p:xfrm>
          <a:off x="5340424" y="1844824"/>
          <a:ext cx="319201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/>
                <a:gridCol w="15960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410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index of representation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if there are more selection events?</a:t>
            </a:r>
          </a:p>
          <a:p>
            <a:pPr lvl="1"/>
            <a:r>
              <a:rPr lang="en-US" dirty="0" smtClean="0"/>
              <a:t>14 in Czech Republic (each district individually)</a:t>
            </a:r>
          </a:p>
          <a:p>
            <a:pPr lvl="1"/>
            <a:r>
              <a:rPr lang="en-US" dirty="0" smtClean="0"/>
              <a:t>Each selection is calculated separately</a:t>
            </a:r>
          </a:p>
          <a:p>
            <a:pPr lvl="1"/>
            <a:r>
              <a:rPr lang="en-US" dirty="0" smtClean="0"/>
              <a:t>Each selection has a weight equal to its realistic positions</a:t>
            </a:r>
          </a:p>
          <a:p>
            <a:pPr lvl="1"/>
            <a:endParaRPr lang="en-US" dirty="0"/>
          </a:p>
          <a:p>
            <a:r>
              <a:rPr lang="sk-SK" dirty="0" err="1" smtClean="0"/>
              <a:t>Example</a:t>
            </a:r>
            <a:r>
              <a:rPr lang="sk-SK" dirty="0" smtClean="0"/>
              <a:t>:</a:t>
            </a:r>
          </a:p>
          <a:p>
            <a:pPr lvl="1"/>
            <a:r>
              <a:rPr lang="en-US" dirty="0" smtClean="0"/>
              <a:t>Selection one – 7 seats, WIR = 28,6</a:t>
            </a:r>
          </a:p>
          <a:p>
            <a:pPr lvl="1"/>
            <a:r>
              <a:rPr lang="en-US" dirty="0" smtClean="0"/>
              <a:t>Selection two – </a:t>
            </a:r>
            <a:r>
              <a:rPr lang="sk-SK" dirty="0" smtClean="0"/>
              <a:t>3</a:t>
            </a:r>
            <a:r>
              <a:rPr lang="en-US" dirty="0" smtClean="0"/>
              <a:t> seats, WIR = 60</a:t>
            </a:r>
          </a:p>
          <a:p>
            <a:pPr lvl="1"/>
            <a:r>
              <a:rPr lang="en-US" dirty="0" smtClean="0"/>
              <a:t>WIR for both = </a:t>
            </a:r>
            <a:r>
              <a:rPr lang="sk-SK" dirty="0" smtClean="0"/>
              <a:t>(</a:t>
            </a:r>
            <a:r>
              <a:rPr lang="en-US" dirty="0" smtClean="0"/>
              <a:t>28,6*7 + </a:t>
            </a:r>
            <a:r>
              <a:rPr lang="sk-SK" dirty="0" smtClean="0"/>
              <a:t>6</a:t>
            </a:r>
            <a:r>
              <a:rPr lang="en-US" dirty="0" smtClean="0"/>
              <a:t>0*</a:t>
            </a:r>
            <a:r>
              <a:rPr lang="sk-SK" dirty="0" smtClean="0"/>
              <a:t>3) / 10 = </a:t>
            </a:r>
            <a:r>
              <a:rPr lang="sk-SK" b="1" dirty="0" smtClean="0"/>
              <a:t>38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Pure</a:t>
            </a:r>
            <a:r>
              <a:rPr lang="sk-SK" dirty="0" smtClean="0"/>
              <a:t> </a:t>
            </a:r>
            <a:r>
              <a:rPr lang="sk-SK" dirty="0" err="1" smtClean="0"/>
              <a:t>average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28,6 and 60 </a:t>
            </a:r>
            <a:r>
              <a:rPr lang="sk-SK" dirty="0" err="1" smtClean="0"/>
              <a:t>would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44,3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74983"/>
              </p:ext>
            </p:extLst>
          </p:nvPr>
        </p:nvGraphicFramePr>
        <p:xfrm>
          <a:off x="457200" y="332656"/>
          <a:ext cx="8291264" cy="645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65"/>
                <a:gridCol w="1960209"/>
                <a:gridCol w="2174895"/>
                <a:gridCol w="2174895"/>
              </a:tblGrid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Weight (ODS)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WIR (ODS)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Prague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0,19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Bohemia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Bohemia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Plzen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Karlovy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Vary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Usti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nad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Labem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0,24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Liberec</a:t>
                      </a:r>
                      <a:endParaRPr lang="cs-CZ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Hradec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Kralove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Pardubice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Vysocina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Moravia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0,11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Olomouc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Zlin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Moravia-Silesia</a:t>
                      </a:r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0,28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0,11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3.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Is the process a real competition?</a:t>
            </a:r>
          </a:p>
          <a:p>
            <a:r>
              <a:rPr lang="en-US" dirty="0" smtClean="0"/>
              <a:t>Is it a challenge for the incumbents?</a:t>
            </a:r>
          </a:p>
          <a:p>
            <a:endParaRPr lang="en-US" dirty="0"/>
          </a:p>
          <a:p>
            <a:r>
              <a:rPr lang="en-US" b="1" dirty="0" smtClean="0"/>
              <a:t>No competition:</a:t>
            </a:r>
          </a:p>
          <a:p>
            <a:pPr lvl="1"/>
            <a:r>
              <a:rPr lang="en-US" dirty="0" smtClean="0"/>
              <a:t>Number of aspirants equals number of candidates</a:t>
            </a:r>
            <a:r>
              <a:rPr lang="sk-SK" dirty="0" smtClean="0"/>
              <a:t> (</a:t>
            </a:r>
            <a:r>
              <a:rPr lang="en-US" dirty="0" smtClean="0"/>
              <a:t>on realistic positions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Typically – FPTP with just one aspirant</a:t>
            </a:r>
          </a:p>
          <a:p>
            <a:pPr lvl="1"/>
            <a:r>
              <a:rPr lang="en-US" dirty="0" smtClean="0"/>
              <a:t>In multi member districts even equality of aspirants and realistic positions may include </a:t>
            </a:r>
            <a:r>
              <a:rPr lang="en-US" b="1" dirty="0" smtClean="0"/>
              <a:t>some</a:t>
            </a:r>
            <a:r>
              <a:rPr lang="en-US" dirty="0" smtClean="0"/>
              <a:t> competition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3076" name="Picture 4" descr="http://connections.teenchallengeusa.com/wp-content/uploads/2010/09/Kung-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Impacts on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Candidacy: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Higher / lower requirements put on incumbents may affect their chances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Automatic or easier reselection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Age restrictions, maximum amount of served terms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Impacts on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Selectorate:</a:t>
            </a:r>
          </a:p>
          <a:p>
            <a:endParaRPr lang="en-US" dirty="0" smtClean="0"/>
          </a:p>
          <a:p>
            <a:r>
              <a:rPr lang="en-US" b="1" dirty="0"/>
              <a:t>Party elite</a:t>
            </a:r>
            <a:r>
              <a:rPr lang="en-US" dirty="0"/>
              <a:t> - lowest competition</a:t>
            </a:r>
          </a:p>
          <a:p>
            <a:pPr lvl="1"/>
            <a:r>
              <a:rPr lang="en-US" dirty="0"/>
              <a:t>High support for incumbents</a:t>
            </a:r>
          </a:p>
          <a:p>
            <a:pPr lvl="1"/>
            <a:r>
              <a:rPr lang="en-US" dirty="0"/>
              <a:t>Preventing intraparty conflicts by making only little changes</a:t>
            </a:r>
          </a:p>
          <a:p>
            <a:endParaRPr lang="en-US" b="1" dirty="0" smtClean="0"/>
          </a:p>
          <a:p>
            <a:r>
              <a:rPr lang="en-US" b="1" dirty="0" smtClean="0"/>
              <a:t>Primaries</a:t>
            </a:r>
            <a:r>
              <a:rPr lang="en-US" dirty="0" smtClean="0"/>
              <a:t> - middle </a:t>
            </a:r>
            <a:r>
              <a:rPr lang="en-US" dirty="0"/>
              <a:t>competition</a:t>
            </a:r>
          </a:p>
          <a:p>
            <a:pPr lvl="1"/>
            <a:r>
              <a:rPr lang="en-US" dirty="0"/>
              <a:t>Support of incumbents – better known to members</a:t>
            </a:r>
          </a:p>
          <a:p>
            <a:pPr lvl="1"/>
            <a:r>
              <a:rPr lang="en-US" dirty="0"/>
              <a:t>Obstacles for </a:t>
            </a:r>
            <a:r>
              <a:rPr lang="en-US" dirty="0" smtClean="0"/>
              <a:t>newcomers - needed support of numerous groups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campaign</a:t>
            </a:r>
          </a:p>
          <a:p>
            <a:endParaRPr lang="en-US" dirty="0" smtClean="0"/>
          </a:p>
          <a:p>
            <a:r>
              <a:rPr lang="en-US" b="1" dirty="0" smtClean="0"/>
              <a:t>Delegates</a:t>
            </a:r>
            <a:r>
              <a:rPr lang="en-US" dirty="0" smtClean="0"/>
              <a:t> </a:t>
            </a:r>
            <a:r>
              <a:rPr lang="en-US" dirty="0"/>
              <a:t>– highest competition</a:t>
            </a:r>
          </a:p>
          <a:p>
            <a:pPr lvl="1"/>
            <a:endParaRPr lang="en-US" b="1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Impacts on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Decentralization:</a:t>
            </a:r>
          </a:p>
          <a:p>
            <a:endParaRPr lang="en-US" dirty="0"/>
          </a:p>
          <a:p>
            <a:r>
              <a:rPr lang="en-US" dirty="0" smtClean="0"/>
              <a:t>High territorial decentralization lowers competition:</a:t>
            </a:r>
          </a:p>
          <a:p>
            <a:pPr lvl="1"/>
            <a:r>
              <a:rPr lang="en-US" dirty="0" smtClean="0"/>
              <a:t>USA – only 2 % of incumbents lost in primaries</a:t>
            </a:r>
          </a:p>
          <a:p>
            <a:pPr lvl="1"/>
            <a:r>
              <a:rPr lang="en-US" dirty="0" smtClean="0"/>
              <a:t>Similar findings in Ireland or Israel</a:t>
            </a:r>
          </a:p>
          <a:p>
            <a:pPr lvl="1"/>
            <a:r>
              <a:rPr lang="en-US" dirty="0" smtClean="0"/>
              <a:t>Germany – lower turnovers in SMD than in regions</a:t>
            </a:r>
          </a:p>
          <a:p>
            <a:endParaRPr lang="en-US" dirty="0"/>
          </a:p>
          <a:p>
            <a:r>
              <a:rPr lang="en-US" dirty="0" smtClean="0"/>
              <a:t>Quotas:</a:t>
            </a:r>
          </a:p>
          <a:p>
            <a:pPr lvl="1"/>
            <a:r>
              <a:rPr lang="en-US" dirty="0" smtClean="0"/>
              <a:t>Effect strongly depends on the </a:t>
            </a:r>
            <a:r>
              <a:rPr lang="sk-SK" dirty="0" smtClean="0"/>
              <a:t>„</a:t>
            </a:r>
            <a:r>
              <a:rPr lang="en-US" dirty="0" smtClean="0"/>
              <a:t>previous</a:t>
            </a:r>
            <a:r>
              <a:rPr lang="sk-SK" dirty="0" smtClean="0"/>
              <a:t>“</a:t>
            </a:r>
            <a:r>
              <a:rPr lang="en-US" dirty="0" smtClean="0"/>
              <a:t> situation</a:t>
            </a:r>
          </a:p>
          <a:p>
            <a:pPr lvl="1"/>
            <a:r>
              <a:rPr lang="en-US" dirty="0" smtClean="0"/>
              <a:t>Typically adopted after women already gained seats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Aspirant index 1: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Crp</a:t>
            </a:r>
            <a:r>
              <a:rPr lang="en-US" dirty="0" smtClean="0"/>
              <a:t> – candidates competing for realistic positions</a:t>
            </a:r>
          </a:p>
          <a:p>
            <a:r>
              <a:rPr lang="en-US" dirty="0" smtClean="0"/>
              <a:t>RP – number of realistic position</a:t>
            </a:r>
          </a:p>
          <a:p>
            <a:endParaRPr lang="en-US" dirty="0"/>
          </a:p>
          <a:p>
            <a:r>
              <a:rPr lang="en-US" dirty="0" smtClean="0"/>
              <a:t>26 candidates competing for 4 seats = 26 / 4 = 6,5</a:t>
            </a:r>
          </a:p>
          <a:p>
            <a:r>
              <a:rPr lang="en-US" dirty="0" smtClean="0"/>
              <a:t>13 candidates competing for 11 seats = 13 / 11 = 1,2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886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1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Aspirant index 2: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Cni</a:t>
            </a:r>
            <a:r>
              <a:rPr lang="en-US" dirty="0" smtClean="0"/>
              <a:t> – non-incumbents competing for realistic positions</a:t>
            </a:r>
          </a:p>
          <a:p>
            <a:r>
              <a:rPr lang="en-US" dirty="0" err="1" smtClean="0"/>
              <a:t>Ci</a:t>
            </a:r>
            <a:r>
              <a:rPr lang="en-US" dirty="0" smtClean="0"/>
              <a:t> – incumbents </a:t>
            </a:r>
            <a:r>
              <a:rPr lang="en-US" dirty="0"/>
              <a:t>competing for realistic positions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26 candidates are competing out of which 17 are     non-incumbents = 17 / 9 = 1,89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6860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</a:p>
          <a:p>
            <a:endParaRPr lang="en-US" dirty="0"/>
          </a:p>
          <a:p>
            <a:r>
              <a:rPr lang="en-US" dirty="0" smtClean="0"/>
              <a:t>Representation</a:t>
            </a:r>
          </a:p>
          <a:p>
            <a:endParaRPr lang="en-US" dirty="0"/>
          </a:p>
          <a:p>
            <a:r>
              <a:rPr lang="en-US" dirty="0" smtClean="0"/>
              <a:t>Competitiveness</a:t>
            </a:r>
          </a:p>
          <a:p>
            <a:endParaRPr lang="en-US" dirty="0"/>
          </a:p>
          <a:p>
            <a:r>
              <a:rPr lang="en-US" dirty="0" smtClean="0"/>
              <a:t>Cohesion of parties</a:t>
            </a:r>
          </a:p>
          <a:p>
            <a:endParaRPr lang="en-US" dirty="0"/>
          </a:p>
          <a:p>
            <a:r>
              <a:rPr lang="en-US" dirty="0" smtClean="0"/>
              <a:t>Quality of candidates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competition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Non-incumbents winning index </a:t>
            </a:r>
            <a:r>
              <a:rPr lang="sk-SK" dirty="0" smtClean="0"/>
              <a:t>(</a:t>
            </a:r>
            <a:r>
              <a:rPr lang="en-US" dirty="0" smtClean="0"/>
              <a:t>NIWI</a:t>
            </a:r>
            <a:r>
              <a:rPr lang="sk-SK" dirty="0" smtClean="0"/>
              <a:t>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Wni</a:t>
            </a:r>
            <a:r>
              <a:rPr lang="en-US" dirty="0" smtClean="0"/>
              <a:t> – non-incumbents who won a position that is equal or higher than number of incumbents</a:t>
            </a:r>
          </a:p>
          <a:p>
            <a:r>
              <a:rPr lang="en-US" dirty="0" err="1" smtClean="0"/>
              <a:t>Ci</a:t>
            </a:r>
            <a:r>
              <a:rPr lang="en-US" dirty="0" smtClean="0"/>
              <a:t> – number of competing incumbents</a:t>
            </a:r>
          </a:p>
          <a:p>
            <a:endParaRPr lang="en-US" dirty="0"/>
          </a:p>
          <a:p>
            <a:r>
              <a:rPr lang="en-US" dirty="0" smtClean="0"/>
              <a:t>7 incumbents are competing and won positions 1, 2, 4, 6 and 7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2 / 7 = 0,29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2933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r>
              <a:rPr lang="en-US" dirty="0" smtClean="0"/>
              <a:t>6 incumbents on the list</a:t>
            </a:r>
          </a:p>
          <a:p>
            <a:pPr lvl="1"/>
            <a:endParaRPr lang="en-US" dirty="0" smtClean="0"/>
          </a:p>
          <a:p>
            <a:r>
              <a:rPr lang="en-US" dirty="0"/>
              <a:t>Positions of incumbents :</a:t>
            </a:r>
          </a:p>
          <a:p>
            <a:pPr lvl="1"/>
            <a:r>
              <a:rPr lang="en-US" dirty="0"/>
              <a:t>1, 2, 4, 6, 7, 9</a:t>
            </a:r>
          </a:p>
          <a:p>
            <a:endParaRPr lang="en-US" dirty="0"/>
          </a:p>
          <a:p>
            <a:r>
              <a:rPr lang="en-US" dirty="0"/>
              <a:t>Positions of newcomers:</a:t>
            </a:r>
          </a:p>
          <a:p>
            <a:pPr lvl="1"/>
            <a:r>
              <a:rPr lang="en-US" dirty="0"/>
              <a:t>3, 5, 8, 10</a:t>
            </a:r>
          </a:p>
          <a:p>
            <a:pPr lvl="1"/>
            <a:r>
              <a:rPr lang="en-US" dirty="0"/>
              <a:t>2 newcomers in positions 1-6</a:t>
            </a:r>
          </a:p>
          <a:p>
            <a:endParaRPr lang="en-US" dirty="0"/>
          </a:p>
          <a:p>
            <a:r>
              <a:rPr lang="en-US" dirty="0" smtClean="0"/>
              <a:t>NIWI = 2 / 6 = 0,33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39257"/>
              </p:ext>
            </p:extLst>
          </p:nvPr>
        </p:nvGraphicFramePr>
        <p:xfrm>
          <a:off x="6084168" y="332656"/>
          <a:ext cx="2952328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/>
                <a:gridCol w="14761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Incumbent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0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Other consequences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Cohesion of parties: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Candidates respond to those who can select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Applying more inclusive </a:t>
            </a:r>
            <a:r>
              <a:rPr lang="en-US" dirty="0" err="1" smtClean="0"/>
              <a:t>selectorates</a:t>
            </a:r>
            <a:r>
              <a:rPr lang="en-US" dirty="0" smtClean="0"/>
              <a:t> reduces cohesion:</a:t>
            </a:r>
          </a:p>
          <a:p>
            <a:pPr lvl="2"/>
            <a:r>
              <a:rPr lang="en-US" dirty="0" smtClean="0"/>
              <a:t>Higher importance of candidates and their profiles</a:t>
            </a:r>
          </a:p>
          <a:p>
            <a:pPr lvl="2"/>
            <a:r>
              <a:rPr lang="en-US" dirty="0" smtClean="0"/>
              <a:t>Lesser importance of party’s profile as a whole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Allowing non-members to participate even supports these trends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Democracy at its best?</a:t>
            </a:r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15189"/>
              </p:ext>
            </p:extLst>
          </p:nvPr>
        </p:nvGraphicFramePr>
        <p:xfrm>
          <a:off x="179510" y="1916832"/>
          <a:ext cx="8784977" cy="2416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920014"/>
                <a:gridCol w="1797750"/>
                <a:gridCol w="1553223"/>
              </a:tblGrid>
              <a:tr h="5959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Selectorate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Inclusiveness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Competition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Cohesion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19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Elite / Committee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59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Party delegates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9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Party members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Lower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 test for citizens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want to vote, please select the correct answers:</a:t>
            </a:r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cs-CZ" dirty="0" smtClean="0"/>
              <a:t>W</a:t>
            </a:r>
            <a:r>
              <a:rPr lang="en-US" dirty="0" smtClean="0"/>
              <a:t>ho is the head of state in our country?</a:t>
            </a:r>
          </a:p>
          <a:p>
            <a:pPr lvl="1"/>
            <a:r>
              <a:rPr lang="en-US" dirty="0" smtClean="0"/>
              <a:t>a) Prime Minister</a:t>
            </a:r>
          </a:p>
          <a:p>
            <a:pPr lvl="1"/>
            <a:r>
              <a:rPr lang="en-US" dirty="0" smtClean="0"/>
              <a:t>b) President</a:t>
            </a:r>
          </a:p>
          <a:p>
            <a:pPr lvl="1"/>
            <a:r>
              <a:rPr lang="en-US" dirty="0" smtClean="0"/>
              <a:t>c) Head of Constitutional court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cs-CZ" dirty="0" smtClean="0"/>
              <a:t>H</a:t>
            </a:r>
            <a:r>
              <a:rPr lang="en-US" dirty="0" err="1" smtClean="0"/>
              <a:t>ow</a:t>
            </a:r>
            <a:r>
              <a:rPr lang="en-US" dirty="0" smtClean="0"/>
              <a:t> many MPs there are in our parliament?</a:t>
            </a:r>
          </a:p>
          <a:p>
            <a:pPr lvl="1"/>
            <a:r>
              <a:rPr lang="en-US" dirty="0" smtClean="0"/>
              <a:t>a) 350</a:t>
            </a:r>
          </a:p>
          <a:p>
            <a:pPr lvl="1"/>
            <a:r>
              <a:rPr lang="en-US" dirty="0" smtClean="0"/>
              <a:t>b) 500</a:t>
            </a:r>
          </a:p>
          <a:p>
            <a:pPr lvl="1"/>
            <a:r>
              <a:rPr lang="en-US" dirty="0" smtClean="0"/>
              <a:t>c) 180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1. </a:t>
            </a:r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approach of those who may select</a:t>
            </a:r>
          </a:p>
          <a:p>
            <a:endParaRPr lang="en-US" dirty="0"/>
          </a:p>
          <a:p>
            <a:r>
              <a:rPr lang="en-US" dirty="0" smtClean="0"/>
              <a:t>In general the idea of democracy:</a:t>
            </a:r>
          </a:p>
          <a:p>
            <a:pPr lvl="1"/>
            <a:r>
              <a:rPr lang="en-US" dirty="0" smtClean="0"/>
              <a:t>Maximum inclusiveness – the universal suffrage</a:t>
            </a:r>
          </a:p>
          <a:p>
            <a:pPr lvl="1"/>
            <a:r>
              <a:rPr lang="en-US" dirty="0" smtClean="0"/>
              <a:t>Question of quantity, not quality</a:t>
            </a:r>
          </a:p>
          <a:p>
            <a:endParaRPr lang="en-US" dirty="0"/>
          </a:p>
          <a:p>
            <a:r>
              <a:rPr lang="en-US" dirty="0" smtClean="0"/>
              <a:t>Decreasing membership as a challenge for parties partly solved by raising inclusiveness in candidate selection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Inclusiveness vs. turnout</a:t>
            </a:r>
          </a:p>
          <a:p>
            <a:endParaRPr lang="en-US" dirty="0"/>
          </a:p>
          <a:p>
            <a:r>
              <a:rPr lang="en-US" dirty="0" smtClean="0"/>
              <a:t>Inclusiveness:</a:t>
            </a:r>
          </a:p>
          <a:p>
            <a:pPr lvl="1"/>
            <a:r>
              <a:rPr lang="en-US" dirty="0" smtClean="0"/>
              <a:t>The amount of people who </a:t>
            </a:r>
            <a:r>
              <a:rPr lang="en-US" b="1" dirty="0" smtClean="0"/>
              <a:t>may take part</a:t>
            </a:r>
            <a:r>
              <a:rPr lang="en-US" dirty="0" smtClean="0"/>
              <a:t> in selection</a:t>
            </a:r>
          </a:p>
          <a:p>
            <a:pPr lvl="1"/>
            <a:r>
              <a:rPr lang="en-US" dirty="0" smtClean="0"/>
              <a:t>All members of party elite</a:t>
            </a:r>
          </a:p>
          <a:p>
            <a:endParaRPr lang="en-US" dirty="0"/>
          </a:p>
          <a:p>
            <a:r>
              <a:rPr lang="en-US" dirty="0" smtClean="0"/>
              <a:t>Turnout:</a:t>
            </a:r>
          </a:p>
          <a:p>
            <a:pPr lvl="1"/>
            <a:r>
              <a:rPr lang="en-US" dirty="0" smtClean="0"/>
              <a:t>The share of people allowed to select who </a:t>
            </a:r>
            <a:r>
              <a:rPr lang="en-US" b="1" dirty="0" smtClean="0"/>
              <a:t>actually took part</a:t>
            </a:r>
            <a:r>
              <a:rPr lang="en-US" dirty="0" smtClean="0"/>
              <a:t> and selected</a:t>
            </a:r>
          </a:p>
          <a:p>
            <a:pPr lvl="1"/>
            <a:r>
              <a:rPr lang="en-US" dirty="0" smtClean="0"/>
              <a:t>Members of party elite who met and selected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Raising inclusiveness of the </a:t>
            </a:r>
            <a:r>
              <a:rPr lang="en-US" dirty="0" err="1" smtClean="0"/>
              <a:t>selectorate</a:t>
            </a:r>
            <a:r>
              <a:rPr lang="en-US" dirty="0" smtClean="0"/>
              <a:t> allows more people to decide, but does not automatically guarantee higher turnout</a:t>
            </a:r>
          </a:p>
          <a:p>
            <a:endParaRPr lang="en-US" dirty="0"/>
          </a:p>
          <a:p>
            <a:r>
              <a:rPr lang="en-US" dirty="0" smtClean="0"/>
              <a:t>Application of </a:t>
            </a:r>
            <a:r>
              <a:rPr lang="en-US" dirty="0" err="1" smtClean="0"/>
              <a:t>Olsonian</a:t>
            </a:r>
            <a:r>
              <a:rPr lang="en-US" dirty="0" smtClean="0"/>
              <a:t> logic:</a:t>
            </a:r>
          </a:p>
          <a:p>
            <a:pPr lvl="1"/>
            <a:r>
              <a:rPr lang="en-US" dirty="0" smtClean="0"/>
              <a:t>Higher incentives to participate in smaller groups</a:t>
            </a:r>
          </a:p>
          <a:p>
            <a:pPr lvl="1"/>
            <a:r>
              <a:rPr lang="en-US" dirty="0" smtClean="0"/>
              <a:t>And vice versa</a:t>
            </a:r>
          </a:p>
          <a:p>
            <a:endParaRPr lang="en-US" dirty="0"/>
          </a:p>
          <a:p>
            <a:r>
              <a:rPr lang="en-US" dirty="0" smtClean="0"/>
              <a:t>The more included people, the lesser weight of each person’s vote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A general trend – raising inclusiveness of </a:t>
            </a:r>
            <a:r>
              <a:rPr lang="en-US" dirty="0" err="1" smtClean="0"/>
              <a:t>selectorate</a:t>
            </a:r>
            <a:r>
              <a:rPr lang="en-US" dirty="0" smtClean="0"/>
              <a:t> </a:t>
            </a:r>
            <a:r>
              <a:rPr lang="en-US" b="1" dirty="0" smtClean="0"/>
              <a:t>increases absolute number </a:t>
            </a:r>
            <a:r>
              <a:rPr lang="en-US" dirty="0" smtClean="0"/>
              <a:t>of people allowed to participate, but </a:t>
            </a:r>
            <a:r>
              <a:rPr lang="en-US" b="1" dirty="0" smtClean="0"/>
              <a:t>lowers turnout</a:t>
            </a:r>
          </a:p>
          <a:p>
            <a:endParaRPr lang="en-US" dirty="0"/>
          </a:p>
          <a:p>
            <a:r>
              <a:rPr lang="en-US" dirty="0" smtClean="0"/>
              <a:t>Typically a shift from party delegates to primaries</a:t>
            </a:r>
          </a:p>
          <a:p>
            <a:endParaRPr lang="en-US" dirty="0"/>
          </a:p>
          <a:p>
            <a:r>
              <a:rPr lang="en-US" dirty="0" smtClean="0"/>
              <a:t>The main logic – when all are included, also the non-active are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1922</TotalTime>
  <Words>1729</Words>
  <Application>Microsoft Office PowerPoint</Application>
  <PresentationFormat>Předvádění na obrazovce (4:3)</PresentationFormat>
  <Paragraphs>772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24</vt:i4>
      </vt:variant>
      <vt:variant>
        <vt:lpstr>Nadpisy snímků</vt:lpstr>
      </vt:variant>
      <vt:variant>
        <vt:i4>43</vt:i4>
      </vt:variant>
    </vt:vector>
  </HeadingPairs>
  <TitlesOfParts>
    <vt:vector size="67" baseType="lpstr">
      <vt:lpstr>Tok</vt:lpstr>
      <vt:lpstr>1_Tok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22_Tok</vt:lpstr>
      <vt:lpstr>25_Tok</vt:lpstr>
      <vt:lpstr>26_Tok</vt:lpstr>
      <vt:lpstr>28_Tok</vt:lpstr>
      <vt:lpstr>30_Tok</vt:lpstr>
      <vt:lpstr>31_Tok</vt:lpstr>
      <vt:lpstr>Always positive? The consequences of candidate selection</vt:lpstr>
      <vt:lpstr>Candidate selection</vt:lpstr>
      <vt:lpstr>Prezentace aplikace PowerPoint</vt:lpstr>
      <vt:lpstr>Consequences</vt:lpstr>
      <vt:lpstr>A test for citizens</vt:lpstr>
      <vt:lpstr>1. Participation</vt:lpstr>
      <vt:lpstr>Participation</vt:lpstr>
      <vt:lpstr>Participation</vt:lpstr>
      <vt:lpstr>Participation</vt:lpstr>
      <vt:lpstr>Participation</vt:lpstr>
      <vt:lpstr>Participation - cases</vt:lpstr>
      <vt:lpstr>Quantity vs. quality</vt:lpstr>
      <vt:lpstr>Mass registration</vt:lpstr>
      <vt:lpstr>Mass registration</vt:lpstr>
      <vt:lpstr>Mass registration</vt:lpstr>
      <vt:lpstr>Prezentace aplikace PowerPoint</vt:lpstr>
      <vt:lpstr>Mass registration</vt:lpstr>
      <vt:lpstr>2. Representation</vt:lpstr>
      <vt:lpstr>Representation of presence</vt:lpstr>
      <vt:lpstr>Impact of candidacy</vt:lpstr>
      <vt:lpstr>Impact of selectorate</vt:lpstr>
      <vt:lpstr>Impact of selectorate</vt:lpstr>
      <vt:lpstr>Impact of selectorate</vt:lpstr>
      <vt:lpstr>Prezentace aplikace PowerPoint</vt:lpstr>
      <vt:lpstr>Impact of decentralization</vt:lpstr>
      <vt:lpstr>Impact of appointment/voting</vt:lpstr>
      <vt:lpstr>Measuring representation</vt:lpstr>
      <vt:lpstr>Measuring representation</vt:lpstr>
      <vt:lpstr>Weighted index of representation</vt:lpstr>
      <vt:lpstr>Weighted index of representation</vt:lpstr>
      <vt:lpstr>Weighted index of representation</vt:lpstr>
      <vt:lpstr>Weighted index of representation</vt:lpstr>
      <vt:lpstr>Prezentace aplikace PowerPoint</vt:lpstr>
      <vt:lpstr>3. Competition</vt:lpstr>
      <vt:lpstr>Impacts on competition</vt:lpstr>
      <vt:lpstr>Impacts on competition</vt:lpstr>
      <vt:lpstr>Impacts on competition</vt:lpstr>
      <vt:lpstr>Measuring competition</vt:lpstr>
      <vt:lpstr>Measuring competition</vt:lpstr>
      <vt:lpstr>Measuring competition</vt:lpstr>
      <vt:lpstr>Prezentace aplikace PowerPoint</vt:lpstr>
      <vt:lpstr>Other consequences</vt:lpstr>
      <vt:lpstr>Democracy at its best?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Candidate Selection</dc:title>
  <dc:creator>Peter Spáč</dc:creator>
  <cp:lastModifiedBy>Peter Spáč</cp:lastModifiedBy>
  <cp:revision>217</cp:revision>
  <cp:lastPrinted>2015-03-16T10:19:26Z</cp:lastPrinted>
  <dcterms:created xsi:type="dcterms:W3CDTF">2014-02-19T11:32:43Z</dcterms:created>
  <dcterms:modified xsi:type="dcterms:W3CDTF">2015-03-17T12:33:22Z</dcterms:modified>
</cp:coreProperties>
</file>