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  <p:sldMasterId id="2147483780" r:id="rId9"/>
    <p:sldMasterId id="2147483792" r:id="rId10"/>
    <p:sldMasterId id="2147483816" r:id="rId11"/>
    <p:sldMasterId id="2147483840" r:id="rId12"/>
    <p:sldMasterId id="2147483852" r:id="rId13"/>
    <p:sldMasterId id="2147483864" r:id="rId14"/>
    <p:sldMasterId id="2147483876" r:id="rId15"/>
    <p:sldMasterId id="2147483888" r:id="rId16"/>
    <p:sldMasterId id="2147483900" r:id="rId17"/>
    <p:sldMasterId id="2147483912" r:id="rId18"/>
    <p:sldMasterId id="2147483924" r:id="rId19"/>
    <p:sldMasterId id="2147483948" r:id="rId20"/>
    <p:sldMasterId id="2147483960" r:id="rId21"/>
    <p:sldMasterId id="2147483972" r:id="rId22"/>
    <p:sldMasterId id="2147483984" r:id="rId23"/>
    <p:sldMasterId id="2147483996" r:id="rId24"/>
    <p:sldMasterId id="2147484008" r:id="rId25"/>
    <p:sldMasterId id="2147484020" r:id="rId26"/>
    <p:sldMasterId id="2147484068" r:id="rId27"/>
  </p:sldMasterIdLst>
  <p:sldIdLst>
    <p:sldId id="256" r:id="rId28"/>
    <p:sldId id="306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70" r:id="rId42"/>
    <p:sldId id="323" r:id="rId43"/>
    <p:sldId id="271" r:id="rId44"/>
    <p:sldId id="273" r:id="rId45"/>
    <p:sldId id="274" r:id="rId46"/>
    <p:sldId id="275" r:id="rId47"/>
    <p:sldId id="276" r:id="rId48"/>
    <p:sldId id="277" r:id="rId49"/>
    <p:sldId id="280" r:id="rId50"/>
    <p:sldId id="283" r:id="rId51"/>
    <p:sldId id="284" r:id="rId52"/>
    <p:sldId id="311" r:id="rId53"/>
    <p:sldId id="312" r:id="rId54"/>
    <p:sldId id="285" r:id="rId55"/>
    <p:sldId id="287" r:id="rId56"/>
    <p:sldId id="288" r:id="rId57"/>
    <p:sldId id="289" r:id="rId58"/>
    <p:sldId id="290" r:id="rId59"/>
    <p:sldId id="291" r:id="rId60"/>
    <p:sldId id="292" r:id="rId61"/>
    <p:sldId id="294" r:id="rId62"/>
    <p:sldId id="293" r:id="rId63"/>
    <p:sldId id="295" r:id="rId64"/>
    <p:sldId id="313" r:id="rId65"/>
    <p:sldId id="314" r:id="rId66"/>
    <p:sldId id="315" r:id="rId67"/>
    <p:sldId id="296" r:id="rId68"/>
    <p:sldId id="297" r:id="rId69"/>
    <p:sldId id="317" r:id="rId70"/>
    <p:sldId id="322" r:id="rId71"/>
    <p:sldId id="302" r:id="rId72"/>
    <p:sldId id="303" r:id="rId73"/>
    <p:sldId id="304" r:id="rId74"/>
    <p:sldId id="305" r:id="rId7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slide" Target="slides/slide28.xml"/><Relationship Id="rId63" Type="http://schemas.openxmlformats.org/officeDocument/2006/relationships/slide" Target="slides/slide36.xml"/><Relationship Id="rId68" Type="http://schemas.openxmlformats.org/officeDocument/2006/relationships/slide" Target="slides/slide41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slide" Target="slides/slide31.xml"/><Relationship Id="rId66" Type="http://schemas.openxmlformats.org/officeDocument/2006/relationships/slide" Target="slides/slide39.xml"/><Relationship Id="rId74" Type="http://schemas.openxmlformats.org/officeDocument/2006/relationships/slide" Target="slides/slide47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slide" Target="slides/slide33.xml"/><Relationship Id="rId65" Type="http://schemas.openxmlformats.org/officeDocument/2006/relationships/slide" Target="slides/slide38.xml"/><Relationship Id="rId73" Type="http://schemas.openxmlformats.org/officeDocument/2006/relationships/slide" Target="slides/slide46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slide" Target="slides/slide29.xml"/><Relationship Id="rId64" Type="http://schemas.openxmlformats.org/officeDocument/2006/relationships/slide" Target="slides/slide37.xml"/><Relationship Id="rId69" Type="http://schemas.openxmlformats.org/officeDocument/2006/relationships/slide" Target="slides/slide42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72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slide" Target="slides/slide32.xml"/><Relationship Id="rId67" Type="http://schemas.openxmlformats.org/officeDocument/2006/relationships/slide" Target="slides/slide4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62" Type="http://schemas.openxmlformats.org/officeDocument/2006/relationships/slide" Target="slides/slide35.xml"/><Relationship Id="rId70" Type="http://schemas.openxmlformats.org/officeDocument/2006/relationships/slide" Target="slides/slide43.xml"/><Relationship Id="rId75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2.3.2015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2.3.2015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93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212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8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852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708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71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122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402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249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4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2.3.2015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117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93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942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88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52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07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983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095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780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61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97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376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364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38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228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96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985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768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555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6088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37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712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550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501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831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51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954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91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577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457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967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8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18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654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930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829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866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03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6071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84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842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3063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11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879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800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2487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4120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6610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617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24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290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67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2287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85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7840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035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304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356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261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4271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2467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95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0952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81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45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6335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2400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5404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4482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9888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4529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8991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7184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47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2103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0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7922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8665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9980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5453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0261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2141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0506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799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9976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52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61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623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33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6908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5157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3339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4364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9769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7420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5620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1268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2.3.2015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5862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9684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80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6500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5954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8318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1539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5304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6677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9662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69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3862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81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9310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60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6178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3676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709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1104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2139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6393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03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6807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3194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14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542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77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5955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6229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986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406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3437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4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0591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1684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23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4383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00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5207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9823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5411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7262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74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0690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6042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0556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6878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58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9947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5198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0256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5337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2.3.2015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78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76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34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55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48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55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29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11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30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2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2.3.2015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34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909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58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11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762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92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907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35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692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2.3.2015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200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286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608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90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47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305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85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58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57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2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2.3.2015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930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372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559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936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889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944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342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19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226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17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2.3.2015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265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465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460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966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867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249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277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256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03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4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2.3.2015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13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588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74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670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771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355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284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43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587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30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2.3.2015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18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63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712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464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804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22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681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89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021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3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2.3.2015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46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42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39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84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95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573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68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12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65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09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68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379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89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76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16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46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14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395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6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95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69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7851648" cy="1828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/>
              </a:rPr>
              <a:t>How to (not) Study Candidate Selection</a:t>
            </a:r>
            <a:r>
              <a:rPr lang="cs-CZ" dirty="0" smtClean="0">
                <a:solidFill>
                  <a:schemeClr val="bg1"/>
                </a:solidFill>
                <a:effectLst/>
              </a:rPr>
              <a:t> 1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661247"/>
            <a:ext cx="7854696" cy="1205055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2.3.2015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Candidacy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All voters:</a:t>
            </a:r>
          </a:p>
          <a:p>
            <a:pPr lvl="1"/>
            <a:r>
              <a:rPr lang="en-US" dirty="0" smtClean="0"/>
              <a:t>All eligible citizens may become candidates</a:t>
            </a:r>
          </a:p>
          <a:p>
            <a:pPr lvl="1"/>
            <a:r>
              <a:rPr lang="en-US" dirty="0" smtClean="0"/>
              <a:t>US parties</a:t>
            </a:r>
          </a:p>
          <a:p>
            <a:endParaRPr lang="en-US" dirty="0"/>
          </a:p>
          <a:p>
            <a:r>
              <a:rPr lang="en-US" b="1" dirty="0" smtClean="0"/>
              <a:t>Members:</a:t>
            </a:r>
          </a:p>
          <a:p>
            <a:pPr lvl="1"/>
            <a:r>
              <a:rPr lang="en-US" dirty="0" smtClean="0"/>
              <a:t>Restriction to party members only</a:t>
            </a:r>
          </a:p>
          <a:p>
            <a:pPr lvl="1"/>
            <a:r>
              <a:rPr lang="en-US" dirty="0" smtClean="0"/>
              <a:t>Plenty of examples including some</a:t>
            </a:r>
            <a:r>
              <a:rPr lang="cs-CZ" dirty="0" smtClean="0"/>
              <a:t> </a:t>
            </a:r>
            <a:r>
              <a:rPr lang="en-US" dirty="0" smtClean="0"/>
              <a:t>Czech parties</a:t>
            </a:r>
          </a:p>
          <a:p>
            <a:endParaRPr lang="en-US" dirty="0"/>
          </a:p>
          <a:p>
            <a:r>
              <a:rPr lang="en-US" b="1" dirty="0" smtClean="0"/>
              <a:t>Members + other requirements:</a:t>
            </a:r>
          </a:p>
          <a:p>
            <a:pPr lvl="1"/>
            <a:r>
              <a:rPr lang="en-US" dirty="0" smtClean="0"/>
              <a:t>Most exclusive category</a:t>
            </a:r>
          </a:p>
          <a:p>
            <a:pPr lvl="1"/>
            <a:r>
              <a:rPr lang="en-US" dirty="0" smtClean="0"/>
              <a:t>Members have to fulfill special conditions</a:t>
            </a:r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Belgian socialists </a:t>
            </a:r>
            <a:r>
              <a:rPr lang="sk-SK" dirty="0" smtClean="0"/>
              <a:t>(</a:t>
            </a:r>
            <a:r>
              <a:rPr lang="en-US" dirty="0" smtClean="0"/>
              <a:t>in the past</a:t>
            </a:r>
            <a:r>
              <a:rPr lang="sk-SK" dirty="0" smtClean="0"/>
              <a:t>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dirty="0" smtClean="0"/>
              <a:t>Who could be a candidate: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Member</a:t>
            </a:r>
            <a:r>
              <a:rPr lang="en-US" dirty="0" smtClean="0"/>
              <a:t> of the party, trade union</a:t>
            </a:r>
            <a:r>
              <a:rPr lang="en-US" dirty="0"/>
              <a:t> </a:t>
            </a:r>
            <a:r>
              <a:rPr lang="en-US" dirty="0" smtClean="0"/>
              <a:t>or insurance association for at least </a:t>
            </a:r>
            <a:r>
              <a:rPr lang="en-US" b="1" dirty="0" smtClean="0"/>
              <a:t>5 years</a:t>
            </a:r>
          </a:p>
          <a:p>
            <a:pPr lvl="1"/>
            <a:r>
              <a:rPr lang="en-US" dirty="0" smtClean="0"/>
              <a:t>Who made minimum </a:t>
            </a:r>
            <a:r>
              <a:rPr lang="en-US" b="1" dirty="0" smtClean="0"/>
              <a:t>purchases</a:t>
            </a:r>
            <a:r>
              <a:rPr lang="en-US" dirty="0" smtClean="0"/>
              <a:t> from co-operative association</a:t>
            </a:r>
          </a:p>
          <a:p>
            <a:pPr lvl="1"/>
            <a:r>
              <a:rPr lang="en-US" dirty="0" smtClean="0"/>
              <a:t>Was a subscriber of the party’s </a:t>
            </a:r>
            <a:r>
              <a:rPr lang="en-US" b="1" dirty="0" smtClean="0"/>
              <a:t>newspaper</a:t>
            </a:r>
          </a:p>
          <a:p>
            <a:pPr lvl="1"/>
            <a:r>
              <a:rPr lang="en-US" dirty="0" smtClean="0"/>
              <a:t>Had children in state rather than in catholic </a:t>
            </a:r>
            <a:r>
              <a:rPr lang="en-US" b="1" dirty="0" smtClean="0"/>
              <a:t>school</a:t>
            </a:r>
          </a:p>
          <a:p>
            <a:pPr lvl="1"/>
            <a:r>
              <a:rPr lang="en-US" dirty="0" smtClean="0"/>
              <a:t>And his family</a:t>
            </a:r>
            <a:r>
              <a:rPr lang="sk-SK" dirty="0" smtClean="0"/>
              <a:t> (</a:t>
            </a:r>
            <a:r>
              <a:rPr lang="en-US" dirty="0" smtClean="0"/>
              <a:t>wife, children</a:t>
            </a:r>
            <a:r>
              <a:rPr lang="sk-SK" dirty="0" smtClean="0"/>
              <a:t>)</a:t>
            </a:r>
            <a:r>
              <a:rPr lang="en-US" dirty="0" smtClean="0"/>
              <a:t> participated in the </a:t>
            </a:r>
            <a:r>
              <a:rPr lang="sk-SK" dirty="0" smtClean="0"/>
              <a:t>„</a:t>
            </a:r>
            <a:r>
              <a:rPr lang="sk-SK" dirty="0" err="1" smtClean="0"/>
              <a:t>proper</a:t>
            </a:r>
            <a:r>
              <a:rPr lang="sk-SK" dirty="0" smtClean="0"/>
              <a:t>“</a:t>
            </a:r>
            <a:r>
              <a:rPr lang="en-US" dirty="0" smtClean="0"/>
              <a:t> </a:t>
            </a:r>
            <a:r>
              <a:rPr lang="en-US" b="1" dirty="0" smtClean="0"/>
              <a:t>women or youth organization</a:t>
            </a:r>
            <a:endParaRPr lang="en-US" dirty="0" smtClean="0"/>
          </a:p>
          <a:p>
            <a:pPr lvl="1"/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Candidacy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b="1" dirty="0" smtClean="0"/>
              <a:t>Why more inclusive?</a:t>
            </a:r>
          </a:p>
          <a:p>
            <a:pPr lvl="1"/>
            <a:r>
              <a:rPr lang="en-US" dirty="0" smtClean="0"/>
              <a:t>Legal restrictions</a:t>
            </a:r>
          </a:p>
          <a:p>
            <a:pPr lvl="1"/>
            <a:r>
              <a:rPr lang="en-US" dirty="0" smtClean="0"/>
              <a:t>Opening the gates to people</a:t>
            </a:r>
          </a:p>
          <a:p>
            <a:endParaRPr lang="en-US" dirty="0"/>
          </a:p>
          <a:p>
            <a:r>
              <a:rPr lang="en-US" b="1" dirty="0" smtClean="0"/>
              <a:t>Why more exclusive?</a:t>
            </a:r>
          </a:p>
          <a:p>
            <a:pPr lvl="1"/>
            <a:r>
              <a:rPr lang="en-US" dirty="0" smtClean="0"/>
              <a:t>Control over the candidate selection</a:t>
            </a:r>
          </a:p>
          <a:p>
            <a:pPr lvl="1"/>
            <a:r>
              <a:rPr lang="en-US" dirty="0" smtClean="0"/>
              <a:t>Ensuring homogeneity of party</a:t>
            </a:r>
          </a:p>
          <a:p>
            <a:pPr lvl="1"/>
            <a:r>
              <a:rPr lang="en-US" dirty="0" smtClean="0"/>
              <a:t>Resistance to corrupt practices</a:t>
            </a:r>
          </a:p>
          <a:p>
            <a:pPr lvl="1"/>
            <a:r>
              <a:rPr lang="en-US" dirty="0" smtClean="0"/>
              <a:t>Candidacy requirements as reward for active and loyal members or as a motivation for proper behavior</a:t>
            </a:r>
          </a:p>
          <a:p>
            <a:pPr marL="393192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Candidacy requirements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dirty="0" smtClean="0"/>
              <a:t>Important division of requirements:</a:t>
            </a:r>
          </a:p>
          <a:p>
            <a:pPr lvl="1"/>
            <a:r>
              <a:rPr lang="en-US" dirty="0" smtClean="0"/>
              <a:t>Stated by the law</a:t>
            </a:r>
          </a:p>
          <a:p>
            <a:pPr lvl="1"/>
            <a:r>
              <a:rPr lang="en-US" dirty="0" smtClean="0"/>
              <a:t>Stated by political parties</a:t>
            </a:r>
          </a:p>
          <a:p>
            <a:endParaRPr lang="en-US" dirty="0"/>
          </a:p>
          <a:p>
            <a:r>
              <a:rPr lang="en-US" dirty="0" smtClean="0"/>
              <a:t>Legal system:</a:t>
            </a:r>
          </a:p>
          <a:p>
            <a:pPr lvl="1"/>
            <a:r>
              <a:rPr lang="en-US" dirty="0" smtClean="0"/>
              <a:t>Delineates</a:t>
            </a:r>
            <a:r>
              <a:rPr lang="en-US" dirty="0"/>
              <a:t> </a:t>
            </a:r>
            <a:r>
              <a:rPr lang="en-US" dirty="0" smtClean="0"/>
              <a:t>the ends of the continuum</a:t>
            </a:r>
            <a:r>
              <a:rPr lang="sk-SK" dirty="0" smtClean="0"/>
              <a:t> </a:t>
            </a:r>
            <a:r>
              <a:rPr lang="en-US" dirty="0" smtClean="0"/>
              <a:t>– citizenship, age, residence, incompatibility with other offices</a:t>
            </a:r>
          </a:p>
          <a:p>
            <a:pPr lvl="1"/>
            <a:r>
              <a:rPr lang="en-US" dirty="0" smtClean="0"/>
              <a:t>Constitution, laws, regulations</a:t>
            </a:r>
            <a:endParaRPr lang="sk-SK" dirty="0" smtClean="0"/>
          </a:p>
          <a:p>
            <a:pPr lvl="1"/>
            <a:r>
              <a:rPr lang="en-US" dirty="0" smtClean="0"/>
              <a:t>Political parties may operate only within these positions and may not go beyond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Parties’ requirements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Age: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Mostly the upper level </a:t>
            </a:r>
            <a:r>
              <a:rPr lang="sk-SK" dirty="0" smtClean="0"/>
              <a:t>(</a:t>
            </a:r>
            <a:r>
              <a:rPr lang="en-US" dirty="0" smtClean="0"/>
              <a:t>the lower is stated by law</a:t>
            </a:r>
            <a:r>
              <a:rPr lang="sk-SK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Restrictions to long-term politicians</a:t>
            </a:r>
          </a:p>
          <a:p>
            <a:pPr lvl="1"/>
            <a:r>
              <a:rPr lang="en-US" dirty="0" smtClean="0"/>
              <a:t>An effective way how to ensure access of younger candidates</a:t>
            </a:r>
          </a:p>
          <a:p>
            <a:pPr lvl="1"/>
            <a:r>
              <a:rPr lang="en-US" i="1" dirty="0" smtClean="0"/>
              <a:t>Moral issue?</a:t>
            </a:r>
          </a:p>
          <a:p>
            <a:endParaRPr lang="en-US" dirty="0"/>
          </a:p>
          <a:p>
            <a:r>
              <a:rPr lang="en-US" dirty="0" smtClean="0"/>
              <a:t>Belgian parties </a:t>
            </a:r>
            <a:r>
              <a:rPr lang="sk-SK" dirty="0" smtClean="0"/>
              <a:t>(</a:t>
            </a:r>
            <a:r>
              <a:rPr lang="en-US" dirty="0" smtClean="0"/>
              <a:t>maximum 65 years</a:t>
            </a:r>
            <a:r>
              <a:rPr lang="sk-SK" dirty="0" smtClean="0"/>
              <a:t>)</a:t>
            </a:r>
            <a:r>
              <a:rPr lang="en-US" dirty="0"/>
              <a:t> </a:t>
            </a:r>
            <a:r>
              <a:rPr lang="sk-SK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which Czech party in elections 2013 could not impose such restriction?</a:t>
            </a:r>
          </a:p>
          <a:p>
            <a:pPr marL="0" indent="0">
              <a:buNone/>
            </a:pPr>
            <a:endParaRPr lang="en-US" i="1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5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Parties’ requirements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Membership: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Status quo – being a members on a certain date</a:t>
            </a:r>
          </a:p>
          <a:p>
            <a:pPr lvl="1"/>
            <a:r>
              <a:rPr lang="en-US" dirty="0" smtClean="0"/>
              <a:t>Lasting for some time – 1 year, 2 years, 5 years etc.</a:t>
            </a:r>
          </a:p>
          <a:p>
            <a:pPr lvl="1"/>
            <a:r>
              <a:rPr lang="sk-SK" dirty="0" smtClean="0"/>
              <a:t>(</a:t>
            </a:r>
            <a:r>
              <a:rPr lang="en-US" dirty="0" smtClean="0"/>
              <a:t>Partly</a:t>
            </a:r>
            <a:r>
              <a:rPr lang="sk-SK" dirty="0" smtClean="0"/>
              <a:t>) </a:t>
            </a:r>
            <a:r>
              <a:rPr lang="en-US" dirty="0" smtClean="0"/>
              <a:t>effective way how to avoid corrupt practices based on hiring instant members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Opposite tactics:</a:t>
            </a:r>
          </a:p>
          <a:p>
            <a:pPr lvl="1"/>
            <a:r>
              <a:rPr lang="en-US" dirty="0" smtClean="0"/>
              <a:t>Encouraging non-members to become candidates</a:t>
            </a:r>
          </a:p>
          <a:p>
            <a:pPr lvl="1"/>
            <a:r>
              <a:rPr lang="en-US" dirty="0" smtClean="0"/>
              <a:t>Slovak</a:t>
            </a:r>
            <a:r>
              <a:rPr lang="sk-SK" dirty="0" smtClean="0"/>
              <a:t> party O</a:t>
            </a:r>
            <a:r>
              <a:rPr lang="en-US" dirty="0" smtClean="0"/>
              <a:t>L</a:t>
            </a:r>
            <a:r>
              <a:rPr lang="sk-SK" dirty="0" err="1" smtClean="0"/>
              <a:t>aNO</a:t>
            </a:r>
            <a:r>
              <a:rPr lang="sk-SK" dirty="0" smtClean="0"/>
              <a:t>, </a:t>
            </a:r>
            <a:r>
              <a:rPr lang="sk-SK" dirty="0" err="1" smtClean="0"/>
              <a:t>Dutch</a:t>
            </a:r>
            <a:r>
              <a:rPr lang="sk-SK" dirty="0" smtClean="0"/>
              <a:t> PVV</a:t>
            </a:r>
            <a:endParaRPr lang="en-US" dirty="0"/>
          </a:p>
          <a:p>
            <a:pPr lvl="1"/>
            <a:r>
              <a:rPr lang="en-US" dirty="0" smtClean="0"/>
              <a:t>Any Czech case?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34818" name="Picture 2" descr="Members-Only-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6632"/>
            <a:ext cx="2657872" cy="823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18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nikatel s japonskými kořeny Tomio Okamura se svou stížností k Nejvyššímu správnímu soudu neuspě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4" y="1034041"/>
            <a:ext cx="9154884" cy="484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1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Parties’ requirements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Plenty of others:</a:t>
            </a:r>
          </a:p>
          <a:p>
            <a:endParaRPr lang="en-US" dirty="0"/>
          </a:p>
          <a:p>
            <a:pPr lvl="1"/>
            <a:r>
              <a:rPr lang="en-US" dirty="0" smtClean="0"/>
              <a:t>Monetary deposit – </a:t>
            </a:r>
            <a:r>
              <a:rPr lang="sk-SK" dirty="0" smtClean="0"/>
              <a:t>„</a:t>
            </a:r>
            <a:r>
              <a:rPr lang="en-US" dirty="0" smtClean="0"/>
              <a:t>on the campaign</a:t>
            </a:r>
            <a:r>
              <a:rPr lang="sk-SK" dirty="0" smtClean="0"/>
              <a:t>“</a:t>
            </a:r>
            <a:endParaRPr lang="en-US" dirty="0" smtClean="0"/>
          </a:p>
          <a:p>
            <a:pPr lvl="1"/>
            <a:r>
              <a:rPr lang="en-US" dirty="0" smtClean="0"/>
              <a:t>Recommendation – by other members, authorities</a:t>
            </a:r>
          </a:p>
          <a:p>
            <a:pPr lvl="1"/>
            <a:r>
              <a:rPr lang="en-US" dirty="0" smtClean="0"/>
              <a:t>Specific abilities – foreign languages</a:t>
            </a:r>
          </a:p>
          <a:p>
            <a:pPr lvl="1"/>
            <a:r>
              <a:rPr lang="en-US" dirty="0" smtClean="0"/>
              <a:t>Previous political experience – mayor, party official</a:t>
            </a:r>
          </a:p>
          <a:p>
            <a:pPr lvl="1"/>
            <a:r>
              <a:rPr lang="en-US" dirty="0" smtClean="0"/>
              <a:t>Symbolic requirements – honesty, reputation</a:t>
            </a:r>
          </a:p>
          <a:p>
            <a:endParaRPr lang="en-US" dirty="0" smtClean="0"/>
          </a:p>
          <a:p>
            <a:r>
              <a:rPr lang="en-US" dirty="0" smtClean="0"/>
              <a:t>Problematic:</a:t>
            </a:r>
          </a:p>
          <a:p>
            <a:pPr lvl="1"/>
            <a:r>
              <a:rPr lang="en-US" dirty="0" smtClean="0"/>
              <a:t>Contracts of loyalty between parties and candidates</a:t>
            </a:r>
          </a:p>
          <a:p>
            <a:pPr lvl="1"/>
            <a:r>
              <a:rPr lang="en-US" dirty="0" smtClean="0"/>
              <a:t>Unenforceable by the law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6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Incumbents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Automatic reselection – any guess?</a:t>
            </a:r>
          </a:p>
          <a:p>
            <a:endParaRPr lang="en-US" dirty="0"/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No need to fulfil requirements as other candidates</a:t>
            </a:r>
          </a:p>
          <a:p>
            <a:pPr lvl="1"/>
            <a:r>
              <a:rPr lang="en-US" dirty="0" smtClean="0"/>
              <a:t>Selected if not decided otherwise</a:t>
            </a:r>
          </a:p>
          <a:p>
            <a:endParaRPr lang="en-US" dirty="0"/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Need of higher support in the party</a:t>
            </a:r>
          </a:p>
          <a:p>
            <a:pPr lvl="1"/>
            <a:r>
              <a:rPr lang="en-US" dirty="0" smtClean="0"/>
              <a:t>Worse starting position on the final list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2050" name="Picture 2" descr="http://upload.wikimedia.org/wikipedia/commons/b/b0/Obama,_Bush,_and_Clinton_discuss_the_2010_Haiti_earthqua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580" y="13791"/>
            <a:ext cx="3192766" cy="226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1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2. Selectorate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i="1" dirty="0" smtClean="0"/>
              <a:t>Who is selecting?</a:t>
            </a:r>
          </a:p>
          <a:p>
            <a:endParaRPr lang="en-US" dirty="0"/>
          </a:p>
          <a:p>
            <a:r>
              <a:rPr lang="en-US" dirty="0" smtClean="0"/>
              <a:t>The party body </a:t>
            </a:r>
            <a:r>
              <a:rPr lang="sk-SK" dirty="0" smtClean="0"/>
              <a:t>(</a:t>
            </a:r>
            <a:r>
              <a:rPr lang="en-US" dirty="0" smtClean="0"/>
              <a:t>or bodies</a:t>
            </a:r>
            <a:r>
              <a:rPr lang="sk-SK" dirty="0" smtClean="0"/>
              <a:t>)</a:t>
            </a:r>
            <a:r>
              <a:rPr lang="en-US" dirty="0" smtClean="0"/>
              <a:t> that select the candidates from the pool of aspirants</a:t>
            </a:r>
          </a:p>
          <a:p>
            <a:endParaRPr lang="en-US" dirty="0"/>
          </a:p>
          <a:p>
            <a:r>
              <a:rPr lang="en-US" dirty="0" smtClean="0"/>
              <a:t>The most important dimension of all with crucial effects on the whole process</a:t>
            </a:r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Škola\Politológia\Bakalárske predmety\Candidate Selection in Political Parties\2014\Prednášky\How to study 1\i8oh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11200"/>
            <a:ext cx="9157040" cy="5382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969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Selectorate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dirty="0" smtClean="0"/>
              <a:t>An inclusive – exclusive continuum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8856984" cy="15755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2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Selectorate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b="1" dirty="0" smtClean="0"/>
              <a:t>Voters:</a:t>
            </a:r>
          </a:p>
          <a:p>
            <a:pPr lvl="1"/>
            <a:r>
              <a:rPr lang="en-US" dirty="0" smtClean="0"/>
              <a:t>Entire electorate eligible to vote</a:t>
            </a:r>
          </a:p>
          <a:p>
            <a:pPr lvl="1"/>
            <a:r>
              <a:rPr lang="en-US" dirty="0" smtClean="0"/>
              <a:t>Different types of primaries – non-partisan, blanket, open, semi-closed, </a:t>
            </a:r>
            <a:r>
              <a:rPr lang="sk-SK" dirty="0" smtClean="0"/>
              <a:t>(</a:t>
            </a:r>
            <a:r>
              <a:rPr lang="en-US" dirty="0" smtClean="0"/>
              <a:t>American</a:t>
            </a:r>
            <a:r>
              <a:rPr lang="sk-SK" dirty="0" smtClean="0"/>
              <a:t>)</a:t>
            </a:r>
            <a:r>
              <a:rPr lang="en-US" dirty="0" smtClean="0"/>
              <a:t> closed</a:t>
            </a:r>
          </a:p>
          <a:p>
            <a:endParaRPr lang="en-US" dirty="0"/>
          </a:p>
          <a:p>
            <a:r>
              <a:rPr lang="en-US" b="1" dirty="0" smtClean="0"/>
              <a:t>Members:</a:t>
            </a:r>
          </a:p>
          <a:p>
            <a:pPr lvl="1"/>
            <a:r>
              <a:rPr lang="en-US" dirty="0" smtClean="0"/>
              <a:t>Party membership in European meaning </a:t>
            </a:r>
            <a:r>
              <a:rPr lang="sk-SK" dirty="0" smtClean="0"/>
              <a:t>(</a:t>
            </a:r>
            <a:r>
              <a:rPr lang="en-US" dirty="0" smtClean="0"/>
              <a:t>not just registered voters</a:t>
            </a:r>
            <a:r>
              <a:rPr lang="sk-SK" dirty="0" smtClean="0"/>
              <a:t>)</a:t>
            </a:r>
          </a:p>
          <a:p>
            <a:pPr lvl="1"/>
            <a:r>
              <a:rPr lang="en-US" dirty="0" smtClean="0"/>
              <a:t>Closed primaries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Selectorate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Party delegates:</a:t>
            </a:r>
          </a:p>
          <a:p>
            <a:pPr lvl="1"/>
            <a:r>
              <a:rPr lang="en-US" dirty="0" smtClean="0"/>
              <a:t>Representatives selected by party members</a:t>
            </a:r>
          </a:p>
          <a:p>
            <a:pPr lvl="1"/>
            <a:r>
              <a:rPr lang="en-US" dirty="0" smtClean="0"/>
              <a:t>Agency, congress, convention</a:t>
            </a:r>
          </a:p>
          <a:p>
            <a:endParaRPr lang="en-US" dirty="0"/>
          </a:p>
          <a:p>
            <a:r>
              <a:rPr lang="en-US" b="1" dirty="0" smtClean="0"/>
              <a:t>Party elite:</a:t>
            </a:r>
          </a:p>
          <a:p>
            <a:pPr lvl="1"/>
            <a:r>
              <a:rPr lang="en-US" dirty="0" smtClean="0"/>
              <a:t>Indirectly selected or non-selected bodies usually composing of small number of officials</a:t>
            </a:r>
          </a:p>
          <a:p>
            <a:pPr lvl="1"/>
            <a:r>
              <a:rPr lang="en-US" dirty="0" smtClean="0"/>
              <a:t>Special selection committees</a:t>
            </a:r>
          </a:p>
          <a:p>
            <a:endParaRPr lang="en-US" dirty="0"/>
          </a:p>
          <a:p>
            <a:r>
              <a:rPr lang="en-US" b="1" dirty="0" smtClean="0"/>
              <a:t>Party leader:</a:t>
            </a:r>
          </a:p>
          <a:p>
            <a:pPr lvl="1"/>
            <a:r>
              <a:rPr lang="en-US" dirty="0" smtClean="0"/>
              <a:t>A single entity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Selectorate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" y="2780928"/>
            <a:ext cx="9073008" cy="953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09600" y="1772816"/>
            <a:ext cx="8229600" cy="49769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</a:pPr>
            <a:r>
              <a:rPr lang="en-US" dirty="0" smtClean="0">
                <a:solidFill>
                  <a:prstClr val="black"/>
                </a:solidFill>
              </a:rPr>
              <a:t>Measuring the </a:t>
            </a:r>
            <a:r>
              <a:rPr lang="en-US" dirty="0" err="1" smtClean="0">
                <a:solidFill>
                  <a:prstClr val="black"/>
                </a:solidFill>
              </a:rPr>
              <a:t>selectorate</a:t>
            </a:r>
            <a:r>
              <a:rPr lang="en-US" dirty="0" smtClean="0">
                <a:solidFill>
                  <a:prstClr val="black"/>
                </a:solidFill>
              </a:rPr>
              <a:t>:</a:t>
            </a:r>
          </a:p>
          <a:p>
            <a:pPr>
              <a:buClr>
                <a:srgbClr val="0BD0D9"/>
              </a:buClr>
            </a:pPr>
            <a:endParaRPr lang="en-US" dirty="0">
              <a:solidFill>
                <a:prstClr val="black"/>
              </a:solidFill>
            </a:endParaRPr>
          </a:p>
          <a:p>
            <a:pPr>
              <a:buClr>
                <a:srgbClr val="0BD0D9"/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Clr>
                <a:srgbClr val="0BD0D9"/>
              </a:buClr>
            </a:pPr>
            <a:endParaRPr lang="en-US" dirty="0">
              <a:solidFill>
                <a:prstClr val="black"/>
              </a:solidFill>
            </a:endParaRPr>
          </a:p>
          <a:p>
            <a:pPr>
              <a:buClr>
                <a:srgbClr val="0BD0D9"/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1">
              <a:buClr>
                <a:srgbClr val="0F6FC6"/>
              </a:buClr>
            </a:pPr>
            <a:endParaRPr lang="sk-SK" dirty="0" smtClean="0">
              <a:solidFill>
                <a:prstClr val="black"/>
              </a:solidFill>
            </a:endParaRPr>
          </a:p>
          <a:p>
            <a:pPr lvl="1">
              <a:buClr>
                <a:srgbClr val="0F6FC6"/>
              </a:buClr>
            </a:pPr>
            <a:endParaRPr lang="sk-SK" dirty="0">
              <a:solidFill>
                <a:prstClr val="black"/>
              </a:solidFill>
            </a:endParaRPr>
          </a:p>
          <a:p>
            <a:pPr lvl="1">
              <a:buClr>
                <a:srgbClr val="0F6FC6"/>
              </a:buClr>
            </a:pPr>
            <a:r>
              <a:rPr lang="en-US" dirty="0" smtClean="0">
                <a:solidFill>
                  <a:prstClr val="black"/>
                </a:solidFill>
              </a:rPr>
              <a:t>Highly exclusive – </a:t>
            </a:r>
            <a:r>
              <a:rPr lang="en-US" dirty="0" err="1" smtClean="0">
                <a:solidFill>
                  <a:prstClr val="black"/>
                </a:solidFill>
              </a:rPr>
              <a:t>Kadima</a:t>
            </a:r>
            <a:r>
              <a:rPr lang="sk-SK" dirty="0">
                <a:solidFill>
                  <a:prstClr val="black"/>
                </a:solidFill>
              </a:rPr>
              <a:t> </a:t>
            </a:r>
            <a:r>
              <a:rPr lang="sk-SK" dirty="0" smtClean="0">
                <a:solidFill>
                  <a:prstClr val="black"/>
                </a:solidFill>
              </a:rPr>
              <a:t>(0)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Forza</a:t>
            </a:r>
            <a:r>
              <a:rPr lang="en-US" dirty="0" smtClean="0">
                <a:solidFill>
                  <a:prstClr val="black"/>
                </a:solidFill>
              </a:rPr>
              <a:t> Italia </a:t>
            </a:r>
            <a:r>
              <a:rPr lang="sk-SK" dirty="0" smtClean="0">
                <a:solidFill>
                  <a:prstClr val="black"/>
                </a:solidFill>
              </a:rPr>
              <a:t>(2)</a:t>
            </a:r>
            <a:endParaRPr lang="en-US" dirty="0" smtClean="0">
              <a:solidFill>
                <a:prstClr val="black"/>
              </a:solidFill>
            </a:endParaRPr>
          </a:p>
          <a:p>
            <a:pPr lvl="1">
              <a:buClr>
                <a:srgbClr val="0F6FC6"/>
              </a:buClr>
            </a:pPr>
            <a:r>
              <a:rPr lang="en-US" dirty="0" smtClean="0">
                <a:solidFill>
                  <a:prstClr val="black"/>
                </a:solidFill>
              </a:rPr>
              <a:t>Middle sector – German parties</a:t>
            </a:r>
            <a:r>
              <a:rPr lang="sk-SK" dirty="0" smtClean="0">
                <a:solidFill>
                  <a:prstClr val="black"/>
                </a:solidFill>
              </a:rPr>
              <a:t> (12)</a:t>
            </a:r>
            <a:endParaRPr lang="en-US" dirty="0" smtClean="0">
              <a:solidFill>
                <a:prstClr val="black"/>
              </a:solidFill>
            </a:endParaRPr>
          </a:p>
          <a:p>
            <a:pPr lvl="1">
              <a:buClr>
                <a:srgbClr val="0F6FC6"/>
              </a:buClr>
            </a:pPr>
            <a:r>
              <a:rPr lang="en-US" dirty="0" smtClean="0">
                <a:solidFill>
                  <a:prstClr val="black"/>
                </a:solidFill>
              </a:rPr>
              <a:t>Highly inclusive  - Icelandic parties</a:t>
            </a:r>
            <a:r>
              <a:rPr lang="sk-SK" dirty="0" smtClean="0">
                <a:solidFill>
                  <a:prstClr val="black"/>
                </a:solidFill>
              </a:rPr>
              <a:t> (22)</a:t>
            </a:r>
            <a:r>
              <a:rPr lang="en-US" dirty="0" smtClean="0">
                <a:solidFill>
                  <a:prstClr val="black"/>
                </a:solidFill>
              </a:rPr>
              <a:t>, US parties</a:t>
            </a:r>
            <a:r>
              <a:rPr lang="sk-SK" dirty="0" smtClean="0">
                <a:solidFill>
                  <a:prstClr val="black"/>
                </a:solidFill>
              </a:rPr>
              <a:t> (24)</a:t>
            </a:r>
            <a:endParaRPr lang="en-US" dirty="0" smtClean="0">
              <a:solidFill>
                <a:prstClr val="black"/>
              </a:solidFill>
            </a:endParaRPr>
          </a:p>
          <a:p>
            <a:pPr>
              <a:buClr>
                <a:srgbClr val="0BD0D9"/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Clr>
                <a:srgbClr val="0BD0D9"/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Clr>
                <a:srgbClr val="0BD0D9"/>
              </a:buClr>
            </a:pPr>
            <a:endParaRPr lang="en-US" i="1" dirty="0" smtClean="0">
              <a:solidFill>
                <a:prstClr val="black"/>
              </a:solidFill>
            </a:endParaRPr>
          </a:p>
          <a:p>
            <a:pPr>
              <a:buClr>
                <a:srgbClr val="0BD0D9"/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Clr>
                <a:srgbClr val="0BD0D9"/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Clr>
                <a:srgbClr val="0BD0D9"/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Clr>
                <a:srgbClr val="0BD0D9"/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Clr>
                <a:srgbClr val="0BD0D9"/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Clr>
                <a:srgbClr val="0BD0D9"/>
              </a:buClr>
            </a:pPr>
            <a:endParaRPr lang="cs-CZ" dirty="0" smtClean="0">
              <a:solidFill>
                <a:prstClr val="black"/>
              </a:solidFill>
            </a:endParaRPr>
          </a:p>
          <a:p>
            <a:pPr>
              <a:buClr>
                <a:srgbClr val="0BD0D9"/>
              </a:buClr>
            </a:pPr>
            <a:endParaRPr lang="cs-CZ" dirty="0" smtClean="0">
              <a:solidFill>
                <a:prstClr val="black"/>
              </a:solidFill>
            </a:endParaRPr>
          </a:p>
          <a:p>
            <a:pPr>
              <a:buClr>
                <a:srgbClr val="0BD0D9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100" name="Picture 4" descr="Kadima par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132856"/>
            <a:ext cx="1027407" cy="43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TEhQUExQUFRIXGBgXGRgXGBgdGBQdGBkWFhcXHRYYHCggGx8lHB0WITEiJikrLi8vFx8zODMsNygtLiwBCgoKDg0OGxAQGzQkHyUwNyw0LC8sLCwsLCwsNTUsLCwsLCwsLC8sLCwsLywsLCwtLCwsLCwsLCwsNCwsLCwsLP/AABEIAOEA4AMBEQACEQEDEQH/xAAcAAEAAgMBAQEAAAAAAAAAAAAABgcDBAUBAgj/xABNEAABAwICBAcKCwUIAgMAAAABAAIDBBEFIQYHEjETIkFRYXGRFDI0cnOBobGysyMzNUJSYoOSosHCJEOCo8MVF0RTY5PR0gi0FiVU/8QAGwEBAAIDAQEAAAAAAAAAAAAAAAMFAQQGAgf/xAA8EQACAQICBggEBAUEAwAAAAAAAQIDBAUREiExcYGxMjM0QVGRwdETYXKhBiJC8BQjQ5LhUlNi8RUlsv/aAAwDAQACEQMRAD8AvFAEAQBAEAQBAEAQEQ0h1mYbR3bJUNfIL/Bw/COuN4JbxWnocQgIx/edX1fybhUr2kXbLPcMPZZv8xAejD9JqmxfU0tG072MDXOHYx+f8aA9/uxxGQ3mxyqz3tYJAPN8MAPuoDKNT4Pf4nXuPlP+boAdT4He4nXtPlL+qyAxf3Y4jGbw45VZbmvEhHn+GIP3UB4cP0mprllTS1jRuY4NDj2sZn/GgPn+86vpMsSwqZjQLulguWDtu3+YgJRo7rMw2ss2OobHIbfBzfBuudwBdxXHoaSgJegCAIAgCAIAgCAIAgCAIAgCAIDxzrC5yA9CArrSPWzAyTuegjdX1RyAiuYwfHAO3z8UEb8wgOU3QvFsT42KVfc0B/w1Pbcfmusdnpu4yHfuQEy0d1eYfR2MVMx0g/eScd991wXd6fFAQEpQBAEAQBAEAQBARXSLV5h1Zcy0zGyH95FxH35yW98fGBQEOdoXi2GcbC6vumAf4aotuHzW3Oz03aYzu3oDq6Oa2YHydz18bqCqGREtxGT45A2OfjADdmUBYrXXFxmD6UB6gCAIAgCAIAgCAIAgCA4Wl2ltNh0XCVL7E32I22MkpHI1vZmbAXFygK5iw/E8fIfUOdQYWc2xN+MnHITcDaB53cXcQ070BZWjOi1LQR8HSxNYPnO3vf0uecz1bhyAIDsoAgCAIAgCAIAgCAIAgCA42k2i1LXx8HVRNfbvXbns6WvGY6tx5QUBWslBieAEvp3Or8LGbonfGQDlIsDsgfSbxd5LRvQFjaI6W02IxcJTPuRbbjdYSRE8jm9uYuDY2KA7qAIAgCAIAgCAIAgIVrE1gMw9rYom8PXS2EULbnvjYOeG52vuaM3HIWzIA4+h2rp8kor8Xd3RWus5sTrGODlAsOKSOQDijpOaAs1AEAQBAEAQBAEAQBAEAQBAEAQBAVlpjq6fHKa/CHcBWtuXRNsI5+Uix4oJ5QeKeg5oDsau9YEeINdFK3gK6K4lhdcZtNi5odna+9pzacjfIkCaoAgCAIAgCAICE6ytOhh8bYoW8LXzcWGIAki52Q9zRna+QG9xyG4kAa2rjQI0xNZWnhsSmu573G/A7W9rTu2rZFw6hlvAn6AIAgCAIAgCAIAgCAIAgCAIAgCAIAgIBrH0CNSRWUR4HEobOY9ptw2zua47tq2Qceo5bgNnVrp0MQjdFK3gq6HizREEHI7Je1pztfIje05HeCQJsgCAIAgCA4Om2lEWHUj6iTMjixsvYyvIOywHk5yeQAlAVroYI4JjieKlzsRqBwkUewSYI3Xa0i/FaSBYC92ty3kpmate8pUXlN6yS1ms9v7qncel7gPQ0H1rGZoTxiP6Y+ZxqrWNVu70RRjoaSe1xI9CGrLFqz2JI5U+l1a/fUPHi7LfZAQ1pX9xLbI0JMXqHd9PMeuR59ZQidxVe2T82a7qh53ucfOUyPHxJ+J4J3D5zu0pkY05eJnjxSdvezSt6pHj1FD2q9VbJPzN+n0rrGbqiT+Ih3tgoTRvriOyT58zqU2sSsb3xjk8ZlvYIQnjitdbcnw9jq02tB37ynaelryPQWn1obMcY/1Q+50odZtOe+imHUGEe0EzJ1i9HvT+3ubsWsKiO9729bHfpumZKsTt33/Y3ItM6F26oaOsPb7TQmZLG/t5bJG3HpFSO3VMH+40eglZzJFdUX+teaNuPEInd7LGep7T6ihIqkHsaM7Xg7iCh6zPpDIQBAY5Z2tzc5rR0kD1oYcktpVGsrDmcOzEcMmj/tGHjPjjcHGoY0ca7WnMhgNx85uW8AIRqvTctFSTZPdCdKIsRpGVEeRPFkZe5ieANph9YPKCChKd5AEAQHjnAAkmwGZJ5EBTuFRnH8VdUvF8LonbMTTumfkbkcoNg4/VEYIzKA2NavhrfIs9qRYOcxbrlu9yGoVYQBAEAQBAEAQBAEAQBAEAQHTwnR+oqbmGIvaDYuyDQcjbacQNxGXShsUbWrW1wR3qjV9NFBJNJJGCxhfstu4mwvYuyt6UNyWF1IU3OUtmsibah43PcOolMiu+JPxPvu2T/Mf953/KZGfiz/1PzPl1U873vPW4/wDKZGHUm+9mFDwSbVz8oQ9Unu3Ib+Gdpjx5GTFIzgGKtqGC2F1rtmVo3QyZm4HIBcuH1TIAMgsnUFxNcCAQbg5gjlQHqAICuNdGOvbBHh9NnVVzuCAG8Rkhr7821cNz5C/mQEv0R0fjoKSKmj3Mbxncr3HN7z1uv1Cw5EBXmtXw1vkWe1IsHOYt1y3e5DUKsIAgCAIAgCAIAgCAXQEj0X0QkrGl7XsZG12wSbl17A5NGRyI5QhvWlhK4WknkthNcP1bUzLGV8kp5r7DT5m5/iTItaeE0Y9Jt/b9+ZxdZmFQ07KcQxsjuX3sMzYMtd28+dDVxSjTpwjoLIkmraIMoGuOW06R58zi31NRG9hq0bZPeyQYtDwkEzPpRvb2tIWTcqx0qcl4o/PoWDjAgCAICTauflCHqk925DfwztMePIs/S7R+OvpJaaTc9vFdyseM2PHU63WLjlWTqCIamMde6CTD6nKqoXcEQd5jBLWW59mxblyBnOgLHQHhKAqXV6P7TxesxRwvBAe56a+7cRtDmOwdojnn6EBbaAqTWr4a3yLPakWDnMW65bvchqFWEAQBAEAQHQwvBZ6g/AxOfbeRk0dBe6zQei6E1K3q1ehHP9+J0q7QqsiYXuiu0C52XNcWjqBufNdDYqYdXhHSa8j60GwCOsmeyUvDWs2uKQCcwLXIOSGbC1hXm1PuLOoNFaOHNsLL/Sfxj2vvbzLORfU7OhT2RXHXzN7EMJhmYY5I2lpFtwu3pB5D0hCWpRhUjoyWoq3B9KHYeyanbG17xM/juJAFrM70DPvb7wsFBRvHaKVJLN5vX9iwdC8Slqabhptm7nu2Q0WAa3i25TvDt5RFzZVZ1aWnPvITrYq9qoij5GR387zn6Gt7UKrF551Ix8FzJjhDeCwpp3Wpi/tYXn1p3FpR/Jar6c/tmd6mdtMaedoPaFk2460j8+VUOw97Pouc3sJCwjjKkdGbj4MxIeAgCAkurr5Qh+0929Dew3tMePJl0LJ1JUmsIf2Zi9HijcoJz3PU824DaPOdgBwHPB0oC2gUBDtbuO9yYXUOBtJIOAZnY3kuHEHnDNtw8VAberXAe4sNpoSLSbHCSXtfbk47gbfRvs9TQgJOgKk1q+Gt8iz2pFg5zFuuW73IahVhAEB1sI0bqakbUURLL22iQ1vTm45+a6GzRs61ZZwWrxJVh+rGQ2M0zW9EYLj951rdhQsaeDv9cvI126GxnEhTNLzCxgkeXEbRHNcAWuSB1XQ8f+Ph/EqmtiWbLExCuho4NpwDIm2aA0brmwAaE2F1UqU6EM3qSOgCskxXOr6INxCsa0Wa3hGgcwEtgFhFLh8VG5qJfvWdfWn4F9oz1ORmzinUcUS2E8UdQ9SyWC2FBY48GpnIzBlkIPOC9xWDj7h51pNeLLt0ZpOCpII7WIjbfrI2neklZR1VtDQpRj8intMavha2ocM+OWD+CzB6vSsHNXs9O4k/nl5ai2dIGcHh8zR82ncz8Gyj2HR3C0beS+Xob2CSbVNA7nijPawFZJaLzpxfyRSmlUOxWVI/1Xn7xLh61g5W8jo15r5nKQ1ggCAkurr5Qh+0929Dew3tMePJl0LJ1JGNZWA924bUwgXk2OEjta+3Hx2gX57bPU4oDU1RY73XhdO4m8kY4B+dzeOwBJ5yzYcfGQEa1qfteK4Vh29heaiVpGTmgn9Ecw/iQFroAgKk1q+Gt8iz2pFg5zFuuW73IahVhAEBcmrTwBnjSe0UR1GG9njx5mhp3pdNSytiiazOMPLnAki7nNsBe3Jy33oQX99UoTUIJbMzn6t8Rknq55JXbbzEBewGQcLCzQAneRYZWnVqylN5vI6+tTwIeVZ6nI9hs4p1HFEuh70dQWSxWwr7QP5SruuT3ywinsO1VePMlOl2COq4BE1wbx2uJN8gL3sBvOfQjN+7oOvDQTy1n3pG6pEDm0rAX7NtouALRb5o5Xddh17kPVz8X4bVJaylsJo+Fniit30jWnoBcA70XQ5ahT06sYfMvnEKkRRSSHcxjnfdBKyddUmoQcn3IonBozJUwtOZfKwHpu8X/NYOSoLTrRz72XxWUrJWOjkG0x2RGefRksnXTgprRlsPuGJrGta0BrWgAAbgBkAEMpKKyRTWsWHZr5vrBjvwNB9IKwcxiccrh/PIjSGgZIYXPOyxrnO5mgk9gQ9RhKTyisyQYfoPWS2PBcG08sh2fw5u9CG5Tw2vPuy3/vMmei2ghppmTvm2nt2rNa2zeM1zTxibnfzBC0tcN+DNVHLNomyyWoQFUaqx3JimK4duYHioiaBk1pI/Q+EfwoD7wEGo0orZDYspoGxt+q4iMW7TMgLUQBAVJrV8Nb5FntSLBzmLdct3uQ1CrCAIC5NWngEfjSe0UR1GG9njx5nI070YqKuqY6Jo2BE1pe5wAB2nm1t+4jcENa/s6tesnBastvmfGgGFupq6oheWuc2Jty29uNsuyvnyp3mMPoujXnB7ckdLWp4EPKs9TkewnxTqOKJdD3o6gslithX2gXyjXdcnvSsIp7DtNXjzJJpvjElLTiWLZ2uEaCHC4IIcSPQjN69ryo09OPid9jrgHnWTbRVeiVHt4vKeSJ87/wATmD0uHYsI5+0p6V7J+DfsS7WNWcHQyC9jIWxjzm7vwhyMssRqaFu/nqK50Ch26+Acxc77rHEemyFHh0c7iJYWsqsdFR8RzmOdI1t2kg7nOIuOpGXWJVHChqeTbNrQCXaoICczxx2SPCIkw+Wlbxb/AHrNHSfQruypEpl4NgY1pAbdxILjzgDIjn3IRXWH/HqKbeSyM2H6AUcdi5jpTzyOy+62w7QUyPVPDaENqz3kjpaSOMbMbGMbzNaAOwLJuxhGKyisjMh6MT52BzWlzQ519lpIu6wJNhvOVz5ljNHpQk02lqRlWTyEBVeOg0+lFFILBlVA6Nx+k5okFu0QoBqbZt1mNTk3D6otHRsvmd2Wc3sQFqIAgKk1q+Gt8iz2pFg5zFuuW73IahVhAEBcmrTwCPxpPbKI6jDezx48zJpRpjHRvEbo3vkLQ8AWDbEkC7jnyHkKGbq/hbvRaze04mgmKmqr6mYtDC6NvFBvbZ2W77C+5DVsK/xq855ZZpG/rU8CHlWep6PYTYp1HFEuh70dQWSxWwr7QL5RruuT3pWEU9h2mrx5nT1qeBDyrPU5GT4p1HFEug71vUPUslithC9AaX9pxCT/AFnMHRx3ud+nsWEVlhD+bVl88ju6S6PNrBG173NYwlxDbXcbWGZvawvycqG3c2quEoyeSRr4XovT000bomEENfdznEk96OU2G87gEyPFKzpUZpwRGdauMwvijjZKx7mvLnBrg4ts0gXDd28qOdWEe82brB728hGNGm9u16l9/QlehWHPp6SON5BObsr5B52rZ8uakWwitaEqFP4ctq8DtSytaCXENaN5JAA85WczZUXJ5IjuJaeUMOXDCR3NEC/8Q4vaVDKvBd5YUsJuqn6ct+r/AD9iK4jrVJygpwPrSu/Qz/soZXXgi0pYAv6s/Jer9iLYlppWzX2p3MafmxcQdreN6VDKtOXeWdLDLWlshnv1/wCPsZ9XJvicBJJceEuTmT8FJvJzKzQ6xHjFdVlNLZq5ovFWJxQQFWa42bFbgs4NgyqDT07T4Hdlmu7UB7qBftU1a/ldWSH8EZ/NAWkgCAqTWr4a3yLPakWDnMW65bvchqFWEAQFyatPAI/Gk9sojqMN7PHjzIfrX8MZ5FvtyIVeL9et3qzY1SfHzeTHtBCTB+nLcSDWoP2IeVZ6nozdxRfyOKJfGMh1BZLFbCvNX7gcQrSNxMhHnlWEU+HvO5qfvvOprU8CHlWepyMnxXqOKJPh1YyRjCxzTdjHWBFwHC4uOTl7EzLCD0oKS2MimI14woTyuZwgqKguY1pta7Np20SMsw7ddR1Knw1myfC8MlWq1IxaS6X74kfpNYtTPUwRtZFFG+WNrgAXOIc9oI2jlu+qtdXEpSSOingtGlRnJttpN+C2eH+Sz634t/iu9RW49hzdPpLefm+ih2zGz6Zaz7xDfzVSlnqPodSWhpS8M35H6RfIGljfpHZHma53qaVbbD52ouWb8NfoRDW1BtUN7d5LG7t2mfqUFyvyFtgc3G6y8U/f0KcWidcEAQEl1b/KVP8Aae6kUtDrEV2Ldjnw5ovJWJxQQFXa/XbNNRP5W1kZ/BIfyQHn/j+3ZpKxnK2skH4Ix+SAtJAEBUmtXw1vkWe1IsHOYt1y3e5DUKsIAgLk1aeAR+NJ7ZRHUYb2ePHmQ/Wv4YzyLfbkQq8X69bvVmPVjiLIqpzXkNEjNlpO7aBBAv0i/nsOVDGFVYwqtS7y25Iw4WcARcHMXzGYOfSsnRtJ7SJ6c6XNpRwEdzUvaNnLJgcS0OvuJuDYdGfTFUrRg8u82qeHXVzTcqOSWzSb2cNb+2Rn0R0QFE5z+FMj3N2TxbNGd91yfSpMios7FW7bzzbIzrjlkDqZoc4RuEhLQTslzSyxI57OK1bltZZHXYJQo1VNzim01lms/HxPjUuONV9UPrmWLXayX8QdGlx9Df1yeD0/lv6b16uuit5BgHWz+n1RXWjfhlL5eL3jVqw6S3nQXfZ6n0vkfoCt+Lf4rvUVZvYcJT6S3lBaGQbdZSN/1GO+5x/0qspLOSO6xCehb1H8n99XqXXjc2zNQj6U7v8A16j87Kwm9cd/ozjbeOdOq/CK/wDqJqaw4NvDqgczWv8AuPa/8lius6bJcKno3cPLzWRRarjtggCAkurf5Sp/tPdSKWh1iK7Fuxz4c0XkrE4oICrf/IBu1S0bOV1ZGPwSD80B5qXk2anGYP8ALq3H7z5mfo9IQFpoAgKk1q+Gt8iz2pFg5zFuuW73IxQYZNMbRRPf0taSB1ncPOhoU6FSp0Itknw7VzVPsZCyEdJ2ndjcvShv08JrS6TS+/78yT4dq3pmZyuklPNfZb2Nz/EmRv08Kox6Wb+378yWUNFHCwRxNDGDcBuzzKyWMIRgtGKyRXOnlK2bFaaF1w2RkbSRa4BfLuuDmoZ1MpqPie5YCrynK6lPJRWWSWt5a9uerb4MlmH6E0cX7oSHnkO1f+E8X0KXI06dhbw/Tnv1nSxXFYKSIPlcI47hos0nOxIaGtB5AexYlNRWbLK3tqleWhSWb8tRVOM4nHX4rTOiDtjagZxhYnZkc9xtfdY8vMVpSkqlVNfI6m3oTtLGcZ7fzPV81ki4XzWe1v0g4/dt/wArez1nJKOcWyBa5IfgKd/NKW/eY4/pC1rrYi9wCX82cfln5P8AyaWpjvqvqh9cy82u1k34g6NPj6G9rk8Hp/Lf03r1ddFbyDAOtn9Pqiu9Gh+2Uvl4vbatWHSW86C77PU+l8i/634t/iu9RVm9hwlPpLeUrqrg2q+E/QY9/wCHY/Uq+3Wc0djjU9G1l82l98/QsfSuQirw0AE/DPJsL2AZs3PRxvStup0o7znrJL+Hrt/6Vzz9DsaR0/CUlQz6UMg7WOsvdRZxaNS0noV4S8GuZ+eAVVnfnqyYCAkurf5Sp/tPdSKWh1iK7Fuxz4c0XkrE4oICrNdEm1U4NB/mVYP3Xws/X6EB5osTT6TYlDazJ4mzN+sQIybed0v3UBaiAIDQqcGgkk4WSJj5LBoLhtWAJIsDkMyc0IpUKcpaUo5s3mtAFgLDoQlPUByMT0npKe4lnjDh80Haf9xt3ehRyqwjtZt0bG4rdCDy8di83qNjA8XjqohNFtbBLgNoWJ2SQcuteoTUlmiO5t528/hz2+5WutGrdFiMMkZs9kLHNNgbHblzscitS4bVRNHR4NTjUtJQlsbfJHS1W4vPUT1JnlfJZkdto5C7n3s0WA5Nw5F6t5yk3mzWxq2pUacPhxS1v079pva3/A4/Lt9iVernoLeQ4D2iX0+qILq6p9vEYOZu28+ZjgPSQtegs6iLvFp6NpP55L7otvEKi1bSs+kyo/CIluyf50t5ylKGdvUl4OPqcbWtDegcfoSRu7XbH6l4uV+Q3MElldJeKfv6HB1MDjVfVD/WUVr3m9+INlPj6G9rk8Hp/Lf03r1ddFbyDAOtn9Pqiu9GPDKXy8XttWrT6a3nQXnZ6n0vkX9W/Fv8V3qKs3sOEp9NbyqtTEF55X/Rha377gf0LStV+Zs6j8QTypRj4y5f9lnV+LwQuY2WVjHvIDWk8Z1zsizd5zyutxzitTZzVK3q1U5Qi2ltfcjce24IO4iy9ESeTzPzW6ItJad7SWnzZFVOWWo+i6Wl+bx1niAICS6t/lKn+091IpaHWIrsW7HPhzReSsTiggKr0pJqNJsOhtdkETpnfVJEjs/O2L7yA+dYn7JjmFVuexJemefmi5LQT5pSfs+hAWsgCAjek2mcFE4RvEj5S0ODWAbiSAS5xA3g9KiqVoweTLGzwytdR0o5JbM3/ghOJa0p3ZQxRxDncS936QD2rXlcyexFzRwGjHrJN7tXv6EVxLSGqn+NnkcPo32Wn+BlmnsUEqkpbWWlKzoUehBL7vzebOWBZeDZzLq1V/J8fjy+8crC26s47Gu1vcuRDdb3hsfkG+3KoLnp8C3wLsz+p8kbmpr46p8SP2nrNrtZD+IOrp736Hb1v+Bx+Xb7Eqkuegt5p4D2iX0+qIxqip71kj+RkLh53PZb0Byitl+fMscdnlbqPjLkmTnF45DilCWseY2sn2nBp2WbbRa7twuWhbEs/iR4lLQcFZVU3rbjku95f9mxp7DtYfUjmj2/uEP/ACWay/IyPDJaN3T35eeoiGpjfV9UP9VQWveW34g2U+PobuuTwen8t/TevV10VvIcA62f0+qK70Y8MpfLxe21atPpredBednqfS+Rf1d8W/xXeoqzew4Sn01vK+1KwfA1EnO5jPus2v1rVtFqbL/8RS/mQj8m/N5ehyNaFVbEojyRxwnziR7/APheLh/zEbWDQzs5fNvkkW+t45M/PGkcGxV1LeaaW3UXuI9BCq5rKT3nf2k9OhB/8VyOevJOEBJdW/ylT/ae6kUtDrEV2Ldjnw5ovJWJxQQFU6u/2vHMVrs9iO1Mw/NNiG3HmiB+06UB2tdeCd04VMQLvgInb1MuJP5ZefMEB39BscFbQU1Re7nsG30PbxJMvGDvNZAd1AU3rb8Pb5CP25VoXPT4HXYH2V/U+SIYoC4CAIC6dVfydH48vvHLfturOPxrtb3LkQ3W94bH5BvtyqC56fAt8C7M/qfJG5qa+OqvEj9qRZtdrIfxB1dPe/Q7WuDwOLy7fdyqS66K3mngPaJfT6o5upmn8Kk8mwebbcfWF5tVtZsfiCfVx3vl7E3rdIaeKdlO+T4eQgNYGuPfGwJIFh5yth1IqWi9pS07OtUpOrFflXfqNjGqfhKeZn043t7WkLM1nFo8W89CrGXg0/uV7qWN+6j0Q/1Vq2neX/4hWXw+PoSXWBo7LWxwsiLAWybTi8kADZc3kBJOamrU3NJIrsLvKdrOUp561lq3kKqNEjQ1NAXSiR0lQwGzdkN2XR85JO/oWu6WhKOvvLiOIq7o1ko5JRffn3P5FrYi8CKQkgDZdmTYbit2Ww5ekm5pLxK21f6UUtHQhsrzwrnueWNa4u5Gi5AsMmjeRvWpRqxhDWdHiljcXV03BflSSzbyXj69xEdLsXbV1UkzQ5rHBoaHW2gGtAzsSN9zvUFSenLMtbG3dtRjTbza8jaxDTaulyM5Y3miAZ+Icf8AEsyrTfeRUsLtaetQzfz1/bZ9iPveXElxJJzJJJJ6STmVGb6SSyR4gCAkurf5Sp/tPdSKWh1iK7Fuxz4c0XkrE4o4OnWOCioKmovZzGEM8d3Ejy8Yt810BwdSmCdzYVCSLPnJnd1PsI/5YYfOUBOpIw4FrgC0ggg7iDkQgKo1USuoK+uwiQ8VrzPTk/OabXFzvJZwZsNxbIgLZQFN62/D2+Qj9uVaFz0+B12B9lf1PkiGKAuAgCAunVX8nR+PL7xy37bqzjsa7XLcuRDNbp/bWeQZ7cqguenwLjAuzP6nyRu6mvjqrxI/akWbXayH8QdXT3v0O1rg8Di8u33cqkuuit5p4D2iX0+qPrVFT7NG9305nHzNaxnrBWbZZQMY7PO4UfBL1ZFtKav/AO7YfoTUzfN8GT7RUFR/zuKLOyp/+ta8YyfP2LgIW+ckVNq6xaCidWCeQMAcxrRmS7YdKDZrQSbZdq0aEowcszqsWt611Gk6cc9r88js4lrThbcQQySHneQxp9bu0BSSul3I06WA1X1kkt2t+i+5CdIdMJ6t8b3BkfBOLo9gG7TkblzibnIcgWvOrKTz8C5tcOo28ZRWb0tTzOLWVkkpvLI+Q873Odbq2jl5lG23tN2nThTWUEluWRhQ9BAEAQBAEBJdW/ylT/ae6kUtDrEV2Ldjnw5ovJWJxRU2teV1fX0OERnil4nqCPmtF7C43EM4Q2O8ujQFrxxhoDWgBoAAA3ADIBAfSArDXJhckRp8Wph8PRuHCW+fETy2zsCSD9WRx5EBYGA4vHV08VRCbxytDh0chabcrTdp6QUBVWtvw9vkI/blWhc9PgddgfZX9T5IhigLgIAgLp1V/J0fjy+8ct+26s47Gu1y3LkQzW74azyDPblUFz0+BcYF2Z/U+SN3U18dVeJH7Uiza7WQ/iDq6e9+h2NcDx3JELi/DNNuW2xJnZSXXRW81MBT+PJ/8fVHK0Y04pqOiii2ZJJRtlwa0AAue51i5xHIRuuvFOtGEEjavMLr3NzKpmlHVt+Sy2L1yITi+KGaqfUgbDnPDwL32S22znbO1hyLXlLOWkXNCgqVBUXrSWXntPrEtIKqf42eVwPzdrZb9xlm+hJTlLazFK0oUuhBL7vzebOavJshDAQBAEAQBAEAQBASXVv8pU/2nupFLQ6xFdi3Y58OaLjx7F46SnlqJjaOJpcec8jWi/K42aOkhWJxRX+prC5JTUYtUj4escdi/wAyIHkvyEgAfVjbzoCz0AQGKqp2yMdG9ocx7S1zTmHNcLOBHMRcICpdCap2DYlJhU7j3JO7hKSRxyu7IMv096frNGXHugMetvw9vkI/blWhc9PgddgfZX9T5IhagLgIAgLL0J0vpaShYyV54QOkOw1pLs3uIz70XHOVtUqsYQyZzmI4dXuLpygtWS1t/LzInprj7a2oErGOY0RhlnWubOe6/FJA77n5FDVqKcs0WuH2krWloSebzz1cPY5NFiEsO1wUj49sAO2CWkgXsLjPlPavCk1sNqpRp1MtOKeXjrNd7iSXEkuO8k3J6ycysEiWSyWw8QBAEAQBAEAQBAEAQBAEAQEl1b/KVP8Aae6kUtDrEV2Ldjnw5o6em1U7GcSjwqBx7kgdwlXI05EtyLL9Hej6zjlxLqxOKLapadsbGxsaGsY0Na0ZBrWizQBzAWCAyoAgCAimsfQ5uJUpjFm1Ed3wSHLYf9EkZhrrAHzHOwQEL0KdDij3Q4kJG4nTNEUjNrZ4VrHOtJYb3XdZ1jbcRkcop0YzebN+2xKvb09Cnllnnsz/AHsJxDoBQN/cX8aSQ+gussKhTXce5Yvdy/X9l7G2zQ+hH+FhPW0H1r18GHgRPErt/wBR+ZlbovRD/CU3+zH/ANU+FDwXkef4+6/3Jf3P3Pv/AOOUn/5af/aj/wCqz8OHgjz/ABtx/uS/uZ8u0ZozvpKb/Zj/AOqfCh4LyM/x1z/uS/ufuY3aJUJ/wlP5o2j1BY+FDwR6WIXS/qS82YX6E0B/w0Y6toeorHwYeB7WJ3a/qM1JdXdAf3Lh1Sy/m5ef4en4Eqxm8X6vsvY1JtWNGdzp29TwfaaVh20CWOOXK2pPh7NGlNqph+ZUSjxmsd6g1ef4VeJNHH6nfBcM/wDJzKnVVMPi6iJ3jMcz0guXh2r7mbMMfpPpQa3NP2ORVavK9m6NkniSN/Xsrw7eou424YxaS/U1vXtmcmp0bq4++pp/Mxzh2suFG6c1tRtQvbefRqLzy55HPlpnt75j2+M1w9YXnJonjOMtjT4mDhRzjtWM0SaL8Bwg5x2pmhovwM8VO93ese7xWuPqCzk2RucY7WlxN+m0dq397TTnrjc0drgAvSpzfcQzvLeHSqLzT5HVpNX1e/fE2PykjfUzaKkVCo+41J4xaR/VnuT9cjuUWqqQ24WoY3nDGF34nEepSK1fezTqY/BdCDe95fZZ8zlaY08OFuihoTLNi012xXcPgQ8Fhk2WgC5BcG33G7vm5zQoRg8yrusWrXEHBpJPwXHa8ye6uNDm4bSiPJ1RJZ88gz23/RBOZa25A85yuVMVhK0AQBAEAQFd6zNCJJ3Mr6AmPEoLEFuXDhvzTybVrgXyIJacrWA6mrvTqPEYi1w4KsiymhNwQRkXNBz2b+dpyPISBMEAQBAEAQBAEAQBAEAQBAEB8mMHeB2IZzYEYG4DsQZs+kMBAEBD9YmnUeHRBrRwtZLlDCLkknIOcBns387jkOUgDl6s9CJIHPr68mTEp7kl1jwAd80Wy2rWBtkAA0ZXuBYiAIAgCAIAgCArrWDoA+WQV+HP4DEY+NkQGz25DfLatlc5OGTsswBs6A6xWVbu5apvc2Is4r4nXaJCN5ZtZ35dg5jkuM0BPEAQBAEAQBAEAQBAEAQBAEAQBAEBA9PtYrKR3ctK3unEX8VkTbuEZO4v2eXl2Rnz2GaA1tXugD4ZDX4i/h8Rk41yQWwX5BbLatlcZNGTcsyBYqAIAgCAIAgCAIAgIhp3q/p8RAebw1TB8HOzvm2zAcBbaAPnHIRcoCI4dpxW4S9tNjMbpIb7MdZGC4O5trLj5dT8sw690BaeGYlFURtlgkZLG7c5hBHSMtxHKN4QG0gCAIAgCAIAgCAIAgCAIDVxPEoqeN0s8jIo273PIA6BnvJ5BvKAq3EdOK3FnupsGjdHDfZkrJAWhvPs5cTLrfnkG2ugJboJq/p8OBeLzVTx8JO/vnXzIaDfZBPnPKTYICXoAgCAIAgCAIAgCAIAgMFdRRzMdHKxskbhZzXgFp6wUBWOI6r56OR1RgtS6ncc3U8jiYn25ATe/LYPB398EAodbElM8QYxRyUsm7hWNLonW3m1zluzYX5nkQFiYLj1NVt26aeOZvLsOBLfGbvaeggIDooAgCAIAgCAIAgOdjWPU1I3bqZ44W8m24Au8Vu9x6ACgK7rtbElS8w4PRyVUm7hXtLYm33G1xlvzeWZjlQDD9WE9ZI2oxqpdUPGbaeMkRMvyEi3RcMA3d8UBZ1DRRwsbHExscbRZrWABo6gEBnQBAEAQBAEAQBAEAQBAEAQBAYK2jjmYY5WMkjO9r2hzT1tOSAr7GdTdFI/haV81FMLlroXEtBPLsuNx1Nc3egNH+xdI6P4irhrowMmTZPd1l9j/MQHo1jYpBYVmDTH6T4C4tHSAGvHmL0B9x686EO2ZYKyJ3KHMZxevj7XoQG/Hrowo75ZR1xP/IFAJNdGFDdLKeqJ/wCYCA0JNeVCXbMUFZK7kDWM43Vx9r0ID4OsXFJ7ijwaYfRfOXBp6SC1g8wegPP7F0jrPj6uGhjIzZDm9vUWXP8AMQG9g2puijfwtU+atmNiXTOIaSOXZabnqc525AWDRUccLBHExkcY3NY0NaOpoyQGdAEAQBAEAQBAEAQBAEAQBAEAQBAEAQBAEBz8a7xAVfiPflAe4b34QFn4L3iA6CAIAgCAIAgCAIAgCAIA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8" descr="data:image/jpeg;base64,/9j/4AAQSkZJRgABAQAAAQABAAD/2wCEAAkGBxQTEhQUExQUFRIXGBgXGRgXGBgdGBQdGBkWFhcXHRYYHCggGx8lHB0WITEiJikrLi8vFx8zODMsNygtLiwBCgoKDg0OGxAQGzQkHyUwNyw0LC8sLCwsLCwsNTUsLCwsLCwsLC8sLCwsLywsLCwtLCwsLCwsLCwsNCwsLCwsLP/AABEIAOEA4AMBEQACEQEDEQH/xAAcAAEAAgMBAQEAAAAAAAAAAAAABgcDBAUBAgj/xABNEAABAwICBAcKCwUIAgMAAAABAAIDBBEFIQYHEjETIkFRYXGRFDI0cnOBobGysyMzNUJSYoOSosHCJEOCo8MVF0RTY5PR0gi0FiVU/8QAGwEBAAIDAQEAAAAAAAAAAAAAAAMFAQQGAgf/xAA8EQACAQICBggEBAUEAwAAAAAAAQIDBAUREiExcYGxMjM0QVGRwdETYXKhBiJC8BQjQ5LhUlNi8RUlsv/aAAwDAQACEQMRAD8AvFAEAQBAEAQBAEAQEQ0h1mYbR3bJUNfIL/Bw/COuN4JbxWnocQgIx/edX1fybhUr2kXbLPcMPZZv8xAejD9JqmxfU0tG072MDXOHYx+f8aA9/uxxGQ3mxyqz3tYJAPN8MAPuoDKNT4Pf4nXuPlP+boAdT4He4nXtPlL+qyAxf3Y4jGbw45VZbmvEhHn+GIP3UB4cP0mprllTS1jRuY4NDj2sZn/GgPn+86vpMsSwqZjQLulguWDtu3+YgJRo7rMw2ss2OobHIbfBzfBuudwBdxXHoaSgJegCAIAgCAIAgCAIAgCAIAgCAIDxzrC5yA9CArrSPWzAyTuegjdX1RyAiuYwfHAO3z8UEb8wgOU3QvFsT42KVfc0B/w1Pbcfmusdnpu4yHfuQEy0d1eYfR2MVMx0g/eScd991wXd6fFAQEpQBAEAQBAEAQBARXSLV5h1Zcy0zGyH95FxH35yW98fGBQEOdoXi2GcbC6vumAf4aotuHzW3Oz03aYzu3oDq6Oa2YHydz18bqCqGREtxGT45A2OfjADdmUBYrXXFxmD6UB6gCAIAgCAIAgCAIAgCA4Wl2ltNh0XCVL7E32I22MkpHI1vZmbAXFygK5iw/E8fIfUOdQYWc2xN+MnHITcDaB53cXcQ070BZWjOi1LQR8HSxNYPnO3vf0uecz1bhyAIDsoAgCAIAgCAIAgCAIAgCA42k2i1LXx8HVRNfbvXbns6WvGY6tx5QUBWslBieAEvp3Or8LGbonfGQDlIsDsgfSbxd5LRvQFjaI6W02IxcJTPuRbbjdYSRE8jm9uYuDY2KA7qAIAgCAIAgCAIAgIVrE1gMw9rYom8PXS2EULbnvjYOeG52vuaM3HIWzIA4+h2rp8kor8Xd3RWus5sTrGODlAsOKSOQDijpOaAs1AEAQBAEAQBAEAQBAEAQBAEAQBAVlpjq6fHKa/CHcBWtuXRNsI5+Uix4oJ5QeKeg5oDsau9YEeINdFK3gK6K4lhdcZtNi5odna+9pzacjfIkCaoAgCAIAgCAICE6ytOhh8bYoW8LXzcWGIAki52Q9zRna+QG9xyG4kAa2rjQI0xNZWnhsSmu573G/A7W9rTu2rZFw6hlvAn6AIAgCAIAgCAIAgCAIAgCAIAgCAIAgIBrH0CNSRWUR4HEobOY9ptw2zua47tq2Qceo5bgNnVrp0MQjdFK3gq6HizREEHI7Je1pztfIje05HeCQJsgCAIAgCA4Om2lEWHUj6iTMjixsvYyvIOywHk5yeQAlAVroYI4JjieKlzsRqBwkUewSYI3Xa0i/FaSBYC92ty3kpmate8pUXlN6yS1ms9v7qncel7gPQ0H1rGZoTxiP6Y+ZxqrWNVu70RRjoaSe1xI9CGrLFqz2JI5U+l1a/fUPHi7LfZAQ1pX9xLbI0JMXqHd9PMeuR59ZQidxVe2T82a7qh53ucfOUyPHxJ+J4J3D5zu0pkY05eJnjxSdvezSt6pHj1FD2q9VbJPzN+n0rrGbqiT+Ih3tgoTRvriOyT58zqU2sSsb3xjk8ZlvYIQnjitdbcnw9jq02tB37ynaelryPQWn1obMcY/1Q+50odZtOe+imHUGEe0EzJ1i9HvT+3ubsWsKiO9729bHfpumZKsTt33/Y3ItM6F26oaOsPb7TQmZLG/t5bJG3HpFSO3VMH+40eglZzJFdUX+teaNuPEInd7LGep7T6ihIqkHsaM7Xg7iCh6zPpDIQBAY5Z2tzc5rR0kD1oYcktpVGsrDmcOzEcMmj/tGHjPjjcHGoY0ca7WnMhgNx85uW8AIRqvTctFSTZPdCdKIsRpGVEeRPFkZe5ieANph9YPKCChKd5AEAQHjnAAkmwGZJ5EBTuFRnH8VdUvF8LonbMTTumfkbkcoNg4/VEYIzKA2NavhrfIs9qRYOcxbrlu9yGoVYQBAEAQBAEAQBAEAQBAEAQHTwnR+oqbmGIvaDYuyDQcjbacQNxGXShsUbWrW1wR3qjV9NFBJNJJGCxhfstu4mwvYuyt6UNyWF1IU3OUtmsibah43PcOolMiu+JPxPvu2T/Mf953/KZGfiz/1PzPl1U873vPW4/wDKZGHUm+9mFDwSbVz8oQ9Unu3Ib+Gdpjx5GTFIzgGKtqGC2F1rtmVo3QyZm4HIBcuH1TIAMgsnUFxNcCAQbg5gjlQHqAICuNdGOvbBHh9NnVVzuCAG8Rkhr7821cNz5C/mQEv0R0fjoKSKmj3Mbxncr3HN7z1uv1Cw5EBXmtXw1vkWe1IsHOYt1y3e5DUKsIAgCAIAgCAIAgCAXQEj0X0QkrGl7XsZG12wSbl17A5NGRyI5QhvWlhK4WknkthNcP1bUzLGV8kp5r7DT5m5/iTItaeE0Y9Jt/b9+ZxdZmFQ07KcQxsjuX3sMzYMtd28+dDVxSjTpwjoLIkmraIMoGuOW06R58zi31NRG9hq0bZPeyQYtDwkEzPpRvb2tIWTcqx0qcl4o/PoWDjAgCAICTauflCHqk925DfwztMePIs/S7R+OvpJaaTc9vFdyseM2PHU63WLjlWTqCIamMde6CTD6nKqoXcEQd5jBLWW59mxblyBnOgLHQHhKAqXV6P7TxesxRwvBAe56a+7cRtDmOwdojnn6EBbaAqTWr4a3yLPakWDnMW65bvchqFWEAQBAEAQHQwvBZ6g/AxOfbeRk0dBe6zQei6E1K3q1ehHP9+J0q7QqsiYXuiu0C52XNcWjqBufNdDYqYdXhHSa8j60GwCOsmeyUvDWs2uKQCcwLXIOSGbC1hXm1PuLOoNFaOHNsLL/Sfxj2vvbzLORfU7OhT2RXHXzN7EMJhmYY5I2lpFtwu3pB5D0hCWpRhUjoyWoq3B9KHYeyanbG17xM/juJAFrM70DPvb7wsFBRvHaKVJLN5vX9iwdC8Slqabhptm7nu2Q0WAa3i25TvDt5RFzZVZ1aWnPvITrYq9qoij5GR387zn6Gt7UKrF551Ix8FzJjhDeCwpp3Wpi/tYXn1p3FpR/Jar6c/tmd6mdtMaedoPaFk2460j8+VUOw97Pouc3sJCwjjKkdGbj4MxIeAgCAkurr5Qh+0929Dew3tMePJl0LJ1JUmsIf2Zi9HijcoJz3PU824DaPOdgBwHPB0oC2gUBDtbuO9yYXUOBtJIOAZnY3kuHEHnDNtw8VAberXAe4sNpoSLSbHCSXtfbk47gbfRvs9TQgJOgKk1q+Gt8iz2pFg5zFuuW73IahVhAEB1sI0bqakbUURLL22iQ1vTm45+a6GzRs61ZZwWrxJVh+rGQ2M0zW9EYLj951rdhQsaeDv9cvI126GxnEhTNLzCxgkeXEbRHNcAWuSB1XQ8f+Ph/EqmtiWbLExCuho4NpwDIm2aA0brmwAaE2F1UqU6EM3qSOgCskxXOr6INxCsa0Wa3hGgcwEtgFhFLh8VG5qJfvWdfWn4F9oz1ORmzinUcUS2E8UdQ9SyWC2FBY48GpnIzBlkIPOC9xWDj7h51pNeLLt0ZpOCpII7WIjbfrI2neklZR1VtDQpRj8intMavha2ocM+OWD+CzB6vSsHNXs9O4k/nl5ai2dIGcHh8zR82ncz8Gyj2HR3C0beS+Xob2CSbVNA7nijPawFZJaLzpxfyRSmlUOxWVI/1Xn7xLh61g5W8jo15r5nKQ1ggCAkurr5Qh+0929Dew3tMePJl0LJ1JGNZWA924bUwgXk2OEjta+3Hx2gX57bPU4oDU1RY73XhdO4m8kY4B+dzeOwBJ5yzYcfGQEa1qfteK4Vh29heaiVpGTmgn9Ecw/iQFroAgKk1q+Gt8iz2pFg5zFuuW73IahVhAEBcmrTwBnjSe0UR1GG9njx5mhp3pdNSytiiazOMPLnAki7nNsBe3Jy33oQX99UoTUIJbMzn6t8Rknq55JXbbzEBewGQcLCzQAneRYZWnVqylN5vI6+tTwIeVZ6nI9hs4p1HFEuh70dQWSxWwr7QP5SruuT3ywinsO1VePMlOl2COq4BE1wbx2uJN8gL3sBvOfQjN+7oOvDQTy1n3pG6pEDm0rAX7NtouALRb5o5Xddh17kPVz8X4bVJaylsJo+Fniit30jWnoBcA70XQ5ahT06sYfMvnEKkRRSSHcxjnfdBKyddUmoQcn3IonBozJUwtOZfKwHpu8X/NYOSoLTrRz72XxWUrJWOjkG0x2RGefRksnXTgprRlsPuGJrGta0BrWgAAbgBkAEMpKKyRTWsWHZr5vrBjvwNB9IKwcxiccrh/PIjSGgZIYXPOyxrnO5mgk9gQ9RhKTyisyQYfoPWS2PBcG08sh2fw5u9CG5Tw2vPuy3/vMmei2ghppmTvm2nt2rNa2zeM1zTxibnfzBC0tcN+DNVHLNomyyWoQFUaqx3JimK4duYHioiaBk1pI/Q+EfwoD7wEGo0orZDYspoGxt+q4iMW7TMgLUQBAVJrV8Nb5FntSLBzmLdct3uQ1CrCAIC5NWngEfjSe0UR1GG9njx5nI070YqKuqY6Jo2BE1pe5wAB2nm1t+4jcENa/s6tesnBastvmfGgGFupq6oheWuc2Jty29uNsuyvnyp3mMPoujXnB7ckdLWp4EPKs9TkewnxTqOKJdD3o6gslithX2gXyjXdcnvSsIp7DtNXjzJJpvjElLTiWLZ2uEaCHC4IIcSPQjN69ryo09OPid9jrgHnWTbRVeiVHt4vKeSJ87/wATmD0uHYsI5+0p6V7J+DfsS7WNWcHQyC9jIWxjzm7vwhyMssRqaFu/nqK50Ch26+Acxc77rHEemyFHh0c7iJYWsqsdFR8RzmOdI1t2kg7nOIuOpGXWJVHChqeTbNrQCXaoICczxx2SPCIkw+Wlbxb/AHrNHSfQruypEpl4NgY1pAbdxILjzgDIjn3IRXWH/HqKbeSyM2H6AUcdi5jpTzyOy+62w7QUyPVPDaENqz3kjpaSOMbMbGMbzNaAOwLJuxhGKyisjMh6MT52BzWlzQ519lpIu6wJNhvOVz5ljNHpQk02lqRlWTyEBVeOg0+lFFILBlVA6Nx+k5okFu0QoBqbZt1mNTk3D6otHRsvmd2Wc3sQFqIAgKk1q+Gt8iz2pFg5zFuuW73IahVhAEBcmrTwCPxpPbKI6jDezx48zJpRpjHRvEbo3vkLQ8AWDbEkC7jnyHkKGbq/hbvRaze04mgmKmqr6mYtDC6NvFBvbZ2W77C+5DVsK/xq855ZZpG/rU8CHlWep6PYTYp1HFEuh70dQWSxWwr7QL5RruuT3pWEU9h2mrx5nT1qeBDyrPU5GT4p1HFEug71vUPUslithC9AaX9pxCT/AFnMHRx3ud+nsWEVlhD+bVl88ju6S6PNrBG173NYwlxDbXcbWGZvawvycqG3c2quEoyeSRr4XovT000bomEENfdznEk96OU2G87gEyPFKzpUZpwRGdauMwvijjZKx7mvLnBrg4ts0gXDd28qOdWEe82brB728hGNGm9u16l9/QlehWHPp6SON5BObsr5B52rZ8uakWwitaEqFP4ctq8DtSytaCXENaN5JAA85WczZUXJ5IjuJaeUMOXDCR3NEC/8Q4vaVDKvBd5YUsJuqn6ct+r/AD9iK4jrVJygpwPrSu/Qz/soZXXgi0pYAv6s/Jer9iLYlppWzX2p3MafmxcQdreN6VDKtOXeWdLDLWlshnv1/wCPsZ9XJvicBJJceEuTmT8FJvJzKzQ6xHjFdVlNLZq5ovFWJxQQFWa42bFbgs4NgyqDT07T4Hdlmu7UB7qBftU1a/ldWSH8EZ/NAWkgCAqTWr4a3yLPakWDnMW65bvchqFWEAQFyatPAI/Gk9sojqMN7PHjzIfrX8MZ5FvtyIVeL9et3qzY1SfHzeTHtBCTB+nLcSDWoP2IeVZ6nozdxRfyOKJfGMh1BZLFbCvNX7gcQrSNxMhHnlWEU+HvO5qfvvOprU8CHlWepyMnxXqOKJPh1YyRjCxzTdjHWBFwHC4uOTl7EzLCD0oKS2MimI14woTyuZwgqKguY1pta7Np20SMsw7ddR1Knw1myfC8MlWq1IxaS6X74kfpNYtTPUwRtZFFG+WNrgAXOIc9oI2jlu+qtdXEpSSOingtGlRnJttpN+C2eH+Sz634t/iu9RW49hzdPpLefm+ih2zGz6Zaz7xDfzVSlnqPodSWhpS8M35H6RfIGljfpHZHma53qaVbbD52ouWb8NfoRDW1BtUN7d5LG7t2mfqUFyvyFtgc3G6y8U/f0KcWidcEAQEl1b/KVP8Aae6kUtDrEV2Ldjnw5ovJWJxQQFXa/XbNNRP5W1kZ/BIfyQHn/j+3ZpKxnK2skH4Ix+SAtJAEBUmtXw1vkWe1IsHOYt1y3e5DUKsIAgLk1aeAR+NJ7ZRHUYb2ePHmQ/Wv4YzyLfbkQq8X69bvVmPVjiLIqpzXkNEjNlpO7aBBAv0i/nsOVDGFVYwqtS7y25Iw4WcARcHMXzGYOfSsnRtJ7SJ6c6XNpRwEdzUvaNnLJgcS0OvuJuDYdGfTFUrRg8u82qeHXVzTcqOSWzSb2cNb+2Rn0R0QFE5z+FMj3N2TxbNGd91yfSpMios7FW7bzzbIzrjlkDqZoc4RuEhLQTslzSyxI57OK1bltZZHXYJQo1VNzim01lms/HxPjUuONV9UPrmWLXayX8QdGlx9Df1yeD0/lv6b16uuit5BgHWz+n1RXWjfhlL5eL3jVqw6S3nQXfZ6n0vkfoCt+Lf4rvUVZvYcJT6S3lBaGQbdZSN/1GO+5x/0qspLOSO6xCehb1H8n99XqXXjc2zNQj6U7v8A16j87Kwm9cd/ozjbeOdOq/CK/wDqJqaw4NvDqgczWv8AuPa/8lius6bJcKno3cPLzWRRarjtggCAkurf5Sp/tPdSKWh1iK7Fuxz4c0XkrE4oICrf/IBu1S0bOV1ZGPwSD80B5qXk2anGYP8ALq3H7z5mfo9IQFpoAgKk1q+Gt8iz2pFg5zFuuW73IxQYZNMbRRPf0taSB1ncPOhoU6FSp0Itknw7VzVPsZCyEdJ2ndjcvShv08JrS6TS+/78yT4dq3pmZyuklPNfZb2Nz/EmRv08Kox6Wb+378yWUNFHCwRxNDGDcBuzzKyWMIRgtGKyRXOnlK2bFaaF1w2RkbSRa4BfLuuDmoZ1MpqPie5YCrynK6lPJRWWSWt5a9uerb4MlmH6E0cX7oSHnkO1f+E8X0KXI06dhbw/Tnv1nSxXFYKSIPlcI47hos0nOxIaGtB5AexYlNRWbLK3tqleWhSWb8tRVOM4nHX4rTOiDtjagZxhYnZkc9xtfdY8vMVpSkqlVNfI6m3oTtLGcZ7fzPV81ki4XzWe1v0g4/dt/wArez1nJKOcWyBa5IfgKd/NKW/eY4/pC1rrYi9wCX82cfln5P8AyaWpjvqvqh9cy82u1k34g6NPj6G9rk8Hp/Lf03r1ddFbyDAOtn9Pqiu9Gh+2Uvl4vbatWHSW86C77PU+l8i/634t/iu9RVm9hwlPpLeUrqrg2q+E/QY9/wCHY/Uq+3Wc0djjU9G1l82l98/QsfSuQirw0AE/DPJsL2AZs3PRxvStup0o7znrJL+Hrt/6Vzz9DsaR0/CUlQz6UMg7WOsvdRZxaNS0noV4S8GuZ+eAVVnfnqyYCAkurf5Sp/tPdSKWh1iK7Fuxz4c0XkrE4oICrNdEm1U4NB/mVYP3Xws/X6EB5osTT6TYlDazJ4mzN+sQIybed0v3UBaiAIDQqcGgkk4WSJj5LBoLhtWAJIsDkMyc0IpUKcpaUo5s3mtAFgLDoQlPUByMT0npKe4lnjDh80Haf9xt3ehRyqwjtZt0bG4rdCDy8di83qNjA8XjqohNFtbBLgNoWJ2SQcuteoTUlmiO5t528/hz2+5WutGrdFiMMkZs9kLHNNgbHblzscitS4bVRNHR4NTjUtJQlsbfJHS1W4vPUT1JnlfJZkdto5C7n3s0WA5Nw5F6t5yk3mzWxq2pUacPhxS1v079pva3/A4/Lt9iVernoLeQ4D2iX0+qILq6p9vEYOZu28+ZjgPSQtegs6iLvFp6NpP55L7otvEKi1bSs+kyo/CIluyf50t5ylKGdvUl4OPqcbWtDegcfoSRu7XbH6l4uV+Q3MElldJeKfv6HB1MDjVfVD/WUVr3m9+INlPj6G9rk8Hp/Lf03r1ddFbyDAOtn9Pqiu9GPDKXy8XttWrT6a3nQXnZ6n0vkX9W/Fv8V3qKs3sOEp9NbyqtTEF55X/Rha377gf0LStV+Zs6j8QTypRj4y5f9lnV+LwQuY2WVjHvIDWk8Z1zsizd5zyutxzitTZzVK3q1U5Qi2ltfcjce24IO4iy9ESeTzPzW6ItJad7SWnzZFVOWWo+i6Wl+bx1niAICS6t/lKn+091IpaHWIrsW7HPhzReSsTiggKr0pJqNJsOhtdkETpnfVJEjs/O2L7yA+dYn7JjmFVuexJemefmi5LQT5pSfs+hAWsgCAjek2mcFE4RvEj5S0ODWAbiSAS5xA3g9KiqVoweTLGzwytdR0o5JbM3/ghOJa0p3ZQxRxDncS936QD2rXlcyexFzRwGjHrJN7tXv6EVxLSGqn+NnkcPo32Wn+BlmnsUEqkpbWWlKzoUehBL7vzebOWBZeDZzLq1V/J8fjy+8crC26s47Gu1vcuRDdb3hsfkG+3KoLnp8C3wLsz+p8kbmpr46p8SP2nrNrtZD+IOrp736Hb1v+Bx+Xb7Eqkuegt5p4D2iX0+qIxqip71kj+RkLh53PZb0Byitl+fMscdnlbqPjLkmTnF45DilCWseY2sn2nBp2WbbRa7twuWhbEs/iR4lLQcFZVU3rbjku95f9mxp7DtYfUjmj2/uEP/ACWay/IyPDJaN3T35eeoiGpjfV9UP9VQWveW34g2U+PobuuTwen8t/TevV10VvIcA62f0+qK70Y8MpfLxe21atPpredBednqfS+Rf1d8W/xXeoqzew4Sn01vK+1KwfA1EnO5jPus2v1rVtFqbL/8RS/mQj8m/N5ehyNaFVbEojyRxwnziR7/APheLh/zEbWDQzs5fNvkkW+t45M/PGkcGxV1LeaaW3UXuI9BCq5rKT3nf2k9OhB/8VyOevJOEBJdW/ylT/ae6kUtDrEV2Ldjnw5ovJWJxQQFU6u/2vHMVrs9iO1Mw/NNiG3HmiB+06UB2tdeCd04VMQLvgInb1MuJP5ZefMEB39BscFbQU1Re7nsG30PbxJMvGDvNZAd1AU3rb8Pb5CP25VoXPT4HXYH2V/U+SIYoC4CAIC6dVfydH48vvHLfturOPxrtb3LkQ3W94bH5BvtyqC56fAt8C7M/qfJG5qa+OqvEj9qRZtdrIfxB1dPe/Q7WuDwOLy7fdyqS66K3mngPaJfT6o5upmn8Kk8mwebbcfWF5tVtZsfiCfVx3vl7E3rdIaeKdlO+T4eQgNYGuPfGwJIFh5yth1IqWi9pS07OtUpOrFflXfqNjGqfhKeZn043t7WkLM1nFo8W89CrGXg0/uV7qWN+6j0Q/1Vq2neX/4hWXw+PoSXWBo7LWxwsiLAWybTi8kADZc3kBJOamrU3NJIrsLvKdrOUp561lq3kKqNEjQ1NAXSiR0lQwGzdkN2XR85JO/oWu6WhKOvvLiOIq7o1ko5JRffn3P5FrYi8CKQkgDZdmTYbit2Ww5ekm5pLxK21f6UUtHQhsrzwrnueWNa4u5Gi5AsMmjeRvWpRqxhDWdHiljcXV03BflSSzbyXj69xEdLsXbV1UkzQ5rHBoaHW2gGtAzsSN9zvUFSenLMtbG3dtRjTbza8jaxDTaulyM5Y3miAZ+Icf8AEsyrTfeRUsLtaetQzfz1/bZ9iPveXElxJJzJJJJ6STmVGb6SSyR4gCAkurf5Sp/tPdSKWh1iK7Fuxz4c0XkrE4o4OnWOCioKmovZzGEM8d3Ejy8Yt810BwdSmCdzYVCSLPnJnd1PsI/5YYfOUBOpIw4FrgC0ggg7iDkQgKo1USuoK+uwiQ8VrzPTk/OabXFzvJZwZsNxbIgLZQFN62/D2+Qj9uVaFz0+B12B9lf1PkiGKAuAgCAunVX8nR+PL7xy37bqzjsa7XLcuRDNbp/bWeQZ7cqguenwLjAuzP6nyRu6mvjqrxI/akWbXayH8QdXT3v0O1rg8Di8u33cqkuuit5p4D2iX0+qPrVFT7NG9305nHzNaxnrBWbZZQMY7PO4UfBL1ZFtKav/AO7YfoTUzfN8GT7RUFR/zuKLOyp/+ta8YyfP2LgIW+ckVNq6xaCidWCeQMAcxrRmS7YdKDZrQSbZdq0aEowcszqsWt611Gk6cc9r88js4lrThbcQQySHneQxp9bu0BSSul3I06WA1X1kkt2t+i+5CdIdMJ6t8b3BkfBOLo9gG7TkblzibnIcgWvOrKTz8C5tcOo28ZRWb0tTzOLWVkkpvLI+Q873Odbq2jl5lG23tN2nThTWUEluWRhQ9BAEAQBAEBJdW/ylT/ae6kUtDrEV2Ldjnw5ovJWJxRU2teV1fX0OERnil4nqCPmtF7C43EM4Q2O8ujQFrxxhoDWgBoAAA3ADIBAfSArDXJhckRp8Wph8PRuHCW+fETy2zsCSD9WRx5EBYGA4vHV08VRCbxytDh0chabcrTdp6QUBVWtvw9vkI/blWhc9PgddgfZX9T5IhigLgIAgLp1V/J0fjy+8ct+26s47Gu1y3LkQzW74azyDPblUFz0+BcYF2Z/U+SN3U18dVeJH7Uiza7WQ/iDq6e9+h2NcDx3JELi/DNNuW2xJnZSXXRW81MBT+PJ/8fVHK0Y04pqOiii2ZJJRtlwa0AAue51i5xHIRuuvFOtGEEjavMLr3NzKpmlHVt+Sy2L1yITi+KGaqfUgbDnPDwL32S22znbO1hyLXlLOWkXNCgqVBUXrSWXntPrEtIKqf42eVwPzdrZb9xlm+hJTlLazFK0oUuhBL7vzebOavJshDAQBAEAQBAEAQBASXVv8pU/2nupFLQ6xFdi3Y58OaLjx7F46SnlqJjaOJpcec8jWi/K42aOkhWJxRX+prC5JTUYtUj4escdi/wAyIHkvyEgAfVjbzoCz0AQGKqp2yMdG9ocx7S1zTmHNcLOBHMRcICpdCap2DYlJhU7j3JO7hKSRxyu7IMv096frNGXHugMetvw9vkI/blWhc9PgddgfZX9T5IhagLgIAgLL0J0vpaShYyV54QOkOw1pLs3uIz70XHOVtUqsYQyZzmI4dXuLpygtWS1t/LzInprj7a2oErGOY0RhlnWubOe6/FJA77n5FDVqKcs0WuH2krWloSebzz1cPY5NFiEsO1wUj49sAO2CWkgXsLjPlPavCk1sNqpRp1MtOKeXjrNd7iSXEkuO8k3J6ycysEiWSyWw8QBAEAQBAEAQBAEAQBAEAQEl1b/KVP8Aae6kUtDrEV2Ldjnw5o6em1U7GcSjwqBx7kgdwlXI05EtyLL9Hej6zjlxLqxOKLapadsbGxsaGsY0Na0ZBrWizQBzAWCAyoAgCAimsfQ5uJUpjFm1Ed3wSHLYf9EkZhrrAHzHOwQEL0KdDij3Q4kJG4nTNEUjNrZ4VrHOtJYb3XdZ1jbcRkcop0YzebN+2xKvb09Cnllnnsz/AHsJxDoBQN/cX8aSQ+gussKhTXce5Yvdy/X9l7G2zQ+hH+FhPW0H1r18GHgRPErt/wBR+ZlbovRD/CU3+zH/ANU+FDwXkef4+6/3Jf3P3Pv/AOOUn/5af/aj/wCqz8OHgjz/ABtx/uS/uZ8u0ZozvpKb/Zj/AOqfCh4LyM/x1z/uS/ufuY3aJUJ/wlP5o2j1BY+FDwR6WIXS/qS82YX6E0B/w0Y6toeorHwYeB7WJ3a/qM1JdXdAf3Lh1Sy/m5ef4en4Eqxm8X6vsvY1JtWNGdzp29TwfaaVh20CWOOXK2pPh7NGlNqph+ZUSjxmsd6g1ef4VeJNHH6nfBcM/wDJzKnVVMPi6iJ3jMcz0guXh2r7mbMMfpPpQa3NP2ORVavK9m6NkniSN/Xsrw7eou424YxaS/U1vXtmcmp0bq4++pp/Mxzh2suFG6c1tRtQvbefRqLzy55HPlpnt75j2+M1w9YXnJonjOMtjT4mDhRzjtWM0SaL8Bwg5x2pmhovwM8VO93ese7xWuPqCzk2RucY7WlxN+m0dq397TTnrjc0drgAvSpzfcQzvLeHSqLzT5HVpNX1e/fE2PykjfUzaKkVCo+41J4xaR/VnuT9cjuUWqqQ24WoY3nDGF34nEepSK1fezTqY/BdCDe95fZZ8zlaY08OFuihoTLNi012xXcPgQ8Fhk2WgC5BcG33G7vm5zQoRg8yrusWrXEHBpJPwXHa8ye6uNDm4bSiPJ1RJZ88gz23/RBOZa25A85yuVMVhK0AQBAEAQFd6zNCJJ3Mr6AmPEoLEFuXDhvzTybVrgXyIJacrWA6mrvTqPEYi1w4KsiymhNwQRkXNBz2b+dpyPISBMEAQBAEAQBAEAQBAEAQBAEB8mMHeB2IZzYEYG4DsQZs+kMBAEBD9YmnUeHRBrRwtZLlDCLkknIOcBns387jkOUgDl6s9CJIHPr68mTEp7kl1jwAd80Wy2rWBtkAA0ZXuBYiAIAgCAIAgCArrWDoA+WQV+HP4DEY+NkQGz25DfLatlc5OGTsswBs6A6xWVbu5apvc2Is4r4nXaJCN5ZtZ35dg5jkuM0BPEAQBAEAQBAEAQBAEAQBAEAQBAEBA9PtYrKR3ctK3unEX8VkTbuEZO4v2eXl2Rnz2GaA1tXugD4ZDX4i/h8Rk41yQWwX5BbLatlcZNGTcsyBYqAIAgCAIAgCAIAgIhp3q/p8RAebw1TB8HOzvm2zAcBbaAPnHIRcoCI4dpxW4S9tNjMbpIb7MdZGC4O5trLj5dT8sw690BaeGYlFURtlgkZLG7c5hBHSMtxHKN4QG0gCAIAgCAIAgCAIAgCAIDVxPEoqeN0s8jIo273PIA6BnvJ5BvKAq3EdOK3FnupsGjdHDfZkrJAWhvPs5cTLrfnkG2ugJboJq/p8OBeLzVTx8JO/vnXzIaDfZBPnPKTYICXoAgCAIAgCAIAgCAIAgMFdRRzMdHKxskbhZzXgFp6wUBWOI6r56OR1RgtS6ncc3U8jiYn25ATe/LYPB398EAodbElM8QYxRyUsm7hWNLonW3m1zluzYX5nkQFiYLj1NVt26aeOZvLsOBLfGbvaeggIDooAgCAIAgCAIAgOdjWPU1I3bqZ44W8m24Au8Vu9x6ACgK7rtbElS8w4PRyVUm7hXtLYm33G1xlvzeWZjlQDD9WE9ZI2oxqpdUPGbaeMkRMvyEi3RcMA3d8UBZ1DRRwsbHExscbRZrWABo6gEBnQBAEAQBAEAQBAEAQBAEAQBAYK2jjmYY5WMkjO9r2hzT1tOSAr7GdTdFI/haV81FMLlroXEtBPLsuNx1Nc3egNH+xdI6P4irhrowMmTZPd1l9j/MQHo1jYpBYVmDTH6T4C4tHSAGvHmL0B9x686EO2ZYKyJ3KHMZxevj7XoQG/Hrowo75ZR1xP/IFAJNdGFDdLKeqJ/wCYCA0JNeVCXbMUFZK7kDWM43Vx9r0ID4OsXFJ7ijwaYfRfOXBp6SC1g8wegPP7F0jrPj6uGhjIzZDm9vUWXP8AMQG9g2puijfwtU+atmNiXTOIaSOXZabnqc525AWDRUccLBHExkcY3NY0NaOpoyQGdAEAQBAEAQBAEAQBAEAQBAEAQBAEAQBAEBz8a7xAVfiPflAe4b34QFn4L3iA6CAIAgCAIAgCAIAgCAIA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106" name="Picture 10" descr="http://www.lenola.it/wp-content/uploads/2013/11/forzaital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45866"/>
            <a:ext cx="829599" cy="83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lag of Germany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6" y="3973252"/>
            <a:ext cx="960107" cy="5760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flagsinternational.com/media/catalog/product/cache/1/image/9df78eab33525d08d6e5fb8d27136e95/i/c/iceland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87885"/>
            <a:ext cx="942066" cy="94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media.cmgdigital.com/shared/img/photos/2011/05/23/republican_elephan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2148"/>
            <a:ext cx="96010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upload.wikimedia.org/wikipedia/en/e/e3/Democratic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3" y="4676701"/>
            <a:ext cx="73854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Selectorate - complexities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single selectorate is rather rare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Why?</a:t>
            </a:r>
          </a:p>
          <a:p>
            <a:pPr lvl="1"/>
            <a:r>
              <a:rPr lang="en-US" dirty="0" smtClean="0"/>
              <a:t>a) parties have complex internal structures</a:t>
            </a:r>
          </a:p>
          <a:p>
            <a:pPr lvl="1"/>
            <a:r>
              <a:rPr lang="en-US" dirty="0" smtClean="0"/>
              <a:t>b) parties just want to make it harder for students to study candidate selection</a:t>
            </a:r>
          </a:p>
          <a:p>
            <a:endParaRPr lang="en-US" dirty="0"/>
          </a:p>
          <a:p>
            <a:r>
              <a:rPr lang="en-US" b="1" dirty="0" smtClean="0"/>
              <a:t>Assorted method:</a:t>
            </a:r>
          </a:p>
          <a:p>
            <a:pPr lvl="1"/>
            <a:r>
              <a:rPr lang="en-US" dirty="0" smtClean="0"/>
              <a:t>Different candidates face different </a:t>
            </a:r>
            <a:r>
              <a:rPr lang="en-US" dirty="0" err="1" smtClean="0"/>
              <a:t>selectorates</a:t>
            </a:r>
            <a:r>
              <a:rPr lang="en-US" dirty="0" smtClean="0"/>
              <a:t> that differ in their inclusiveness</a:t>
            </a:r>
          </a:p>
          <a:p>
            <a:pPr lvl="1"/>
            <a:r>
              <a:rPr lang="en-US" dirty="0" smtClean="0"/>
              <a:t>Some candidates are selected by members, other by delegates</a:t>
            </a:r>
            <a:r>
              <a:rPr lang="sk-SK" dirty="0" smtClean="0"/>
              <a:t> (</a:t>
            </a:r>
            <a:r>
              <a:rPr lang="en-US" dirty="0" smtClean="0"/>
              <a:t>Belgian parties</a:t>
            </a:r>
            <a:r>
              <a:rPr lang="sk-SK" dirty="0" smtClean="0"/>
              <a:t>)</a:t>
            </a:r>
            <a:endParaRPr lang="en-US" dirty="0" smtClean="0"/>
          </a:p>
          <a:p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82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Selectorate - complexities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Multistage method:</a:t>
            </a:r>
          </a:p>
          <a:p>
            <a:pPr lvl="1"/>
            <a:r>
              <a:rPr lang="en-US" dirty="0" smtClean="0"/>
              <a:t>All candidates face more </a:t>
            </a:r>
            <a:r>
              <a:rPr lang="en-US" dirty="0" err="1" smtClean="0"/>
              <a:t>selectorates</a:t>
            </a:r>
            <a:r>
              <a:rPr lang="en-US" dirty="0" smtClean="0"/>
              <a:t> in more stages</a:t>
            </a:r>
            <a:endParaRPr lang="sk-SK" dirty="0" smtClean="0"/>
          </a:p>
          <a:p>
            <a:pPr lvl="1"/>
            <a:r>
              <a:rPr lang="en-US" dirty="0" smtClean="0"/>
              <a:t>A central committee filters aspirants and presents a shorter lists of persons out of which party delegates select candidates</a:t>
            </a:r>
          </a:p>
          <a:p>
            <a:endParaRPr lang="en-US" dirty="0"/>
          </a:p>
          <a:p>
            <a:r>
              <a:rPr lang="en-US" b="1" dirty="0" smtClean="0"/>
              <a:t>Weighted method:</a:t>
            </a:r>
          </a:p>
          <a:p>
            <a:pPr lvl="1"/>
            <a:r>
              <a:rPr lang="en-US" dirty="0" smtClean="0"/>
              <a:t>All candidates face more </a:t>
            </a:r>
            <a:r>
              <a:rPr lang="en-US" dirty="0" err="1" smtClean="0"/>
              <a:t>selectorates</a:t>
            </a:r>
            <a:r>
              <a:rPr lang="en-US" dirty="0" smtClean="0"/>
              <a:t> at the same stage</a:t>
            </a:r>
          </a:p>
          <a:p>
            <a:pPr lvl="1"/>
            <a:r>
              <a:rPr lang="en-US" dirty="0" smtClean="0"/>
              <a:t>Votes of each </a:t>
            </a:r>
            <a:r>
              <a:rPr lang="en-US" dirty="0" err="1" smtClean="0"/>
              <a:t>selectorate</a:t>
            </a:r>
            <a:r>
              <a:rPr lang="en-US" dirty="0" smtClean="0"/>
              <a:t> are weighted together</a:t>
            </a:r>
          </a:p>
          <a:p>
            <a:pPr lvl="1"/>
            <a:r>
              <a:rPr lang="en-US" dirty="0" smtClean="0"/>
              <a:t>Kuomintang – weighting votes of party delegates and party members</a:t>
            </a:r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048"/>
            <a:ext cx="9144000" cy="64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1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Selectorate - complexities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Public Affairs </a:t>
            </a:r>
            <a:r>
              <a:rPr lang="sk-SK" dirty="0" smtClean="0"/>
              <a:t>(VV)</a:t>
            </a:r>
            <a:r>
              <a:rPr lang="en-US" dirty="0" smtClean="0"/>
              <a:t> in 2010</a:t>
            </a:r>
          </a:p>
          <a:p>
            <a:endParaRPr lang="en-US" dirty="0"/>
          </a:p>
          <a:p>
            <a:r>
              <a:rPr lang="en-US" b="1" dirty="0" smtClean="0"/>
              <a:t>Leaders of lists:</a:t>
            </a:r>
          </a:p>
          <a:p>
            <a:pPr lvl="1"/>
            <a:r>
              <a:rPr lang="en-US" dirty="0" smtClean="0"/>
              <a:t>A central committee made a short list of aspirants</a:t>
            </a:r>
          </a:p>
          <a:p>
            <a:pPr lvl="1"/>
            <a:r>
              <a:rPr lang="en-US" dirty="0" smtClean="0"/>
              <a:t>After that semi-closed primaries have chosen leaders</a:t>
            </a:r>
          </a:p>
          <a:p>
            <a:endParaRPr lang="en-US" dirty="0"/>
          </a:p>
          <a:p>
            <a:r>
              <a:rPr lang="en-US" b="1" dirty="0" smtClean="0"/>
              <a:t>Other candidates:</a:t>
            </a:r>
          </a:p>
          <a:p>
            <a:pPr lvl="1"/>
            <a:r>
              <a:rPr lang="en-US" dirty="0" smtClean="0"/>
              <a:t>Special </a:t>
            </a:r>
            <a:r>
              <a:rPr lang="en-US" dirty="0" err="1" smtClean="0"/>
              <a:t>selectorate</a:t>
            </a:r>
            <a:r>
              <a:rPr lang="en-US" dirty="0" smtClean="0"/>
              <a:t> composing of regional officials, local leaders and the list leader</a:t>
            </a:r>
          </a:p>
          <a:p>
            <a:endParaRPr lang="en-US" dirty="0"/>
          </a:p>
          <a:p>
            <a:r>
              <a:rPr lang="en-US" dirty="0" smtClean="0"/>
              <a:t>Which complexities are present?</a:t>
            </a:r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Selectorate - complexities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Public Affairs </a:t>
            </a:r>
            <a:r>
              <a:rPr lang="sk-SK" dirty="0" smtClean="0"/>
              <a:t>(VV)</a:t>
            </a:r>
            <a:r>
              <a:rPr lang="en-US" dirty="0" smtClean="0"/>
              <a:t> in 2010</a:t>
            </a:r>
          </a:p>
          <a:p>
            <a:endParaRPr lang="en-US" dirty="0"/>
          </a:p>
          <a:p>
            <a:r>
              <a:rPr lang="en-US" b="1" dirty="0" smtClean="0"/>
              <a:t>Leaders of lists:</a:t>
            </a:r>
          </a:p>
          <a:p>
            <a:pPr lvl="1"/>
            <a:r>
              <a:rPr lang="en-US" dirty="0" smtClean="0"/>
              <a:t>A central committee made a short list of aspirants</a:t>
            </a:r>
          </a:p>
          <a:p>
            <a:pPr lvl="1"/>
            <a:r>
              <a:rPr lang="en-US" dirty="0" smtClean="0"/>
              <a:t>After that semi-closed primaries have chosen leaders</a:t>
            </a:r>
          </a:p>
          <a:p>
            <a:endParaRPr lang="en-US" dirty="0"/>
          </a:p>
          <a:p>
            <a:r>
              <a:rPr lang="en-US" b="1" dirty="0" smtClean="0"/>
              <a:t>Other candidates:</a:t>
            </a:r>
          </a:p>
          <a:p>
            <a:pPr lvl="1"/>
            <a:r>
              <a:rPr lang="en-US" dirty="0" smtClean="0"/>
              <a:t>Special </a:t>
            </a:r>
            <a:r>
              <a:rPr lang="en-US" dirty="0" err="1" smtClean="0"/>
              <a:t>selectorate</a:t>
            </a:r>
            <a:r>
              <a:rPr lang="en-US" dirty="0" smtClean="0"/>
              <a:t> composing of regional officials, local leaders and the list leader</a:t>
            </a:r>
          </a:p>
          <a:p>
            <a:endParaRPr lang="en-US" dirty="0"/>
          </a:p>
          <a:p>
            <a:r>
              <a:rPr lang="en-US" dirty="0" smtClean="0"/>
              <a:t>Applied methods - multistage and assorted</a:t>
            </a:r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55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Selectorate - complexities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dirty="0" smtClean="0"/>
              <a:t>How to deal with them?</a:t>
            </a:r>
          </a:p>
          <a:p>
            <a:endParaRPr lang="en-US" dirty="0"/>
          </a:p>
          <a:p>
            <a:r>
              <a:rPr lang="en-US" dirty="0" smtClean="0"/>
              <a:t>Separate analysis of each </a:t>
            </a:r>
            <a:r>
              <a:rPr lang="en-US" dirty="0" err="1" smtClean="0"/>
              <a:t>selectorate</a:t>
            </a:r>
            <a:r>
              <a:rPr lang="en-US" dirty="0" smtClean="0"/>
              <a:t> and its impact</a:t>
            </a:r>
          </a:p>
          <a:p>
            <a:endParaRPr lang="en-US" dirty="0"/>
          </a:p>
          <a:p>
            <a:r>
              <a:rPr lang="en-US" dirty="0" smtClean="0"/>
              <a:t>Excluding stages which are only formalities</a:t>
            </a:r>
            <a:r>
              <a:rPr lang="sk-SK" dirty="0" smtClean="0"/>
              <a:t> (</a:t>
            </a:r>
            <a:r>
              <a:rPr lang="en-US" dirty="0" smtClean="0"/>
              <a:t>in multistage method</a:t>
            </a:r>
            <a:r>
              <a:rPr lang="sk-SK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Calculation of relative impacts into an average value</a:t>
            </a:r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Candidate selection</a:t>
            </a:r>
            <a:r>
              <a:rPr lang="cs-CZ" dirty="0" smtClean="0"/>
              <a:t> as topic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 mainstream in political science</a:t>
            </a:r>
          </a:p>
          <a:p>
            <a:endParaRPr lang="en-US" dirty="0"/>
          </a:p>
          <a:p>
            <a:r>
              <a:rPr lang="en-US" dirty="0" smtClean="0"/>
              <a:t>Rising influence in recent period</a:t>
            </a:r>
            <a:r>
              <a:rPr lang="cs-CZ" dirty="0" smtClean="0"/>
              <a:t>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Unfinished discussions about theoretical framework and methodology</a:t>
            </a:r>
          </a:p>
          <a:p>
            <a:endParaRPr lang="en-US" dirty="0"/>
          </a:p>
          <a:p>
            <a:r>
              <a:rPr lang="en-US" b="1" dirty="0" smtClean="0"/>
              <a:t>Key question</a:t>
            </a:r>
            <a:r>
              <a:rPr lang="en-US" dirty="0" smtClean="0"/>
              <a:t> – How to study candidate selection?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Selectorate</a:t>
            </a:r>
            <a:r>
              <a:rPr lang="sk-SK" dirty="0" smtClean="0"/>
              <a:t> - </a:t>
            </a:r>
            <a:r>
              <a:rPr lang="sk-SK" dirty="0" err="1" smtClean="0"/>
              <a:t>complexities</a:t>
            </a:r>
            <a:endParaRPr lang="en-US" dirty="0"/>
          </a:p>
        </p:txBody>
      </p:sp>
      <p:sp>
        <p:nvSpPr>
          <p:cNvPr id="4" name="AutoShape 6" descr="data:image/jpeg;base64,/9j/4AAQSkZJRgABAQAAAQABAAD/2wCEAAkGBxQTEhQUExQUFRIXGBgXGRgXGBgdGBQdGBkWFhcXHRYYHCggGx8lHB0WITEiJikrLi8vFx8zODMsNygtLiwBCgoKDg0OGxAQGzQkHyUwNyw0LC8sLCwsLCwsNTUsLCwsLCwsLC8sLCwsLywsLCwtLCwsLCwsLCwsNCwsLCwsLP/AABEIAOEA4AMBEQACEQEDEQH/xAAcAAEAAgMBAQEAAAAAAAAAAAAABgcDBAUBAgj/xABNEAABAwICBAcKCwUIAgMAAAABAAIDBBEFIQYHEjETIkFRYXGRFDI0cnOBobGysyMzNUJSYoOSosHCJEOCo8MVF0RTY5PR0gi0FiVU/8QAGwEBAAIDAQEAAAAAAAAAAAAAAAMFAQQGAgf/xAA8EQACAQICBggEBAUEAwAAAAAAAQIDBAUREiExcYGxMjM0QVGRwdETYXKhBiJC8BQjQ5LhUlNi8RUlsv/aAAwDAQACEQMRAD8AvFAEAQBAEAQBAEAQEQ0h1mYbR3bJUNfIL/Bw/COuN4JbxWnocQgIx/edX1fybhUr2kXbLPcMPZZv8xAejD9JqmxfU0tG072MDXOHYx+f8aA9/uxxGQ3mxyqz3tYJAPN8MAPuoDKNT4Pf4nXuPlP+boAdT4He4nXtPlL+qyAxf3Y4jGbw45VZbmvEhHn+GIP3UB4cP0mprllTS1jRuY4NDj2sZn/GgPn+86vpMsSwqZjQLulguWDtu3+YgJRo7rMw2ss2OobHIbfBzfBuudwBdxXHoaSgJegCAIAgCAIAgCAIAgCAIAgCAIDxzrC5yA9CArrSPWzAyTuegjdX1RyAiuYwfHAO3z8UEb8wgOU3QvFsT42KVfc0B/w1Pbcfmusdnpu4yHfuQEy0d1eYfR2MVMx0g/eScd991wXd6fFAQEpQBAEAQBAEAQBARXSLV5h1Zcy0zGyH95FxH35yW98fGBQEOdoXi2GcbC6vumAf4aotuHzW3Oz03aYzu3oDq6Oa2YHydz18bqCqGREtxGT45A2OfjADdmUBYrXXFxmD6UB6gCAIAgCAIAgCAIAgCA4Wl2ltNh0XCVL7E32I22MkpHI1vZmbAXFygK5iw/E8fIfUOdQYWc2xN+MnHITcDaB53cXcQ070BZWjOi1LQR8HSxNYPnO3vf0uecz1bhyAIDsoAgCAIAgCAIAgCAIAgCA42k2i1LXx8HVRNfbvXbns6WvGY6tx5QUBWslBieAEvp3Or8LGbonfGQDlIsDsgfSbxd5LRvQFjaI6W02IxcJTPuRbbjdYSRE8jm9uYuDY2KA7qAIAgCAIAgCAIAgIVrE1gMw9rYom8PXS2EULbnvjYOeG52vuaM3HIWzIA4+h2rp8kor8Xd3RWus5sTrGODlAsOKSOQDijpOaAs1AEAQBAEAQBAEAQBAEAQBAEAQBAVlpjq6fHKa/CHcBWtuXRNsI5+Uix4oJ5QeKeg5oDsau9YEeINdFK3gK6K4lhdcZtNi5odna+9pzacjfIkCaoAgCAIAgCAICE6ytOhh8bYoW8LXzcWGIAki52Q9zRna+QG9xyG4kAa2rjQI0xNZWnhsSmu573G/A7W9rTu2rZFw6hlvAn6AIAgCAIAgCAIAgCAIAgCAIAgCAIAgIBrH0CNSRWUR4HEobOY9ptw2zua47tq2Qceo5bgNnVrp0MQjdFK3gq6HizREEHI7Je1pztfIje05HeCQJsgCAIAgCA4Om2lEWHUj6iTMjixsvYyvIOywHk5yeQAlAVroYI4JjieKlzsRqBwkUewSYI3Xa0i/FaSBYC92ty3kpmate8pUXlN6yS1ms9v7qncel7gPQ0H1rGZoTxiP6Y+ZxqrWNVu70RRjoaSe1xI9CGrLFqz2JI5U+l1a/fUPHi7LfZAQ1pX9xLbI0JMXqHd9PMeuR59ZQidxVe2T82a7qh53ucfOUyPHxJ+J4J3D5zu0pkY05eJnjxSdvezSt6pHj1FD2q9VbJPzN+n0rrGbqiT+Ih3tgoTRvriOyT58zqU2sSsb3xjk8ZlvYIQnjitdbcnw9jq02tB37ynaelryPQWn1obMcY/1Q+50odZtOe+imHUGEe0EzJ1i9HvT+3ubsWsKiO9729bHfpumZKsTt33/Y3ItM6F26oaOsPb7TQmZLG/t5bJG3HpFSO3VMH+40eglZzJFdUX+teaNuPEInd7LGep7T6ihIqkHsaM7Xg7iCh6zPpDIQBAY5Z2tzc5rR0kD1oYcktpVGsrDmcOzEcMmj/tGHjPjjcHGoY0ca7WnMhgNx85uW8AIRqvTctFSTZPdCdKIsRpGVEeRPFkZe5ieANph9YPKCChKd5AEAQHjnAAkmwGZJ5EBTuFRnH8VdUvF8LonbMTTumfkbkcoNg4/VEYIzKA2NavhrfIs9qRYOcxbrlu9yGoVYQBAEAQBAEAQBAEAQBAEAQHTwnR+oqbmGIvaDYuyDQcjbacQNxGXShsUbWrW1wR3qjV9NFBJNJJGCxhfstu4mwvYuyt6UNyWF1IU3OUtmsibah43PcOolMiu+JPxPvu2T/Mf953/KZGfiz/1PzPl1U873vPW4/wDKZGHUm+9mFDwSbVz8oQ9Unu3Ib+Gdpjx5GTFIzgGKtqGC2F1rtmVo3QyZm4HIBcuH1TIAMgsnUFxNcCAQbg5gjlQHqAICuNdGOvbBHh9NnVVzuCAG8Rkhr7821cNz5C/mQEv0R0fjoKSKmj3Mbxncr3HN7z1uv1Cw5EBXmtXw1vkWe1IsHOYt1y3e5DUKsIAgCAIAgCAIAgCAXQEj0X0QkrGl7XsZG12wSbl17A5NGRyI5QhvWlhK4WknkthNcP1bUzLGV8kp5r7DT5m5/iTItaeE0Y9Jt/b9+ZxdZmFQ07KcQxsjuX3sMzYMtd28+dDVxSjTpwjoLIkmraIMoGuOW06R58zi31NRG9hq0bZPeyQYtDwkEzPpRvb2tIWTcqx0qcl4o/PoWDjAgCAICTauflCHqk925DfwztMePIs/S7R+OvpJaaTc9vFdyseM2PHU63WLjlWTqCIamMde6CTD6nKqoXcEQd5jBLWW59mxblyBnOgLHQHhKAqXV6P7TxesxRwvBAe56a+7cRtDmOwdojnn6EBbaAqTWr4a3yLPakWDnMW65bvchqFWEAQBAEAQHQwvBZ6g/AxOfbeRk0dBe6zQei6E1K3q1ehHP9+J0q7QqsiYXuiu0C52XNcWjqBufNdDYqYdXhHSa8j60GwCOsmeyUvDWs2uKQCcwLXIOSGbC1hXm1PuLOoNFaOHNsLL/Sfxj2vvbzLORfU7OhT2RXHXzN7EMJhmYY5I2lpFtwu3pB5D0hCWpRhUjoyWoq3B9KHYeyanbG17xM/juJAFrM70DPvb7wsFBRvHaKVJLN5vX9iwdC8Slqabhptm7nu2Q0WAa3i25TvDt5RFzZVZ1aWnPvITrYq9qoij5GR387zn6Gt7UKrF551Ix8FzJjhDeCwpp3Wpi/tYXn1p3FpR/Jar6c/tmd6mdtMaedoPaFk2460j8+VUOw97Pouc3sJCwjjKkdGbj4MxIeAgCAkurr5Qh+0929Dew3tMePJl0LJ1JUmsIf2Zi9HijcoJz3PU824DaPOdgBwHPB0oC2gUBDtbuO9yYXUOBtJIOAZnY3kuHEHnDNtw8VAberXAe4sNpoSLSbHCSXtfbk47gbfRvs9TQgJOgKk1q+Gt8iz2pFg5zFuuW73IahVhAEB1sI0bqakbUURLL22iQ1vTm45+a6GzRs61ZZwWrxJVh+rGQ2M0zW9EYLj951rdhQsaeDv9cvI126GxnEhTNLzCxgkeXEbRHNcAWuSB1XQ8f+Ph/EqmtiWbLExCuho4NpwDIm2aA0brmwAaE2F1UqU6EM3qSOgCskxXOr6INxCsa0Wa3hGgcwEtgFhFLh8VG5qJfvWdfWn4F9oz1ORmzinUcUS2E8UdQ9SyWC2FBY48GpnIzBlkIPOC9xWDj7h51pNeLLt0ZpOCpII7WIjbfrI2neklZR1VtDQpRj8intMavha2ocM+OWD+CzB6vSsHNXs9O4k/nl5ai2dIGcHh8zR82ncz8Gyj2HR3C0beS+Xob2CSbVNA7nijPawFZJaLzpxfyRSmlUOxWVI/1Xn7xLh61g5W8jo15r5nKQ1ggCAkurr5Qh+0929Dew3tMePJl0LJ1JGNZWA924bUwgXk2OEjta+3Hx2gX57bPU4oDU1RY73XhdO4m8kY4B+dzeOwBJ5yzYcfGQEa1qfteK4Vh29heaiVpGTmgn9Ecw/iQFroAgKk1q+Gt8iz2pFg5zFuuW73IahVhAEBcmrTwBnjSe0UR1GG9njx5mhp3pdNSytiiazOMPLnAki7nNsBe3Jy33oQX99UoTUIJbMzn6t8Rknq55JXbbzEBewGQcLCzQAneRYZWnVqylN5vI6+tTwIeVZ6nI9hs4p1HFEuh70dQWSxWwr7QP5SruuT3ywinsO1VePMlOl2COq4BE1wbx2uJN8gL3sBvOfQjN+7oOvDQTy1n3pG6pEDm0rAX7NtouALRb5o5Xddh17kPVz8X4bVJaylsJo+Fniit30jWnoBcA70XQ5ahT06sYfMvnEKkRRSSHcxjnfdBKyddUmoQcn3IonBozJUwtOZfKwHpu8X/NYOSoLTrRz72XxWUrJWOjkG0x2RGefRksnXTgprRlsPuGJrGta0BrWgAAbgBkAEMpKKyRTWsWHZr5vrBjvwNB9IKwcxiccrh/PIjSGgZIYXPOyxrnO5mgk9gQ9RhKTyisyQYfoPWS2PBcG08sh2fw5u9CG5Tw2vPuy3/vMmei2ghppmTvm2nt2rNa2zeM1zTxibnfzBC0tcN+DNVHLNomyyWoQFUaqx3JimK4duYHioiaBk1pI/Q+EfwoD7wEGo0orZDYspoGxt+q4iMW7TMgLUQBAVJrV8Nb5FntSLBzmLdct3uQ1CrCAIC5NWngEfjSe0UR1GG9njx5nI070YqKuqY6Jo2BE1pe5wAB2nm1t+4jcENa/s6tesnBastvmfGgGFupq6oheWuc2Jty29uNsuyvnyp3mMPoujXnB7ckdLWp4EPKs9TkewnxTqOKJdD3o6gslithX2gXyjXdcnvSsIp7DtNXjzJJpvjElLTiWLZ2uEaCHC4IIcSPQjN69ryo09OPid9jrgHnWTbRVeiVHt4vKeSJ87/wATmD0uHYsI5+0p6V7J+DfsS7WNWcHQyC9jIWxjzm7vwhyMssRqaFu/nqK50Ch26+Acxc77rHEemyFHh0c7iJYWsqsdFR8RzmOdI1t2kg7nOIuOpGXWJVHChqeTbNrQCXaoICczxx2SPCIkw+Wlbxb/AHrNHSfQruypEpl4NgY1pAbdxILjzgDIjn3IRXWH/HqKbeSyM2H6AUcdi5jpTzyOy+62w7QUyPVPDaENqz3kjpaSOMbMbGMbzNaAOwLJuxhGKyisjMh6MT52BzWlzQ519lpIu6wJNhvOVz5ljNHpQk02lqRlWTyEBVeOg0+lFFILBlVA6Nx+k5okFu0QoBqbZt1mNTk3D6otHRsvmd2Wc3sQFqIAgKk1q+Gt8iz2pFg5zFuuW73IahVhAEBcmrTwCPxpPbKI6jDezx48zJpRpjHRvEbo3vkLQ8AWDbEkC7jnyHkKGbq/hbvRaze04mgmKmqr6mYtDC6NvFBvbZ2W77C+5DVsK/xq855ZZpG/rU8CHlWep6PYTYp1HFEuh70dQWSxWwr7QL5RruuT3pWEU9h2mrx5nT1qeBDyrPU5GT4p1HFEug71vUPUslithC9AaX9pxCT/AFnMHRx3ud+nsWEVlhD+bVl88ju6S6PNrBG173NYwlxDbXcbWGZvawvycqG3c2quEoyeSRr4XovT000bomEENfdznEk96OU2G87gEyPFKzpUZpwRGdauMwvijjZKx7mvLnBrg4ts0gXDd28qOdWEe82brB728hGNGm9u16l9/QlehWHPp6SON5BObsr5B52rZ8uakWwitaEqFP4ctq8DtSytaCXENaN5JAA85WczZUXJ5IjuJaeUMOXDCR3NEC/8Q4vaVDKvBd5YUsJuqn6ct+r/AD9iK4jrVJygpwPrSu/Qz/soZXXgi0pYAv6s/Jer9iLYlppWzX2p3MafmxcQdreN6VDKtOXeWdLDLWlshnv1/wCPsZ9XJvicBJJceEuTmT8FJvJzKzQ6xHjFdVlNLZq5ovFWJxQQFWa42bFbgs4NgyqDT07T4Hdlmu7UB7qBftU1a/ldWSH8EZ/NAWkgCAqTWr4a3yLPakWDnMW65bvchqFWEAQFyatPAI/Gk9sojqMN7PHjzIfrX8MZ5FvtyIVeL9et3qzY1SfHzeTHtBCTB+nLcSDWoP2IeVZ6nozdxRfyOKJfGMh1BZLFbCvNX7gcQrSNxMhHnlWEU+HvO5qfvvOprU8CHlWepyMnxXqOKJPh1YyRjCxzTdjHWBFwHC4uOTl7EzLCD0oKS2MimI14woTyuZwgqKguY1pta7Np20SMsw7ddR1Knw1myfC8MlWq1IxaS6X74kfpNYtTPUwRtZFFG+WNrgAXOIc9oI2jlu+qtdXEpSSOingtGlRnJttpN+C2eH+Sz634t/iu9RW49hzdPpLefm+ih2zGz6Zaz7xDfzVSlnqPodSWhpS8M35H6RfIGljfpHZHma53qaVbbD52ouWb8NfoRDW1BtUN7d5LG7t2mfqUFyvyFtgc3G6y8U/f0KcWidcEAQEl1b/KVP8Aae6kUtDrEV2Ldjnw5ovJWJxQQFXa/XbNNRP5W1kZ/BIfyQHn/j+3ZpKxnK2skH4Ix+SAtJAEBUmtXw1vkWe1IsHOYt1y3e5DUKsIAgLk1aeAR+NJ7ZRHUYb2ePHmQ/Wv4YzyLfbkQq8X69bvVmPVjiLIqpzXkNEjNlpO7aBBAv0i/nsOVDGFVYwqtS7y25Iw4WcARcHMXzGYOfSsnRtJ7SJ6c6XNpRwEdzUvaNnLJgcS0OvuJuDYdGfTFUrRg8u82qeHXVzTcqOSWzSb2cNb+2Rn0R0QFE5z+FMj3N2TxbNGd91yfSpMios7FW7bzzbIzrjlkDqZoc4RuEhLQTslzSyxI57OK1bltZZHXYJQo1VNzim01lms/HxPjUuONV9UPrmWLXayX8QdGlx9Df1yeD0/lv6b16uuit5BgHWz+n1RXWjfhlL5eL3jVqw6S3nQXfZ6n0vkfoCt+Lf4rvUVZvYcJT6S3lBaGQbdZSN/1GO+5x/0qspLOSO6xCehb1H8n99XqXXjc2zNQj6U7v8A16j87Kwm9cd/ozjbeOdOq/CK/wDqJqaw4NvDqgczWv8AuPa/8lius6bJcKno3cPLzWRRarjtggCAkurf5Sp/tPdSKWh1iK7Fuxz4c0XkrE4oICrf/IBu1S0bOV1ZGPwSD80B5qXk2anGYP8ALq3H7z5mfo9IQFpoAgKk1q+Gt8iz2pFg5zFuuW73IxQYZNMbRRPf0taSB1ncPOhoU6FSp0Itknw7VzVPsZCyEdJ2ndjcvShv08JrS6TS+/78yT4dq3pmZyuklPNfZb2Nz/EmRv08Kox6Wb+378yWUNFHCwRxNDGDcBuzzKyWMIRgtGKyRXOnlK2bFaaF1w2RkbSRa4BfLuuDmoZ1MpqPie5YCrynK6lPJRWWSWt5a9uerb4MlmH6E0cX7oSHnkO1f+E8X0KXI06dhbw/Tnv1nSxXFYKSIPlcI47hos0nOxIaGtB5AexYlNRWbLK3tqleWhSWb8tRVOM4nHX4rTOiDtjagZxhYnZkc9xtfdY8vMVpSkqlVNfI6m3oTtLGcZ7fzPV81ki4XzWe1v0g4/dt/wArez1nJKOcWyBa5IfgKd/NKW/eY4/pC1rrYi9wCX82cfln5P8AyaWpjvqvqh9cy82u1k34g6NPj6G9rk8Hp/Lf03r1ddFbyDAOtn9Pqiu9Gh+2Uvl4vbatWHSW86C77PU+l8i/634t/iu9RVm9hwlPpLeUrqrg2q+E/QY9/wCHY/Uq+3Wc0djjU9G1l82l98/QsfSuQirw0AE/DPJsL2AZs3PRxvStup0o7znrJL+Hrt/6Vzz9DsaR0/CUlQz6UMg7WOsvdRZxaNS0noV4S8GuZ+eAVVnfnqyYCAkurf5Sp/tPdSKWh1iK7Fuxz4c0XkrE4oICrNdEm1U4NB/mVYP3Xws/X6EB5osTT6TYlDazJ4mzN+sQIybed0v3UBaiAIDQqcGgkk4WSJj5LBoLhtWAJIsDkMyc0IpUKcpaUo5s3mtAFgLDoQlPUByMT0npKe4lnjDh80Haf9xt3ehRyqwjtZt0bG4rdCDy8di83qNjA8XjqohNFtbBLgNoWJ2SQcuteoTUlmiO5t528/hz2+5WutGrdFiMMkZs9kLHNNgbHblzscitS4bVRNHR4NTjUtJQlsbfJHS1W4vPUT1JnlfJZkdto5C7n3s0WA5Nw5F6t5yk3mzWxq2pUacPhxS1v079pva3/A4/Lt9iVernoLeQ4D2iX0+qILq6p9vEYOZu28+ZjgPSQtegs6iLvFp6NpP55L7otvEKi1bSs+kyo/CIluyf50t5ylKGdvUl4OPqcbWtDegcfoSRu7XbH6l4uV+Q3MElldJeKfv6HB1MDjVfVD/WUVr3m9+INlPj6G9rk8Hp/Lf03r1ddFbyDAOtn9Pqiu9GPDKXy8XttWrT6a3nQXnZ6n0vkX9W/Fv8V3qKs3sOEp9NbyqtTEF55X/Rha377gf0LStV+Zs6j8QTypRj4y5f9lnV+LwQuY2WVjHvIDWk8Z1zsizd5zyutxzitTZzVK3q1U5Qi2ltfcjce24IO4iy9ESeTzPzW6ItJad7SWnzZFVOWWo+i6Wl+bx1niAICS6t/lKn+091IpaHWIrsW7HPhzReSsTiggKr0pJqNJsOhtdkETpnfVJEjs/O2L7yA+dYn7JjmFVuexJemefmi5LQT5pSfs+hAWsgCAjek2mcFE4RvEj5S0ODWAbiSAS5xA3g9KiqVoweTLGzwytdR0o5JbM3/ghOJa0p3ZQxRxDncS936QD2rXlcyexFzRwGjHrJN7tXv6EVxLSGqn+NnkcPo32Wn+BlmnsUEqkpbWWlKzoUehBL7vzebOWBZeDZzLq1V/J8fjy+8crC26s47Gu1vcuRDdb3hsfkG+3KoLnp8C3wLsz+p8kbmpr46p8SP2nrNrtZD+IOrp736Hb1v+Bx+Xb7Eqkuegt5p4D2iX0+qIxqip71kj+RkLh53PZb0Byitl+fMscdnlbqPjLkmTnF45DilCWseY2sn2nBp2WbbRa7twuWhbEs/iR4lLQcFZVU3rbjku95f9mxp7DtYfUjmj2/uEP/ACWay/IyPDJaN3T35eeoiGpjfV9UP9VQWveW34g2U+PobuuTwen8t/TevV10VvIcA62f0+qK70Y8MpfLxe21atPpredBednqfS+Rf1d8W/xXeoqzew4Sn01vK+1KwfA1EnO5jPus2v1rVtFqbL/8RS/mQj8m/N5ehyNaFVbEojyRxwnziR7/APheLh/zEbWDQzs5fNvkkW+t45M/PGkcGxV1LeaaW3UXuI9BCq5rKT3nf2k9OhB/8VyOevJOEBJdW/ylT/ae6kUtDrEV2Ldjnw5ovJWJxQQFU6u/2vHMVrs9iO1Mw/NNiG3HmiB+06UB2tdeCd04VMQLvgInb1MuJP5ZefMEB39BscFbQU1Re7nsG30PbxJMvGDvNZAd1AU3rb8Pb5CP25VoXPT4HXYH2V/U+SIYoC4CAIC6dVfydH48vvHLfturOPxrtb3LkQ3W94bH5BvtyqC56fAt8C7M/qfJG5qa+OqvEj9qRZtdrIfxB1dPe/Q7WuDwOLy7fdyqS66K3mngPaJfT6o5upmn8Kk8mwebbcfWF5tVtZsfiCfVx3vl7E3rdIaeKdlO+T4eQgNYGuPfGwJIFh5yth1IqWi9pS07OtUpOrFflXfqNjGqfhKeZn043t7WkLM1nFo8W89CrGXg0/uV7qWN+6j0Q/1Vq2neX/4hWXw+PoSXWBo7LWxwsiLAWybTi8kADZc3kBJOamrU3NJIrsLvKdrOUp561lq3kKqNEjQ1NAXSiR0lQwGzdkN2XR85JO/oWu6WhKOvvLiOIq7o1ko5JRffn3P5FrYi8CKQkgDZdmTYbit2Ww5ekm5pLxK21f6UUtHQhsrzwrnueWNa4u5Gi5AsMmjeRvWpRqxhDWdHiljcXV03BflSSzbyXj69xEdLsXbV1UkzQ5rHBoaHW2gGtAzsSN9zvUFSenLMtbG3dtRjTbza8jaxDTaulyM5Y3miAZ+Icf8AEsyrTfeRUsLtaetQzfz1/bZ9iPveXElxJJzJJJJ6STmVGb6SSyR4gCAkurf5Sp/tPdSKWh1iK7Fuxz4c0XkrE4o4OnWOCioKmovZzGEM8d3Ejy8Yt810BwdSmCdzYVCSLPnJnd1PsI/5YYfOUBOpIw4FrgC0ggg7iDkQgKo1USuoK+uwiQ8VrzPTk/OabXFzvJZwZsNxbIgLZQFN62/D2+Qj9uVaFz0+B12B9lf1PkiGKAuAgCAunVX8nR+PL7xy37bqzjsa7XLcuRDNbp/bWeQZ7cqguenwLjAuzP6nyRu6mvjqrxI/akWbXayH8QdXT3v0O1rg8Di8u33cqkuuit5p4D2iX0+qPrVFT7NG9305nHzNaxnrBWbZZQMY7PO4UfBL1ZFtKav/AO7YfoTUzfN8GT7RUFR/zuKLOyp/+ta8YyfP2LgIW+ckVNq6xaCidWCeQMAcxrRmS7YdKDZrQSbZdq0aEowcszqsWt611Gk6cc9r88js4lrThbcQQySHneQxp9bu0BSSul3I06WA1X1kkt2t+i+5CdIdMJ6t8b3BkfBOLo9gG7TkblzibnIcgWvOrKTz8C5tcOo28ZRWb0tTzOLWVkkpvLI+Q873Odbq2jl5lG23tN2nThTWUEluWRhQ9BAEAQBAEBJdW/ylT/ae6kUtDrEV2Ldjnw5ovJWJxRU2teV1fX0OERnil4nqCPmtF7C43EM4Q2O8ujQFrxxhoDWgBoAAA3ADIBAfSArDXJhckRp8Wph8PRuHCW+fETy2zsCSD9WRx5EBYGA4vHV08VRCbxytDh0chabcrTdp6QUBVWtvw9vkI/blWhc9PgddgfZX9T5IhigLgIAgLp1V/J0fjy+8ct+26s47Gu1y3LkQzW74azyDPblUFz0+BcYF2Z/U+SN3U18dVeJH7Uiza7WQ/iDq6e9+h2NcDx3JELi/DNNuW2xJnZSXXRW81MBT+PJ/8fVHK0Y04pqOiii2ZJJRtlwa0AAue51i5xHIRuuvFOtGEEjavMLr3NzKpmlHVt+Sy2L1yITi+KGaqfUgbDnPDwL32S22znbO1hyLXlLOWkXNCgqVBUXrSWXntPrEtIKqf42eVwPzdrZb9xlm+hJTlLazFK0oUuhBL7vzebOavJshDAQBAEAQBAEAQBASXVv8pU/2nupFLQ6xFdi3Y58OaLjx7F46SnlqJjaOJpcec8jWi/K42aOkhWJxRX+prC5JTUYtUj4escdi/wAyIHkvyEgAfVjbzoCz0AQGKqp2yMdG9ocx7S1zTmHNcLOBHMRcICpdCap2DYlJhU7j3JO7hKSRxyu7IMv096frNGXHugMetvw9vkI/blWhc9PgddgfZX9T5IhagLgIAgLL0J0vpaShYyV54QOkOw1pLs3uIz70XHOVtUqsYQyZzmI4dXuLpygtWS1t/LzInprj7a2oErGOY0RhlnWubOe6/FJA77n5FDVqKcs0WuH2krWloSebzz1cPY5NFiEsO1wUj49sAO2CWkgXsLjPlPavCk1sNqpRp1MtOKeXjrNd7iSXEkuO8k3J6ycysEiWSyWw8QBAEAQBAEAQBAEAQBAEAQEl1b/KVP8Aae6kUtDrEV2Ldjnw5o6em1U7GcSjwqBx7kgdwlXI05EtyLL9Hej6zjlxLqxOKLapadsbGxsaGsY0Na0ZBrWizQBzAWCAyoAgCAimsfQ5uJUpjFm1Ed3wSHLYf9EkZhrrAHzHOwQEL0KdDij3Q4kJG4nTNEUjNrZ4VrHOtJYb3XdZ1jbcRkcop0YzebN+2xKvb09Cnllnnsz/AHsJxDoBQN/cX8aSQ+gussKhTXce5Yvdy/X9l7G2zQ+hH+FhPW0H1r18GHgRPErt/wBR+ZlbovRD/CU3+zH/ANU+FDwXkef4+6/3Jf3P3Pv/AOOUn/5af/aj/wCqz8OHgjz/ABtx/uS/uZ8u0ZozvpKb/Zj/AOqfCh4LyM/x1z/uS/ufuY3aJUJ/wlP5o2j1BY+FDwR6WIXS/qS82YX6E0B/w0Y6toeorHwYeB7WJ3a/qM1JdXdAf3Lh1Sy/m5ef4en4Eqxm8X6vsvY1JtWNGdzp29TwfaaVh20CWOOXK2pPh7NGlNqph+ZUSjxmsd6g1ef4VeJNHH6nfBcM/wDJzKnVVMPi6iJ3jMcz0guXh2r7mbMMfpPpQa3NP2ORVavK9m6NkniSN/Xsrw7eou424YxaS/U1vXtmcmp0bq4++pp/Mxzh2suFG6c1tRtQvbefRqLzy55HPlpnt75j2+M1w9YXnJonjOMtjT4mDhRzjtWM0SaL8Bwg5x2pmhovwM8VO93ese7xWuPqCzk2RucY7WlxN+m0dq397TTnrjc0drgAvSpzfcQzvLeHSqLzT5HVpNX1e/fE2PykjfUzaKkVCo+41J4xaR/VnuT9cjuUWqqQ24WoY3nDGF34nEepSK1fezTqY/BdCDe95fZZ8zlaY08OFuihoTLNi012xXcPgQ8Fhk2WgC5BcG33G7vm5zQoRg8yrusWrXEHBpJPwXHa8ye6uNDm4bSiPJ1RJZ88gz23/RBOZa25A85yuVMVhK0AQBAEAQFd6zNCJJ3Mr6AmPEoLEFuXDhvzTybVrgXyIJacrWA6mrvTqPEYi1w4KsiymhNwQRkXNBz2b+dpyPISBMEAQBAEAQBAEAQBAEAQBAEB8mMHeB2IZzYEYG4DsQZs+kMBAEBD9YmnUeHRBrRwtZLlDCLkknIOcBns387jkOUgDl6s9CJIHPr68mTEp7kl1jwAd80Wy2rWBtkAA0ZXuBYiAIAgCAIAgCArrWDoA+WQV+HP4DEY+NkQGz25DfLatlc5OGTsswBs6A6xWVbu5apvc2Is4r4nXaJCN5ZtZ35dg5jkuM0BPEAQBAEAQBAEAQBAEAQBAEAQBAEBA9PtYrKR3ctK3unEX8VkTbuEZO4v2eXl2Rnz2GaA1tXugD4ZDX4i/h8Rk41yQWwX5BbLatlcZNGTcsyBYqAIAgCAIAgCAIAgIhp3q/p8RAebw1TB8HOzvm2zAcBbaAPnHIRcoCI4dpxW4S9tNjMbpIb7MdZGC4O5trLj5dT8sw690BaeGYlFURtlgkZLG7c5hBHSMtxHKN4QG0gCAIAgCAIAgCAIAgCAIDVxPEoqeN0s8jIo273PIA6BnvJ5BvKAq3EdOK3FnupsGjdHDfZkrJAWhvPs5cTLrfnkG2ugJboJq/p8OBeLzVTx8JO/vnXzIaDfZBPnPKTYICXoAgCAIAgCAIAgCAIAgMFdRRzMdHKxskbhZzXgFp6wUBWOI6r56OR1RgtS6ncc3U8jiYn25ATe/LYPB398EAodbElM8QYxRyUsm7hWNLonW3m1zluzYX5nkQFiYLj1NVt26aeOZvLsOBLfGbvaeggIDooAgCAIAgCAIAgOdjWPU1I3bqZ44W8m24Au8Vu9x6ACgK7rtbElS8w4PRyVUm7hXtLYm33G1xlvzeWZjlQDD9WE9ZI2oxqpdUPGbaeMkRMvyEi3RcMA3d8UBZ1DRRwsbHExscbRZrWABo6gEBnQBAEAQBAEAQBAEAQBAEAQBAYK2jjmYY5WMkjO9r2hzT1tOSAr7GdTdFI/haV81FMLlroXEtBPLsuNx1Nc3egNH+xdI6P4irhrowMmTZPd1l9j/MQHo1jYpBYVmDTH6T4C4tHSAGvHmL0B9x686EO2ZYKyJ3KHMZxevj7XoQG/Hrowo75ZR1xP/IFAJNdGFDdLKeqJ/wCYCA0JNeVCXbMUFZK7kDWM43Vx9r0ID4OsXFJ7ijwaYfRfOXBp6SC1g8wegPP7F0jrPj6uGhjIzZDm9vUWXP8AMQG9g2puijfwtU+atmNiXTOIaSOXZabnqc525AWDRUccLBHExkcY3NY0NaOpoyQGdAEAQBAEAQBAEAQBAEAQBAEAQBAEAQBAEBz8a7xAVfiPflAe4b34QFn4L3iA6CAIAgCAIAgCAIAgCAIA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8" descr="data:image/jpeg;base64,/9j/4AAQSkZJRgABAQAAAQABAAD/2wCEAAkGBxQTEhQUExQUFRIXGBgXGRgXGBgdGBQdGBkWFhcXHRYYHCggGx8lHB0WITEiJikrLi8vFx8zODMsNygtLiwBCgoKDg0OGxAQGzQkHyUwNyw0LC8sLCwsLCwsNTUsLCwsLCwsLC8sLCwsLywsLCwtLCwsLCwsLCwsNCwsLCwsLP/AABEIAOEA4AMBEQACEQEDEQH/xAAcAAEAAgMBAQEAAAAAAAAAAAAABgcDBAUBAgj/xABNEAABAwICBAcKCwUIAgMAAAABAAIDBBEFIQYHEjETIkFRYXGRFDI0cnOBobGysyMzNUJSYoOSosHCJEOCo8MVF0RTY5PR0gi0FiVU/8QAGwEBAAIDAQEAAAAAAAAAAAAAAAMFAQQGAgf/xAA8EQACAQICBggEBAUEAwAAAAAAAQIDBAUREiExcYGxMjM0QVGRwdETYXKhBiJC8BQjQ5LhUlNi8RUlsv/aAAwDAQACEQMRAD8AvFAEAQBAEAQBAEAQEQ0h1mYbR3bJUNfIL/Bw/COuN4JbxWnocQgIx/edX1fybhUr2kXbLPcMPZZv8xAejD9JqmxfU0tG072MDXOHYx+f8aA9/uxxGQ3mxyqz3tYJAPN8MAPuoDKNT4Pf4nXuPlP+boAdT4He4nXtPlL+qyAxf3Y4jGbw45VZbmvEhHn+GIP3UB4cP0mprllTS1jRuY4NDj2sZn/GgPn+86vpMsSwqZjQLulguWDtu3+YgJRo7rMw2ss2OobHIbfBzfBuudwBdxXHoaSgJegCAIAgCAIAgCAIAgCAIAgCAIDxzrC5yA9CArrSPWzAyTuegjdX1RyAiuYwfHAO3z8UEb8wgOU3QvFsT42KVfc0B/w1Pbcfmusdnpu4yHfuQEy0d1eYfR2MVMx0g/eScd991wXd6fFAQEpQBAEAQBAEAQBARXSLV5h1Zcy0zGyH95FxH35yW98fGBQEOdoXi2GcbC6vumAf4aotuHzW3Oz03aYzu3oDq6Oa2YHydz18bqCqGREtxGT45A2OfjADdmUBYrXXFxmD6UB6gCAIAgCAIAgCAIAgCA4Wl2ltNh0XCVL7E32I22MkpHI1vZmbAXFygK5iw/E8fIfUOdQYWc2xN+MnHITcDaB53cXcQ070BZWjOi1LQR8HSxNYPnO3vf0uecz1bhyAIDsoAgCAIAgCAIAgCAIAgCA42k2i1LXx8HVRNfbvXbns6WvGY6tx5QUBWslBieAEvp3Or8LGbonfGQDlIsDsgfSbxd5LRvQFjaI6W02IxcJTPuRbbjdYSRE8jm9uYuDY2KA7qAIAgCAIAgCAIAgIVrE1gMw9rYom8PXS2EULbnvjYOeG52vuaM3HIWzIA4+h2rp8kor8Xd3RWus5sTrGODlAsOKSOQDijpOaAs1AEAQBAEAQBAEAQBAEAQBAEAQBAVlpjq6fHKa/CHcBWtuXRNsI5+Uix4oJ5QeKeg5oDsau9YEeINdFK3gK6K4lhdcZtNi5odna+9pzacjfIkCaoAgCAIAgCAICE6ytOhh8bYoW8LXzcWGIAki52Q9zRna+QG9xyG4kAa2rjQI0xNZWnhsSmu573G/A7W9rTu2rZFw6hlvAn6AIAgCAIAgCAIAgCAIAgCAIAgCAIAgIBrH0CNSRWUR4HEobOY9ptw2zua47tq2Qceo5bgNnVrp0MQjdFK3gq6HizREEHI7Je1pztfIje05HeCQJsgCAIAgCA4Om2lEWHUj6iTMjixsvYyvIOywHk5yeQAlAVroYI4JjieKlzsRqBwkUewSYI3Xa0i/FaSBYC92ty3kpmate8pUXlN6yS1ms9v7qncel7gPQ0H1rGZoTxiP6Y+ZxqrWNVu70RRjoaSe1xI9CGrLFqz2JI5U+l1a/fUPHi7LfZAQ1pX9xLbI0JMXqHd9PMeuR59ZQidxVe2T82a7qh53ucfOUyPHxJ+J4J3D5zu0pkY05eJnjxSdvezSt6pHj1FD2q9VbJPzN+n0rrGbqiT+Ih3tgoTRvriOyT58zqU2sSsb3xjk8ZlvYIQnjitdbcnw9jq02tB37ynaelryPQWn1obMcY/1Q+50odZtOe+imHUGEe0EzJ1i9HvT+3ubsWsKiO9729bHfpumZKsTt33/Y3ItM6F26oaOsPb7TQmZLG/t5bJG3HpFSO3VMH+40eglZzJFdUX+teaNuPEInd7LGep7T6ihIqkHsaM7Xg7iCh6zPpDIQBAY5Z2tzc5rR0kD1oYcktpVGsrDmcOzEcMmj/tGHjPjjcHGoY0ca7WnMhgNx85uW8AIRqvTctFSTZPdCdKIsRpGVEeRPFkZe5ieANph9YPKCChKd5AEAQHjnAAkmwGZJ5EBTuFRnH8VdUvF8LonbMTTumfkbkcoNg4/VEYIzKA2NavhrfIs9qRYOcxbrlu9yGoVYQBAEAQBAEAQBAEAQBAEAQHTwnR+oqbmGIvaDYuyDQcjbacQNxGXShsUbWrW1wR3qjV9NFBJNJJGCxhfstu4mwvYuyt6UNyWF1IU3OUtmsibah43PcOolMiu+JPxPvu2T/Mf953/KZGfiz/1PzPl1U873vPW4/wDKZGHUm+9mFDwSbVz8oQ9Unu3Ib+Gdpjx5GTFIzgGKtqGC2F1rtmVo3QyZm4HIBcuH1TIAMgsnUFxNcCAQbg5gjlQHqAICuNdGOvbBHh9NnVVzuCAG8Rkhr7821cNz5C/mQEv0R0fjoKSKmj3Mbxncr3HN7z1uv1Cw5EBXmtXw1vkWe1IsHOYt1y3e5DUKsIAgCAIAgCAIAgCAXQEj0X0QkrGl7XsZG12wSbl17A5NGRyI5QhvWlhK4WknkthNcP1bUzLGV8kp5r7DT5m5/iTItaeE0Y9Jt/b9+ZxdZmFQ07KcQxsjuX3sMzYMtd28+dDVxSjTpwjoLIkmraIMoGuOW06R58zi31NRG9hq0bZPeyQYtDwkEzPpRvb2tIWTcqx0qcl4o/PoWDjAgCAICTauflCHqk925DfwztMePIs/S7R+OvpJaaTc9vFdyseM2PHU63WLjlWTqCIamMde6CTD6nKqoXcEQd5jBLWW59mxblyBnOgLHQHhKAqXV6P7TxesxRwvBAe56a+7cRtDmOwdojnn6EBbaAqTWr4a3yLPakWDnMW65bvchqFWEAQBAEAQHQwvBZ6g/AxOfbeRk0dBe6zQei6E1K3q1ehHP9+J0q7QqsiYXuiu0C52XNcWjqBufNdDYqYdXhHSa8j60GwCOsmeyUvDWs2uKQCcwLXIOSGbC1hXm1PuLOoNFaOHNsLL/Sfxj2vvbzLORfU7OhT2RXHXzN7EMJhmYY5I2lpFtwu3pB5D0hCWpRhUjoyWoq3B9KHYeyanbG17xM/juJAFrM70DPvb7wsFBRvHaKVJLN5vX9iwdC8Slqabhptm7nu2Q0WAa3i25TvDt5RFzZVZ1aWnPvITrYq9qoij5GR387zn6Gt7UKrF551Ix8FzJjhDeCwpp3Wpi/tYXn1p3FpR/Jar6c/tmd6mdtMaedoPaFk2460j8+VUOw97Pouc3sJCwjjKkdGbj4MxIeAgCAkurr5Qh+0929Dew3tMePJl0LJ1JUmsIf2Zi9HijcoJz3PU824DaPOdgBwHPB0oC2gUBDtbuO9yYXUOBtJIOAZnY3kuHEHnDNtw8VAberXAe4sNpoSLSbHCSXtfbk47gbfRvs9TQgJOgKk1q+Gt8iz2pFg5zFuuW73IahVhAEB1sI0bqakbUURLL22iQ1vTm45+a6GzRs61ZZwWrxJVh+rGQ2M0zW9EYLj951rdhQsaeDv9cvI126GxnEhTNLzCxgkeXEbRHNcAWuSB1XQ8f+Ph/EqmtiWbLExCuho4NpwDIm2aA0brmwAaE2F1UqU6EM3qSOgCskxXOr6INxCsa0Wa3hGgcwEtgFhFLh8VG5qJfvWdfWn4F9oz1ORmzinUcUS2E8UdQ9SyWC2FBY48GpnIzBlkIPOC9xWDj7h51pNeLLt0ZpOCpII7WIjbfrI2neklZR1VtDQpRj8intMavha2ocM+OWD+CzB6vSsHNXs9O4k/nl5ai2dIGcHh8zR82ncz8Gyj2HR3C0beS+Xob2CSbVNA7nijPawFZJaLzpxfyRSmlUOxWVI/1Xn7xLh61g5W8jo15r5nKQ1ggCAkurr5Qh+0929Dew3tMePJl0LJ1JGNZWA924bUwgXk2OEjta+3Hx2gX57bPU4oDU1RY73XhdO4m8kY4B+dzeOwBJ5yzYcfGQEa1qfteK4Vh29heaiVpGTmgn9Ecw/iQFroAgKk1q+Gt8iz2pFg5zFuuW73IahVhAEBcmrTwBnjSe0UR1GG9njx5mhp3pdNSytiiazOMPLnAki7nNsBe3Jy33oQX99UoTUIJbMzn6t8Rknq55JXbbzEBewGQcLCzQAneRYZWnVqylN5vI6+tTwIeVZ6nI9hs4p1HFEuh70dQWSxWwr7QP5SruuT3ywinsO1VePMlOl2COq4BE1wbx2uJN8gL3sBvOfQjN+7oOvDQTy1n3pG6pEDm0rAX7NtouALRb5o5Xddh17kPVz8X4bVJaylsJo+Fniit30jWnoBcA70XQ5ahT06sYfMvnEKkRRSSHcxjnfdBKyddUmoQcn3IonBozJUwtOZfKwHpu8X/NYOSoLTrRz72XxWUrJWOjkG0x2RGefRksnXTgprRlsPuGJrGta0BrWgAAbgBkAEMpKKyRTWsWHZr5vrBjvwNB9IKwcxiccrh/PIjSGgZIYXPOyxrnO5mgk9gQ9RhKTyisyQYfoPWS2PBcG08sh2fw5u9CG5Tw2vPuy3/vMmei2ghppmTvm2nt2rNa2zeM1zTxibnfzBC0tcN+DNVHLNomyyWoQFUaqx3JimK4duYHioiaBk1pI/Q+EfwoD7wEGo0orZDYspoGxt+q4iMW7TMgLUQBAVJrV8Nb5FntSLBzmLdct3uQ1CrCAIC5NWngEfjSe0UR1GG9njx5nI070YqKuqY6Jo2BE1pe5wAB2nm1t+4jcENa/s6tesnBastvmfGgGFupq6oheWuc2Jty29uNsuyvnyp3mMPoujXnB7ckdLWp4EPKs9TkewnxTqOKJdD3o6gslithX2gXyjXdcnvSsIp7DtNXjzJJpvjElLTiWLZ2uEaCHC4IIcSPQjN69ryo09OPid9jrgHnWTbRVeiVHt4vKeSJ87/wATmD0uHYsI5+0p6V7J+DfsS7WNWcHQyC9jIWxjzm7vwhyMssRqaFu/nqK50Ch26+Acxc77rHEemyFHh0c7iJYWsqsdFR8RzmOdI1t2kg7nOIuOpGXWJVHChqeTbNrQCXaoICczxx2SPCIkw+Wlbxb/AHrNHSfQruypEpl4NgY1pAbdxILjzgDIjn3IRXWH/HqKbeSyM2H6AUcdi5jpTzyOy+62w7QUyPVPDaENqz3kjpaSOMbMbGMbzNaAOwLJuxhGKyisjMh6MT52BzWlzQ519lpIu6wJNhvOVz5ljNHpQk02lqRlWTyEBVeOg0+lFFILBlVA6Nx+k5okFu0QoBqbZt1mNTk3D6otHRsvmd2Wc3sQFqIAgKk1q+Gt8iz2pFg5zFuuW73IahVhAEBcmrTwCPxpPbKI6jDezx48zJpRpjHRvEbo3vkLQ8AWDbEkC7jnyHkKGbq/hbvRaze04mgmKmqr6mYtDC6NvFBvbZ2W77C+5DVsK/xq855ZZpG/rU8CHlWep6PYTYp1HFEuh70dQWSxWwr7QL5RruuT3pWEU9h2mrx5nT1qeBDyrPU5GT4p1HFEug71vUPUslithC9AaX9pxCT/AFnMHRx3ud+nsWEVlhD+bVl88ju6S6PNrBG173NYwlxDbXcbWGZvawvycqG3c2quEoyeSRr4XovT000bomEENfdznEk96OU2G87gEyPFKzpUZpwRGdauMwvijjZKx7mvLnBrg4ts0gXDd28qOdWEe82brB728hGNGm9u16l9/QlehWHPp6SON5BObsr5B52rZ8uakWwitaEqFP4ctq8DtSytaCXENaN5JAA85WczZUXJ5IjuJaeUMOXDCR3NEC/8Q4vaVDKvBd5YUsJuqn6ct+r/AD9iK4jrVJygpwPrSu/Qz/soZXXgi0pYAv6s/Jer9iLYlppWzX2p3MafmxcQdreN6VDKtOXeWdLDLWlshnv1/wCPsZ9XJvicBJJceEuTmT8FJvJzKzQ6xHjFdVlNLZq5ovFWJxQQFWa42bFbgs4NgyqDT07T4Hdlmu7UB7qBftU1a/ldWSH8EZ/NAWkgCAqTWr4a3yLPakWDnMW65bvchqFWEAQFyatPAI/Gk9sojqMN7PHjzIfrX8MZ5FvtyIVeL9et3qzY1SfHzeTHtBCTB+nLcSDWoP2IeVZ6nozdxRfyOKJfGMh1BZLFbCvNX7gcQrSNxMhHnlWEU+HvO5qfvvOprU8CHlWepyMnxXqOKJPh1YyRjCxzTdjHWBFwHC4uOTl7EzLCD0oKS2MimI14woTyuZwgqKguY1pta7Np20SMsw7ddR1Knw1myfC8MlWq1IxaS6X74kfpNYtTPUwRtZFFG+WNrgAXOIc9oI2jlu+qtdXEpSSOingtGlRnJttpN+C2eH+Sz634t/iu9RW49hzdPpLefm+ih2zGz6Zaz7xDfzVSlnqPodSWhpS8M35H6RfIGljfpHZHma53qaVbbD52ouWb8NfoRDW1BtUN7d5LG7t2mfqUFyvyFtgc3G6y8U/f0KcWidcEAQEl1b/KVP8Aae6kUtDrEV2Ldjnw5ovJWJxQQFXa/XbNNRP5W1kZ/BIfyQHn/j+3ZpKxnK2skH4Ix+SAtJAEBUmtXw1vkWe1IsHOYt1y3e5DUKsIAgLk1aeAR+NJ7ZRHUYb2ePHmQ/Wv4YzyLfbkQq8X69bvVmPVjiLIqpzXkNEjNlpO7aBBAv0i/nsOVDGFVYwqtS7y25Iw4WcARcHMXzGYOfSsnRtJ7SJ6c6XNpRwEdzUvaNnLJgcS0OvuJuDYdGfTFUrRg8u82qeHXVzTcqOSWzSb2cNb+2Rn0R0QFE5z+FMj3N2TxbNGd91yfSpMios7FW7bzzbIzrjlkDqZoc4RuEhLQTslzSyxI57OK1bltZZHXYJQo1VNzim01lms/HxPjUuONV9UPrmWLXayX8QdGlx9Df1yeD0/lv6b16uuit5BgHWz+n1RXWjfhlL5eL3jVqw6S3nQXfZ6n0vkfoCt+Lf4rvUVZvYcJT6S3lBaGQbdZSN/1GO+5x/0qspLOSO6xCehb1H8n99XqXXjc2zNQj6U7v8A16j87Kwm9cd/ozjbeOdOq/CK/wDqJqaw4NvDqgczWv8AuPa/8lius6bJcKno3cPLzWRRarjtggCAkurf5Sp/tPdSKWh1iK7Fuxz4c0XkrE4oICrf/IBu1S0bOV1ZGPwSD80B5qXk2anGYP8ALq3H7z5mfo9IQFpoAgKk1q+Gt8iz2pFg5zFuuW73IxQYZNMbRRPf0taSB1ncPOhoU6FSp0Itknw7VzVPsZCyEdJ2ndjcvShv08JrS6TS+/78yT4dq3pmZyuklPNfZb2Nz/EmRv08Kox6Wb+378yWUNFHCwRxNDGDcBuzzKyWMIRgtGKyRXOnlK2bFaaF1w2RkbSRa4BfLuuDmoZ1MpqPie5YCrynK6lPJRWWSWt5a9uerb4MlmH6E0cX7oSHnkO1f+E8X0KXI06dhbw/Tnv1nSxXFYKSIPlcI47hos0nOxIaGtB5AexYlNRWbLK3tqleWhSWb8tRVOM4nHX4rTOiDtjagZxhYnZkc9xtfdY8vMVpSkqlVNfI6m3oTtLGcZ7fzPV81ki4XzWe1v0g4/dt/wArez1nJKOcWyBa5IfgKd/NKW/eY4/pC1rrYi9wCX82cfln5P8AyaWpjvqvqh9cy82u1k34g6NPj6G9rk8Hp/Lf03r1ddFbyDAOtn9Pqiu9Gh+2Uvl4vbatWHSW86C77PU+l8i/634t/iu9RVm9hwlPpLeUrqrg2q+E/QY9/wCHY/Uq+3Wc0djjU9G1l82l98/QsfSuQirw0AE/DPJsL2AZs3PRxvStup0o7znrJL+Hrt/6Vzz9DsaR0/CUlQz6UMg7WOsvdRZxaNS0noV4S8GuZ+eAVVnfnqyYCAkurf5Sp/tPdSKWh1iK7Fuxz4c0XkrE4oICrNdEm1U4NB/mVYP3Xws/X6EB5osTT6TYlDazJ4mzN+sQIybed0v3UBaiAIDQqcGgkk4WSJj5LBoLhtWAJIsDkMyc0IpUKcpaUo5s3mtAFgLDoQlPUByMT0npKe4lnjDh80Haf9xt3ehRyqwjtZt0bG4rdCDy8di83qNjA8XjqohNFtbBLgNoWJ2SQcuteoTUlmiO5t528/hz2+5WutGrdFiMMkZs9kLHNNgbHblzscitS4bVRNHR4NTjUtJQlsbfJHS1W4vPUT1JnlfJZkdto5C7n3s0WA5Nw5F6t5yk3mzWxq2pUacPhxS1v079pva3/A4/Lt9iVernoLeQ4D2iX0+qILq6p9vEYOZu28+ZjgPSQtegs6iLvFp6NpP55L7otvEKi1bSs+kyo/CIluyf50t5ylKGdvUl4OPqcbWtDegcfoSRu7XbH6l4uV+Q3MElldJeKfv6HB1MDjVfVD/WUVr3m9+INlPj6G9rk8Hp/Lf03r1ddFbyDAOtn9Pqiu9GPDKXy8XttWrT6a3nQXnZ6n0vkX9W/Fv8V3qKs3sOEp9NbyqtTEF55X/Rha377gf0LStV+Zs6j8QTypRj4y5f9lnV+LwQuY2WVjHvIDWk8Z1zsizd5zyutxzitTZzVK3q1U5Qi2ltfcjce24IO4iy9ESeTzPzW6ItJad7SWnzZFVOWWo+i6Wl+bx1niAICS6t/lKn+091IpaHWIrsW7HPhzReSsTiggKr0pJqNJsOhtdkETpnfVJEjs/O2L7yA+dYn7JjmFVuexJemefmi5LQT5pSfs+hAWsgCAjek2mcFE4RvEj5S0ODWAbiSAS5xA3g9KiqVoweTLGzwytdR0o5JbM3/ghOJa0p3ZQxRxDncS936QD2rXlcyexFzRwGjHrJN7tXv6EVxLSGqn+NnkcPo32Wn+BlmnsUEqkpbWWlKzoUehBL7vzebOWBZeDZzLq1V/J8fjy+8crC26s47Gu1vcuRDdb3hsfkG+3KoLnp8C3wLsz+p8kbmpr46p8SP2nrNrtZD+IOrp736Hb1v+Bx+Xb7Eqkuegt5p4D2iX0+qIxqip71kj+RkLh53PZb0Byitl+fMscdnlbqPjLkmTnF45DilCWseY2sn2nBp2WbbRa7twuWhbEs/iR4lLQcFZVU3rbjku95f9mxp7DtYfUjmj2/uEP/ACWay/IyPDJaN3T35eeoiGpjfV9UP9VQWveW34g2U+PobuuTwen8t/TevV10VvIcA62f0+qK70Y8MpfLxe21atPpredBednqfS+Rf1d8W/xXeoqzew4Sn01vK+1KwfA1EnO5jPus2v1rVtFqbL/8RS/mQj8m/N5ehyNaFVbEojyRxwnziR7/APheLh/zEbWDQzs5fNvkkW+t45M/PGkcGxV1LeaaW3UXuI9BCq5rKT3nf2k9OhB/8VyOevJOEBJdW/ylT/ae6kUtDrEV2Ldjnw5ovJWJxQQFU6u/2vHMVrs9iO1Mw/NNiG3HmiB+06UB2tdeCd04VMQLvgInb1MuJP5ZefMEB39BscFbQU1Re7nsG30PbxJMvGDvNZAd1AU3rb8Pb5CP25VoXPT4HXYH2V/U+SIYoC4CAIC6dVfydH48vvHLfturOPxrtb3LkQ3W94bH5BvtyqC56fAt8C7M/qfJG5qa+OqvEj9qRZtdrIfxB1dPe/Q7WuDwOLy7fdyqS66K3mngPaJfT6o5upmn8Kk8mwebbcfWF5tVtZsfiCfVx3vl7E3rdIaeKdlO+T4eQgNYGuPfGwJIFh5yth1IqWi9pS07OtUpOrFflXfqNjGqfhKeZn043t7WkLM1nFo8W89CrGXg0/uV7qWN+6j0Q/1Vq2neX/4hWXw+PoSXWBo7LWxwsiLAWybTi8kADZc3kBJOamrU3NJIrsLvKdrOUp561lq3kKqNEjQ1NAXSiR0lQwGzdkN2XR85JO/oWu6WhKOvvLiOIq7o1ko5JRffn3P5FrYi8CKQkgDZdmTYbit2Ww5ekm5pLxK21f6UUtHQhsrzwrnueWNa4u5Gi5AsMmjeRvWpRqxhDWdHiljcXV03BflSSzbyXj69xEdLsXbV1UkzQ5rHBoaHW2gGtAzsSN9zvUFSenLMtbG3dtRjTbza8jaxDTaulyM5Y3miAZ+Icf8AEsyrTfeRUsLtaetQzfz1/bZ9iPveXElxJJzJJJJ6STmVGb6SSyR4gCAkurf5Sp/tPdSKWh1iK7Fuxz4c0XkrE4o4OnWOCioKmovZzGEM8d3Ejy8Yt810BwdSmCdzYVCSLPnJnd1PsI/5YYfOUBOpIw4FrgC0ggg7iDkQgKo1USuoK+uwiQ8VrzPTk/OabXFzvJZwZsNxbIgLZQFN62/D2+Qj9uVaFz0+B12B9lf1PkiGKAuAgCAunVX8nR+PL7xy37bqzjsa7XLcuRDNbp/bWeQZ7cqguenwLjAuzP6nyRu6mvjqrxI/akWbXayH8QdXT3v0O1rg8Di8u33cqkuuit5p4D2iX0+qPrVFT7NG9305nHzNaxnrBWbZZQMY7PO4UfBL1ZFtKav/AO7YfoTUzfN8GT7RUFR/zuKLOyp/+ta8YyfP2LgIW+ckVNq6xaCidWCeQMAcxrRmS7YdKDZrQSbZdq0aEowcszqsWt611Gk6cc9r88js4lrThbcQQySHneQxp9bu0BSSul3I06WA1X1kkt2t+i+5CdIdMJ6t8b3BkfBOLo9gG7TkblzibnIcgWvOrKTz8C5tcOo28ZRWb0tTzOLWVkkpvLI+Q873Odbq2jl5lG23tN2nThTWUEluWRhQ9BAEAQBAEBJdW/ylT/ae6kUtDrEV2Ldjnw5ovJWJxRU2teV1fX0OERnil4nqCPmtF7C43EM4Q2O8ujQFrxxhoDWgBoAAA3ADIBAfSArDXJhckRp8Wph8PRuHCW+fETy2zsCSD9WRx5EBYGA4vHV08VRCbxytDh0chabcrTdp6QUBVWtvw9vkI/blWhc9PgddgfZX9T5IhigLgIAgLp1V/J0fjy+8ct+26s47Gu1y3LkQzW74azyDPblUFz0+BcYF2Z/U+SN3U18dVeJH7Uiza7WQ/iDq6e9+h2NcDx3JELi/DNNuW2xJnZSXXRW81MBT+PJ/8fVHK0Y04pqOiii2ZJJRtlwa0AAue51i5xHIRuuvFOtGEEjavMLr3NzKpmlHVt+Sy2L1yITi+KGaqfUgbDnPDwL32S22znbO1hyLXlLOWkXNCgqVBUXrSWXntPrEtIKqf42eVwPzdrZb9xlm+hJTlLazFK0oUuhBL7vzebOavJshDAQBAEAQBAEAQBASXVv8pU/2nupFLQ6xFdi3Y58OaLjx7F46SnlqJjaOJpcec8jWi/K42aOkhWJxRX+prC5JTUYtUj4escdi/wAyIHkvyEgAfVjbzoCz0AQGKqp2yMdG9ocx7S1zTmHNcLOBHMRcICpdCap2DYlJhU7j3JO7hKSRxyu7IMv096frNGXHugMetvw9vkI/blWhc9PgddgfZX9T5IhagLgIAgLL0J0vpaShYyV54QOkOw1pLs3uIz70XHOVtUqsYQyZzmI4dXuLpygtWS1t/LzInprj7a2oErGOY0RhlnWubOe6/FJA77n5FDVqKcs0WuH2krWloSebzz1cPY5NFiEsO1wUj49sAO2CWkgXsLjPlPavCk1sNqpRp1MtOKeXjrNd7iSXEkuO8k3J6ycysEiWSyWw8QBAEAQBAEAQBAEAQBAEAQEl1b/KVP8Aae6kUtDrEV2Ldjnw5o6em1U7GcSjwqBx7kgdwlXI05EtyLL9Hej6zjlxLqxOKLapadsbGxsaGsY0Na0ZBrWizQBzAWCAyoAgCAimsfQ5uJUpjFm1Ed3wSHLYf9EkZhrrAHzHOwQEL0KdDij3Q4kJG4nTNEUjNrZ4VrHOtJYb3XdZ1jbcRkcop0YzebN+2xKvb09Cnllnnsz/AHsJxDoBQN/cX8aSQ+gussKhTXce5Yvdy/X9l7G2zQ+hH+FhPW0H1r18GHgRPErt/wBR+ZlbovRD/CU3+zH/ANU+FDwXkef4+6/3Jf3P3Pv/AOOUn/5af/aj/wCqz8OHgjz/ABtx/uS/uZ8u0ZozvpKb/Zj/AOqfCh4LyM/x1z/uS/ufuY3aJUJ/wlP5o2j1BY+FDwR6WIXS/qS82YX6E0B/w0Y6toeorHwYeB7WJ3a/qM1JdXdAf3Lh1Sy/m5ef4en4Eqxm8X6vsvY1JtWNGdzp29TwfaaVh20CWOOXK2pPh7NGlNqph+ZUSjxmsd6g1ef4VeJNHH6nfBcM/wDJzKnVVMPi6iJ3jMcz0guXh2r7mbMMfpPpQa3NP2ORVavK9m6NkniSN/Xsrw7eou424YxaS/U1vXtmcmp0bq4++pp/Mxzh2suFG6c1tRtQvbefRqLzy55HPlpnt75j2+M1w9YXnJonjOMtjT4mDhRzjtWM0SaL8Bwg5x2pmhovwM8VO93ese7xWuPqCzk2RucY7WlxN+m0dq397TTnrjc0drgAvSpzfcQzvLeHSqLzT5HVpNX1e/fE2PykjfUzaKkVCo+41J4xaR/VnuT9cjuUWqqQ24WoY3nDGF34nEepSK1fezTqY/BdCDe95fZZ8zlaY08OFuihoTLNi012xXcPgQ8Fhk2WgC5BcG33G7vm5zQoRg8yrusWrXEHBpJPwXHa8ye6uNDm4bSiPJ1RJZ88gz23/RBOZa25A85yuVMVhK0AQBAEAQFd6zNCJJ3Mr6AmPEoLEFuXDhvzTybVrgXyIJacrWA6mrvTqPEYi1w4KsiymhNwQRkXNBz2b+dpyPISBMEAQBAEAQBAEAQBAEAQBAEB8mMHeB2IZzYEYG4DsQZs+kMBAEBD9YmnUeHRBrRwtZLlDCLkknIOcBns387jkOUgDl6s9CJIHPr68mTEp7kl1jwAd80Wy2rWBtkAA0ZXuBYiAIAgCAIAgCArrWDoA+WQV+HP4DEY+NkQGz25DfLatlc5OGTsswBs6A6xWVbu5apvc2Is4r4nXaJCN5ZtZ35dg5jkuM0BPEAQBAEAQBAEAQBAEAQBAEAQBAEBA9PtYrKR3ctK3unEX8VkTbuEZO4v2eXl2Rnz2GaA1tXugD4ZDX4i/h8Rk41yQWwX5BbLatlcZNGTcsyBYqAIAgCAIAgCAIAgIhp3q/p8RAebw1TB8HOzvm2zAcBbaAPnHIRcoCI4dpxW4S9tNjMbpIb7MdZGC4O5trLj5dT8sw690BaeGYlFURtlgkZLG7c5hBHSMtxHKN4QG0gCAIAgCAIAgCAIAgCAIDVxPEoqeN0s8jIo273PIA6BnvJ5BvKAq3EdOK3FnupsGjdHDfZkrJAWhvPs5cTLrfnkG2ugJboJq/p8OBeLzVTx8JO/vnXzIaDfZBPnPKTYICXoAgCAIAgCAIAgCAIAgMFdRRzMdHKxskbhZzXgFp6wUBWOI6r56OR1RgtS6ncc3U8jiYn25ATe/LYPB398EAodbElM8QYxRyUsm7hWNLonW3m1zluzYX5nkQFiYLj1NVt26aeOZvLsOBLfGbvaeggIDooAgCAIAgCAIAgOdjWPU1I3bqZ44W8m24Au8Vu9x6ACgK7rtbElS8w4PRyVUm7hXtLYm33G1xlvzeWZjlQDD9WE9ZI2oxqpdUPGbaeMkRMvyEi3RcMA3d8UBZ1DRRwsbHExscbRZrWABo6gEBnQBAEAQBAEAQBAEAQBAEAQBAYK2jjmYY5WMkjO9r2hzT1tOSAr7GdTdFI/haV81FMLlroXEtBPLsuNx1Nc3egNH+xdI6P4irhrowMmTZPd1l9j/MQHo1jYpBYVmDTH6T4C4tHSAGvHmL0B9x686EO2ZYKyJ3KHMZxevj7XoQG/Hrowo75ZR1xP/IFAJNdGFDdLKeqJ/wCYCA0JNeVCXbMUFZK7kDWM43Vx9r0ID4OsXFJ7ijwaYfRfOXBp6SC1g8wegPP7F0jrPj6uGhjIzZDm9vUWXP8AMQG9g2puijfwtU+atmNiXTOIaSOXZabnqc525AWDRUccLBHExkcY3NY0NaOpoyQGdAEAQBAEAQBAEAQBAEAQBAEAQBAEAQBAEBz8a7xAVfiPflAe4b34QFn4L3iA6CAIAgCAIAgCAIAgCAIA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Two </a:t>
            </a:r>
            <a:r>
              <a:rPr lang="en-US" dirty="0" err="1" smtClean="0"/>
              <a:t>selectorates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Party members</a:t>
            </a:r>
            <a:r>
              <a:rPr lang="sk-SK" dirty="0" smtClean="0"/>
              <a:t> (18)</a:t>
            </a:r>
            <a:r>
              <a:rPr lang="en-US" dirty="0" smtClean="0"/>
              <a:t> and party delegates</a:t>
            </a:r>
            <a:r>
              <a:rPr lang="sk-SK" dirty="0" smtClean="0"/>
              <a:t> (12)</a:t>
            </a:r>
            <a:endParaRPr lang="en-US" dirty="0" smtClean="0"/>
          </a:p>
          <a:p>
            <a:pPr lvl="1"/>
            <a:r>
              <a:rPr lang="en-US" dirty="0" smtClean="0"/>
              <a:t>Both have equal impact </a:t>
            </a:r>
          </a:p>
          <a:p>
            <a:pPr lvl="1"/>
            <a:r>
              <a:rPr lang="en-US" dirty="0" smtClean="0"/>
              <a:t>Final value is </a:t>
            </a:r>
            <a:r>
              <a:rPr lang="en-US" b="1" dirty="0" smtClean="0"/>
              <a:t>15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276872"/>
            <a:ext cx="91249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0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Selectorate</a:t>
            </a:r>
            <a:r>
              <a:rPr lang="sk-SK" dirty="0" smtClean="0"/>
              <a:t> - </a:t>
            </a:r>
            <a:r>
              <a:rPr lang="sk-SK" dirty="0" err="1" smtClean="0"/>
              <a:t>complexities</a:t>
            </a:r>
            <a:endParaRPr lang="en-US" dirty="0"/>
          </a:p>
        </p:txBody>
      </p:sp>
      <p:sp>
        <p:nvSpPr>
          <p:cNvPr id="4" name="AutoShape 6" descr="data:image/jpeg;base64,/9j/4AAQSkZJRgABAQAAAQABAAD/2wCEAAkGBxQTEhQUExQUFRIXGBgXGRgXGBgdGBQdGBkWFhcXHRYYHCggGx8lHB0WITEiJikrLi8vFx8zODMsNygtLiwBCgoKDg0OGxAQGzQkHyUwNyw0LC8sLCwsLCwsNTUsLCwsLCwsLC8sLCwsLywsLCwtLCwsLCwsLCwsNCwsLCwsLP/AABEIAOEA4AMBEQACEQEDEQH/xAAcAAEAAgMBAQEAAAAAAAAAAAAABgcDBAUBAgj/xABNEAABAwICBAcKCwUIAgMAAAABAAIDBBEFIQYHEjETIkFRYXGRFDI0cnOBobGysyMzNUJSYoOSosHCJEOCo8MVF0RTY5PR0gi0FiVU/8QAGwEBAAIDAQEAAAAAAAAAAAAAAAMFAQQGAgf/xAA8EQACAQICBggEBAUEAwAAAAAAAQIDBAUREiExcYGxMjM0QVGRwdETYXKhBiJC8BQjQ5LhUlNi8RUlsv/aAAwDAQACEQMRAD8AvFAEAQBAEAQBAEAQEQ0h1mYbR3bJUNfIL/Bw/COuN4JbxWnocQgIx/edX1fybhUr2kXbLPcMPZZv8xAejD9JqmxfU0tG072MDXOHYx+f8aA9/uxxGQ3mxyqz3tYJAPN8MAPuoDKNT4Pf4nXuPlP+boAdT4He4nXtPlL+qyAxf3Y4jGbw45VZbmvEhHn+GIP3UB4cP0mprllTS1jRuY4NDj2sZn/GgPn+86vpMsSwqZjQLulguWDtu3+YgJRo7rMw2ss2OobHIbfBzfBuudwBdxXHoaSgJegCAIAgCAIAgCAIAgCAIAgCAIDxzrC5yA9CArrSPWzAyTuegjdX1RyAiuYwfHAO3z8UEb8wgOU3QvFsT42KVfc0B/w1Pbcfmusdnpu4yHfuQEy0d1eYfR2MVMx0g/eScd991wXd6fFAQEpQBAEAQBAEAQBARXSLV5h1Zcy0zGyH95FxH35yW98fGBQEOdoXi2GcbC6vumAf4aotuHzW3Oz03aYzu3oDq6Oa2YHydz18bqCqGREtxGT45A2OfjADdmUBYrXXFxmD6UB6gCAIAgCAIAgCAIAgCA4Wl2ltNh0XCVL7E32I22MkpHI1vZmbAXFygK5iw/E8fIfUOdQYWc2xN+MnHITcDaB53cXcQ070BZWjOi1LQR8HSxNYPnO3vf0uecz1bhyAIDsoAgCAIAgCAIAgCAIAgCA42k2i1LXx8HVRNfbvXbns6WvGY6tx5QUBWslBieAEvp3Or8LGbonfGQDlIsDsgfSbxd5LRvQFjaI6W02IxcJTPuRbbjdYSRE8jm9uYuDY2KA7qAIAgCAIAgCAIAgIVrE1gMw9rYom8PXS2EULbnvjYOeG52vuaM3HIWzIA4+h2rp8kor8Xd3RWus5sTrGODlAsOKSOQDijpOaAs1AEAQBAEAQBAEAQBAEAQBAEAQBAVlpjq6fHKa/CHcBWtuXRNsI5+Uix4oJ5QeKeg5oDsau9YEeINdFK3gK6K4lhdcZtNi5odna+9pzacjfIkCaoAgCAIAgCAICE6ytOhh8bYoW8LXzcWGIAki52Q9zRna+QG9xyG4kAa2rjQI0xNZWnhsSmu573G/A7W9rTu2rZFw6hlvAn6AIAgCAIAgCAIAgCAIAgCAIAgCAIAgIBrH0CNSRWUR4HEobOY9ptw2zua47tq2Qceo5bgNnVrp0MQjdFK3gq6HizREEHI7Je1pztfIje05HeCQJsgCAIAgCA4Om2lEWHUj6iTMjixsvYyvIOywHk5yeQAlAVroYI4JjieKlzsRqBwkUewSYI3Xa0i/FaSBYC92ty3kpmate8pUXlN6yS1ms9v7qncel7gPQ0H1rGZoTxiP6Y+ZxqrWNVu70RRjoaSe1xI9CGrLFqz2JI5U+l1a/fUPHi7LfZAQ1pX9xLbI0JMXqHd9PMeuR59ZQidxVe2T82a7qh53ucfOUyPHxJ+J4J3D5zu0pkY05eJnjxSdvezSt6pHj1FD2q9VbJPzN+n0rrGbqiT+Ih3tgoTRvriOyT58zqU2sSsb3xjk8ZlvYIQnjitdbcnw9jq02tB37ynaelryPQWn1obMcY/1Q+50odZtOe+imHUGEe0EzJ1i9HvT+3ubsWsKiO9729bHfpumZKsTt33/Y3ItM6F26oaOsPb7TQmZLG/t5bJG3HpFSO3VMH+40eglZzJFdUX+teaNuPEInd7LGep7T6ihIqkHsaM7Xg7iCh6zPpDIQBAY5Z2tzc5rR0kD1oYcktpVGsrDmcOzEcMmj/tGHjPjjcHGoY0ca7WnMhgNx85uW8AIRqvTctFSTZPdCdKIsRpGVEeRPFkZe5ieANph9YPKCChKd5AEAQHjnAAkmwGZJ5EBTuFRnH8VdUvF8LonbMTTumfkbkcoNg4/VEYIzKA2NavhrfIs9qRYOcxbrlu9yGoVYQBAEAQBAEAQBAEAQBAEAQHTwnR+oqbmGIvaDYuyDQcjbacQNxGXShsUbWrW1wR3qjV9NFBJNJJGCxhfstu4mwvYuyt6UNyWF1IU3OUtmsibah43PcOolMiu+JPxPvu2T/Mf953/KZGfiz/1PzPl1U873vPW4/wDKZGHUm+9mFDwSbVz8oQ9Unu3Ib+Gdpjx5GTFIzgGKtqGC2F1rtmVo3QyZm4HIBcuH1TIAMgsnUFxNcCAQbg5gjlQHqAICuNdGOvbBHh9NnVVzuCAG8Rkhr7821cNz5C/mQEv0R0fjoKSKmj3Mbxncr3HN7z1uv1Cw5EBXmtXw1vkWe1IsHOYt1y3e5DUKsIAgCAIAgCAIAgCAXQEj0X0QkrGl7XsZG12wSbl17A5NGRyI5QhvWlhK4WknkthNcP1bUzLGV8kp5r7DT5m5/iTItaeE0Y9Jt/b9+ZxdZmFQ07KcQxsjuX3sMzYMtd28+dDVxSjTpwjoLIkmraIMoGuOW06R58zi31NRG9hq0bZPeyQYtDwkEzPpRvb2tIWTcqx0qcl4o/PoWDjAgCAICTauflCHqk925DfwztMePIs/S7R+OvpJaaTc9vFdyseM2PHU63WLjlWTqCIamMde6CTD6nKqoXcEQd5jBLWW59mxblyBnOgLHQHhKAqXV6P7TxesxRwvBAe56a+7cRtDmOwdojnn6EBbaAqTWr4a3yLPakWDnMW65bvchqFWEAQBAEAQHQwvBZ6g/AxOfbeRk0dBe6zQei6E1K3q1ehHP9+J0q7QqsiYXuiu0C52XNcWjqBufNdDYqYdXhHSa8j60GwCOsmeyUvDWs2uKQCcwLXIOSGbC1hXm1PuLOoNFaOHNsLL/Sfxj2vvbzLORfU7OhT2RXHXzN7EMJhmYY5I2lpFtwu3pB5D0hCWpRhUjoyWoq3B9KHYeyanbG17xM/juJAFrM70DPvb7wsFBRvHaKVJLN5vX9iwdC8Slqabhptm7nu2Q0WAa3i25TvDt5RFzZVZ1aWnPvITrYq9qoij5GR387zn6Gt7UKrF551Ix8FzJjhDeCwpp3Wpi/tYXn1p3FpR/Jar6c/tmd6mdtMaedoPaFk2460j8+VUOw97Pouc3sJCwjjKkdGbj4MxIeAgCAkurr5Qh+0929Dew3tMePJl0LJ1JUmsIf2Zi9HijcoJz3PU824DaPOdgBwHPB0oC2gUBDtbuO9yYXUOBtJIOAZnY3kuHEHnDNtw8VAberXAe4sNpoSLSbHCSXtfbk47gbfRvs9TQgJOgKk1q+Gt8iz2pFg5zFuuW73IahVhAEB1sI0bqakbUURLL22iQ1vTm45+a6GzRs61ZZwWrxJVh+rGQ2M0zW9EYLj951rdhQsaeDv9cvI126GxnEhTNLzCxgkeXEbRHNcAWuSB1XQ8f+Ph/EqmtiWbLExCuho4NpwDIm2aA0brmwAaE2F1UqU6EM3qSOgCskxXOr6INxCsa0Wa3hGgcwEtgFhFLh8VG5qJfvWdfWn4F9oz1ORmzinUcUS2E8UdQ9SyWC2FBY48GpnIzBlkIPOC9xWDj7h51pNeLLt0ZpOCpII7WIjbfrI2neklZR1VtDQpRj8intMavha2ocM+OWD+CzB6vSsHNXs9O4k/nl5ai2dIGcHh8zR82ncz8Gyj2HR3C0beS+Xob2CSbVNA7nijPawFZJaLzpxfyRSmlUOxWVI/1Xn7xLh61g5W8jo15r5nKQ1ggCAkurr5Qh+0929Dew3tMePJl0LJ1JGNZWA924bUwgXk2OEjta+3Hx2gX57bPU4oDU1RY73XhdO4m8kY4B+dzeOwBJ5yzYcfGQEa1qfteK4Vh29heaiVpGTmgn9Ecw/iQFroAgKk1q+Gt8iz2pFg5zFuuW73IahVhAEBcmrTwBnjSe0UR1GG9njx5mhp3pdNSytiiazOMPLnAki7nNsBe3Jy33oQX99UoTUIJbMzn6t8Rknq55JXbbzEBewGQcLCzQAneRYZWnVqylN5vI6+tTwIeVZ6nI9hs4p1HFEuh70dQWSxWwr7QP5SruuT3ywinsO1VePMlOl2COq4BE1wbx2uJN8gL3sBvOfQjN+7oOvDQTy1n3pG6pEDm0rAX7NtouALRb5o5Xddh17kPVz8X4bVJaylsJo+Fniit30jWnoBcA70XQ5ahT06sYfMvnEKkRRSSHcxjnfdBKyddUmoQcn3IonBozJUwtOZfKwHpu8X/NYOSoLTrRz72XxWUrJWOjkG0x2RGefRksnXTgprRlsPuGJrGta0BrWgAAbgBkAEMpKKyRTWsWHZr5vrBjvwNB9IKwcxiccrh/PIjSGgZIYXPOyxrnO5mgk9gQ9RhKTyisyQYfoPWS2PBcG08sh2fw5u9CG5Tw2vPuy3/vMmei2ghppmTvm2nt2rNa2zeM1zTxibnfzBC0tcN+DNVHLNomyyWoQFUaqx3JimK4duYHioiaBk1pI/Q+EfwoD7wEGo0orZDYspoGxt+q4iMW7TMgLUQBAVJrV8Nb5FntSLBzmLdct3uQ1CrCAIC5NWngEfjSe0UR1GG9njx5nI070YqKuqY6Jo2BE1pe5wAB2nm1t+4jcENa/s6tesnBastvmfGgGFupq6oheWuc2Jty29uNsuyvnyp3mMPoujXnB7ckdLWp4EPKs9TkewnxTqOKJdD3o6gslithX2gXyjXdcnvSsIp7DtNXjzJJpvjElLTiWLZ2uEaCHC4IIcSPQjN69ryo09OPid9jrgHnWTbRVeiVHt4vKeSJ87/wATmD0uHYsI5+0p6V7J+DfsS7WNWcHQyC9jIWxjzm7vwhyMssRqaFu/nqK50Ch26+Acxc77rHEemyFHh0c7iJYWsqsdFR8RzmOdI1t2kg7nOIuOpGXWJVHChqeTbNrQCXaoICczxx2SPCIkw+Wlbxb/AHrNHSfQruypEpl4NgY1pAbdxILjzgDIjn3IRXWH/HqKbeSyM2H6AUcdi5jpTzyOy+62w7QUyPVPDaENqz3kjpaSOMbMbGMbzNaAOwLJuxhGKyisjMh6MT52BzWlzQ519lpIu6wJNhvOVz5ljNHpQk02lqRlWTyEBVeOg0+lFFILBlVA6Nx+k5okFu0QoBqbZt1mNTk3D6otHRsvmd2Wc3sQFqIAgKk1q+Gt8iz2pFg5zFuuW73IahVhAEBcmrTwCPxpPbKI6jDezx48zJpRpjHRvEbo3vkLQ8AWDbEkC7jnyHkKGbq/hbvRaze04mgmKmqr6mYtDC6NvFBvbZ2W77C+5DVsK/xq855ZZpG/rU8CHlWep6PYTYp1HFEuh70dQWSxWwr7QL5RruuT3pWEU9h2mrx5nT1qeBDyrPU5GT4p1HFEug71vUPUslithC9AaX9pxCT/AFnMHRx3ud+nsWEVlhD+bVl88ju6S6PNrBG173NYwlxDbXcbWGZvawvycqG3c2quEoyeSRr4XovT000bomEENfdznEk96OU2G87gEyPFKzpUZpwRGdauMwvijjZKx7mvLnBrg4ts0gXDd28qOdWEe82brB728hGNGm9u16l9/QlehWHPp6SON5BObsr5B52rZ8uakWwitaEqFP4ctq8DtSytaCXENaN5JAA85WczZUXJ5IjuJaeUMOXDCR3NEC/8Q4vaVDKvBd5YUsJuqn6ct+r/AD9iK4jrVJygpwPrSu/Qz/soZXXgi0pYAv6s/Jer9iLYlppWzX2p3MafmxcQdreN6VDKtOXeWdLDLWlshnv1/wCPsZ9XJvicBJJceEuTmT8FJvJzKzQ6xHjFdVlNLZq5ovFWJxQQFWa42bFbgs4NgyqDT07T4Hdlmu7UB7qBftU1a/ldWSH8EZ/NAWkgCAqTWr4a3yLPakWDnMW65bvchqFWEAQFyatPAI/Gk9sojqMN7PHjzIfrX8MZ5FvtyIVeL9et3qzY1SfHzeTHtBCTB+nLcSDWoP2IeVZ6nozdxRfyOKJfGMh1BZLFbCvNX7gcQrSNxMhHnlWEU+HvO5qfvvOprU8CHlWepyMnxXqOKJPh1YyRjCxzTdjHWBFwHC4uOTl7EzLCD0oKS2MimI14woTyuZwgqKguY1pta7Np20SMsw7ddR1Knw1myfC8MlWq1IxaS6X74kfpNYtTPUwRtZFFG+WNrgAXOIc9oI2jlu+qtdXEpSSOingtGlRnJttpN+C2eH+Sz634t/iu9RW49hzdPpLefm+ih2zGz6Zaz7xDfzVSlnqPodSWhpS8M35H6RfIGljfpHZHma53qaVbbD52ouWb8NfoRDW1BtUN7d5LG7t2mfqUFyvyFtgc3G6y8U/f0KcWidcEAQEl1b/KVP8Aae6kUtDrEV2Ldjnw5ovJWJxQQFXa/XbNNRP5W1kZ/BIfyQHn/j+3ZpKxnK2skH4Ix+SAtJAEBUmtXw1vkWe1IsHOYt1y3e5DUKsIAgLk1aeAR+NJ7ZRHUYb2ePHmQ/Wv4YzyLfbkQq8X69bvVmPVjiLIqpzXkNEjNlpO7aBBAv0i/nsOVDGFVYwqtS7y25Iw4WcARcHMXzGYOfSsnRtJ7SJ6c6XNpRwEdzUvaNnLJgcS0OvuJuDYdGfTFUrRg8u82qeHXVzTcqOSWzSb2cNb+2Rn0R0QFE5z+FMj3N2TxbNGd91yfSpMios7FW7bzzbIzrjlkDqZoc4RuEhLQTslzSyxI57OK1bltZZHXYJQo1VNzim01lms/HxPjUuONV9UPrmWLXayX8QdGlx9Df1yeD0/lv6b16uuit5BgHWz+n1RXWjfhlL5eL3jVqw6S3nQXfZ6n0vkfoCt+Lf4rvUVZvYcJT6S3lBaGQbdZSN/1GO+5x/0qspLOSO6xCehb1H8n99XqXXjc2zNQj6U7v8A16j87Kwm9cd/ozjbeOdOq/CK/wDqJqaw4NvDqgczWv8AuPa/8lius6bJcKno3cPLzWRRarjtggCAkurf5Sp/tPdSKWh1iK7Fuxz4c0XkrE4oICrf/IBu1S0bOV1ZGPwSD80B5qXk2anGYP8ALq3H7z5mfo9IQFpoAgKk1q+Gt8iz2pFg5zFuuW73IxQYZNMbRRPf0taSB1ncPOhoU6FSp0Itknw7VzVPsZCyEdJ2ndjcvShv08JrS6TS+/78yT4dq3pmZyuklPNfZb2Nz/EmRv08Kox6Wb+378yWUNFHCwRxNDGDcBuzzKyWMIRgtGKyRXOnlK2bFaaF1w2RkbSRa4BfLuuDmoZ1MpqPie5YCrynK6lPJRWWSWt5a9uerb4MlmH6E0cX7oSHnkO1f+E8X0KXI06dhbw/Tnv1nSxXFYKSIPlcI47hos0nOxIaGtB5AexYlNRWbLK3tqleWhSWb8tRVOM4nHX4rTOiDtjagZxhYnZkc9xtfdY8vMVpSkqlVNfI6m3oTtLGcZ7fzPV81ki4XzWe1v0g4/dt/wArez1nJKOcWyBa5IfgKd/NKW/eY4/pC1rrYi9wCX82cfln5P8AyaWpjvqvqh9cy82u1k34g6NPj6G9rk8Hp/Lf03r1ddFbyDAOtn9Pqiu9Gh+2Uvl4vbatWHSW86C77PU+l8i/634t/iu9RVm9hwlPpLeUrqrg2q+E/QY9/wCHY/Uq+3Wc0djjU9G1l82l98/QsfSuQirw0AE/DPJsL2AZs3PRxvStup0o7znrJL+Hrt/6Vzz9DsaR0/CUlQz6UMg7WOsvdRZxaNS0noV4S8GuZ+eAVVnfnqyYCAkurf5Sp/tPdSKWh1iK7Fuxz4c0XkrE4oICrNdEm1U4NB/mVYP3Xws/X6EB5osTT6TYlDazJ4mzN+sQIybed0v3UBaiAIDQqcGgkk4WSJj5LBoLhtWAJIsDkMyc0IpUKcpaUo5s3mtAFgLDoQlPUByMT0npKe4lnjDh80Haf9xt3ehRyqwjtZt0bG4rdCDy8di83qNjA8XjqohNFtbBLgNoWJ2SQcuteoTUlmiO5t528/hz2+5WutGrdFiMMkZs9kLHNNgbHblzscitS4bVRNHR4NTjUtJQlsbfJHS1W4vPUT1JnlfJZkdto5C7n3s0WA5Nw5F6t5yk3mzWxq2pUacPhxS1v079pva3/A4/Lt9iVernoLeQ4D2iX0+qILq6p9vEYOZu28+ZjgPSQtegs6iLvFp6NpP55L7otvEKi1bSs+kyo/CIluyf50t5ylKGdvUl4OPqcbWtDegcfoSRu7XbH6l4uV+Q3MElldJeKfv6HB1MDjVfVD/WUVr3m9+INlPj6G9rk8Hp/Lf03r1ddFbyDAOtn9Pqiu9GPDKXy8XttWrT6a3nQXnZ6n0vkX9W/Fv8V3qKs3sOEp9NbyqtTEF55X/Rha377gf0LStV+Zs6j8QTypRj4y5f9lnV+LwQuY2WVjHvIDWk8Z1zsizd5zyutxzitTZzVK3q1U5Qi2ltfcjce24IO4iy9ESeTzPzW6ItJad7SWnzZFVOWWo+i6Wl+bx1niAICS6t/lKn+091IpaHWIrsW7HPhzReSsTiggKr0pJqNJsOhtdkETpnfVJEjs/O2L7yA+dYn7JjmFVuexJemefmi5LQT5pSfs+hAWsgCAjek2mcFE4RvEj5S0ODWAbiSAS5xA3g9KiqVoweTLGzwytdR0o5JbM3/ghOJa0p3ZQxRxDncS936QD2rXlcyexFzRwGjHrJN7tXv6EVxLSGqn+NnkcPo32Wn+BlmnsUEqkpbWWlKzoUehBL7vzebOWBZeDZzLq1V/J8fjy+8crC26s47Gu1vcuRDdb3hsfkG+3KoLnp8C3wLsz+p8kbmpr46p8SP2nrNrtZD+IOrp736Hb1v+Bx+Xb7Eqkuegt5p4D2iX0+qIxqip71kj+RkLh53PZb0Byitl+fMscdnlbqPjLkmTnF45DilCWseY2sn2nBp2WbbRa7twuWhbEs/iR4lLQcFZVU3rbjku95f9mxp7DtYfUjmj2/uEP/ACWay/IyPDJaN3T35eeoiGpjfV9UP9VQWveW34g2U+PobuuTwen8t/TevV10VvIcA62f0+qK70Y8MpfLxe21atPpredBednqfS+Rf1d8W/xXeoqzew4Sn01vK+1KwfA1EnO5jPus2v1rVtFqbL/8RS/mQj8m/N5ehyNaFVbEojyRxwnziR7/APheLh/zEbWDQzs5fNvkkW+t45M/PGkcGxV1LeaaW3UXuI9BCq5rKT3nf2k9OhB/8VyOevJOEBJdW/ylT/ae6kUtDrEV2Ldjnw5ovJWJxQQFU6u/2vHMVrs9iO1Mw/NNiG3HmiB+06UB2tdeCd04VMQLvgInb1MuJP5ZefMEB39BscFbQU1Re7nsG30PbxJMvGDvNZAd1AU3rb8Pb5CP25VoXPT4HXYH2V/U+SIYoC4CAIC6dVfydH48vvHLfturOPxrtb3LkQ3W94bH5BvtyqC56fAt8C7M/qfJG5qa+OqvEj9qRZtdrIfxB1dPe/Q7WuDwOLy7fdyqS66K3mngPaJfT6o5upmn8Kk8mwebbcfWF5tVtZsfiCfVx3vl7E3rdIaeKdlO+T4eQgNYGuPfGwJIFh5yth1IqWi9pS07OtUpOrFflXfqNjGqfhKeZn043t7WkLM1nFo8W89CrGXg0/uV7qWN+6j0Q/1Vq2neX/4hWXw+PoSXWBo7LWxwsiLAWybTi8kADZc3kBJOamrU3NJIrsLvKdrOUp561lq3kKqNEjQ1NAXSiR0lQwGzdkN2XR85JO/oWu6WhKOvvLiOIq7o1ko5JRffn3P5FrYi8CKQkgDZdmTYbit2Ww5ekm5pLxK21f6UUtHQhsrzwrnueWNa4u5Gi5AsMmjeRvWpRqxhDWdHiljcXV03BflSSzbyXj69xEdLsXbV1UkzQ5rHBoaHW2gGtAzsSN9zvUFSenLMtbG3dtRjTbza8jaxDTaulyM5Y3miAZ+Icf8AEsyrTfeRUsLtaetQzfz1/bZ9iPveXElxJJzJJJJ6STmVGb6SSyR4gCAkurf5Sp/tPdSKWh1iK7Fuxz4c0XkrE4o4OnWOCioKmovZzGEM8d3Ejy8Yt810BwdSmCdzYVCSLPnJnd1PsI/5YYfOUBOpIw4FrgC0ggg7iDkQgKo1USuoK+uwiQ8VrzPTk/OabXFzvJZwZsNxbIgLZQFN62/D2+Qj9uVaFz0+B12B9lf1PkiGKAuAgCAunVX8nR+PL7xy37bqzjsa7XLcuRDNbp/bWeQZ7cqguenwLjAuzP6nyRu6mvjqrxI/akWbXayH8QdXT3v0O1rg8Di8u33cqkuuit5p4D2iX0+qPrVFT7NG9305nHzNaxnrBWbZZQMY7PO4UfBL1ZFtKav/AO7YfoTUzfN8GT7RUFR/zuKLOyp/+ta8YyfP2LgIW+ckVNq6xaCidWCeQMAcxrRmS7YdKDZrQSbZdq0aEowcszqsWt611Gk6cc9r88js4lrThbcQQySHneQxp9bu0BSSul3I06WA1X1kkt2t+i+5CdIdMJ6t8b3BkfBOLo9gG7TkblzibnIcgWvOrKTz8C5tcOo28ZRWb0tTzOLWVkkpvLI+Q873Odbq2jl5lG23tN2nThTWUEluWRhQ9BAEAQBAEBJdW/ylT/ae6kUtDrEV2Ldjnw5ovJWJxRU2teV1fX0OERnil4nqCPmtF7C43EM4Q2O8ujQFrxxhoDWgBoAAA3ADIBAfSArDXJhckRp8Wph8PRuHCW+fETy2zsCSD9WRx5EBYGA4vHV08VRCbxytDh0chabcrTdp6QUBVWtvw9vkI/blWhc9PgddgfZX9T5IhigLgIAgLp1V/J0fjy+8ct+26s47Gu1y3LkQzW74azyDPblUFz0+BcYF2Z/U+SN3U18dVeJH7Uiza7WQ/iDq6e9+h2NcDx3JELi/DNNuW2xJnZSXXRW81MBT+PJ/8fVHK0Y04pqOiii2ZJJRtlwa0AAue51i5xHIRuuvFOtGEEjavMLr3NzKpmlHVt+Sy2L1yITi+KGaqfUgbDnPDwL32S22znbO1hyLXlLOWkXNCgqVBUXrSWXntPrEtIKqf42eVwPzdrZb9xlm+hJTlLazFK0oUuhBL7vzebOavJshDAQBAEAQBAEAQBASXVv8pU/2nupFLQ6xFdi3Y58OaLjx7F46SnlqJjaOJpcec8jWi/K42aOkhWJxRX+prC5JTUYtUj4escdi/wAyIHkvyEgAfVjbzoCz0AQGKqp2yMdG9ocx7S1zTmHNcLOBHMRcICpdCap2DYlJhU7j3JO7hKSRxyu7IMv096frNGXHugMetvw9vkI/blWhc9PgddgfZX9T5IhagLgIAgLL0J0vpaShYyV54QOkOw1pLs3uIz70XHOVtUqsYQyZzmI4dXuLpygtWS1t/LzInprj7a2oErGOY0RhlnWubOe6/FJA77n5FDVqKcs0WuH2krWloSebzz1cPY5NFiEsO1wUj49sAO2CWkgXsLjPlPavCk1sNqpRp1MtOKeXjrNd7iSXEkuO8k3J6ycysEiWSyWw8QBAEAQBAEAQBAEAQBAEAQEl1b/KVP8Aae6kUtDrEV2Ldjnw5o6em1U7GcSjwqBx7kgdwlXI05EtyLL9Hej6zjlxLqxOKLapadsbGxsaGsY0Na0ZBrWizQBzAWCAyoAgCAimsfQ5uJUpjFm1Ed3wSHLYf9EkZhrrAHzHOwQEL0KdDij3Q4kJG4nTNEUjNrZ4VrHOtJYb3XdZ1jbcRkcop0YzebN+2xKvb09Cnllnnsz/AHsJxDoBQN/cX8aSQ+gussKhTXce5Yvdy/X9l7G2zQ+hH+FhPW0H1r18GHgRPErt/wBR+ZlbovRD/CU3+zH/ANU+FDwXkef4+6/3Jf3P3Pv/AOOUn/5af/aj/wCqz8OHgjz/ABtx/uS/uZ8u0ZozvpKb/Zj/AOqfCh4LyM/x1z/uS/ufuY3aJUJ/wlP5o2j1BY+FDwR6WIXS/qS82YX6E0B/w0Y6toeorHwYeB7WJ3a/qM1JdXdAf3Lh1Sy/m5ef4en4Eqxm8X6vsvY1JtWNGdzp29TwfaaVh20CWOOXK2pPh7NGlNqph+ZUSjxmsd6g1ef4VeJNHH6nfBcM/wDJzKnVVMPi6iJ3jMcz0guXh2r7mbMMfpPpQa3NP2ORVavK9m6NkniSN/Xsrw7eou424YxaS/U1vXtmcmp0bq4++pp/Mxzh2suFG6c1tRtQvbefRqLzy55HPlpnt75j2+M1w9YXnJonjOMtjT4mDhRzjtWM0SaL8Bwg5x2pmhovwM8VO93ese7xWuPqCzk2RucY7WlxN+m0dq397TTnrjc0drgAvSpzfcQzvLeHSqLzT5HVpNX1e/fE2PykjfUzaKkVCo+41J4xaR/VnuT9cjuUWqqQ24WoY3nDGF34nEepSK1fezTqY/BdCDe95fZZ8zlaY08OFuihoTLNi012xXcPgQ8Fhk2WgC5BcG33G7vm5zQoRg8yrusWrXEHBpJPwXHa8ye6uNDm4bSiPJ1RJZ88gz23/RBOZa25A85yuVMVhK0AQBAEAQFd6zNCJJ3Mr6AmPEoLEFuXDhvzTybVrgXyIJacrWA6mrvTqPEYi1w4KsiymhNwQRkXNBz2b+dpyPISBMEAQBAEAQBAEAQBAEAQBAEB8mMHeB2IZzYEYG4DsQZs+kMBAEBD9YmnUeHRBrRwtZLlDCLkknIOcBns387jkOUgDl6s9CJIHPr68mTEp7kl1jwAd80Wy2rWBtkAA0ZXuBYiAIAgCAIAgCArrWDoA+WQV+HP4DEY+NkQGz25DfLatlc5OGTsswBs6A6xWVbu5apvc2Is4r4nXaJCN5ZtZ35dg5jkuM0BPEAQBAEAQBAEAQBAEAQBAEAQBAEBA9PtYrKR3ctK3unEX8VkTbuEZO4v2eXl2Rnz2GaA1tXugD4ZDX4i/h8Rk41yQWwX5BbLatlcZNGTcsyBYqAIAgCAIAgCAIAgIhp3q/p8RAebw1TB8HOzvm2zAcBbaAPnHIRcoCI4dpxW4S9tNjMbpIb7MdZGC4O5trLj5dT8sw690BaeGYlFURtlgkZLG7c5hBHSMtxHKN4QG0gCAIAgCAIAgCAIAgCAIDVxPEoqeN0s8jIo273PIA6BnvJ5BvKAq3EdOK3FnupsGjdHDfZkrJAWhvPs5cTLrfnkG2ugJboJq/p8OBeLzVTx8JO/vnXzIaDfZBPnPKTYICXoAgCAIAgCAIAgCAIAgMFdRRzMdHKxskbhZzXgFp6wUBWOI6r56OR1RgtS6ncc3U8jiYn25ATe/LYPB398EAodbElM8QYxRyUsm7hWNLonW3m1zluzYX5nkQFiYLj1NVt26aeOZvLsOBLfGbvaeggIDooAgCAIAgCAIAgOdjWPU1I3bqZ44W8m24Au8Vu9x6ACgK7rtbElS8w4PRyVUm7hXtLYm33G1xlvzeWZjlQDD9WE9ZI2oxqpdUPGbaeMkRMvyEi3RcMA3d8UBZ1DRRwsbHExscbRZrWABo6gEBnQBAEAQBAEAQBAEAQBAEAQBAYK2jjmYY5WMkjO9r2hzT1tOSAr7GdTdFI/haV81FMLlroXEtBPLsuNx1Nc3egNH+xdI6P4irhrowMmTZPd1l9j/MQHo1jYpBYVmDTH6T4C4tHSAGvHmL0B9x686EO2ZYKyJ3KHMZxevj7XoQG/Hrowo75ZR1xP/IFAJNdGFDdLKeqJ/wCYCA0JNeVCXbMUFZK7kDWM43Vx9r0ID4OsXFJ7ijwaYfRfOXBp6SC1g8wegPP7F0jrPj6uGhjIzZDm9vUWXP8AMQG9g2puijfwtU+atmNiXTOIaSOXZabnqc525AWDRUccLBHExkcY3NY0NaOpoyQGdAEAQBAEAQBAEAQBAEAQBAEAQBAEAQBAEBz8a7xAVfiPflAe4b34QFn4L3iA6CAIAgCAIAgCAIAgCAIA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8" descr="data:image/jpeg;base64,/9j/4AAQSkZJRgABAQAAAQABAAD/2wCEAAkGBxQTEhQUExQUFRIXGBgXGRgXGBgdGBQdGBkWFhcXHRYYHCggGx8lHB0WITEiJikrLi8vFx8zODMsNygtLiwBCgoKDg0OGxAQGzQkHyUwNyw0LC8sLCwsLCwsNTUsLCwsLCwsLC8sLCwsLywsLCwtLCwsLCwsLCwsNCwsLCwsLP/AABEIAOEA4AMBEQACEQEDEQH/xAAcAAEAAgMBAQEAAAAAAAAAAAAABgcDBAUBAgj/xABNEAABAwICBAcKCwUIAgMAAAABAAIDBBEFIQYHEjETIkFRYXGRFDI0cnOBobGysyMzNUJSYoOSosHCJEOCo8MVF0RTY5PR0gi0FiVU/8QAGwEBAAIDAQEAAAAAAAAAAAAAAAMFAQQGAgf/xAA8EQACAQICBggEBAUEAwAAAAAAAQIDBAUREiExcYGxMjM0QVGRwdETYXKhBiJC8BQjQ5LhUlNi8RUlsv/aAAwDAQACEQMRAD8AvFAEAQBAEAQBAEAQEQ0h1mYbR3bJUNfIL/Bw/COuN4JbxWnocQgIx/edX1fybhUr2kXbLPcMPZZv8xAejD9JqmxfU0tG072MDXOHYx+f8aA9/uxxGQ3mxyqz3tYJAPN8MAPuoDKNT4Pf4nXuPlP+boAdT4He4nXtPlL+qyAxf3Y4jGbw45VZbmvEhHn+GIP3UB4cP0mprllTS1jRuY4NDj2sZn/GgPn+86vpMsSwqZjQLulguWDtu3+YgJRo7rMw2ss2OobHIbfBzfBuudwBdxXHoaSgJegCAIAgCAIAgCAIAgCAIAgCAIDxzrC5yA9CArrSPWzAyTuegjdX1RyAiuYwfHAO3z8UEb8wgOU3QvFsT42KVfc0B/w1Pbcfmusdnpu4yHfuQEy0d1eYfR2MVMx0g/eScd991wXd6fFAQEpQBAEAQBAEAQBARXSLV5h1Zcy0zGyH95FxH35yW98fGBQEOdoXi2GcbC6vumAf4aotuHzW3Oz03aYzu3oDq6Oa2YHydz18bqCqGREtxGT45A2OfjADdmUBYrXXFxmD6UB6gCAIAgCAIAgCAIAgCA4Wl2ltNh0XCVL7E32I22MkpHI1vZmbAXFygK5iw/E8fIfUOdQYWc2xN+MnHITcDaB53cXcQ070BZWjOi1LQR8HSxNYPnO3vf0uecz1bhyAIDsoAgCAIAgCAIAgCAIAgCA42k2i1LXx8HVRNfbvXbns6WvGY6tx5QUBWslBieAEvp3Or8LGbonfGQDlIsDsgfSbxd5LRvQFjaI6W02IxcJTPuRbbjdYSRE8jm9uYuDY2KA7qAIAgCAIAgCAIAgIVrE1gMw9rYom8PXS2EULbnvjYOeG52vuaM3HIWzIA4+h2rp8kor8Xd3RWus5sTrGODlAsOKSOQDijpOaAs1AEAQBAEAQBAEAQBAEAQBAEAQBAVlpjq6fHKa/CHcBWtuXRNsI5+Uix4oJ5QeKeg5oDsau9YEeINdFK3gK6K4lhdcZtNi5odna+9pzacjfIkCaoAgCAIAgCAICE6ytOhh8bYoW8LXzcWGIAki52Q9zRna+QG9xyG4kAa2rjQI0xNZWnhsSmu573G/A7W9rTu2rZFw6hlvAn6AIAgCAIAgCAIAgCAIAgCAIAgCAIAgIBrH0CNSRWUR4HEobOY9ptw2zua47tq2Qceo5bgNnVrp0MQjdFK3gq6HizREEHI7Je1pztfIje05HeCQJsgCAIAgCA4Om2lEWHUj6iTMjixsvYyvIOywHk5yeQAlAVroYI4JjieKlzsRqBwkUewSYI3Xa0i/FaSBYC92ty3kpmate8pUXlN6yS1ms9v7qncel7gPQ0H1rGZoTxiP6Y+ZxqrWNVu70RRjoaSe1xI9CGrLFqz2JI5U+l1a/fUPHi7LfZAQ1pX9xLbI0JMXqHd9PMeuR59ZQidxVe2T82a7qh53ucfOUyPHxJ+J4J3D5zu0pkY05eJnjxSdvezSt6pHj1FD2q9VbJPzN+n0rrGbqiT+Ih3tgoTRvriOyT58zqU2sSsb3xjk8ZlvYIQnjitdbcnw9jq02tB37ynaelryPQWn1obMcY/1Q+50odZtOe+imHUGEe0EzJ1i9HvT+3ubsWsKiO9729bHfpumZKsTt33/Y3ItM6F26oaOsPb7TQmZLG/t5bJG3HpFSO3VMH+40eglZzJFdUX+teaNuPEInd7LGep7T6ihIqkHsaM7Xg7iCh6zPpDIQBAY5Z2tzc5rR0kD1oYcktpVGsrDmcOzEcMmj/tGHjPjjcHGoY0ca7WnMhgNx85uW8AIRqvTctFSTZPdCdKIsRpGVEeRPFkZe5ieANph9YPKCChKd5AEAQHjnAAkmwGZJ5EBTuFRnH8VdUvF8LonbMTTumfkbkcoNg4/VEYIzKA2NavhrfIs9qRYOcxbrlu9yGoVYQBAEAQBAEAQBAEAQBAEAQHTwnR+oqbmGIvaDYuyDQcjbacQNxGXShsUbWrW1wR3qjV9NFBJNJJGCxhfstu4mwvYuyt6UNyWF1IU3OUtmsibah43PcOolMiu+JPxPvu2T/Mf953/KZGfiz/1PzPl1U873vPW4/wDKZGHUm+9mFDwSbVz8oQ9Unu3Ib+Gdpjx5GTFIzgGKtqGC2F1rtmVo3QyZm4HIBcuH1TIAMgsnUFxNcCAQbg5gjlQHqAICuNdGOvbBHh9NnVVzuCAG8Rkhr7821cNz5C/mQEv0R0fjoKSKmj3Mbxncr3HN7z1uv1Cw5EBXmtXw1vkWe1IsHOYt1y3e5DUKsIAgCAIAgCAIAgCAXQEj0X0QkrGl7XsZG12wSbl17A5NGRyI5QhvWlhK4WknkthNcP1bUzLGV8kp5r7DT5m5/iTItaeE0Y9Jt/b9+ZxdZmFQ07KcQxsjuX3sMzYMtd28+dDVxSjTpwjoLIkmraIMoGuOW06R58zi31NRG9hq0bZPeyQYtDwkEzPpRvb2tIWTcqx0qcl4o/PoWDjAgCAICTauflCHqk925DfwztMePIs/S7R+OvpJaaTc9vFdyseM2PHU63WLjlWTqCIamMde6CTD6nKqoXcEQd5jBLWW59mxblyBnOgLHQHhKAqXV6P7TxesxRwvBAe56a+7cRtDmOwdojnn6EBbaAqTWr4a3yLPakWDnMW65bvchqFWEAQBAEAQHQwvBZ6g/AxOfbeRk0dBe6zQei6E1K3q1ehHP9+J0q7QqsiYXuiu0C52XNcWjqBufNdDYqYdXhHSa8j60GwCOsmeyUvDWs2uKQCcwLXIOSGbC1hXm1PuLOoNFaOHNsLL/Sfxj2vvbzLORfU7OhT2RXHXzN7EMJhmYY5I2lpFtwu3pB5D0hCWpRhUjoyWoq3B9KHYeyanbG17xM/juJAFrM70DPvb7wsFBRvHaKVJLN5vX9iwdC8Slqabhptm7nu2Q0WAa3i25TvDt5RFzZVZ1aWnPvITrYq9qoij5GR387zn6Gt7UKrF551Ix8FzJjhDeCwpp3Wpi/tYXn1p3FpR/Jar6c/tmd6mdtMaedoPaFk2460j8+VUOw97Pouc3sJCwjjKkdGbj4MxIeAgCAkurr5Qh+0929Dew3tMePJl0LJ1JUmsIf2Zi9HijcoJz3PU824DaPOdgBwHPB0oC2gUBDtbuO9yYXUOBtJIOAZnY3kuHEHnDNtw8VAberXAe4sNpoSLSbHCSXtfbk47gbfRvs9TQgJOgKk1q+Gt8iz2pFg5zFuuW73IahVhAEB1sI0bqakbUURLL22iQ1vTm45+a6GzRs61ZZwWrxJVh+rGQ2M0zW9EYLj951rdhQsaeDv9cvI126GxnEhTNLzCxgkeXEbRHNcAWuSB1XQ8f+Ph/EqmtiWbLExCuho4NpwDIm2aA0brmwAaE2F1UqU6EM3qSOgCskxXOr6INxCsa0Wa3hGgcwEtgFhFLh8VG5qJfvWdfWn4F9oz1ORmzinUcUS2E8UdQ9SyWC2FBY48GpnIzBlkIPOC9xWDj7h51pNeLLt0ZpOCpII7WIjbfrI2neklZR1VtDQpRj8intMavha2ocM+OWD+CzB6vSsHNXs9O4k/nl5ai2dIGcHh8zR82ncz8Gyj2HR3C0beS+Xob2CSbVNA7nijPawFZJaLzpxfyRSmlUOxWVI/1Xn7xLh61g5W8jo15r5nKQ1ggCAkurr5Qh+0929Dew3tMePJl0LJ1JGNZWA924bUwgXk2OEjta+3Hx2gX57bPU4oDU1RY73XhdO4m8kY4B+dzeOwBJ5yzYcfGQEa1qfteK4Vh29heaiVpGTmgn9Ecw/iQFroAgKk1q+Gt8iz2pFg5zFuuW73IahVhAEBcmrTwBnjSe0UR1GG9njx5mhp3pdNSytiiazOMPLnAki7nNsBe3Jy33oQX99UoTUIJbMzn6t8Rknq55JXbbzEBewGQcLCzQAneRYZWnVqylN5vI6+tTwIeVZ6nI9hs4p1HFEuh70dQWSxWwr7QP5SruuT3ywinsO1VePMlOl2COq4BE1wbx2uJN8gL3sBvOfQjN+7oOvDQTy1n3pG6pEDm0rAX7NtouALRb5o5Xddh17kPVz8X4bVJaylsJo+Fniit30jWnoBcA70XQ5ahT06sYfMvnEKkRRSSHcxjnfdBKyddUmoQcn3IonBozJUwtOZfKwHpu8X/NYOSoLTrRz72XxWUrJWOjkG0x2RGefRksnXTgprRlsPuGJrGta0BrWgAAbgBkAEMpKKyRTWsWHZr5vrBjvwNB9IKwcxiccrh/PIjSGgZIYXPOyxrnO5mgk9gQ9RhKTyisyQYfoPWS2PBcG08sh2fw5u9CG5Tw2vPuy3/vMmei2ghppmTvm2nt2rNa2zeM1zTxibnfzBC0tcN+DNVHLNomyyWoQFUaqx3JimK4duYHioiaBk1pI/Q+EfwoD7wEGo0orZDYspoGxt+q4iMW7TMgLUQBAVJrV8Nb5FntSLBzmLdct3uQ1CrCAIC5NWngEfjSe0UR1GG9njx5nI070YqKuqY6Jo2BE1pe5wAB2nm1t+4jcENa/s6tesnBastvmfGgGFupq6oheWuc2Jty29uNsuyvnyp3mMPoujXnB7ckdLWp4EPKs9TkewnxTqOKJdD3o6gslithX2gXyjXdcnvSsIp7DtNXjzJJpvjElLTiWLZ2uEaCHC4IIcSPQjN69ryo09OPid9jrgHnWTbRVeiVHt4vKeSJ87/wATmD0uHYsI5+0p6V7J+DfsS7WNWcHQyC9jIWxjzm7vwhyMssRqaFu/nqK50Ch26+Acxc77rHEemyFHh0c7iJYWsqsdFR8RzmOdI1t2kg7nOIuOpGXWJVHChqeTbNrQCXaoICczxx2SPCIkw+Wlbxb/AHrNHSfQruypEpl4NgY1pAbdxILjzgDIjn3IRXWH/HqKbeSyM2H6AUcdi5jpTzyOy+62w7QUyPVPDaENqz3kjpaSOMbMbGMbzNaAOwLJuxhGKyisjMh6MT52BzWlzQ519lpIu6wJNhvOVz5ljNHpQk02lqRlWTyEBVeOg0+lFFILBlVA6Nx+k5okFu0QoBqbZt1mNTk3D6otHRsvmd2Wc3sQFqIAgKk1q+Gt8iz2pFg5zFuuW73IahVhAEBcmrTwCPxpPbKI6jDezx48zJpRpjHRvEbo3vkLQ8AWDbEkC7jnyHkKGbq/hbvRaze04mgmKmqr6mYtDC6NvFBvbZ2W77C+5DVsK/xq855ZZpG/rU8CHlWep6PYTYp1HFEuh70dQWSxWwr7QL5RruuT3pWEU9h2mrx5nT1qeBDyrPU5GT4p1HFEug71vUPUslithC9AaX9pxCT/AFnMHRx3ud+nsWEVlhD+bVl88ju6S6PNrBG173NYwlxDbXcbWGZvawvycqG3c2quEoyeSRr4XovT000bomEENfdznEk96OU2G87gEyPFKzpUZpwRGdauMwvijjZKx7mvLnBrg4ts0gXDd28qOdWEe82brB728hGNGm9u16l9/QlehWHPp6SON5BObsr5B52rZ8uakWwitaEqFP4ctq8DtSytaCXENaN5JAA85WczZUXJ5IjuJaeUMOXDCR3NEC/8Q4vaVDKvBd5YUsJuqn6ct+r/AD9iK4jrVJygpwPrSu/Qz/soZXXgi0pYAv6s/Jer9iLYlppWzX2p3MafmxcQdreN6VDKtOXeWdLDLWlshnv1/wCPsZ9XJvicBJJceEuTmT8FJvJzKzQ6xHjFdVlNLZq5ovFWJxQQFWa42bFbgs4NgyqDT07T4Hdlmu7UB7qBftU1a/ldWSH8EZ/NAWkgCAqTWr4a3yLPakWDnMW65bvchqFWEAQFyatPAI/Gk9sojqMN7PHjzIfrX8MZ5FvtyIVeL9et3qzY1SfHzeTHtBCTB+nLcSDWoP2IeVZ6nozdxRfyOKJfGMh1BZLFbCvNX7gcQrSNxMhHnlWEU+HvO5qfvvOprU8CHlWepyMnxXqOKJPh1YyRjCxzTdjHWBFwHC4uOTl7EzLCD0oKS2MimI14woTyuZwgqKguY1pta7Np20SMsw7ddR1Knw1myfC8MlWq1IxaS6X74kfpNYtTPUwRtZFFG+WNrgAXOIc9oI2jlu+qtdXEpSSOingtGlRnJttpN+C2eH+Sz634t/iu9RW49hzdPpLefm+ih2zGz6Zaz7xDfzVSlnqPodSWhpS8M35H6RfIGljfpHZHma53qaVbbD52ouWb8NfoRDW1BtUN7d5LG7t2mfqUFyvyFtgc3G6y8U/f0KcWidcEAQEl1b/KVP8Aae6kUtDrEV2Ldjnw5ovJWJxQQFXa/XbNNRP5W1kZ/BIfyQHn/j+3ZpKxnK2skH4Ix+SAtJAEBUmtXw1vkWe1IsHOYt1y3e5DUKsIAgLk1aeAR+NJ7ZRHUYb2ePHmQ/Wv4YzyLfbkQq8X69bvVmPVjiLIqpzXkNEjNlpO7aBBAv0i/nsOVDGFVYwqtS7y25Iw4WcARcHMXzGYOfSsnRtJ7SJ6c6XNpRwEdzUvaNnLJgcS0OvuJuDYdGfTFUrRg8u82qeHXVzTcqOSWzSb2cNb+2Rn0R0QFE5z+FMj3N2TxbNGd91yfSpMios7FW7bzzbIzrjlkDqZoc4RuEhLQTslzSyxI57OK1bltZZHXYJQo1VNzim01lms/HxPjUuONV9UPrmWLXayX8QdGlx9Df1yeD0/lv6b16uuit5BgHWz+n1RXWjfhlL5eL3jVqw6S3nQXfZ6n0vkfoCt+Lf4rvUVZvYcJT6S3lBaGQbdZSN/1GO+5x/0qspLOSO6xCehb1H8n99XqXXjc2zNQj6U7v8A16j87Kwm9cd/ozjbeOdOq/CK/wDqJqaw4NvDqgczWv8AuPa/8lius6bJcKno3cPLzWRRarjtggCAkurf5Sp/tPdSKWh1iK7Fuxz4c0XkrE4oICrf/IBu1S0bOV1ZGPwSD80B5qXk2anGYP8ALq3H7z5mfo9IQFpoAgKk1q+Gt8iz2pFg5zFuuW73IxQYZNMbRRPf0taSB1ncPOhoU6FSp0Itknw7VzVPsZCyEdJ2ndjcvShv08JrS6TS+/78yT4dq3pmZyuklPNfZb2Nz/EmRv08Kox6Wb+378yWUNFHCwRxNDGDcBuzzKyWMIRgtGKyRXOnlK2bFaaF1w2RkbSRa4BfLuuDmoZ1MpqPie5YCrynK6lPJRWWSWt5a9uerb4MlmH6E0cX7oSHnkO1f+E8X0KXI06dhbw/Tnv1nSxXFYKSIPlcI47hos0nOxIaGtB5AexYlNRWbLK3tqleWhSWb8tRVOM4nHX4rTOiDtjagZxhYnZkc9xtfdY8vMVpSkqlVNfI6m3oTtLGcZ7fzPV81ki4XzWe1v0g4/dt/wArez1nJKOcWyBa5IfgKd/NKW/eY4/pC1rrYi9wCX82cfln5P8AyaWpjvqvqh9cy82u1k34g6NPj6G9rk8Hp/Lf03r1ddFbyDAOtn9Pqiu9Gh+2Uvl4vbatWHSW86C77PU+l8i/634t/iu9RVm9hwlPpLeUrqrg2q+E/QY9/wCHY/Uq+3Wc0djjU9G1l82l98/QsfSuQirw0AE/DPJsL2AZs3PRxvStup0o7znrJL+Hrt/6Vzz9DsaR0/CUlQz6UMg7WOsvdRZxaNS0noV4S8GuZ+eAVVnfnqyYCAkurf5Sp/tPdSKWh1iK7Fuxz4c0XkrE4oICrNdEm1U4NB/mVYP3Xws/X6EB5osTT6TYlDazJ4mzN+sQIybed0v3UBaiAIDQqcGgkk4WSJj5LBoLhtWAJIsDkMyc0IpUKcpaUo5s3mtAFgLDoQlPUByMT0npKe4lnjDh80Haf9xt3ehRyqwjtZt0bG4rdCDy8di83qNjA8XjqohNFtbBLgNoWJ2SQcuteoTUlmiO5t528/hz2+5WutGrdFiMMkZs9kLHNNgbHblzscitS4bVRNHR4NTjUtJQlsbfJHS1W4vPUT1JnlfJZkdto5C7n3s0WA5Nw5F6t5yk3mzWxq2pUacPhxS1v079pva3/A4/Lt9iVernoLeQ4D2iX0+qILq6p9vEYOZu28+ZjgPSQtegs6iLvFp6NpP55L7otvEKi1bSs+kyo/CIluyf50t5ylKGdvUl4OPqcbWtDegcfoSRu7XbH6l4uV+Q3MElldJeKfv6HB1MDjVfVD/WUVr3m9+INlPj6G9rk8Hp/Lf03r1ddFbyDAOtn9Pqiu9GPDKXy8XttWrT6a3nQXnZ6n0vkX9W/Fv8V3qKs3sOEp9NbyqtTEF55X/Rha377gf0LStV+Zs6j8QTypRj4y5f9lnV+LwQuY2WVjHvIDWk8Z1zsizd5zyutxzitTZzVK3q1U5Qi2ltfcjce24IO4iy9ESeTzPzW6ItJad7SWnzZFVOWWo+i6Wl+bx1niAICS6t/lKn+091IpaHWIrsW7HPhzReSsTiggKr0pJqNJsOhtdkETpnfVJEjs/O2L7yA+dYn7JjmFVuexJemefmi5LQT5pSfs+hAWsgCAjek2mcFE4RvEj5S0ODWAbiSAS5xA3g9KiqVoweTLGzwytdR0o5JbM3/ghOJa0p3ZQxRxDncS936QD2rXlcyexFzRwGjHrJN7tXv6EVxLSGqn+NnkcPo32Wn+BlmnsUEqkpbWWlKzoUehBL7vzebOWBZeDZzLq1V/J8fjy+8crC26s47Gu1vcuRDdb3hsfkG+3KoLnp8C3wLsz+p8kbmpr46p8SP2nrNrtZD+IOrp736Hb1v+Bx+Xb7Eqkuegt5p4D2iX0+qIxqip71kj+RkLh53PZb0Byitl+fMscdnlbqPjLkmTnF45DilCWseY2sn2nBp2WbbRa7twuWhbEs/iR4lLQcFZVU3rbjku95f9mxp7DtYfUjmj2/uEP/ACWay/IyPDJaN3T35eeoiGpjfV9UP9VQWveW34g2U+PobuuTwen8t/TevV10VvIcA62f0+qK70Y8MpfLxe21atPpredBednqfS+Rf1d8W/xXeoqzew4Sn01vK+1KwfA1EnO5jPus2v1rVtFqbL/8RS/mQj8m/N5ehyNaFVbEojyRxwnziR7/APheLh/zEbWDQzs5fNvkkW+t45M/PGkcGxV1LeaaW3UXuI9BCq5rKT3nf2k9OhB/8VyOevJOEBJdW/ylT/ae6kUtDrEV2Ldjnw5ovJWJxQQFU6u/2vHMVrs9iO1Mw/NNiG3HmiB+06UB2tdeCd04VMQLvgInb1MuJP5ZefMEB39BscFbQU1Re7nsG30PbxJMvGDvNZAd1AU3rb8Pb5CP25VoXPT4HXYH2V/U+SIYoC4CAIC6dVfydH48vvHLfturOPxrtb3LkQ3W94bH5BvtyqC56fAt8C7M/qfJG5qa+OqvEj9qRZtdrIfxB1dPe/Q7WuDwOLy7fdyqS66K3mngPaJfT6o5upmn8Kk8mwebbcfWF5tVtZsfiCfVx3vl7E3rdIaeKdlO+T4eQgNYGuPfGwJIFh5yth1IqWi9pS07OtUpOrFflXfqNjGqfhKeZn043t7WkLM1nFo8W89CrGXg0/uV7qWN+6j0Q/1Vq2neX/4hWXw+PoSXWBo7LWxwsiLAWybTi8kADZc3kBJOamrU3NJIrsLvKdrOUp561lq3kKqNEjQ1NAXSiR0lQwGzdkN2XR85JO/oWu6WhKOvvLiOIq7o1ko5JRffn3P5FrYi8CKQkgDZdmTYbit2Ww5ekm5pLxK21f6UUtHQhsrzwrnueWNa4u5Gi5AsMmjeRvWpRqxhDWdHiljcXV03BflSSzbyXj69xEdLsXbV1UkzQ5rHBoaHW2gGtAzsSN9zvUFSenLMtbG3dtRjTbza8jaxDTaulyM5Y3miAZ+Icf8AEsyrTfeRUsLtaetQzfz1/bZ9iPveXElxJJzJJJJ6STmVGb6SSyR4gCAkurf5Sp/tPdSKWh1iK7Fuxz4c0XkrE4o4OnWOCioKmovZzGEM8d3Ejy8Yt810BwdSmCdzYVCSLPnJnd1PsI/5YYfOUBOpIw4FrgC0ggg7iDkQgKo1USuoK+uwiQ8VrzPTk/OabXFzvJZwZsNxbIgLZQFN62/D2+Qj9uVaFz0+B12B9lf1PkiGKAuAgCAunVX8nR+PL7xy37bqzjsa7XLcuRDNbp/bWeQZ7cqguenwLjAuzP6nyRu6mvjqrxI/akWbXayH8QdXT3v0O1rg8Di8u33cqkuuit5p4D2iX0+qPrVFT7NG9305nHzNaxnrBWbZZQMY7PO4UfBL1ZFtKav/AO7YfoTUzfN8GT7RUFR/zuKLOyp/+ta8YyfP2LgIW+ckVNq6xaCidWCeQMAcxrRmS7YdKDZrQSbZdq0aEowcszqsWt611Gk6cc9r88js4lrThbcQQySHneQxp9bu0BSSul3I06WA1X1kkt2t+i+5CdIdMJ6t8b3BkfBOLo9gG7TkblzibnIcgWvOrKTz8C5tcOo28ZRWb0tTzOLWVkkpvLI+Q873Odbq2jl5lG23tN2nThTWUEluWRhQ9BAEAQBAEBJdW/ylT/ae6kUtDrEV2Ldjnw5ovJWJxRU2teV1fX0OERnil4nqCPmtF7C43EM4Q2O8ujQFrxxhoDWgBoAAA3ADIBAfSArDXJhckRp8Wph8PRuHCW+fETy2zsCSD9WRx5EBYGA4vHV08VRCbxytDh0chabcrTdp6QUBVWtvw9vkI/blWhc9PgddgfZX9T5IhigLgIAgLp1V/J0fjy+8ct+26s47Gu1y3LkQzW74azyDPblUFz0+BcYF2Z/U+SN3U18dVeJH7Uiza7WQ/iDq6e9+h2NcDx3JELi/DNNuW2xJnZSXXRW81MBT+PJ/8fVHK0Y04pqOiii2ZJJRtlwa0AAue51i5xHIRuuvFOtGEEjavMLr3NzKpmlHVt+Sy2L1yITi+KGaqfUgbDnPDwL32S22znbO1hyLXlLOWkXNCgqVBUXrSWXntPrEtIKqf42eVwPzdrZb9xlm+hJTlLazFK0oUuhBL7vzebOavJshDAQBAEAQBAEAQBASXVv8pU/2nupFLQ6xFdi3Y58OaLjx7F46SnlqJjaOJpcec8jWi/K42aOkhWJxRX+prC5JTUYtUj4escdi/wAyIHkvyEgAfVjbzoCz0AQGKqp2yMdG9ocx7S1zTmHNcLOBHMRcICpdCap2DYlJhU7j3JO7hKSRxyu7IMv096frNGXHugMetvw9vkI/blWhc9PgddgfZX9T5IhagLgIAgLL0J0vpaShYyV54QOkOw1pLs3uIz70XHOVtUqsYQyZzmI4dXuLpygtWS1t/LzInprj7a2oErGOY0RhlnWubOe6/FJA77n5FDVqKcs0WuH2krWloSebzz1cPY5NFiEsO1wUj49sAO2CWkgXsLjPlPavCk1sNqpRp1MtOKeXjrNd7iSXEkuO8k3J6ycysEiWSyWw8QBAEAQBAEAQBAEAQBAEAQEl1b/KVP8Aae6kUtDrEV2Ldjnw5o6em1U7GcSjwqBx7kgdwlXI05EtyLL9Hej6zjlxLqxOKLapadsbGxsaGsY0Na0ZBrWizQBzAWCAyoAgCAimsfQ5uJUpjFm1Ed3wSHLYf9EkZhrrAHzHOwQEL0KdDij3Q4kJG4nTNEUjNrZ4VrHOtJYb3XdZ1jbcRkcop0YzebN+2xKvb09Cnllnnsz/AHsJxDoBQN/cX8aSQ+gussKhTXce5Yvdy/X9l7G2zQ+hH+FhPW0H1r18GHgRPErt/wBR+ZlbovRD/CU3+zH/ANU+FDwXkef4+6/3Jf3P3Pv/AOOUn/5af/aj/wCqz8OHgjz/ABtx/uS/uZ8u0ZozvpKb/Zj/AOqfCh4LyM/x1z/uS/ufuY3aJUJ/wlP5o2j1BY+FDwR6WIXS/qS82YX6E0B/w0Y6toeorHwYeB7WJ3a/qM1JdXdAf3Lh1Sy/m5ef4en4Eqxm8X6vsvY1JtWNGdzp29TwfaaVh20CWOOXK2pPh7NGlNqph+ZUSjxmsd6g1ef4VeJNHH6nfBcM/wDJzKnVVMPi6iJ3jMcz0guXh2r7mbMMfpPpQa3NP2ORVavK9m6NkniSN/Xsrw7eou424YxaS/U1vXtmcmp0bq4++pp/Mxzh2suFG6c1tRtQvbefRqLzy55HPlpnt75j2+M1w9YXnJonjOMtjT4mDhRzjtWM0SaL8Bwg5x2pmhovwM8VO93ese7xWuPqCzk2RucY7WlxN+m0dq397TTnrjc0drgAvSpzfcQzvLeHSqLzT5HVpNX1e/fE2PykjfUzaKkVCo+41J4xaR/VnuT9cjuUWqqQ24WoY3nDGF34nEepSK1fezTqY/BdCDe95fZZ8zlaY08OFuihoTLNi012xXcPgQ8Fhk2WgC5BcG33G7vm5zQoRg8yrusWrXEHBpJPwXHa8ye6uNDm4bSiPJ1RJZ88gz23/RBOZa25A85yuVMVhK0AQBAEAQFd6zNCJJ3Mr6AmPEoLEFuXDhvzTybVrgXyIJacrWA6mrvTqPEYi1w4KsiymhNwQRkXNBz2b+dpyPISBMEAQBAEAQBAEAQBAEAQBAEB8mMHeB2IZzYEYG4DsQZs+kMBAEBD9YmnUeHRBrRwtZLlDCLkknIOcBns387jkOUgDl6s9CJIHPr68mTEp7kl1jwAd80Wy2rWBtkAA0ZXuBYiAIAgCAIAgCArrWDoA+WQV+HP4DEY+NkQGz25DfLatlc5OGTsswBs6A6xWVbu5apvc2Is4r4nXaJCN5ZtZ35dg5jkuM0BPEAQBAEAQBAEAQBAEAQBAEAQBAEBA9PtYrKR3ctK3unEX8VkTbuEZO4v2eXl2Rnz2GaA1tXugD4ZDX4i/h8Rk41yQWwX5BbLatlcZNGTcsyBYqAIAgCAIAgCAIAgIhp3q/p8RAebw1TB8HOzvm2zAcBbaAPnHIRcoCI4dpxW4S9tNjMbpIb7MdZGC4O5trLj5dT8sw690BaeGYlFURtlgkZLG7c5hBHSMtxHKN4QG0gCAIAgCAIAgCAIAgCAIDVxPEoqeN0s8jIo273PIA6BnvJ5BvKAq3EdOK3FnupsGjdHDfZkrJAWhvPs5cTLrfnkG2ugJboJq/p8OBeLzVTx8JO/vnXzIaDfZBPnPKTYICXoAgCAIAgCAIAgCAIAgMFdRRzMdHKxskbhZzXgFp6wUBWOI6r56OR1RgtS6ncc3U8jiYn25ATe/LYPB398EAodbElM8QYxRyUsm7hWNLonW3m1zluzYX5nkQFiYLj1NVt26aeOZvLsOBLfGbvaeggIDooAgCAIAgCAIAgOdjWPU1I3bqZ44W8m24Au8Vu9x6ACgK7rtbElS8w4PRyVUm7hXtLYm33G1xlvzeWZjlQDD9WE9ZI2oxqpdUPGbaeMkRMvyEi3RcMA3d8UBZ1DRRwsbHExscbRZrWABo6gEBnQBAEAQBAEAQBAEAQBAEAQBAYK2jjmYY5WMkjO9r2hzT1tOSAr7GdTdFI/haV81FMLlroXEtBPLsuNx1Nc3egNH+xdI6P4irhrowMmTZPd1l9j/MQHo1jYpBYVmDTH6T4C4tHSAGvHmL0B9x686EO2ZYKyJ3KHMZxevj7XoQG/Hrowo75ZR1xP/IFAJNdGFDdLKeqJ/wCYCA0JNeVCXbMUFZK7kDWM43Vx9r0ID4OsXFJ7ijwaYfRfOXBp6SC1g8wegPP7F0jrPj6uGhjIzZDm9vUWXP8AMQG9g2puijfwtU+atmNiXTOIaSOXZabnqc525AWDRUccLBHExkcY3NY0NaOpoyQGdAEAQBAEAQBAEAQBAEAQBAEAQBAEAQBAEBz8a7xAVfiPflAe4b34QFn4L3iA6CAIAgCAIAgCAIAgCAIA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Two </a:t>
            </a:r>
            <a:r>
              <a:rPr lang="en-US" dirty="0" err="1" smtClean="0"/>
              <a:t>selectorates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Party members</a:t>
            </a:r>
            <a:r>
              <a:rPr lang="sk-SK" dirty="0" smtClean="0"/>
              <a:t> (18)</a:t>
            </a:r>
            <a:r>
              <a:rPr lang="en-US" dirty="0" smtClean="0"/>
              <a:t> and party elite</a:t>
            </a:r>
            <a:r>
              <a:rPr lang="sk-SK" dirty="0" smtClean="0"/>
              <a:t> (</a:t>
            </a:r>
            <a:r>
              <a:rPr lang="en-US" dirty="0" smtClean="0"/>
              <a:t>6</a:t>
            </a:r>
            <a:r>
              <a:rPr lang="sk-SK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Both have equal impact </a:t>
            </a:r>
          </a:p>
          <a:p>
            <a:pPr lvl="1"/>
            <a:r>
              <a:rPr lang="en-US" dirty="0" smtClean="0"/>
              <a:t>Final value is </a:t>
            </a:r>
            <a:r>
              <a:rPr lang="en-US" b="1" dirty="0" smtClean="0"/>
              <a:t>12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9780"/>
            <a:ext cx="914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6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Selectorate - complexities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b="1" dirty="0" smtClean="0"/>
              <a:t>Potential problems:</a:t>
            </a:r>
          </a:p>
          <a:p>
            <a:pPr lvl="1"/>
            <a:r>
              <a:rPr lang="en-US" dirty="0" smtClean="0"/>
              <a:t>Three or more </a:t>
            </a:r>
            <a:r>
              <a:rPr lang="en-US" dirty="0" err="1" smtClean="0"/>
              <a:t>selectorates</a:t>
            </a:r>
            <a:endParaRPr lang="en-US" dirty="0" smtClean="0"/>
          </a:p>
          <a:p>
            <a:pPr lvl="1"/>
            <a:r>
              <a:rPr lang="en-US" dirty="0" err="1" smtClean="0"/>
              <a:t>Selectorates</a:t>
            </a:r>
            <a:r>
              <a:rPr lang="en-US" dirty="0" smtClean="0"/>
              <a:t> are not close to each other</a:t>
            </a:r>
          </a:p>
          <a:p>
            <a:pPr lvl="1"/>
            <a:r>
              <a:rPr lang="en-US" dirty="0" smtClean="0"/>
              <a:t>How to exactly measure their impact?</a:t>
            </a:r>
          </a:p>
          <a:p>
            <a:endParaRPr lang="en-US" dirty="0"/>
          </a:p>
          <a:p>
            <a:r>
              <a:rPr lang="en-US" dirty="0" smtClean="0"/>
              <a:t>Results may not represent the reality</a:t>
            </a:r>
          </a:p>
          <a:p>
            <a:endParaRPr lang="en-US" dirty="0"/>
          </a:p>
          <a:p>
            <a:r>
              <a:rPr lang="en-US" dirty="0" smtClean="0"/>
              <a:t>Necessary limitation of the framework</a:t>
            </a:r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3. Decentralization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i="1" dirty="0" smtClean="0"/>
              <a:t>Whose interests are represented?</a:t>
            </a:r>
          </a:p>
          <a:p>
            <a:endParaRPr lang="en-US" dirty="0"/>
          </a:p>
          <a:p>
            <a:r>
              <a:rPr lang="en-US" dirty="0" smtClean="0"/>
              <a:t>Extent to which national level influences the candidate selection as opposed to the weight of regional </a:t>
            </a:r>
            <a:r>
              <a:rPr lang="en-US" dirty="0"/>
              <a:t>/</a:t>
            </a:r>
            <a:r>
              <a:rPr lang="en-US" dirty="0" smtClean="0"/>
              <a:t> local levels or social units</a:t>
            </a:r>
          </a:p>
          <a:p>
            <a:endParaRPr lang="en-US" dirty="0" smtClean="0"/>
          </a:p>
          <a:p>
            <a:r>
              <a:rPr lang="en-US" dirty="0" smtClean="0"/>
              <a:t>Aim – to ensure representation in territorial or social aspects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4709" cy="685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7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Mechanisms of decentralization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Establishment of non-national districts with their own </a:t>
            </a:r>
            <a:r>
              <a:rPr lang="en-US" dirty="0" err="1" smtClean="0"/>
              <a:t>selectorate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Typical for territorial decentralization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Reserved positions</a:t>
            </a:r>
            <a:r>
              <a:rPr lang="sk-SK" dirty="0"/>
              <a:t> </a:t>
            </a:r>
            <a:r>
              <a:rPr lang="sk-SK" dirty="0" smtClean="0"/>
              <a:t>(</a:t>
            </a:r>
            <a:r>
              <a:rPr lang="en-US" dirty="0" smtClean="0"/>
              <a:t>quotas</a:t>
            </a:r>
            <a:r>
              <a:rPr lang="sk-SK" dirty="0" smtClean="0"/>
              <a:t>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Typical for social representation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Non-national districts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Regional or local branches have power to choose their candidates</a:t>
            </a:r>
          </a:p>
          <a:p>
            <a:endParaRPr lang="en-US" dirty="0" smtClean="0"/>
          </a:p>
          <a:p>
            <a:r>
              <a:rPr lang="en-US" dirty="0" smtClean="0"/>
              <a:t>Great influence of electoral system in general elections </a:t>
            </a:r>
            <a:r>
              <a:rPr lang="sk-SK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strong role of electoral district level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FPTP usually leads to decentralized candidate selection while nationwide constituency works otherwise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Exemptions – parties in India, Netherlands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Reserved positions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Typically used for ensuring women representation</a:t>
            </a:r>
          </a:p>
          <a:p>
            <a:endParaRPr lang="en-US" dirty="0"/>
          </a:p>
          <a:p>
            <a:r>
              <a:rPr lang="en-US" dirty="0" smtClean="0"/>
              <a:t>Other groups – young party members, members of trade unions, ethnic minorities</a:t>
            </a:r>
          </a:p>
          <a:p>
            <a:endParaRPr lang="en-US" dirty="0"/>
          </a:p>
          <a:p>
            <a:r>
              <a:rPr lang="en-US" dirty="0" smtClean="0"/>
              <a:t>Quantitative share may not be enough – reserved positions should be competitive:</a:t>
            </a:r>
          </a:p>
          <a:p>
            <a:pPr lvl="1"/>
            <a:r>
              <a:rPr lang="en-US" dirty="0" smtClean="0"/>
              <a:t>List PR systems – every third position of different gender</a:t>
            </a:r>
          </a:p>
          <a:p>
            <a:pPr lvl="1"/>
            <a:r>
              <a:rPr lang="en-US" dirty="0" smtClean="0"/>
              <a:t>FPTP – reserved positions not only for lost districts</a:t>
            </a:r>
          </a:p>
          <a:p>
            <a:endParaRPr lang="en-US" dirty="0"/>
          </a:p>
          <a:p>
            <a:r>
              <a:rPr lang="en-US" dirty="0" smtClean="0"/>
              <a:t>Quotas </a:t>
            </a:r>
            <a:r>
              <a:rPr lang="en-US" b="1" dirty="0" smtClean="0"/>
              <a:t>only for the </a:t>
            </a:r>
            <a:r>
              <a:rPr lang="en-US" b="1" dirty="0" err="1" smtClean="0"/>
              <a:t>selectorate</a:t>
            </a:r>
            <a:r>
              <a:rPr lang="en-US" dirty="0" smtClean="0"/>
              <a:t> may also be insufficient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Share of women on lists </a:t>
            </a:r>
            <a:br>
              <a:rPr lang="en-US" dirty="0" smtClean="0"/>
            </a:br>
            <a:r>
              <a:rPr lang="en-US" dirty="0" smtClean="0"/>
              <a:t>(Czech national election 2010)</a:t>
            </a:r>
            <a:endParaRPr lang="cs-CZ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457200" y="1988840"/>
          <a:ext cx="8229600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Positions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CSSD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KSCM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SZ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– 6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10.5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29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35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 – 12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15.8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29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21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40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13 – 18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31.6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22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31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36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19 – 24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28.1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31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29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33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25 – 30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21.1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31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31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31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31 - 36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12.3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25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36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Sum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19.9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25.3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30.1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34.7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6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Share of women on lists </a:t>
            </a:r>
            <a:br>
              <a:rPr lang="en-US" dirty="0" smtClean="0"/>
            </a:br>
            <a:r>
              <a:rPr lang="en-US" dirty="0" smtClean="0"/>
              <a:t>(Czech national election 2010)</a:t>
            </a:r>
            <a:endParaRPr lang="cs-CZ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457200" y="1988840"/>
          <a:ext cx="8229600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Positions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CSSD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KSCM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SZ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– 6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10.5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29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35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 – 12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15.8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29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21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40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13 – 18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31.6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22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31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36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19 – 24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28.1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31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29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33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25 – 30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21.1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31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31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31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31 - 36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12.3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25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36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Sum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19.9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25.3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30.1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34.7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611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A possible shortcut?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Ability to predict which candidate selection methods will political parties apply</a:t>
            </a:r>
          </a:p>
          <a:p>
            <a:endParaRPr lang="en-US" dirty="0"/>
          </a:p>
          <a:p>
            <a:r>
              <a:rPr lang="en-US" dirty="0" smtClean="0"/>
              <a:t>Data from studies </a:t>
            </a:r>
            <a:r>
              <a:rPr lang="sk-SK" dirty="0" smtClean="0"/>
              <a:t>(</a:t>
            </a:r>
            <a:r>
              <a:rPr lang="en-US" dirty="0" smtClean="0"/>
              <a:t>Lundell 2004</a:t>
            </a:r>
            <a:r>
              <a:rPr lang="sk-SK" dirty="0" smtClean="0"/>
              <a:t>)</a:t>
            </a:r>
            <a:r>
              <a:rPr lang="en-US" dirty="0" smtClean="0"/>
              <a:t> indicate that such attitude is not fully reliable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same counts for changes in rules of candidate selection </a:t>
            </a:r>
            <a:r>
              <a:rPr lang="sk-SK" dirty="0" smtClean="0"/>
              <a:t>(Barnea and Rahat 2007)</a:t>
            </a:r>
          </a:p>
          <a:p>
            <a:endParaRPr lang="en-US" dirty="0"/>
          </a:p>
          <a:p>
            <a:r>
              <a:rPr lang="en-US" dirty="0" smtClean="0"/>
              <a:t>Important outcome – </a:t>
            </a:r>
            <a:r>
              <a:rPr lang="en-US" b="1" dirty="0" smtClean="0"/>
              <a:t>each</a:t>
            </a:r>
            <a:r>
              <a:rPr lang="en-US" dirty="0" smtClean="0"/>
              <a:t> political </a:t>
            </a:r>
            <a:r>
              <a:rPr lang="en-US" b="1" dirty="0" smtClean="0"/>
              <a:t>party</a:t>
            </a:r>
            <a:r>
              <a:rPr lang="en-US" dirty="0" smtClean="0"/>
              <a:t> has to be studied </a:t>
            </a:r>
            <a:r>
              <a:rPr lang="en-US" b="1" dirty="0" smtClean="0"/>
              <a:t>individually</a:t>
            </a:r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Share of women on lists </a:t>
            </a:r>
            <a:br>
              <a:rPr lang="en-US" dirty="0" smtClean="0"/>
            </a:br>
            <a:r>
              <a:rPr lang="en-US" dirty="0" smtClean="0"/>
              <a:t>(Czech national election 2010)</a:t>
            </a:r>
            <a:endParaRPr lang="cs-CZ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457200" y="1988840"/>
          <a:ext cx="8229600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Positions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CSSD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KSCM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SZ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– 6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10.5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29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35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 – 12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15.8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29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21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40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13 – 18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31.6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22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31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36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19 – 24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28.1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31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29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33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25 – 30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21.1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31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31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31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31 - 36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12.3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25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36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.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Sum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19.9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25.3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30.1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34.7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611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Important note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Decentralization</a:t>
            </a:r>
            <a:r>
              <a:rPr lang="en-US" sz="4000" b="1" dirty="0" smtClean="0"/>
              <a:t> </a:t>
            </a:r>
          </a:p>
          <a:p>
            <a:pPr marL="0" indent="0" algn="ctr">
              <a:buNone/>
            </a:pPr>
            <a:r>
              <a:rPr lang="en-US" sz="4000" b="1" dirty="0" smtClean="0"/>
              <a:t>does not equal </a:t>
            </a:r>
          </a:p>
          <a:p>
            <a:pPr marL="0" indent="0" algn="ctr">
              <a:buNone/>
            </a:pPr>
            <a:r>
              <a:rPr lang="en-US" sz="4000" dirty="0" smtClean="0"/>
              <a:t>democratization</a:t>
            </a:r>
            <a:endParaRPr lang="en-US" sz="4000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Decentralization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dirty="0" smtClean="0"/>
              <a:t>Decentralization may be connected to democratization, but </a:t>
            </a:r>
            <a:r>
              <a:rPr lang="en-US" b="1" u="sng" dirty="0" smtClean="0"/>
              <a:t>it is not a rule</a:t>
            </a:r>
          </a:p>
          <a:p>
            <a:endParaRPr lang="en-US" dirty="0"/>
          </a:p>
          <a:p>
            <a:r>
              <a:rPr lang="en-US" dirty="0" smtClean="0"/>
              <a:t>These two dimensions should not be mixed</a:t>
            </a:r>
          </a:p>
          <a:p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the party </a:t>
            </a:r>
            <a:r>
              <a:rPr lang="en-US" dirty="0" smtClean="0"/>
              <a:t>leader used to choose candidates and now the party has decided to give this power to its local branches – is it democratization?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203" y="1"/>
            <a:ext cx="8338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2764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203" y="1"/>
            <a:ext cx="8338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2764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Appointment vs. </a:t>
            </a:r>
            <a:r>
              <a:rPr lang="en-US" dirty="0"/>
              <a:t>Voting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i="1" dirty="0" smtClean="0"/>
              <a:t>How does the </a:t>
            </a:r>
            <a:r>
              <a:rPr lang="en-US" i="1" dirty="0" err="1" smtClean="0"/>
              <a:t>selectorate</a:t>
            </a:r>
            <a:r>
              <a:rPr lang="en-US" i="1" dirty="0" smtClean="0"/>
              <a:t> realize its decisions?</a:t>
            </a:r>
          </a:p>
          <a:p>
            <a:endParaRPr lang="en-US" dirty="0"/>
          </a:p>
          <a:p>
            <a:r>
              <a:rPr lang="en-US" dirty="0" smtClean="0"/>
              <a:t>The technique of selecting the candidates</a:t>
            </a:r>
          </a:p>
          <a:p>
            <a:endParaRPr lang="en-US" dirty="0"/>
          </a:p>
          <a:p>
            <a:r>
              <a:rPr lang="en-US" dirty="0" smtClean="0"/>
              <a:t>Appointment:</a:t>
            </a:r>
          </a:p>
          <a:p>
            <a:pPr lvl="1"/>
            <a:r>
              <a:rPr lang="en-US" dirty="0" smtClean="0"/>
              <a:t>Usually connected to bodies of small number of people</a:t>
            </a:r>
          </a:p>
          <a:p>
            <a:pPr lvl="1"/>
            <a:r>
              <a:rPr lang="en-US" dirty="0" smtClean="0"/>
              <a:t>Deliberation of members</a:t>
            </a:r>
          </a:p>
          <a:p>
            <a:pPr lvl="1"/>
            <a:r>
              <a:rPr lang="en-US" dirty="0" smtClean="0"/>
              <a:t>Typically used for dialogue between factions</a:t>
            </a:r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Appointment vs. Voting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dirty="0" smtClean="0"/>
              <a:t>Voting: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Usually used for large bodies of hundreds or thousands of participants</a:t>
            </a:r>
            <a:r>
              <a:rPr lang="sk-SK" dirty="0" smtClean="0"/>
              <a:t> (</a:t>
            </a:r>
            <a:r>
              <a:rPr lang="en-US" dirty="0" smtClean="0"/>
              <a:t>primaries, delegate conventions</a:t>
            </a:r>
            <a:r>
              <a:rPr lang="sk-SK" dirty="0" smtClean="0"/>
              <a:t>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Effects of electoral systems as in regular elections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Important in respect to party unity or factionalism</a:t>
            </a:r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Appointment vs. Voting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Combinations in multistage method or in a single </a:t>
            </a:r>
            <a:r>
              <a:rPr lang="en-US" dirty="0" err="1" smtClean="0"/>
              <a:t>selectorate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body</a:t>
            </a:r>
            <a:r>
              <a:rPr lang="sk-SK" dirty="0" smtClean="0"/>
              <a:t> </a:t>
            </a:r>
            <a:r>
              <a:rPr lang="en-US" dirty="0" smtClean="0"/>
              <a:t>creates a proposal of candidates by appointment and another </a:t>
            </a:r>
            <a:r>
              <a:rPr lang="en-US" dirty="0" err="1" smtClean="0"/>
              <a:t>selectorate</a:t>
            </a:r>
            <a:r>
              <a:rPr lang="en-US" dirty="0" smtClean="0"/>
              <a:t> confirms this by a vote</a:t>
            </a:r>
          </a:p>
          <a:p>
            <a:endParaRPr lang="en-US" dirty="0"/>
          </a:p>
          <a:p>
            <a:r>
              <a:rPr lang="en-US" dirty="0" smtClean="0"/>
              <a:t>The same is possible in a single </a:t>
            </a:r>
            <a:r>
              <a:rPr lang="en-US" dirty="0" err="1" smtClean="0"/>
              <a:t>selectorate</a:t>
            </a:r>
            <a:r>
              <a:rPr lang="en-US" dirty="0" smtClean="0"/>
              <a:t> where its more exclusive part makes the proposal</a:t>
            </a:r>
          </a:p>
          <a:p>
            <a:endParaRPr lang="en-US" dirty="0"/>
          </a:p>
          <a:p>
            <a:r>
              <a:rPr lang="en-US" dirty="0" smtClean="0"/>
              <a:t>Example - Czech social democrats</a:t>
            </a:r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Hazan and Rahat – 4 dimensions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Candidacy</a:t>
            </a:r>
          </a:p>
          <a:p>
            <a:pPr lvl="1"/>
            <a:r>
              <a:rPr lang="en-US" i="1" dirty="0"/>
              <a:t>Who can be selected?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b="1" dirty="0" smtClean="0"/>
              <a:t>Selectorate</a:t>
            </a:r>
          </a:p>
          <a:p>
            <a:pPr lvl="1"/>
            <a:r>
              <a:rPr lang="en-US" i="1" dirty="0"/>
              <a:t>Who is selecting?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b="1" dirty="0" smtClean="0"/>
              <a:t>Decentralization</a:t>
            </a:r>
          </a:p>
          <a:p>
            <a:pPr lvl="1"/>
            <a:r>
              <a:rPr lang="en-US" i="1" dirty="0"/>
              <a:t>Whose interests are represented?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b="1" dirty="0" smtClean="0"/>
              <a:t>Appointment vs. Voting</a:t>
            </a:r>
          </a:p>
          <a:p>
            <a:pPr lvl="1"/>
            <a:r>
              <a:rPr lang="en-US" i="1" dirty="0"/>
              <a:t>How does the </a:t>
            </a:r>
            <a:r>
              <a:rPr lang="en-US" i="1" dirty="0" err="1"/>
              <a:t>selectorate</a:t>
            </a:r>
            <a:r>
              <a:rPr lang="en-US" i="1" dirty="0"/>
              <a:t> realize its decisions?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4" name="Picture 2" descr="http://www.refdag.nl/polopoly_fs/2012_03_17_acc3_bij_hazan17_2_fc_web_1_630380!image/2945243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26" y="2030210"/>
            <a:ext cx="2417386" cy="161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overseas.huji.ac.il/_Uploads/dbsArticles/GidiRah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26" y="3776200"/>
            <a:ext cx="2417386" cy="18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Existing research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Many empirical and less theoretical </a:t>
            </a:r>
            <a:r>
              <a:rPr lang="en-US" dirty="0" smtClean="0"/>
              <a:t>works</a:t>
            </a:r>
          </a:p>
          <a:p>
            <a:endParaRPr lang="en-US" dirty="0"/>
          </a:p>
          <a:p>
            <a:r>
              <a:rPr lang="en-US" dirty="0" smtClean="0"/>
              <a:t>Various areas – what type of candidates to choose, what type of selection is the best etc.</a:t>
            </a:r>
          </a:p>
          <a:p>
            <a:endParaRPr lang="en-US" dirty="0" smtClean="0"/>
          </a:p>
          <a:p>
            <a:r>
              <a:rPr lang="en-US" dirty="0" smtClean="0"/>
              <a:t>Candidate selection as independent variable, dependent variable or both</a:t>
            </a:r>
          </a:p>
          <a:p>
            <a:endParaRPr lang="en-US" dirty="0"/>
          </a:p>
          <a:p>
            <a:r>
              <a:rPr lang="en-US" dirty="0" smtClean="0"/>
              <a:t>Israel – most important area for methodological approach of candidate selection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433082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Reuven Y. Hazan</a:t>
            </a:r>
            <a:endParaRPr lang="en-US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983360" y="4158208"/>
            <a:ext cx="3765104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Gideon Rahat</a:t>
            </a:r>
            <a:endParaRPr lang="en-US" dirty="0"/>
          </a:p>
        </p:txBody>
      </p:sp>
      <p:pic>
        <p:nvPicPr>
          <p:cNvPr id="1026" name="Picture 2" descr="http://www.refdag.nl/polopoly_fs/2012_03_17_acc3_bij_hazan17_2_fc_web_1_630380!image/2945243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66" y="302018"/>
            <a:ext cx="3948946" cy="263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verseas.huji.ac.il/_Uploads/dbsArticles/GidiRah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6" y="3455803"/>
            <a:ext cx="3948946" cy="296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8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Hazan and Rahat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prominent researchers in area of candidate selection</a:t>
            </a:r>
          </a:p>
          <a:p>
            <a:endParaRPr lang="en-US" dirty="0"/>
          </a:p>
          <a:p>
            <a:r>
              <a:rPr lang="en-US" i="1" dirty="0" smtClean="0"/>
              <a:t>Democracy within parties. </a:t>
            </a:r>
            <a:r>
              <a:rPr lang="en-US" i="1" dirty="0"/>
              <a:t>Candidate Selection Methods and their Political </a:t>
            </a:r>
            <a:r>
              <a:rPr lang="en-US" i="1" dirty="0" smtClean="0"/>
              <a:t>Consequences. </a:t>
            </a:r>
            <a:r>
              <a:rPr lang="sk-SK" i="1" dirty="0" smtClean="0"/>
              <a:t>(</a:t>
            </a:r>
            <a:r>
              <a:rPr lang="en-US" i="1" dirty="0" smtClean="0"/>
              <a:t>2010</a:t>
            </a:r>
            <a:r>
              <a:rPr lang="sk-SK" i="1" dirty="0" smtClean="0"/>
              <a:t>)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complex framework</a:t>
            </a:r>
            <a:r>
              <a:rPr lang="en-US" dirty="0" smtClean="0"/>
              <a:t> based on 4 dimensions:</a:t>
            </a:r>
          </a:p>
          <a:p>
            <a:pPr lvl="1"/>
            <a:r>
              <a:rPr lang="en-US" dirty="0" smtClean="0"/>
              <a:t>Candidacy</a:t>
            </a:r>
          </a:p>
          <a:p>
            <a:pPr lvl="1"/>
            <a:r>
              <a:rPr lang="en-US" dirty="0" smtClean="0"/>
              <a:t>Selectorate</a:t>
            </a:r>
          </a:p>
          <a:p>
            <a:pPr lvl="1"/>
            <a:r>
              <a:rPr lang="en-US" dirty="0" smtClean="0"/>
              <a:t>Decentralization</a:t>
            </a:r>
          </a:p>
          <a:p>
            <a:pPr lvl="1"/>
            <a:r>
              <a:rPr lang="en-US" dirty="0" smtClean="0"/>
              <a:t>Appointment and voting systems</a:t>
            </a:r>
          </a:p>
          <a:p>
            <a:pPr lvl="1"/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1. Candidacy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i="1" dirty="0" smtClean="0"/>
              <a:t>Who can be selected?</a:t>
            </a:r>
          </a:p>
          <a:p>
            <a:endParaRPr lang="en-US" dirty="0"/>
          </a:p>
          <a:p>
            <a:r>
              <a:rPr lang="en-US" dirty="0" smtClean="0"/>
              <a:t>Describes the potential group out of which candidates may emerge</a:t>
            </a:r>
          </a:p>
          <a:p>
            <a:endParaRPr lang="en-US" dirty="0"/>
          </a:p>
          <a:p>
            <a:r>
              <a:rPr lang="en-US" dirty="0" smtClean="0"/>
              <a:t>Most simple dimension for analysis</a:t>
            </a:r>
          </a:p>
          <a:p>
            <a:endParaRPr lang="en-US" dirty="0"/>
          </a:p>
          <a:p>
            <a:r>
              <a:rPr lang="en-US" dirty="0" smtClean="0"/>
              <a:t>Possibly the most harsh dimension, as it may eliminate nearly everyone from being a candidate</a:t>
            </a:r>
          </a:p>
          <a:p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Candidacy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dirty="0" smtClean="0"/>
              <a:t>An inclusive – exclusive continuum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5"/>
            <a:ext cx="8950840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0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3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1103</TotalTime>
  <Words>1813</Words>
  <Application>Microsoft Office PowerPoint</Application>
  <PresentationFormat>Předvádění na obrazovce (4:3)</PresentationFormat>
  <Paragraphs>760</Paragraphs>
  <Slides>48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27</vt:i4>
      </vt:variant>
      <vt:variant>
        <vt:lpstr>Nadpisy snímků</vt:lpstr>
      </vt:variant>
      <vt:variant>
        <vt:i4>48</vt:i4>
      </vt:variant>
    </vt:vector>
  </HeadingPairs>
  <TitlesOfParts>
    <vt:vector size="75" baseType="lpstr">
      <vt:lpstr>Tok</vt:lpstr>
      <vt:lpstr>1_Tok</vt:lpstr>
      <vt:lpstr>2_Tok</vt:lpstr>
      <vt:lpstr>3_Tok</vt:lpstr>
      <vt:lpstr>4_Tok</vt:lpstr>
      <vt:lpstr>5_Tok</vt:lpstr>
      <vt:lpstr>6_Tok</vt:lpstr>
      <vt:lpstr>8_Tok</vt:lpstr>
      <vt:lpstr>10_Tok</vt:lpstr>
      <vt:lpstr>11_Tok</vt:lpstr>
      <vt:lpstr>13_Tok</vt:lpstr>
      <vt:lpstr>15_Tok</vt:lpstr>
      <vt:lpstr>16_Tok</vt:lpstr>
      <vt:lpstr>17_Tok</vt:lpstr>
      <vt:lpstr>18_Tok</vt:lpstr>
      <vt:lpstr>19_Tok</vt:lpstr>
      <vt:lpstr>20_Tok</vt:lpstr>
      <vt:lpstr>21_Tok</vt:lpstr>
      <vt:lpstr>22_Tok</vt:lpstr>
      <vt:lpstr>24_Tok</vt:lpstr>
      <vt:lpstr>25_Tok</vt:lpstr>
      <vt:lpstr>26_Tok</vt:lpstr>
      <vt:lpstr>27_Tok</vt:lpstr>
      <vt:lpstr>9_Tok</vt:lpstr>
      <vt:lpstr>28_Tok</vt:lpstr>
      <vt:lpstr>29_Tok</vt:lpstr>
      <vt:lpstr>32_Tok</vt:lpstr>
      <vt:lpstr>How to (not) Study Candidate Selection 1</vt:lpstr>
      <vt:lpstr>Prezentace aplikace PowerPoint</vt:lpstr>
      <vt:lpstr>Candidate selection as topic</vt:lpstr>
      <vt:lpstr>A possible shortcut?</vt:lpstr>
      <vt:lpstr>Existing research</vt:lpstr>
      <vt:lpstr>Reuven Y. Hazan</vt:lpstr>
      <vt:lpstr>Hazan and Rahat</vt:lpstr>
      <vt:lpstr>1. Candidacy</vt:lpstr>
      <vt:lpstr>Candidacy</vt:lpstr>
      <vt:lpstr>Candidacy</vt:lpstr>
      <vt:lpstr>Belgian socialists (in the past)</vt:lpstr>
      <vt:lpstr>Candidacy</vt:lpstr>
      <vt:lpstr>Candidacy requirements</vt:lpstr>
      <vt:lpstr>Parties’ requirements</vt:lpstr>
      <vt:lpstr>Parties’ requirements</vt:lpstr>
      <vt:lpstr>Prezentace aplikace PowerPoint</vt:lpstr>
      <vt:lpstr>Parties’ requirements</vt:lpstr>
      <vt:lpstr>Incumbents</vt:lpstr>
      <vt:lpstr>2. Selectorate</vt:lpstr>
      <vt:lpstr>Selectorate</vt:lpstr>
      <vt:lpstr>Selectorate</vt:lpstr>
      <vt:lpstr>Selectorate</vt:lpstr>
      <vt:lpstr>Selectorate</vt:lpstr>
      <vt:lpstr>Selectorate - complexities</vt:lpstr>
      <vt:lpstr>Selectorate - complexities</vt:lpstr>
      <vt:lpstr>Prezentace aplikace PowerPoint</vt:lpstr>
      <vt:lpstr>Selectorate - complexities</vt:lpstr>
      <vt:lpstr>Selectorate - complexities</vt:lpstr>
      <vt:lpstr>Selectorate - complexities</vt:lpstr>
      <vt:lpstr>Selectorate - complexities</vt:lpstr>
      <vt:lpstr>Selectorate - complexities</vt:lpstr>
      <vt:lpstr>Selectorate - complexities</vt:lpstr>
      <vt:lpstr>3. Decentralization</vt:lpstr>
      <vt:lpstr>Prezentace aplikace PowerPoint</vt:lpstr>
      <vt:lpstr>Mechanisms of decentralization</vt:lpstr>
      <vt:lpstr>Non-national districts</vt:lpstr>
      <vt:lpstr>Reserved positions</vt:lpstr>
      <vt:lpstr>Share of women on lists  (Czech national election 2010)</vt:lpstr>
      <vt:lpstr>Share of women on lists  (Czech national election 2010)</vt:lpstr>
      <vt:lpstr>Share of women on lists  (Czech national election 2010)</vt:lpstr>
      <vt:lpstr>Important note</vt:lpstr>
      <vt:lpstr>Decentralization</vt:lpstr>
      <vt:lpstr>Prezentace aplikace PowerPoint</vt:lpstr>
      <vt:lpstr>Prezentace aplikace PowerPoint</vt:lpstr>
      <vt:lpstr>Appointment vs. Voting</vt:lpstr>
      <vt:lpstr>Appointment vs. Voting</vt:lpstr>
      <vt:lpstr>Appointment vs. Voting</vt:lpstr>
      <vt:lpstr>Hazan and Rahat – 4 dimensions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Candidate Selection</dc:title>
  <dc:creator>Peter Spáč</dc:creator>
  <cp:lastModifiedBy>Peter Spáč</cp:lastModifiedBy>
  <cp:revision>122</cp:revision>
  <dcterms:created xsi:type="dcterms:W3CDTF">2014-02-19T11:32:43Z</dcterms:created>
  <dcterms:modified xsi:type="dcterms:W3CDTF">2015-03-02T18:05:46Z</dcterms:modified>
</cp:coreProperties>
</file>