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6.xml" ContentType="application/vnd.openxmlformats-officedocument.theme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7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theme/theme18.xml" ContentType="application/vnd.openxmlformats-officedocument.theme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6" r:id="rId14"/>
    <p:sldMasterId id="2147483828" r:id="rId15"/>
    <p:sldMasterId id="2147483840" r:id="rId16"/>
    <p:sldMasterId id="2147483852" r:id="rId17"/>
    <p:sldMasterId id="2147483880" r:id="rId18"/>
    <p:sldMasterId id="2147483893" r:id="rId19"/>
  </p:sldMasterIdLst>
  <p:notesMasterIdLst>
    <p:notesMasterId r:id="rId57"/>
  </p:notes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5" r:id="rId28"/>
    <p:sldId id="264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9" r:id="rId48"/>
    <p:sldId id="291" r:id="rId49"/>
    <p:sldId id="292" r:id="rId50"/>
    <p:sldId id="293" r:id="rId51"/>
    <p:sldId id="285" r:id="rId52"/>
    <p:sldId id="286" r:id="rId53"/>
    <p:sldId id="294" r:id="rId54"/>
    <p:sldId id="284" r:id="rId55"/>
    <p:sldId id="287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slide" Target="slides/slide28.xml"/><Relationship Id="rId50" Type="http://schemas.openxmlformats.org/officeDocument/2006/relationships/slide" Target="slides/slide31.xml"/><Relationship Id="rId55" Type="http://schemas.openxmlformats.org/officeDocument/2006/relationships/slide" Target="slides/slide36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slide" Target="slides/slide22.xml"/><Relationship Id="rId54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slide" Target="slides/slide26.xml"/><Relationship Id="rId53" Type="http://schemas.openxmlformats.org/officeDocument/2006/relationships/slide" Target="slides/slide34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slide" Target="slides/slide30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4" Type="http://schemas.openxmlformats.org/officeDocument/2006/relationships/slide" Target="slides/slide25.xml"/><Relationship Id="rId52" Type="http://schemas.openxmlformats.org/officeDocument/2006/relationships/slide" Target="slides/slide33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slide" Target="slides/slide29.xml"/><Relationship Id="rId56" Type="http://schemas.openxmlformats.org/officeDocument/2006/relationships/slide" Target="slides/slide37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slide" Target="slides/slide27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EAFBA-7C1C-46E6-80F7-4DA638F6A44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BD933-FDD8-4907-84AD-3D8430F482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8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3BD933-FDD8-4907-84AD-3D8430F482D6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35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7287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204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7156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3587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92215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8746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3929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7143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91644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5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778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60481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7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45211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739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2718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33485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7538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8654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6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3847BC-245C-48B2-8D03-E2451E4C558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4607931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6938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83901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4975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460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4018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66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5650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77362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7184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463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002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5738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934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26663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13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78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7609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8226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33635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24036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4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730145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94108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22096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4054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122126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57969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12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55630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304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8800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7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48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77142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395794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1667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45352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9428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7252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066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337622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05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206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664097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65441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76240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74781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04971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144435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93136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37449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698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83105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33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23023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32646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995483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097378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6610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86870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07937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7070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608700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930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43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27024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22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04118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1582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6323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14006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634370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684361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68965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324438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88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0971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578433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59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946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00384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26325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183016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64138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7121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15759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21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518147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3847BC-245C-48B2-8D03-E2451E4C5581}" type="slidenum">
              <a:rPr lang="cs-CZ" altLang="en-US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559569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53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760665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737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564096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831710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8055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611560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1613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4445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5512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976067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63581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3847BC-245C-48B2-8D03-E2451E4C5581}" type="slidenum">
              <a:rPr lang="cs-CZ" altLang="en-US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alt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62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486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093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426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012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044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582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9692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5019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33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4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72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977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935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771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602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383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1194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6446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171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7560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120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399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13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2098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025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0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780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172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3430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658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7104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13813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1855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9941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431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30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874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35343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17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7944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10120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20374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594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7831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4344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43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59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657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878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34933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171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75304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533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914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13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664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36873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211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7282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65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2783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6934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2431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65488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837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1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526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21856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832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34171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2619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8562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9749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03969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5173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4.xml"/><Relationship Id="rId3" Type="http://schemas.openxmlformats.org/officeDocument/2006/relationships/slideLayout" Target="../slideLayouts/slideLayout169.xml"/><Relationship Id="rId7" Type="http://schemas.openxmlformats.org/officeDocument/2006/relationships/slideLayout" Target="../slideLayouts/slideLayout173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8.xml"/><Relationship Id="rId1" Type="http://schemas.openxmlformats.org/officeDocument/2006/relationships/slideLayout" Target="../slideLayouts/slideLayout167.xml"/><Relationship Id="rId6" Type="http://schemas.openxmlformats.org/officeDocument/2006/relationships/slideLayout" Target="../slideLayouts/slideLayout172.xml"/><Relationship Id="rId11" Type="http://schemas.openxmlformats.org/officeDocument/2006/relationships/slideLayout" Target="../slideLayouts/slideLayout177.xml"/><Relationship Id="rId5" Type="http://schemas.openxmlformats.org/officeDocument/2006/relationships/slideLayout" Target="../slideLayouts/slideLayout171.xml"/><Relationship Id="rId10" Type="http://schemas.openxmlformats.org/officeDocument/2006/relationships/slideLayout" Target="../slideLayouts/slideLayout176.xml"/><Relationship Id="rId4" Type="http://schemas.openxmlformats.org/officeDocument/2006/relationships/slideLayout" Target="../slideLayouts/slideLayout170.xml"/><Relationship Id="rId9" Type="http://schemas.openxmlformats.org/officeDocument/2006/relationships/slideLayout" Target="../slideLayouts/slideLayout17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theme" Target="../theme/theme18.xml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slideLayout" Target="../slideLayouts/slideLayout200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8.xml"/><Relationship Id="rId13" Type="http://schemas.openxmlformats.org/officeDocument/2006/relationships/theme" Target="../theme/theme19.xml"/><Relationship Id="rId3" Type="http://schemas.openxmlformats.org/officeDocument/2006/relationships/slideLayout" Target="../slideLayouts/slideLayout203.xml"/><Relationship Id="rId7" Type="http://schemas.openxmlformats.org/officeDocument/2006/relationships/slideLayout" Target="../slideLayouts/slideLayout207.xml"/><Relationship Id="rId12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02.xml"/><Relationship Id="rId1" Type="http://schemas.openxmlformats.org/officeDocument/2006/relationships/slideLayout" Target="../slideLayouts/slideLayout201.xml"/><Relationship Id="rId6" Type="http://schemas.openxmlformats.org/officeDocument/2006/relationships/slideLayout" Target="../slideLayouts/slideLayout206.xml"/><Relationship Id="rId11" Type="http://schemas.openxmlformats.org/officeDocument/2006/relationships/slideLayout" Target="../slideLayouts/slideLayout211.xml"/><Relationship Id="rId5" Type="http://schemas.openxmlformats.org/officeDocument/2006/relationships/slideLayout" Target="../slideLayouts/slideLayout205.xml"/><Relationship Id="rId10" Type="http://schemas.openxmlformats.org/officeDocument/2006/relationships/slideLayout" Target="../slideLayouts/slideLayout210.xml"/><Relationship Id="rId4" Type="http://schemas.openxmlformats.org/officeDocument/2006/relationships/slideLayout" Target="../slideLayouts/slideLayout204.xml"/><Relationship Id="rId9" Type="http://schemas.openxmlformats.org/officeDocument/2006/relationships/slideLayout" Target="../slideLayouts/slideLayout20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27.4.2015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864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532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001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265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974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120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912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390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31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901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29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50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97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446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036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607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709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72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27.4.2015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50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064896" cy="20882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sz="4400" dirty="0">
                <a:solidFill>
                  <a:schemeClr val="bg1"/>
                </a:solidFill>
                <a:effectLst/>
              </a:rPr>
              <a:t>Comedies, horrors and </a:t>
            </a:r>
            <a:r>
              <a:rPr lang="en-US" sz="4400" dirty="0" smtClean="0">
                <a:solidFill>
                  <a:schemeClr val="bg1"/>
                </a:solidFill>
                <a:effectLst/>
              </a:rPr>
              <a:t>tragedies </a:t>
            </a:r>
            <a:r>
              <a:rPr lang="cs-CZ" sz="6000" dirty="0" smtClean="0">
                <a:solidFill>
                  <a:schemeClr val="bg1"/>
                </a:solidFill>
                <a:effectLst/>
              </a:rPr>
              <a:t/>
            </a:r>
            <a:br>
              <a:rPr lang="cs-CZ" sz="6000" dirty="0" smtClean="0">
                <a:solidFill>
                  <a:schemeClr val="bg1"/>
                </a:solidFill>
                <a:effectLst/>
              </a:rPr>
            </a:br>
            <a:r>
              <a:rPr lang="en-US" sz="2800" dirty="0" smtClean="0">
                <a:solidFill>
                  <a:schemeClr val="bg1"/>
                </a:solidFill>
                <a:effectLst/>
              </a:rPr>
              <a:t>Different </a:t>
            </a:r>
            <a:r>
              <a:rPr lang="en-US" sz="2800" dirty="0">
                <a:solidFill>
                  <a:schemeClr val="bg1"/>
                </a:solidFill>
                <a:effectLst/>
              </a:rPr>
              <a:t>stories of primaries in political 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parties</a:t>
            </a:r>
            <a:endParaRPr lang="en-US" sz="28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661247"/>
            <a:ext cx="7854696" cy="120505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27.</a:t>
            </a:r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cs-CZ" dirty="0" smtClean="0">
                <a:solidFill>
                  <a:schemeClr val="bg1"/>
                </a:solidFill>
              </a:rPr>
              <a:t>.2015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48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Adoption of primaries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in statutes from the beginning</a:t>
            </a:r>
          </a:p>
          <a:p>
            <a:endParaRPr lang="en-US" dirty="0"/>
          </a:p>
          <a:p>
            <a:r>
              <a:rPr lang="en-US" dirty="0" smtClean="0"/>
              <a:t>Only for legislative elections, optional</a:t>
            </a:r>
          </a:p>
          <a:p>
            <a:endParaRPr lang="en-US" dirty="0"/>
          </a:p>
          <a:p>
            <a:r>
              <a:rPr lang="en-US" dirty="0" smtClean="0"/>
              <a:t>Conducted on the constituency level</a:t>
            </a:r>
          </a:p>
          <a:p>
            <a:endParaRPr lang="en-US" dirty="0"/>
          </a:p>
          <a:p>
            <a:r>
              <a:rPr lang="en-US" dirty="0" smtClean="0"/>
              <a:t>Electronic voting, multiple votes (N = district magnitude)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4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Candidates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members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Several conditions:</a:t>
            </a:r>
          </a:p>
          <a:p>
            <a:pPr lvl="1"/>
            <a:r>
              <a:rPr lang="en-US" dirty="0" smtClean="0"/>
              <a:t>1000 signatures</a:t>
            </a:r>
          </a:p>
          <a:p>
            <a:pPr lvl="1"/>
            <a:r>
              <a:rPr lang="en-US" dirty="0" smtClean="0"/>
              <a:t>Honest persons</a:t>
            </a:r>
          </a:p>
          <a:p>
            <a:pPr lvl="1"/>
            <a:r>
              <a:rPr lang="en-US" dirty="0" smtClean="0"/>
              <a:t>Professional recognition</a:t>
            </a:r>
          </a:p>
          <a:p>
            <a:pPr lvl="1"/>
            <a:r>
              <a:rPr lang="en-US" dirty="0" smtClean="0"/>
              <a:t>Clean slate</a:t>
            </a:r>
          </a:p>
          <a:p>
            <a:pPr lvl="1"/>
            <a:r>
              <a:rPr lang="en-US" dirty="0" smtClean="0"/>
              <a:t>Approval of county leadership</a:t>
            </a:r>
          </a:p>
          <a:p>
            <a:endParaRPr lang="en-US" dirty="0"/>
          </a:p>
          <a:p>
            <a:r>
              <a:rPr lang="en-US" dirty="0" smtClean="0"/>
              <a:t>Quotas – 25 % women, 30 % young members</a:t>
            </a:r>
          </a:p>
          <a:p>
            <a:pPr lvl="1"/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1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Primaries 2004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Held for both parliamentary chambers</a:t>
            </a:r>
          </a:p>
          <a:p>
            <a:endParaRPr lang="en-US" dirty="0"/>
          </a:p>
          <a:p>
            <a:r>
              <a:rPr lang="en-US" dirty="0" smtClean="0"/>
              <a:t>Chamber of Deputies - 722 aspirants for 314 seats</a:t>
            </a:r>
          </a:p>
          <a:p>
            <a:r>
              <a:rPr lang="en-US" dirty="0" smtClean="0"/>
              <a:t>Senate – 287 aspirants for 136 seats</a:t>
            </a:r>
          </a:p>
          <a:p>
            <a:endParaRPr lang="en-US" dirty="0"/>
          </a:p>
          <a:p>
            <a:r>
              <a:rPr lang="en-US" dirty="0" smtClean="0"/>
              <a:t>Turnout:</a:t>
            </a:r>
          </a:p>
          <a:p>
            <a:pPr lvl="1"/>
            <a:r>
              <a:rPr lang="en-US" dirty="0" smtClean="0"/>
              <a:t>No precise figures available</a:t>
            </a:r>
          </a:p>
          <a:p>
            <a:pPr lvl="1"/>
            <a:r>
              <a:rPr lang="en-US" dirty="0" smtClean="0"/>
              <a:t>Based on available data around 82 per cent 		   (out of 385,481 eligible members)</a:t>
            </a:r>
          </a:p>
          <a:p>
            <a:pPr lvl="1"/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03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Unfair competition</a:t>
            </a:r>
          </a:p>
          <a:p>
            <a:endParaRPr lang="en-US" dirty="0"/>
          </a:p>
          <a:p>
            <a:r>
              <a:rPr lang="en-US" dirty="0" smtClean="0"/>
              <a:t>Electoral frauds</a:t>
            </a:r>
          </a:p>
          <a:p>
            <a:endParaRPr lang="en-US" dirty="0"/>
          </a:p>
          <a:p>
            <a:r>
              <a:rPr lang="en-US" dirty="0" smtClean="0"/>
              <a:t>Internal conflicts</a:t>
            </a:r>
          </a:p>
          <a:p>
            <a:endParaRPr lang="en-US" dirty="0"/>
          </a:p>
          <a:p>
            <a:r>
              <a:rPr lang="en-US" dirty="0" smtClean="0"/>
              <a:t>Inference of executive committee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3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Unfair competition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Campaign rules:</a:t>
            </a:r>
          </a:p>
          <a:p>
            <a:pPr lvl="1"/>
            <a:r>
              <a:rPr lang="en-US" dirty="0" smtClean="0"/>
              <a:t>18 days, only meetings with members</a:t>
            </a:r>
          </a:p>
          <a:p>
            <a:pPr lvl="1"/>
            <a:r>
              <a:rPr lang="en-US" dirty="0" smtClean="0"/>
              <a:t>Other means excluded</a:t>
            </a:r>
          </a:p>
          <a:p>
            <a:endParaRPr lang="en-US" dirty="0"/>
          </a:p>
          <a:p>
            <a:r>
              <a:rPr lang="en-US" dirty="0" smtClean="0"/>
              <a:t>Strong advantage of local and county leaders</a:t>
            </a:r>
          </a:p>
          <a:p>
            <a:endParaRPr lang="en-US" dirty="0"/>
          </a:p>
          <a:p>
            <a:r>
              <a:rPr lang="en-US" dirty="0" smtClean="0"/>
              <a:t>MPs not able to conduct campaign in their constituencies</a:t>
            </a:r>
          </a:p>
          <a:p>
            <a:endParaRPr lang="en-US" dirty="0"/>
          </a:p>
          <a:p>
            <a:r>
              <a:rPr lang="en-US" dirty="0" smtClean="0"/>
              <a:t>Even party meetings blocked from such activities</a:t>
            </a:r>
          </a:p>
          <a:p>
            <a:endParaRPr lang="en-US" dirty="0"/>
          </a:p>
          <a:p>
            <a:r>
              <a:rPr lang="en-US" dirty="0" smtClean="0"/>
              <a:t>Instant members recruited for material benefits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59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Electoral frauds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problematic issues</a:t>
            </a:r>
          </a:p>
          <a:p>
            <a:endParaRPr lang="en-US" dirty="0"/>
          </a:p>
          <a:p>
            <a:r>
              <a:rPr lang="en-US" dirty="0" smtClean="0"/>
              <a:t>Local newspapers informed about winners prior to primaries</a:t>
            </a:r>
          </a:p>
          <a:p>
            <a:endParaRPr lang="en-US" dirty="0"/>
          </a:p>
          <a:p>
            <a:r>
              <a:rPr lang="en-US" dirty="0" smtClean="0"/>
              <a:t>Members of commissions were employees of candidates</a:t>
            </a:r>
          </a:p>
          <a:p>
            <a:endParaRPr lang="en-US" dirty="0"/>
          </a:p>
          <a:p>
            <a:r>
              <a:rPr lang="en-US" dirty="0" smtClean="0"/>
              <a:t>The same counted for observers (!)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0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Electoral frauds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Electronic voting:</a:t>
            </a:r>
          </a:p>
          <a:p>
            <a:pPr lvl="1"/>
            <a:r>
              <a:rPr lang="en-US" dirty="0" smtClean="0"/>
              <a:t>Many members saw computers for the first time</a:t>
            </a:r>
          </a:p>
          <a:p>
            <a:pPr lvl="1"/>
            <a:r>
              <a:rPr lang="sk-SK" dirty="0" smtClean="0"/>
              <a:t>„</a:t>
            </a:r>
            <a:r>
              <a:rPr lang="en-US" dirty="0" smtClean="0"/>
              <a:t>Help</a:t>
            </a:r>
            <a:r>
              <a:rPr lang="sk-SK" dirty="0" smtClean="0"/>
              <a:t>“</a:t>
            </a:r>
            <a:r>
              <a:rPr lang="en-US" dirty="0" smtClean="0"/>
              <a:t> of committee members, observers or even candidates</a:t>
            </a:r>
          </a:p>
          <a:p>
            <a:pPr lvl="1"/>
            <a:r>
              <a:rPr lang="en-US" dirty="0" smtClean="0"/>
              <a:t>Secret vote thus often turned to public</a:t>
            </a:r>
          </a:p>
          <a:p>
            <a:endParaRPr lang="en-US" dirty="0"/>
          </a:p>
          <a:p>
            <a:r>
              <a:rPr lang="en-US" dirty="0" smtClean="0"/>
              <a:t>Multiple votes:</a:t>
            </a:r>
          </a:p>
          <a:p>
            <a:pPr lvl="1"/>
            <a:r>
              <a:rPr lang="en-US" dirty="0" smtClean="0"/>
              <a:t>Voters could cast less than maximum amount of votes</a:t>
            </a:r>
          </a:p>
          <a:p>
            <a:pPr lvl="1"/>
            <a:r>
              <a:rPr lang="en-US" dirty="0" smtClean="0"/>
              <a:t>If voters did so, the committee members filled the blank spots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0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Electoral frauds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Magic with number of votes</a:t>
            </a:r>
          </a:p>
          <a:p>
            <a:endParaRPr lang="en-US" dirty="0"/>
          </a:p>
          <a:p>
            <a:r>
              <a:rPr lang="en-US" b="1" dirty="0" err="1" smtClean="0"/>
              <a:t>Suceava</a:t>
            </a:r>
            <a:r>
              <a:rPr lang="en-US" b="1" dirty="0" smtClean="0"/>
              <a:t> county:</a:t>
            </a:r>
          </a:p>
          <a:p>
            <a:pPr lvl="1"/>
            <a:r>
              <a:rPr lang="en-US" dirty="0" smtClean="0"/>
              <a:t>Turnout – 15,710 votes</a:t>
            </a:r>
          </a:p>
          <a:p>
            <a:pPr lvl="1"/>
            <a:r>
              <a:rPr lang="en-US" dirty="0" smtClean="0"/>
              <a:t>PSD secretary got 18,022 votes</a:t>
            </a:r>
          </a:p>
          <a:p>
            <a:endParaRPr lang="en-US" dirty="0"/>
          </a:p>
          <a:p>
            <a:r>
              <a:rPr lang="en-US" b="1" dirty="0" err="1" smtClean="0"/>
              <a:t>Vrancea</a:t>
            </a:r>
            <a:r>
              <a:rPr lang="en-US" b="1" dirty="0" smtClean="0"/>
              <a:t> county:</a:t>
            </a:r>
          </a:p>
          <a:p>
            <a:pPr lvl="1"/>
            <a:r>
              <a:rPr lang="en-US" dirty="0" smtClean="0"/>
              <a:t>Turnout – 13,155 votes</a:t>
            </a:r>
          </a:p>
          <a:p>
            <a:pPr lvl="1"/>
            <a:r>
              <a:rPr lang="en-US" dirty="0" smtClean="0"/>
              <a:t>PSD minister got 13,539 votes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261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Internal conflicts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Losing local favorites blamed party for not respecting loyal and long-term members</a:t>
            </a:r>
          </a:p>
          <a:p>
            <a:endParaRPr lang="en-US" dirty="0"/>
          </a:p>
          <a:p>
            <a:r>
              <a:rPr lang="en-US" dirty="0" smtClean="0"/>
              <a:t>Many asked for compensations in form of offices</a:t>
            </a:r>
          </a:p>
          <a:p>
            <a:endParaRPr lang="en-US" dirty="0"/>
          </a:p>
          <a:p>
            <a:r>
              <a:rPr lang="en-US" dirty="0" smtClean="0"/>
              <a:t>Losing MPs accused the primary`s framework, mainly the character of campaign</a:t>
            </a:r>
          </a:p>
          <a:p>
            <a:endParaRPr lang="en-US" dirty="0"/>
          </a:p>
          <a:p>
            <a:r>
              <a:rPr lang="en-US" dirty="0" smtClean="0"/>
              <a:t>Departures from the party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4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Inference from above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en-US" dirty="0" smtClean="0"/>
              <a:t>Central committee changed 10 per cent of electable positions</a:t>
            </a:r>
          </a:p>
          <a:p>
            <a:endParaRPr lang="en-US" dirty="0"/>
          </a:p>
          <a:p>
            <a:r>
              <a:rPr lang="en-US" dirty="0" smtClean="0"/>
              <a:t>Typically the central leadership picked candidates for first positions</a:t>
            </a:r>
          </a:p>
          <a:p>
            <a:endParaRPr lang="en-US" dirty="0"/>
          </a:p>
          <a:p>
            <a:r>
              <a:rPr lang="en-US" dirty="0" smtClean="0"/>
              <a:t>Its inference started a further internal party clash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228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Primaries in CEE countries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Very rare technique of candidate selection in the region</a:t>
            </a:r>
          </a:p>
          <a:p>
            <a:endParaRPr lang="en-US" dirty="0"/>
          </a:p>
          <a:p>
            <a:r>
              <a:rPr lang="en-US" dirty="0" smtClean="0"/>
              <a:t>Few parties with different approach:</a:t>
            </a:r>
          </a:p>
          <a:p>
            <a:pPr lvl="1"/>
            <a:r>
              <a:rPr lang="en-US" dirty="0" smtClean="0"/>
              <a:t>UDMR, PSD (Romania)</a:t>
            </a:r>
          </a:p>
          <a:p>
            <a:pPr lvl="1"/>
            <a:r>
              <a:rPr lang="en-US" dirty="0" smtClean="0"/>
              <a:t>KDU-CSL</a:t>
            </a:r>
            <a:r>
              <a:rPr lang="cs-CZ" dirty="0" smtClean="0"/>
              <a:t>, VV</a:t>
            </a:r>
            <a:r>
              <a:rPr lang="en-US" dirty="0" smtClean="0"/>
              <a:t> (Czech Republic)</a:t>
            </a:r>
          </a:p>
          <a:p>
            <a:pPr lvl="1"/>
            <a:r>
              <a:rPr lang="en-US" dirty="0" smtClean="0"/>
              <a:t>SDKU-DS (Slovakia)</a:t>
            </a:r>
            <a:endParaRPr lang="cs-CZ" dirty="0"/>
          </a:p>
          <a:p>
            <a:endParaRPr lang="en-US" dirty="0" smtClean="0"/>
          </a:p>
          <a:p>
            <a:r>
              <a:rPr lang="en-US" dirty="0" smtClean="0"/>
              <a:t>Often failures and limits when adopting and using primaries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96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Primaries - effects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 relevant influence on membership rates or party`s image</a:t>
            </a:r>
          </a:p>
          <a:p>
            <a:endParaRPr lang="en-US" dirty="0"/>
          </a:p>
          <a:p>
            <a:r>
              <a:rPr lang="en-US" dirty="0" smtClean="0"/>
              <a:t>Higher stability of electoral support may be due to changes in the party system</a:t>
            </a:r>
          </a:p>
          <a:p>
            <a:endParaRPr lang="en-US" dirty="0"/>
          </a:p>
          <a:p>
            <a:r>
              <a:rPr lang="en-US" dirty="0" smtClean="0"/>
              <a:t>Strong internal conflict</a:t>
            </a:r>
          </a:p>
          <a:p>
            <a:endParaRPr lang="en-US" dirty="0"/>
          </a:p>
          <a:p>
            <a:r>
              <a:rPr lang="en-US" dirty="0" smtClean="0"/>
              <a:t>Primaries abandoned (officially adopted for all elections, but completely optional)</a:t>
            </a:r>
          </a:p>
          <a:p>
            <a:endParaRPr lang="en-US" dirty="0"/>
          </a:p>
          <a:p>
            <a:r>
              <a:rPr lang="en-US" dirty="0" smtClean="0"/>
              <a:t>Selection of PSD`s candidates in fact returned before 1999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9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SDKU-DS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Slovak Democratic and Christian Union </a:t>
            </a:r>
            <a:r>
              <a:rPr lang="en-US" dirty="0" smtClean="0"/>
              <a:t>– Democratic Party</a:t>
            </a:r>
          </a:p>
          <a:p>
            <a:endParaRPr lang="en-US" dirty="0"/>
          </a:p>
          <a:p>
            <a:r>
              <a:rPr lang="en-US" dirty="0" smtClean="0"/>
              <a:t>Emerged in 2000 after an internal conflict of SDK</a:t>
            </a:r>
          </a:p>
          <a:p>
            <a:endParaRPr lang="en-US" dirty="0"/>
          </a:p>
          <a:p>
            <a:r>
              <a:rPr lang="en-US" dirty="0" smtClean="0"/>
              <a:t>Party created from the above and already to a system with one nationwide constituency</a:t>
            </a:r>
            <a:endParaRPr lang="sk-SK" dirty="0" smtClean="0"/>
          </a:p>
          <a:p>
            <a:endParaRPr lang="sk-SK" dirty="0" smtClean="0"/>
          </a:p>
          <a:p>
            <a:r>
              <a:rPr lang="en-US" i="1" dirty="0" smtClean="0"/>
              <a:t>`Party in the office`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83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SDKU-DS and primaries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Two main reasons for adoption of primaries</a:t>
            </a:r>
          </a:p>
          <a:p>
            <a:endParaRPr lang="en-US" dirty="0"/>
          </a:p>
          <a:p>
            <a:r>
              <a:rPr lang="en-US" dirty="0" smtClean="0"/>
              <a:t>Party wanted to present itself as the main successor of SDK`s democratic legacy</a:t>
            </a:r>
          </a:p>
          <a:p>
            <a:endParaRPr lang="en-US" dirty="0"/>
          </a:p>
          <a:p>
            <a:r>
              <a:rPr lang="en-US" dirty="0" smtClean="0"/>
              <a:t>Separation from other parties by adopting a mechanism pointing to a more open way of decision making</a:t>
            </a:r>
          </a:p>
          <a:p>
            <a:endParaRPr lang="en-US" dirty="0"/>
          </a:p>
          <a:p>
            <a:r>
              <a:rPr lang="en-US" dirty="0" smtClean="0"/>
              <a:t>Closed doors vs. Primaries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1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Formal aspects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Primaries for all elections (concentration </a:t>
            </a:r>
            <a:r>
              <a:rPr lang="en-US" dirty="0"/>
              <a:t>on legislative </a:t>
            </a:r>
            <a:r>
              <a:rPr lang="en-US" dirty="0" smtClean="0"/>
              <a:t>elections)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Closed primaries</a:t>
            </a:r>
          </a:p>
          <a:p>
            <a:endParaRPr lang="en-US" dirty="0" smtClean="0"/>
          </a:p>
          <a:p>
            <a:r>
              <a:rPr lang="en-US" dirty="0" smtClean="0"/>
              <a:t>Half-mandatory (held if the leadership does not decide otherwise)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8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A change of the rules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Original version:</a:t>
            </a:r>
          </a:p>
          <a:p>
            <a:pPr lvl="1"/>
            <a:r>
              <a:rPr lang="en-US" dirty="0" smtClean="0"/>
              <a:t>All aspirants on one ballot</a:t>
            </a:r>
          </a:p>
          <a:p>
            <a:pPr lvl="1"/>
            <a:r>
              <a:rPr lang="en-US" dirty="0" smtClean="0"/>
              <a:t>Party`s leadership (Presidium) ranks the aspirants</a:t>
            </a:r>
          </a:p>
          <a:p>
            <a:pPr lvl="1"/>
            <a:r>
              <a:rPr lang="en-US" dirty="0" smtClean="0"/>
              <a:t>Members in primaries cast their votes</a:t>
            </a:r>
          </a:p>
          <a:p>
            <a:pPr lvl="1"/>
            <a:r>
              <a:rPr lang="en-US" dirty="0" smtClean="0"/>
              <a:t>150 aspirants with best results become candidates fully based on the amount of gained votes</a:t>
            </a:r>
          </a:p>
          <a:p>
            <a:pPr lvl="1"/>
            <a:r>
              <a:rPr lang="en-US" dirty="0" smtClean="0"/>
              <a:t>Possible modifications by the Presidium</a:t>
            </a:r>
          </a:p>
          <a:p>
            <a:endParaRPr lang="en-US" dirty="0"/>
          </a:p>
          <a:p>
            <a:r>
              <a:rPr lang="en-US" dirty="0" smtClean="0"/>
              <a:t>Never applied in reality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162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A change of the rules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Before election 2002 the rules were changed</a:t>
            </a:r>
          </a:p>
          <a:p>
            <a:endParaRPr lang="en-US" dirty="0"/>
          </a:p>
          <a:p>
            <a:r>
              <a:rPr lang="en-US" dirty="0" smtClean="0"/>
              <a:t>Candidates divided into two groups:</a:t>
            </a:r>
          </a:p>
          <a:p>
            <a:pPr lvl="1"/>
            <a:r>
              <a:rPr lang="en-US" dirty="0" smtClean="0"/>
              <a:t>Candidates of the Central office (maximum of 15)</a:t>
            </a:r>
          </a:p>
          <a:p>
            <a:pPr lvl="1"/>
            <a:r>
              <a:rPr lang="en-US" dirty="0" smtClean="0"/>
              <a:t>Candidates of the Regions</a:t>
            </a:r>
          </a:p>
          <a:p>
            <a:endParaRPr lang="en-US" dirty="0"/>
          </a:p>
          <a:p>
            <a:r>
              <a:rPr lang="en-US" dirty="0" smtClean="0"/>
              <a:t>Individual selection of the list leader adopted</a:t>
            </a:r>
          </a:p>
          <a:p>
            <a:endParaRPr lang="en-US" dirty="0"/>
          </a:p>
          <a:p>
            <a:r>
              <a:rPr lang="en-US" dirty="0" smtClean="0"/>
              <a:t>In fact a 3 in 1 model (three separate competitions)</a:t>
            </a:r>
          </a:p>
          <a:p>
            <a:endParaRPr lang="en-US" dirty="0"/>
          </a:p>
          <a:p>
            <a:r>
              <a:rPr lang="en-US" b="1" dirty="0" smtClean="0"/>
              <a:t>Reserved positions for all categories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7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Candidates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Members and non-members</a:t>
            </a:r>
          </a:p>
          <a:p>
            <a:r>
              <a:rPr lang="en-US" dirty="0" smtClean="0"/>
              <a:t>Little quota for women and young</a:t>
            </a:r>
          </a:p>
          <a:p>
            <a:endParaRPr lang="en-US" dirty="0"/>
          </a:p>
          <a:p>
            <a:r>
              <a:rPr lang="en-US" dirty="0" smtClean="0"/>
              <a:t>Who nominates?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Leader – Presidium, regional leaderships, 300 members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Central candidates – Presidium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Regional candidates – regional leaderships, 100 members, associated organizations (women, young)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8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en-US" dirty="0" smtClean="0"/>
              <a:t>Participants can vote in all three competitions</a:t>
            </a:r>
          </a:p>
          <a:p>
            <a:endParaRPr lang="en-US" dirty="0"/>
          </a:p>
          <a:p>
            <a:r>
              <a:rPr lang="en-US" dirty="0" smtClean="0"/>
              <a:t>1 vote for aspirants for list leader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5 votes for central candidates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15 votes for regional candidates (candidates from all eight regions and women and youth organizations must receive at least one vote)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0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Winner of competition for leader gets position 1</a:t>
            </a:r>
          </a:p>
          <a:p>
            <a:endParaRPr lang="en-US" dirty="0"/>
          </a:p>
          <a:p>
            <a:r>
              <a:rPr lang="en-US" dirty="0" smtClean="0"/>
              <a:t>Candidates for the central office get positions 2-6 and all even positions starting with eight (8, 10, 12,…26)</a:t>
            </a:r>
          </a:p>
          <a:p>
            <a:endParaRPr lang="en-US" dirty="0"/>
          </a:p>
          <a:p>
            <a:r>
              <a:rPr lang="en-US" dirty="0" smtClean="0"/>
              <a:t>Candidates for regions get all remaining seats:</a:t>
            </a:r>
          </a:p>
          <a:p>
            <a:pPr lvl="1"/>
            <a:r>
              <a:rPr lang="en-US" dirty="0" smtClean="0"/>
              <a:t>Odd positions starting with seven (7, 9, 11,…25)</a:t>
            </a:r>
          </a:p>
          <a:p>
            <a:pPr lvl="1"/>
            <a:r>
              <a:rPr lang="en-US" dirty="0" smtClean="0"/>
              <a:t>All positions from 27 below (27 – 150)</a:t>
            </a:r>
          </a:p>
          <a:p>
            <a:endParaRPr lang="en-US" dirty="0"/>
          </a:p>
          <a:p>
            <a:r>
              <a:rPr lang="en-US" dirty="0" smtClean="0"/>
              <a:t>Members in primaries have </a:t>
            </a:r>
            <a:r>
              <a:rPr lang="en-US" b="1" dirty="0" smtClean="0"/>
              <a:t>no power</a:t>
            </a:r>
            <a:r>
              <a:rPr lang="en-US" dirty="0" smtClean="0"/>
              <a:t> to change this rule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45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84" name="Rectangle 1160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 </a:t>
            </a:r>
            <a:r>
              <a:rPr lang="en-US" altLang="en-US" sz="4400" dirty="0"/>
              <a:t>Centre     		     </a:t>
            </a:r>
            <a:r>
              <a:rPr lang="en-US" altLang="en-US" sz="4400" dirty="0" smtClean="0"/>
              <a:t>   Regions</a:t>
            </a:r>
            <a:endParaRPr lang="en-US" altLang="en-US" sz="4400" dirty="0"/>
          </a:p>
        </p:txBody>
      </p:sp>
      <p:graphicFrame>
        <p:nvGraphicFramePr>
          <p:cNvPr id="27900" name="Group 127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8181892"/>
              </p:ext>
            </p:extLst>
          </p:nvPr>
        </p:nvGraphicFramePr>
        <p:xfrm>
          <a:off x="457200" y="1052736"/>
          <a:ext cx="4038600" cy="5486400"/>
        </p:xfrm>
        <a:graphic>
          <a:graphicData uri="http://schemas.openxmlformats.org/drawingml/2006/table">
            <a:tbl>
              <a:tblPr/>
              <a:tblGrid>
                <a:gridCol w="741363"/>
                <a:gridCol w="3297237"/>
              </a:tblGrid>
              <a:tr h="198438"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Candidates of Presidium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7815" name="Picture 119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0"/>
            <a:ext cx="228600" cy="6858000"/>
          </a:xfrm>
        </p:spPr>
      </p:pic>
      <p:graphicFrame>
        <p:nvGraphicFramePr>
          <p:cNvPr id="27913" name="Group 1289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75439932"/>
              </p:ext>
            </p:extLst>
          </p:nvPr>
        </p:nvGraphicFramePr>
        <p:xfrm>
          <a:off x="6096000" y="3962400"/>
          <a:ext cx="2438400" cy="2138363"/>
        </p:xfrm>
        <a:graphic>
          <a:graphicData uri="http://schemas.openxmlformats.org/drawingml/2006/table">
            <a:tbl>
              <a:tblPr/>
              <a:tblGrid>
                <a:gridCol w="747713"/>
                <a:gridCol w="1690687"/>
              </a:tblGrid>
              <a:tr h="461963"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Aff</a:t>
                      </a: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organization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79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08" name="Text Box 1184"/>
          <p:cNvSpPr txBox="1">
            <a:spLocks noChangeArrowheads="1"/>
          </p:cNvSpPr>
          <p:nvPr/>
        </p:nvSpPr>
        <p:spPr bwMode="auto">
          <a:xfrm>
            <a:off x="4876800" y="21336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3200"/>
              <a:t>8 x</a:t>
            </a:r>
          </a:p>
        </p:txBody>
      </p:sp>
      <p:sp>
        <p:nvSpPr>
          <p:cNvPr id="27827" name="Text Box 1203"/>
          <p:cNvSpPr txBox="1">
            <a:spLocks noChangeArrowheads="1"/>
          </p:cNvSpPr>
          <p:nvPr/>
        </p:nvSpPr>
        <p:spPr bwMode="auto">
          <a:xfrm>
            <a:off x="4953000" y="4724400"/>
            <a:ext cx="725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3200"/>
              <a:t>2 x</a:t>
            </a:r>
          </a:p>
        </p:txBody>
      </p:sp>
      <p:graphicFrame>
        <p:nvGraphicFramePr>
          <p:cNvPr id="27912" name="Group 128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19421186"/>
              </p:ext>
            </p:extLst>
          </p:nvPr>
        </p:nvGraphicFramePr>
        <p:xfrm>
          <a:off x="6096000" y="1295400"/>
          <a:ext cx="2438400" cy="2155825"/>
        </p:xfrm>
        <a:graphic>
          <a:graphicData uri="http://schemas.openxmlformats.org/drawingml/2006/table">
            <a:tbl>
              <a:tblPr/>
              <a:tblGrid>
                <a:gridCol w="747713"/>
                <a:gridCol w="1690687"/>
              </a:tblGrid>
              <a:tr h="479425"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90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5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PSD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Romanian Social Democratic </a:t>
            </a:r>
            <a:r>
              <a:rPr lang="en-US" dirty="0" smtClean="0"/>
              <a:t>Party</a:t>
            </a:r>
          </a:p>
          <a:p>
            <a:endParaRPr lang="en-US" dirty="0"/>
          </a:p>
          <a:p>
            <a:r>
              <a:rPr lang="en-US" dirty="0" smtClean="0"/>
              <a:t>Major party in Romania</a:t>
            </a:r>
          </a:p>
          <a:p>
            <a:endParaRPr lang="en-US" dirty="0"/>
          </a:p>
          <a:p>
            <a:r>
              <a:rPr lang="en-US" dirty="0" smtClean="0"/>
              <a:t>Emerged after the split of communist successor party in the early 1990s</a:t>
            </a:r>
          </a:p>
          <a:p>
            <a:endParaRPr lang="en-US" dirty="0"/>
          </a:p>
          <a:p>
            <a:r>
              <a:rPr lang="en-US" dirty="0" smtClean="0"/>
              <a:t>Strong organizational heritage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7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949061"/>
              </p:ext>
            </p:extLst>
          </p:nvPr>
        </p:nvGraphicFramePr>
        <p:xfrm>
          <a:off x="1835696" y="116632"/>
          <a:ext cx="576064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</a:tblGrid>
              <a:tr h="23900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Leader / Central office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 gridSpan="2"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Central office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390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Regions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2391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3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057089"/>
              </p:ext>
            </p:extLst>
          </p:nvPr>
        </p:nvGraphicFramePr>
        <p:xfrm>
          <a:off x="179511" y="1219200"/>
          <a:ext cx="8712969" cy="4525963"/>
        </p:xfrm>
        <a:graphic>
          <a:graphicData uri="http://schemas.openxmlformats.org/drawingml/2006/table">
            <a:tbl>
              <a:tblPr/>
              <a:tblGrid>
                <a:gridCol w="2904323"/>
                <a:gridCol w="2904323"/>
                <a:gridCol w="2904323"/>
              </a:tblGrid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Positions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Central office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Regions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1-10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80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11-20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21-30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31-150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68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833282"/>
              </p:ext>
            </p:extLst>
          </p:nvPr>
        </p:nvGraphicFramePr>
        <p:xfrm>
          <a:off x="395535" y="116632"/>
          <a:ext cx="8568952" cy="6552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/>
                <a:gridCol w="2142238"/>
                <a:gridCol w="2142238"/>
                <a:gridCol w="2142238"/>
              </a:tblGrid>
              <a:tr h="68436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Position on list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Position </a:t>
                      </a:r>
                    </a:p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(among regions)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Affiliation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492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All regions and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aff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organizations MUST have exactly 1 candidate here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17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19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21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Aff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organization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Aff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organization 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The rest depends only on votes from primaries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Aff</a:t>
                      </a:r>
                      <a:r>
                        <a:rPr kumimoji="0" lang="cs-CZ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. </a:t>
                      </a:r>
                      <a:r>
                        <a:rPr kumimoji="0" lang="cs-CZ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organization</a:t>
                      </a:r>
                      <a:r>
                        <a:rPr kumimoji="0" lang="cs-CZ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2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 gridSpan="3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…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106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150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134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Region 2</a:t>
                      </a:r>
                      <a:endParaRPr lang="en-US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6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Primaries 2010</a:t>
            </a:r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83012"/>
              </p:ext>
            </p:extLst>
          </p:nvPr>
        </p:nvGraphicFramePr>
        <p:xfrm>
          <a:off x="251520" y="2492896"/>
          <a:ext cx="8610152" cy="2592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6343"/>
                <a:gridCol w="2255914"/>
                <a:gridCol w="1396241"/>
                <a:gridCol w="1861654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Contest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Eligible 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members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Turnout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Turnout (in %)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List leader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5,458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4,382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80.29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Candidates of the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Centre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5,458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4,367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80.01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Candidates of </a:t>
                      </a: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the Regions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5,458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4,367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</a:rPr>
                        <a:t>80.01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148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Primaries 2010</a:t>
            </a:r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939689"/>
              </p:ext>
            </p:extLst>
          </p:nvPr>
        </p:nvGraphicFramePr>
        <p:xfrm>
          <a:off x="323528" y="2420889"/>
          <a:ext cx="8610153" cy="2592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0648"/>
                <a:gridCol w="2661800"/>
                <a:gridCol w="2448272"/>
                <a:gridCol w="2129433"/>
              </a:tblGrid>
              <a:tr h="9016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Contest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Candidates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(Incumbents)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Nominations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to be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allocated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Realistic seats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3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Leader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2 (2)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3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Centre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14 (10)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3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Regions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150 (11)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134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84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Reality in regions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en-US" altLang="en-US" dirty="0"/>
              <a:t>Regional </a:t>
            </a:r>
            <a:r>
              <a:rPr lang="en-US" altLang="en-US" dirty="0" smtClean="0"/>
              <a:t>winners (10 persons) in 2010</a:t>
            </a:r>
            <a:endParaRPr lang="en-US" altLang="en-US" dirty="0"/>
          </a:p>
          <a:p>
            <a:pPr lvl="1"/>
            <a:r>
              <a:rPr lang="en-US" altLang="en-US" dirty="0" smtClean="0"/>
              <a:t>7 won from position 1</a:t>
            </a:r>
            <a:endParaRPr lang="en-US" altLang="en-US" dirty="0"/>
          </a:p>
          <a:p>
            <a:pPr lvl="1"/>
            <a:r>
              <a:rPr lang="en-US" altLang="en-US" dirty="0" smtClean="0"/>
              <a:t>1 won from position 2</a:t>
            </a:r>
          </a:p>
          <a:p>
            <a:pPr lvl="1"/>
            <a:r>
              <a:rPr lang="en-US" altLang="en-US" dirty="0" smtClean="0"/>
              <a:t>2 won from position 3</a:t>
            </a:r>
            <a:endParaRPr lang="en-US" altLang="en-US" dirty="0"/>
          </a:p>
          <a:p>
            <a:endParaRPr lang="en-US" dirty="0" smtClean="0"/>
          </a:p>
          <a:p>
            <a:r>
              <a:rPr lang="en-US" altLang="en-US" dirty="0" smtClean="0"/>
              <a:t>The real power among „candidates of the regions“ is given to regional elites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9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r>
              <a:rPr lang="en-US" dirty="0" smtClean="0"/>
              <a:t>Party elites hold a strong control over primaries</a:t>
            </a:r>
          </a:p>
          <a:p>
            <a:endParaRPr lang="en-US" dirty="0"/>
          </a:p>
          <a:p>
            <a:r>
              <a:rPr lang="en-US" dirty="0" smtClean="0"/>
              <a:t>Candidates of the Central office (including aspirants for list leaders) are completely safe</a:t>
            </a:r>
          </a:p>
          <a:p>
            <a:endParaRPr lang="en-US" dirty="0"/>
          </a:p>
          <a:p>
            <a:r>
              <a:rPr lang="en-US" dirty="0" smtClean="0"/>
              <a:t>Members cannot push these candidates on lower positions</a:t>
            </a:r>
          </a:p>
          <a:p>
            <a:endParaRPr lang="en-US" dirty="0"/>
          </a:p>
          <a:p>
            <a:r>
              <a:rPr lang="en-US" dirty="0" smtClean="0"/>
              <a:t>The competition for the majority of upper seats is thus strongly limited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8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PSD and SDKU-DS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935480"/>
            <a:ext cx="8476481" cy="47338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Examples of few CEE parties using primaries</a:t>
            </a:r>
          </a:p>
          <a:p>
            <a:endParaRPr lang="en-US" dirty="0"/>
          </a:p>
          <a:p>
            <a:r>
              <a:rPr lang="en-US" dirty="0" smtClean="0"/>
              <a:t>Never fully opened primaries to members</a:t>
            </a:r>
          </a:p>
          <a:p>
            <a:endParaRPr lang="en-US" dirty="0"/>
          </a:p>
          <a:p>
            <a:r>
              <a:rPr lang="en-US" dirty="0" smtClean="0"/>
              <a:t>Leaderships kept strong position in the process</a:t>
            </a:r>
          </a:p>
          <a:p>
            <a:endParaRPr lang="en-US" dirty="0"/>
          </a:p>
          <a:p>
            <a:r>
              <a:rPr lang="en-US" dirty="0" smtClean="0"/>
              <a:t>PSD used primaries just once, SDKU-DS uses the technique repeatedly (2006 and 2012 not held due to early elections)</a:t>
            </a:r>
          </a:p>
          <a:p>
            <a:endParaRPr lang="en-US" dirty="0"/>
          </a:p>
          <a:p>
            <a:r>
              <a:rPr lang="en-US" dirty="0" smtClean="0"/>
              <a:t>In addition PSD faced several (or critical) features in organization, calculation of votes and following its own rules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sdku-ds.sk/data/Download/SDKU-DS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88640"/>
            <a:ext cx="1409353" cy="1583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169" y="116632"/>
            <a:ext cx="2207140" cy="1655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1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PSD and primaries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Adoption of primaries in 2004</a:t>
            </a:r>
          </a:p>
          <a:p>
            <a:endParaRPr lang="en-US" dirty="0"/>
          </a:p>
          <a:p>
            <a:r>
              <a:rPr lang="en-US" dirty="0" smtClean="0"/>
              <a:t>Reasons:</a:t>
            </a:r>
          </a:p>
          <a:p>
            <a:endParaRPr lang="en-US" dirty="0"/>
          </a:p>
          <a:p>
            <a:pPr lvl="1"/>
            <a:r>
              <a:rPr lang="en-US" dirty="0" smtClean="0"/>
              <a:t>Membership rates</a:t>
            </a:r>
          </a:p>
          <a:p>
            <a:pPr lvl="1"/>
            <a:r>
              <a:rPr lang="en-US" dirty="0" smtClean="0"/>
              <a:t>(In)stability of electoral support</a:t>
            </a:r>
          </a:p>
          <a:p>
            <a:pPr lvl="1"/>
            <a:r>
              <a:rPr lang="en-US" dirty="0" smtClean="0"/>
              <a:t>Image of the party</a:t>
            </a:r>
          </a:p>
          <a:p>
            <a:pPr lvl="1"/>
            <a:r>
              <a:rPr lang="en-US" dirty="0" smtClean="0"/>
              <a:t>Change of political generation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8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Membership rates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Party portraits itself as a representative of the people</a:t>
            </a:r>
          </a:p>
          <a:p>
            <a:endParaRPr lang="en-US" dirty="0"/>
          </a:p>
          <a:p>
            <a:r>
              <a:rPr lang="en-US" dirty="0" smtClean="0"/>
              <a:t>1992 – 1996 – huge increase of members from 60 to more than 300 thousand members</a:t>
            </a:r>
          </a:p>
          <a:p>
            <a:endParaRPr lang="en-US" dirty="0"/>
          </a:p>
          <a:p>
            <a:r>
              <a:rPr lang="en-US" dirty="0" smtClean="0"/>
              <a:t>Later stagnation considered as unpleasant</a:t>
            </a:r>
          </a:p>
          <a:p>
            <a:endParaRPr lang="en-US" dirty="0"/>
          </a:p>
          <a:p>
            <a:r>
              <a:rPr lang="en-US" dirty="0" smtClean="0"/>
              <a:t>Primaries as a message for people to attract them to join the party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121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Electoral results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Legislative elections:</a:t>
            </a:r>
          </a:p>
          <a:p>
            <a:pPr lvl="1"/>
            <a:r>
              <a:rPr lang="en-US" dirty="0" smtClean="0"/>
              <a:t>1992 – 28 %</a:t>
            </a:r>
          </a:p>
          <a:p>
            <a:pPr lvl="1"/>
            <a:r>
              <a:rPr lang="en-US" dirty="0" smtClean="0"/>
              <a:t>1996 – 21.5 %</a:t>
            </a:r>
          </a:p>
          <a:p>
            <a:pPr lvl="1"/>
            <a:r>
              <a:rPr lang="en-US" dirty="0" smtClean="0"/>
              <a:t>2000 – 36.6 %</a:t>
            </a:r>
          </a:p>
          <a:p>
            <a:endParaRPr lang="en-US" dirty="0"/>
          </a:p>
          <a:p>
            <a:r>
              <a:rPr lang="en-US" dirty="0" smtClean="0"/>
              <a:t>High volatility of results</a:t>
            </a:r>
          </a:p>
          <a:p>
            <a:endParaRPr lang="en-US" dirty="0"/>
          </a:p>
          <a:p>
            <a:r>
              <a:rPr lang="en-US" dirty="0" smtClean="0"/>
              <a:t>Need for a stronger link between the party and its voters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63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Image of the party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Party widely accused of </a:t>
            </a:r>
            <a:r>
              <a:rPr lang="en-US" dirty="0" err="1" smtClean="0"/>
              <a:t>clientelistic</a:t>
            </a:r>
            <a:r>
              <a:rPr lang="en-US" dirty="0" smtClean="0"/>
              <a:t> practices</a:t>
            </a:r>
          </a:p>
          <a:p>
            <a:endParaRPr lang="en-US" dirty="0"/>
          </a:p>
          <a:p>
            <a:r>
              <a:rPr lang="en-US" dirty="0" smtClean="0"/>
              <a:t>Strong local leaders and nepotism</a:t>
            </a:r>
          </a:p>
          <a:p>
            <a:endParaRPr lang="en-US" dirty="0"/>
          </a:p>
          <a:p>
            <a:r>
              <a:rPr lang="en-US" dirty="0" smtClean="0"/>
              <a:t>Alleged corrupt scandals in 1992 – 1996 while in government</a:t>
            </a:r>
          </a:p>
          <a:p>
            <a:endParaRPr lang="en-US" dirty="0"/>
          </a:p>
          <a:p>
            <a:r>
              <a:rPr lang="en-US" dirty="0" smtClean="0"/>
              <a:t>Need for an improved image and uncompromised candidates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94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New generation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PSD as a party with strong long-term MPs</a:t>
            </a:r>
          </a:p>
          <a:p>
            <a:endParaRPr lang="en-US" dirty="0"/>
          </a:p>
          <a:p>
            <a:r>
              <a:rPr lang="en-US" dirty="0" smtClean="0"/>
              <a:t>Typically local and county leaders with powerful position in their constituencies</a:t>
            </a:r>
          </a:p>
          <a:p>
            <a:endParaRPr lang="en-US" dirty="0"/>
          </a:p>
          <a:p>
            <a:r>
              <a:rPr lang="en-US" dirty="0" smtClean="0"/>
              <a:t>Party`s official aim to bring new faces to politics and conduct a reform of the political class</a:t>
            </a:r>
          </a:p>
          <a:p>
            <a:endParaRPr lang="en-US" dirty="0"/>
          </a:p>
          <a:p>
            <a:r>
              <a:rPr lang="en-US" dirty="0" smtClean="0"/>
              <a:t>Primaries as a possible answer</a:t>
            </a:r>
          </a:p>
        </p:txBody>
      </p:sp>
      <p:pic>
        <p:nvPicPr>
          <p:cNvPr id="5" name="Picture 2" descr="http://psdgorj.ro/wp-content/uploads/2013/02/psd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794" y="11663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96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dirty="0" smtClean="0"/>
              <a:t>Selection before primaries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Nomination and selection on local and county level</a:t>
            </a:r>
          </a:p>
          <a:p>
            <a:endParaRPr lang="en-US" dirty="0"/>
          </a:p>
          <a:p>
            <a:r>
              <a:rPr lang="en-US" dirty="0" smtClean="0"/>
              <a:t>Executive committee:</a:t>
            </a:r>
          </a:p>
          <a:p>
            <a:pPr lvl="1"/>
            <a:r>
              <a:rPr lang="en-US" dirty="0" smtClean="0"/>
              <a:t>Veto</a:t>
            </a:r>
          </a:p>
          <a:p>
            <a:pPr lvl="1"/>
            <a:r>
              <a:rPr lang="en-US" dirty="0" smtClean="0"/>
              <a:t>Since 1999 even nomination of candidates after consulting the counties</a:t>
            </a:r>
          </a:p>
          <a:p>
            <a:endParaRPr lang="en-US" dirty="0"/>
          </a:p>
          <a:p>
            <a:r>
              <a:rPr lang="en-US" dirty="0" smtClean="0"/>
              <a:t>The whole process as a negotiation between the central level and counties</a:t>
            </a:r>
          </a:p>
        </p:txBody>
      </p:sp>
    </p:spTree>
    <p:extLst>
      <p:ext uri="{BB962C8B-B14F-4D97-AF65-F5344CB8AC3E}">
        <p14:creationId xmlns:p14="http://schemas.microsoft.com/office/powerpoint/2010/main" val="30955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2726</TotalTime>
  <Words>1465</Words>
  <Application>Microsoft Office PowerPoint</Application>
  <PresentationFormat>Předvádění na obrazovce (4:3)</PresentationFormat>
  <Paragraphs>482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19</vt:i4>
      </vt:variant>
      <vt:variant>
        <vt:lpstr>Nadpisy snímků</vt:lpstr>
      </vt:variant>
      <vt:variant>
        <vt:i4>37</vt:i4>
      </vt:variant>
    </vt:vector>
  </HeadingPairs>
  <TitlesOfParts>
    <vt:vector size="56" baseType="lpstr"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10_Tok</vt:lpstr>
      <vt:lpstr>11_Tok</vt:lpstr>
      <vt:lpstr>12_Tok</vt:lpstr>
      <vt:lpstr>13_Tok</vt:lpstr>
      <vt:lpstr>14_Tok</vt:lpstr>
      <vt:lpstr>15_Tok</vt:lpstr>
      <vt:lpstr>16_Tok</vt:lpstr>
      <vt:lpstr>17_Tok</vt:lpstr>
      <vt:lpstr>18_Tok</vt:lpstr>
      <vt:lpstr> Comedies, horrors and tragedies  Different stories of primaries in political parties</vt:lpstr>
      <vt:lpstr>Primaries in CEE countries</vt:lpstr>
      <vt:lpstr>PSD</vt:lpstr>
      <vt:lpstr>PSD and primaries</vt:lpstr>
      <vt:lpstr>Membership rates</vt:lpstr>
      <vt:lpstr>Electoral results</vt:lpstr>
      <vt:lpstr>Image of the party</vt:lpstr>
      <vt:lpstr>New generation</vt:lpstr>
      <vt:lpstr>Selection before primaries</vt:lpstr>
      <vt:lpstr>Adoption of primaries</vt:lpstr>
      <vt:lpstr>Candidates</vt:lpstr>
      <vt:lpstr>Primaries 2004</vt:lpstr>
      <vt:lpstr>Problems</vt:lpstr>
      <vt:lpstr>Unfair competition</vt:lpstr>
      <vt:lpstr>Electoral frauds</vt:lpstr>
      <vt:lpstr>Electoral frauds</vt:lpstr>
      <vt:lpstr>Electoral frauds</vt:lpstr>
      <vt:lpstr>Internal conflicts</vt:lpstr>
      <vt:lpstr>Inference from above</vt:lpstr>
      <vt:lpstr>Primaries - effects</vt:lpstr>
      <vt:lpstr>SDKU-DS</vt:lpstr>
      <vt:lpstr>SDKU-DS and primaries</vt:lpstr>
      <vt:lpstr>Formal aspects</vt:lpstr>
      <vt:lpstr>A change of the rules</vt:lpstr>
      <vt:lpstr>A change of the rules</vt:lpstr>
      <vt:lpstr>Candidates</vt:lpstr>
      <vt:lpstr>How it works</vt:lpstr>
      <vt:lpstr>How it works</vt:lpstr>
      <vt:lpstr> Centre               Regions</vt:lpstr>
      <vt:lpstr>Prezentace aplikace PowerPoint</vt:lpstr>
      <vt:lpstr>Prezentace aplikace PowerPoint</vt:lpstr>
      <vt:lpstr>Prezentace aplikace PowerPoint</vt:lpstr>
      <vt:lpstr>Primaries 2010</vt:lpstr>
      <vt:lpstr>Primaries 2010</vt:lpstr>
      <vt:lpstr>Reality in regions</vt:lpstr>
      <vt:lpstr>Effects</vt:lpstr>
      <vt:lpstr>PSD and SDKU-DS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Candidate Selection</dc:title>
  <dc:creator>Peter Spáč</dc:creator>
  <cp:lastModifiedBy>Peter Spáč</cp:lastModifiedBy>
  <cp:revision>301</cp:revision>
  <dcterms:created xsi:type="dcterms:W3CDTF">2014-02-19T11:32:43Z</dcterms:created>
  <dcterms:modified xsi:type="dcterms:W3CDTF">2015-04-27T15:28:50Z</dcterms:modified>
</cp:coreProperties>
</file>