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0.xml" ContentType="application/vnd.openxmlformats-officedocument.theme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11.xml" ContentType="application/vnd.openxmlformats-officedocument.theme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2.xml" ContentType="application/vnd.openxmlformats-officedocument.theme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13.xml" ContentType="application/vnd.openxmlformats-officedocument.theme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theme/theme14.xml" ContentType="application/vnd.openxmlformats-officedocument.theme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theme/theme15.xml" ContentType="application/vnd.openxmlformats-officedocument.theme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theme/theme16.xml" ContentType="application/vnd.openxmlformats-officedocument.theme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theme/theme17.xml" ContentType="application/vnd.openxmlformats-officedocument.theme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theme/theme18.xml" ContentType="application/vnd.openxmlformats-officedocument.theme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theme/theme19.xml" ContentType="application/vnd.openxmlformats-officedocument.theme+xml"/>
  <Override PartName="/ppt/theme/theme20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  <p:sldMasterId id="2147483768" r:id="rId10"/>
    <p:sldMasterId id="2147483780" r:id="rId11"/>
    <p:sldMasterId id="2147483792" r:id="rId12"/>
    <p:sldMasterId id="2147483804" r:id="rId13"/>
    <p:sldMasterId id="2147483816" r:id="rId14"/>
    <p:sldMasterId id="2147483828" r:id="rId15"/>
    <p:sldMasterId id="2147483840" r:id="rId16"/>
    <p:sldMasterId id="2147483852" r:id="rId17"/>
    <p:sldMasterId id="2147483880" r:id="rId18"/>
    <p:sldMasterId id="2147483893" r:id="rId19"/>
  </p:sldMasterIdLst>
  <p:notesMasterIdLst>
    <p:notesMasterId r:id="rId57"/>
  </p:notesMasterIdLst>
  <p:sldIdLst>
    <p:sldId id="256" r:id="rId20"/>
    <p:sldId id="257" r:id="rId21"/>
    <p:sldId id="258" r:id="rId22"/>
    <p:sldId id="259" r:id="rId23"/>
    <p:sldId id="260" r:id="rId24"/>
    <p:sldId id="261" r:id="rId25"/>
    <p:sldId id="262" r:id="rId26"/>
    <p:sldId id="263" r:id="rId27"/>
    <p:sldId id="265" r:id="rId28"/>
    <p:sldId id="264" r:id="rId29"/>
    <p:sldId id="266" r:id="rId30"/>
    <p:sldId id="267" r:id="rId31"/>
    <p:sldId id="268" r:id="rId32"/>
    <p:sldId id="269" r:id="rId33"/>
    <p:sldId id="270" r:id="rId34"/>
    <p:sldId id="271" r:id="rId35"/>
    <p:sldId id="272" r:id="rId36"/>
    <p:sldId id="273" r:id="rId37"/>
    <p:sldId id="274" r:id="rId38"/>
    <p:sldId id="275" r:id="rId39"/>
    <p:sldId id="276" r:id="rId40"/>
    <p:sldId id="277" r:id="rId41"/>
    <p:sldId id="278" r:id="rId42"/>
    <p:sldId id="279" r:id="rId43"/>
    <p:sldId id="280" r:id="rId44"/>
    <p:sldId id="281" r:id="rId45"/>
    <p:sldId id="282" r:id="rId46"/>
    <p:sldId id="283" r:id="rId47"/>
    <p:sldId id="289" r:id="rId48"/>
    <p:sldId id="291" r:id="rId49"/>
    <p:sldId id="292" r:id="rId50"/>
    <p:sldId id="293" r:id="rId51"/>
    <p:sldId id="285" r:id="rId52"/>
    <p:sldId id="286" r:id="rId53"/>
    <p:sldId id="294" r:id="rId54"/>
    <p:sldId id="284" r:id="rId55"/>
    <p:sldId id="287" r:id="rId5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7.xml"/><Relationship Id="rId39" Type="http://schemas.openxmlformats.org/officeDocument/2006/relationships/slide" Target="slides/slide20.xml"/><Relationship Id="rId21" Type="http://schemas.openxmlformats.org/officeDocument/2006/relationships/slide" Target="slides/slide2.xml"/><Relationship Id="rId34" Type="http://schemas.openxmlformats.org/officeDocument/2006/relationships/slide" Target="slides/slide15.xml"/><Relationship Id="rId42" Type="http://schemas.openxmlformats.org/officeDocument/2006/relationships/slide" Target="slides/slide23.xml"/><Relationship Id="rId47" Type="http://schemas.openxmlformats.org/officeDocument/2006/relationships/slide" Target="slides/slide28.xml"/><Relationship Id="rId50" Type="http://schemas.openxmlformats.org/officeDocument/2006/relationships/slide" Target="slides/slide31.xml"/><Relationship Id="rId55" Type="http://schemas.openxmlformats.org/officeDocument/2006/relationships/slide" Target="slides/slide36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1.xml"/><Relationship Id="rId29" Type="http://schemas.openxmlformats.org/officeDocument/2006/relationships/slide" Target="slides/slide10.xml"/><Relationship Id="rId41" Type="http://schemas.openxmlformats.org/officeDocument/2006/relationships/slide" Target="slides/slide22.xml"/><Relationship Id="rId54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5.xml"/><Relationship Id="rId32" Type="http://schemas.openxmlformats.org/officeDocument/2006/relationships/slide" Target="slides/slide13.xml"/><Relationship Id="rId37" Type="http://schemas.openxmlformats.org/officeDocument/2006/relationships/slide" Target="slides/slide18.xml"/><Relationship Id="rId40" Type="http://schemas.openxmlformats.org/officeDocument/2006/relationships/slide" Target="slides/slide21.xml"/><Relationship Id="rId45" Type="http://schemas.openxmlformats.org/officeDocument/2006/relationships/slide" Target="slides/slide26.xml"/><Relationship Id="rId53" Type="http://schemas.openxmlformats.org/officeDocument/2006/relationships/slide" Target="slides/slide34.xml"/><Relationship Id="rId58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4.xml"/><Relationship Id="rId28" Type="http://schemas.openxmlformats.org/officeDocument/2006/relationships/slide" Target="slides/slide9.xml"/><Relationship Id="rId36" Type="http://schemas.openxmlformats.org/officeDocument/2006/relationships/slide" Target="slides/slide17.xml"/><Relationship Id="rId49" Type="http://schemas.openxmlformats.org/officeDocument/2006/relationships/slide" Target="slides/slide30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12.xml"/><Relationship Id="rId44" Type="http://schemas.openxmlformats.org/officeDocument/2006/relationships/slide" Target="slides/slide25.xml"/><Relationship Id="rId52" Type="http://schemas.openxmlformats.org/officeDocument/2006/relationships/slide" Target="slides/slide33.xml"/><Relationship Id="rId6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3.xml"/><Relationship Id="rId27" Type="http://schemas.openxmlformats.org/officeDocument/2006/relationships/slide" Target="slides/slide8.xml"/><Relationship Id="rId30" Type="http://schemas.openxmlformats.org/officeDocument/2006/relationships/slide" Target="slides/slide11.xml"/><Relationship Id="rId35" Type="http://schemas.openxmlformats.org/officeDocument/2006/relationships/slide" Target="slides/slide16.xml"/><Relationship Id="rId43" Type="http://schemas.openxmlformats.org/officeDocument/2006/relationships/slide" Target="slides/slide24.xml"/><Relationship Id="rId48" Type="http://schemas.openxmlformats.org/officeDocument/2006/relationships/slide" Target="slides/slide29.xml"/><Relationship Id="rId56" Type="http://schemas.openxmlformats.org/officeDocument/2006/relationships/slide" Target="slides/slide37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32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6.xml"/><Relationship Id="rId33" Type="http://schemas.openxmlformats.org/officeDocument/2006/relationships/slide" Target="slides/slide14.xml"/><Relationship Id="rId38" Type="http://schemas.openxmlformats.org/officeDocument/2006/relationships/slide" Target="slides/slide19.xml"/><Relationship Id="rId46" Type="http://schemas.openxmlformats.org/officeDocument/2006/relationships/slide" Target="slides/slide27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EAFBA-7C1C-46E6-80F7-4DA638F6A44E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BD933-FDD8-4907-84AD-3D8430F482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289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BD933-FDD8-4907-84AD-3D8430F482D6}" type="slidenum">
              <a:rPr lang="en-US" smtClean="0">
                <a:solidFill>
                  <a:prstClr val="black"/>
                </a:solidFill>
              </a:rPr>
              <a:pPr/>
              <a:t>32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83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27.4.2015</a:t>
            </a:fld>
            <a:endParaRPr lang="cs-CZ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27.4.2015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472876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204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7156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3587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92215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87462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43929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571439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91644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350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27.4.2015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47782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604816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570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452110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1739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271895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334859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75384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38654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76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93847BC-245C-48B2-8D03-E2451E4C5581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646079317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469387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839015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49750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4460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840180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8664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956503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773626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771846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463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9002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573821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193477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826663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01319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2788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976090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8226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336353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240368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44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730145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941085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220967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840545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122126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579698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4121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556305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3049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088001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3783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2483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771428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395794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16676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453520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394281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17252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0662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337622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8058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206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664097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654410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762409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74781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904971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144435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093136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374494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6983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831054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3333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230238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326465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995483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097378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066100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286870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079371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770703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608700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9300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0437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270240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4225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604118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158245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163235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414006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634370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684361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689652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324438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3880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109718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578433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059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819463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700384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263252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183016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964138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771218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815759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219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27.4.2015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518147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93847BC-245C-48B2-8D03-E2451E4C5581}" type="slidenum">
              <a:rPr lang="cs-CZ" altLang="en-US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559569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0530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760665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7374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564096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831710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68055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611560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01613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4445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55121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976067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63581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93847BC-245C-48B2-8D03-E2451E4C5581}" type="slidenum">
              <a:rPr lang="cs-CZ" altLang="en-US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9629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4860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9093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8426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7012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9044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5821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9692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27.4.2015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5019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5330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145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1729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39779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9350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7712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6602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93836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680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27.4.2015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11943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6446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17102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75605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21207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63997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513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20989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0254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302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27.4.2015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27806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1728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34309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36586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71045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13813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18554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9941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14311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6305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27.4.2015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88745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35343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4173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79440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10120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20374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25941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78311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4344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433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27.4.2015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2598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06579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8878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34933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81714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75304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62533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29143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7132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6644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27.4.2015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36873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2111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27282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365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52783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6934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42431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65488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08377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915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27.4.2015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5262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21856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4832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34171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52619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18562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49749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03969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75173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523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3" Type="http://schemas.openxmlformats.org/officeDocument/2006/relationships/slideLayout" Target="../slideLayouts/slideLayout136.xml"/><Relationship Id="rId7" Type="http://schemas.openxmlformats.org/officeDocument/2006/relationships/slideLayout" Target="../slideLayouts/slideLayout140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slideLayout" Target="../slideLayouts/slideLayout144.xml"/><Relationship Id="rId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2.xml"/><Relationship Id="rId3" Type="http://schemas.openxmlformats.org/officeDocument/2006/relationships/slideLayout" Target="../slideLayouts/slideLayout147.xml"/><Relationship Id="rId7" Type="http://schemas.openxmlformats.org/officeDocument/2006/relationships/slideLayout" Target="../slideLayouts/slideLayout151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6.xml"/><Relationship Id="rId1" Type="http://schemas.openxmlformats.org/officeDocument/2006/relationships/slideLayout" Target="../slideLayouts/slideLayout145.xml"/><Relationship Id="rId6" Type="http://schemas.openxmlformats.org/officeDocument/2006/relationships/slideLayout" Target="../slideLayouts/slideLayout150.xml"/><Relationship Id="rId11" Type="http://schemas.openxmlformats.org/officeDocument/2006/relationships/slideLayout" Target="../slideLayouts/slideLayout155.xml"/><Relationship Id="rId5" Type="http://schemas.openxmlformats.org/officeDocument/2006/relationships/slideLayout" Target="../slideLayouts/slideLayout149.xml"/><Relationship Id="rId10" Type="http://schemas.openxmlformats.org/officeDocument/2006/relationships/slideLayout" Target="../slideLayouts/slideLayout154.xml"/><Relationship Id="rId4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153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3.xml"/><Relationship Id="rId3" Type="http://schemas.openxmlformats.org/officeDocument/2006/relationships/slideLayout" Target="../slideLayouts/slideLayout158.xml"/><Relationship Id="rId7" Type="http://schemas.openxmlformats.org/officeDocument/2006/relationships/slideLayout" Target="../slideLayouts/slideLayout162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7.xml"/><Relationship Id="rId1" Type="http://schemas.openxmlformats.org/officeDocument/2006/relationships/slideLayout" Target="../slideLayouts/slideLayout156.xml"/><Relationship Id="rId6" Type="http://schemas.openxmlformats.org/officeDocument/2006/relationships/slideLayout" Target="../slideLayouts/slideLayout161.xml"/><Relationship Id="rId11" Type="http://schemas.openxmlformats.org/officeDocument/2006/relationships/slideLayout" Target="../slideLayouts/slideLayout166.xml"/><Relationship Id="rId5" Type="http://schemas.openxmlformats.org/officeDocument/2006/relationships/slideLayout" Target="../slideLayouts/slideLayout160.xml"/><Relationship Id="rId10" Type="http://schemas.openxmlformats.org/officeDocument/2006/relationships/slideLayout" Target="../slideLayouts/slideLayout165.xml"/><Relationship Id="rId4" Type="http://schemas.openxmlformats.org/officeDocument/2006/relationships/slideLayout" Target="../slideLayouts/slideLayout159.xml"/><Relationship Id="rId9" Type="http://schemas.openxmlformats.org/officeDocument/2006/relationships/slideLayout" Target="../slideLayouts/slideLayout164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4.xml"/><Relationship Id="rId3" Type="http://schemas.openxmlformats.org/officeDocument/2006/relationships/slideLayout" Target="../slideLayouts/slideLayout169.xml"/><Relationship Id="rId7" Type="http://schemas.openxmlformats.org/officeDocument/2006/relationships/slideLayout" Target="../slideLayouts/slideLayout173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8.xml"/><Relationship Id="rId1" Type="http://schemas.openxmlformats.org/officeDocument/2006/relationships/slideLayout" Target="../slideLayouts/slideLayout167.xml"/><Relationship Id="rId6" Type="http://schemas.openxmlformats.org/officeDocument/2006/relationships/slideLayout" Target="../slideLayouts/slideLayout172.xml"/><Relationship Id="rId11" Type="http://schemas.openxmlformats.org/officeDocument/2006/relationships/slideLayout" Target="../slideLayouts/slideLayout177.xml"/><Relationship Id="rId5" Type="http://schemas.openxmlformats.org/officeDocument/2006/relationships/slideLayout" Target="../slideLayouts/slideLayout171.xml"/><Relationship Id="rId10" Type="http://schemas.openxmlformats.org/officeDocument/2006/relationships/slideLayout" Target="../slideLayouts/slideLayout176.xml"/><Relationship Id="rId4" Type="http://schemas.openxmlformats.org/officeDocument/2006/relationships/slideLayout" Target="../slideLayouts/slideLayout170.xml"/><Relationship Id="rId9" Type="http://schemas.openxmlformats.org/officeDocument/2006/relationships/slideLayout" Target="../slideLayouts/slideLayout175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5.xml"/><Relationship Id="rId3" Type="http://schemas.openxmlformats.org/officeDocument/2006/relationships/slideLayout" Target="../slideLayouts/slideLayout180.xml"/><Relationship Id="rId7" Type="http://schemas.openxmlformats.org/officeDocument/2006/relationships/slideLayout" Target="../slideLayouts/slideLayout184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9.xml"/><Relationship Id="rId1" Type="http://schemas.openxmlformats.org/officeDocument/2006/relationships/slideLayout" Target="../slideLayouts/slideLayout178.xml"/><Relationship Id="rId6" Type="http://schemas.openxmlformats.org/officeDocument/2006/relationships/slideLayout" Target="../slideLayouts/slideLayout183.xml"/><Relationship Id="rId11" Type="http://schemas.openxmlformats.org/officeDocument/2006/relationships/slideLayout" Target="../slideLayouts/slideLayout188.xml"/><Relationship Id="rId5" Type="http://schemas.openxmlformats.org/officeDocument/2006/relationships/slideLayout" Target="../slideLayouts/slideLayout182.xml"/><Relationship Id="rId10" Type="http://schemas.openxmlformats.org/officeDocument/2006/relationships/slideLayout" Target="../slideLayouts/slideLayout187.xml"/><Relationship Id="rId4" Type="http://schemas.openxmlformats.org/officeDocument/2006/relationships/slideLayout" Target="../slideLayouts/slideLayout181.xml"/><Relationship Id="rId9" Type="http://schemas.openxmlformats.org/officeDocument/2006/relationships/slideLayout" Target="../slideLayouts/slideLayout186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6.xml"/><Relationship Id="rId13" Type="http://schemas.openxmlformats.org/officeDocument/2006/relationships/theme" Target="../theme/theme18.xml"/><Relationship Id="rId3" Type="http://schemas.openxmlformats.org/officeDocument/2006/relationships/slideLayout" Target="../slideLayouts/slideLayout191.xml"/><Relationship Id="rId7" Type="http://schemas.openxmlformats.org/officeDocument/2006/relationships/slideLayout" Target="../slideLayouts/slideLayout195.xml"/><Relationship Id="rId12" Type="http://schemas.openxmlformats.org/officeDocument/2006/relationships/slideLayout" Target="../slideLayouts/slideLayout200.xml"/><Relationship Id="rId2" Type="http://schemas.openxmlformats.org/officeDocument/2006/relationships/slideLayout" Target="../slideLayouts/slideLayout190.xml"/><Relationship Id="rId1" Type="http://schemas.openxmlformats.org/officeDocument/2006/relationships/slideLayout" Target="../slideLayouts/slideLayout189.xml"/><Relationship Id="rId6" Type="http://schemas.openxmlformats.org/officeDocument/2006/relationships/slideLayout" Target="../slideLayouts/slideLayout194.xml"/><Relationship Id="rId11" Type="http://schemas.openxmlformats.org/officeDocument/2006/relationships/slideLayout" Target="../slideLayouts/slideLayout199.xml"/><Relationship Id="rId5" Type="http://schemas.openxmlformats.org/officeDocument/2006/relationships/slideLayout" Target="../slideLayouts/slideLayout193.xml"/><Relationship Id="rId10" Type="http://schemas.openxmlformats.org/officeDocument/2006/relationships/slideLayout" Target="../slideLayouts/slideLayout198.xml"/><Relationship Id="rId4" Type="http://schemas.openxmlformats.org/officeDocument/2006/relationships/slideLayout" Target="../slideLayouts/slideLayout192.xml"/><Relationship Id="rId9" Type="http://schemas.openxmlformats.org/officeDocument/2006/relationships/slideLayout" Target="../slideLayouts/slideLayout197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8.xml"/><Relationship Id="rId13" Type="http://schemas.openxmlformats.org/officeDocument/2006/relationships/theme" Target="../theme/theme19.xml"/><Relationship Id="rId3" Type="http://schemas.openxmlformats.org/officeDocument/2006/relationships/slideLayout" Target="../slideLayouts/slideLayout203.xml"/><Relationship Id="rId7" Type="http://schemas.openxmlformats.org/officeDocument/2006/relationships/slideLayout" Target="../slideLayouts/slideLayout207.xml"/><Relationship Id="rId12" Type="http://schemas.openxmlformats.org/officeDocument/2006/relationships/slideLayout" Target="../slideLayouts/slideLayout212.xml"/><Relationship Id="rId2" Type="http://schemas.openxmlformats.org/officeDocument/2006/relationships/slideLayout" Target="../slideLayouts/slideLayout202.xml"/><Relationship Id="rId1" Type="http://schemas.openxmlformats.org/officeDocument/2006/relationships/slideLayout" Target="../slideLayouts/slideLayout201.xml"/><Relationship Id="rId6" Type="http://schemas.openxmlformats.org/officeDocument/2006/relationships/slideLayout" Target="../slideLayouts/slideLayout206.xml"/><Relationship Id="rId11" Type="http://schemas.openxmlformats.org/officeDocument/2006/relationships/slideLayout" Target="../slideLayouts/slideLayout211.xml"/><Relationship Id="rId5" Type="http://schemas.openxmlformats.org/officeDocument/2006/relationships/slideLayout" Target="../slideLayouts/slideLayout205.xml"/><Relationship Id="rId10" Type="http://schemas.openxmlformats.org/officeDocument/2006/relationships/slideLayout" Target="../slideLayouts/slideLayout210.xml"/><Relationship Id="rId4" Type="http://schemas.openxmlformats.org/officeDocument/2006/relationships/slideLayout" Target="../slideLayouts/slideLayout204.xml"/><Relationship Id="rId9" Type="http://schemas.openxmlformats.org/officeDocument/2006/relationships/slideLayout" Target="../slideLayouts/slideLayout20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27.4.2015</a:t>
            </a:fld>
            <a:endParaRPr lang="cs-CZ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864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5322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0015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2659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9749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1202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9121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390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831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9015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299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  <p:sldLayoutId id="2147483905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250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9737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4468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0368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6078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7091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3724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27.4.2015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3508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6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988840"/>
            <a:ext cx="8064896" cy="2088232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4400" dirty="0">
                <a:solidFill>
                  <a:schemeClr val="bg1"/>
                </a:solidFill>
                <a:effectLst/>
              </a:rPr>
              <a:t>Comedies, horrors and </a:t>
            </a:r>
            <a:r>
              <a:rPr lang="en-US" sz="4400" dirty="0" smtClean="0">
                <a:solidFill>
                  <a:schemeClr val="bg1"/>
                </a:solidFill>
                <a:effectLst/>
              </a:rPr>
              <a:t>tragedies </a:t>
            </a:r>
            <a:r>
              <a:rPr lang="cs-CZ" sz="6000" dirty="0" smtClean="0">
                <a:solidFill>
                  <a:schemeClr val="bg1"/>
                </a:solidFill>
                <a:effectLst/>
              </a:rPr>
              <a:t/>
            </a:r>
            <a:br>
              <a:rPr lang="cs-CZ" sz="6000" dirty="0" smtClean="0">
                <a:solidFill>
                  <a:schemeClr val="bg1"/>
                </a:solidFill>
                <a:effectLst/>
              </a:rPr>
            </a:br>
            <a:r>
              <a:rPr lang="en-US" sz="2800" dirty="0" smtClean="0">
                <a:solidFill>
                  <a:schemeClr val="bg1"/>
                </a:solidFill>
                <a:effectLst/>
              </a:rPr>
              <a:t>Different </a:t>
            </a:r>
            <a:r>
              <a:rPr lang="en-US" sz="2800" dirty="0">
                <a:solidFill>
                  <a:schemeClr val="bg1"/>
                </a:solidFill>
                <a:effectLst/>
              </a:rPr>
              <a:t>stories of primaries in political </a:t>
            </a:r>
            <a:r>
              <a:rPr lang="en-US" sz="2800" dirty="0" smtClean="0">
                <a:solidFill>
                  <a:schemeClr val="bg1"/>
                </a:solidFill>
                <a:effectLst/>
              </a:rPr>
              <a:t>parties</a:t>
            </a:r>
            <a:endParaRPr lang="en-US" sz="2800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89304" y="5661247"/>
            <a:ext cx="7854696" cy="1205055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Peter Spáč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27.</a:t>
            </a:r>
            <a:r>
              <a:rPr lang="en-US" dirty="0" smtClean="0">
                <a:solidFill>
                  <a:schemeClr val="bg1"/>
                </a:solidFill>
              </a:rPr>
              <a:t>4</a:t>
            </a:r>
            <a:r>
              <a:rPr lang="cs-CZ" dirty="0" smtClean="0">
                <a:solidFill>
                  <a:schemeClr val="bg1"/>
                </a:solidFill>
              </a:rPr>
              <a:t>.2015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48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dirty="0" smtClean="0"/>
              <a:t>Adoption of primaries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in statutes from the beginning</a:t>
            </a:r>
          </a:p>
          <a:p>
            <a:endParaRPr lang="en-US" dirty="0"/>
          </a:p>
          <a:p>
            <a:r>
              <a:rPr lang="en-US" dirty="0" smtClean="0"/>
              <a:t>Only for legislative elections, optional</a:t>
            </a:r>
          </a:p>
          <a:p>
            <a:endParaRPr lang="en-US" dirty="0"/>
          </a:p>
          <a:p>
            <a:r>
              <a:rPr lang="en-US" dirty="0" smtClean="0"/>
              <a:t>Conducted on the constituency level</a:t>
            </a:r>
          </a:p>
          <a:p>
            <a:endParaRPr lang="en-US" dirty="0"/>
          </a:p>
          <a:p>
            <a:r>
              <a:rPr lang="en-US" dirty="0" smtClean="0"/>
              <a:t>Electronic voting, multiple votes (N = district magnitude)</a:t>
            </a:r>
          </a:p>
        </p:txBody>
      </p:sp>
      <p:pic>
        <p:nvPicPr>
          <p:cNvPr id="5" name="Picture 2" descr="http://psdgorj.ro/wp-content/uploads/2013/02/psd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3794" y="116632"/>
            <a:ext cx="2496277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344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dirty="0" smtClean="0"/>
              <a:t>Candidates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Only members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Several conditions:</a:t>
            </a:r>
          </a:p>
          <a:p>
            <a:pPr lvl="1"/>
            <a:r>
              <a:rPr lang="en-US" dirty="0" smtClean="0"/>
              <a:t>1000 signatures</a:t>
            </a:r>
          </a:p>
          <a:p>
            <a:pPr lvl="1"/>
            <a:r>
              <a:rPr lang="en-US" dirty="0" smtClean="0"/>
              <a:t>Honest persons</a:t>
            </a:r>
          </a:p>
          <a:p>
            <a:pPr lvl="1"/>
            <a:r>
              <a:rPr lang="en-US" dirty="0" smtClean="0"/>
              <a:t>Professional recognition</a:t>
            </a:r>
          </a:p>
          <a:p>
            <a:pPr lvl="1"/>
            <a:r>
              <a:rPr lang="en-US" dirty="0" smtClean="0"/>
              <a:t>Clean slate</a:t>
            </a:r>
          </a:p>
          <a:p>
            <a:pPr lvl="1"/>
            <a:r>
              <a:rPr lang="en-US" dirty="0" smtClean="0"/>
              <a:t>Approval of county leadership</a:t>
            </a:r>
          </a:p>
          <a:p>
            <a:endParaRPr lang="en-US" dirty="0"/>
          </a:p>
          <a:p>
            <a:r>
              <a:rPr lang="en-US" dirty="0" smtClean="0"/>
              <a:t>Quotas – 25 % women, 30 % young members</a:t>
            </a:r>
          </a:p>
          <a:p>
            <a:pPr lvl="1"/>
            <a:endParaRPr lang="en-US" dirty="0" smtClean="0"/>
          </a:p>
        </p:txBody>
      </p:sp>
      <p:pic>
        <p:nvPicPr>
          <p:cNvPr id="5" name="Picture 2" descr="http://psdgorj.ro/wp-content/uploads/2013/02/psd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3794" y="116632"/>
            <a:ext cx="2496277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21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dirty="0" smtClean="0"/>
              <a:t>Primaries 2004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Held for both parliamentary chambers</a:t>
            </a:r>
          </a:p>
          <a:p>
            <a:endParaRPr lang="en-US" dirty="0"/>
          </a:p>
          <a:p>
            <a:r>
              <a:rPr lang="en-US" dirty="0" smtClean="0"/>
              <a:t>Chamber of Deputies - 722 aspirants for 314 seats</a:t>
            </a:r>
          </a:p>
          <a:p>
            <a:r>
              <a:rPr lang="en-US" dirty="0" smtClean="0"/>
              <a:t>Senate – 287 aspirants for 136 seats</a:t>
            </a:r>
          </a:p>
          <a:p>
            <a:endParaRPr lang="en-US" dirty="0"/>
          </a:p>
          <a:p>
            <a:r>
              <a:rPr lang="en-US" dirty="0" smtClean="0"/>
              <a:t>Turnout:</a:t>
            </a:r>
          </a:p>
          <a:p>
            <a:pPr lvl="1"/>
            <a:r>
              <a:rPr lang="en-US" dirty="0" smtClean="0"/>
              <a:t>No precise figures available</a:t>
            </a:r>
          </a:p>
          <a:p>
            <a:pPr lvl="1"/>
            <a:r>
              <a:rPr lang="en-US" dirty="0" smtClean="0"/>
              <a:t>Based on available data around 82 per cent 		   (out of 385,481 eligible members)</a:t>
            </a:r>
          </a:p>
          <a:p>
            <a:pPr lvl="1"/>
            <a:endParaRPr lang="en-US" dirty="0" smtClean="0"/>
          </a:p>
        </p:txBody>
      </p:sp>
      <p:pic>
        <p:nvPicPr>
          <p:cNvPr id="5" name="Picture 2" descr="http://psdgorj.ro/wp-content/uploads/2013/02/psd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3794" y="116632"/>
            <a:ext cx="2496277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403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Unfair competition</a:t>
            </a:r>
          </a:p>
          <a:p>
            <a:endParaRPr lang="en-US" dirty="0"/>
          </a:p>
          <a:p>
            <a:r>
              <a:rPr lang="en-US" dirty="0" smtClean="0"/>
              <a:t>Electoral frauds</a:t>
            </a:r>
          </a:p>
          <a:p>
            <a:endParaRPr lang="en-US" dirty="0"/>
          </a:p>
          <a:p>
            <a:r>
              <a:rPr lang="en-US" dirty="0" smtClean="0"/>
              <a:t>Internal conflicts</a:t>
            </a:r>
          </a:p>
          <a:p>
            <a:endParaRPr lang="en-US" dirty="0"/>
          </a:p>
          <a:p>
            <a:r>
              <a:rPr lang="en-US" dirty="0" smtClean="0"/>
              <a:t>Inference of executive committee</a:t>
            </a:r>
          </a:p>
        </p:txBody>
      </p:sp>
      <p:pic>
        <p:nvPicPr>
          <p:cNvPr id="5" name="Picture 2" descr="http://psdgorj.ro/wp-content/uploads/2013/02/psd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3794" y="116632"/>
            <a:ext cx="2496277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236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dirty="0" smtClean="0"/>
              <a:t>Unfair competition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80588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Campaign rules:</a:t>
            </a:r>
          </a:p>
          <a:p>
            <a:pPr lvl="1"/>
            <a:r>
              <a:rPr lang="en-US" dirty="0" smtClean="0"/>
              <a:t>18 days, only meetings with members</a:t>
            </a:r>
          </a:p>
          <a:p>
            <a:pPr lvl="1"/>
            <a:r>
              <a:rPr lang="en-US" dirty="0" smtClean="0"/>
              <a:t>Other means excluded</a:t>
            </a:r>
          </a:p>
          <a:p>
            <a:endParaRPr lang="en-US" dirty="0"/>
          </a:p>
          <a:p>
            <a:r>
              <a:rPr lang="en-US" dirty="0" smtClean="0"/>
              <a:t>Strong advantage of local and county leaders</a:t>
            </a:r>
          </a:p>
          <a:p>
            <a:endParaRPr lang="en-US" dirty="0"/>
          </a:p>
          <a:p>
            <a:r>
              <a:rPr lang="en-US" dirty="0" smtClean="0"/>
              <a:t>MPs not able to conduct campaign in their constituencies</a:t>
            </a:r>
          </a:p>
          <a:p>
            <a:endParaRPr lang="en-US" dirty="0"/>
          </a:p>
          <a:p>
            <a:r>
              <a:rPr lang="en-US" dirty="0" smtClean="0"/>
              <a:t>Even party meetings blocked from such activities</a:t>
            </a:r>
          </a:p>
          <a:p>
            <a:endParaRPr lang="en-US" dirty="0"/>
          </a:p>
          <a:p>
            <a:r>
              <a:rPr lang="en-US" dirty="0" smtClean="0"/>
              <a:t>Instant members recruited for material benefits</a:t>
            </a:r>
          </a:p>
        </p:txBody>
      </p:sp>
      <p:pic>
        <p:nvPicPr>
          <p:cNvPr id="5" name="Picture 2" descr="http://psdgorj.ro/wp-content/uploads/2013/02/psd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3794" y="116632"/>
            <a:ext cx="2496277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159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dirty="0" smtClean="0"/>
              <a:t>Electoral frauds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Several problematic issues</a:t>
            </a:r>
          </a:p>
          <a:p>
            <a:endParaRPr lang="en-US" dirty="0"/>
          </a:p>
          <a:p>
            <a:r>
              <a:rPr lang="en-US" dirty="0" smtClean="0"/>
              <a:t>Local newspapers informed about winners prior to primaries</a:t>
            </a:r>
          </a:p>
          <a:p>
            <a:endParaRPr lang="en-US" dirty="0"/>
          </a:p>
          <a:p>
            <a:r>
              <a:rPr lang="en-US" dirty="0" smtClean="0"/>
              <a:t>Members of commissions were employees of candidates</a:t>
            </a:r>
          </a:p>
          <a:p>
            <a:endParaRPr lang="en-US" dirty="0"/>
          </a:p>
          <a:p>
            <a:r>
              <a:rPr lang="en-US" dirty="0" smtClean="0"/>
              <a:t>The same counted for observers (!)</a:t>
            </a:r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5" name="Picture 2" descr="http://psdgorj.ro/wp-content/uploads/2013/02/psd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3794" y="116632"/>
            <a:ext cx="2496277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408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dirty="0" smtClean="0"/>
              <a:t>Electoral frauds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Electronic voting:</a:t>
            </a:r>
          </a:p>
          <a:p>
            <a:pPr lvl="1"/>
            <a:r>
              <a:rPr lang="en-US" dirty="0" smtClean="0"/>
              <a:t>Many members saw computers for the first time</a:t>
            </a:r>
          </a:p>
          <a:p>
            <a:pPr lvl="1"/>
            <a:r>
              <a:rPr lang="sk-SK" dirty="0" smtClean="0"/>
              <a:t>„</a:t>
            </a:r>
            <a:r>
              <a:rPr lang="en-US" dirty="0" smtClean="0"/>
              <a:t>Help</a:t>
            </a:r>
            <a:r>
              <a:rPr lang="sk-SK" dirty="0" smtClean="0"/>
              <a:t>“</a:t>
            </a:r>
            <a:r>
              <a:rPr lang="en-US" dirty="0" smtClean="0"/>
              <a:t> of committee members, observers or even candidates</a:t>
            </a:r>
          </a:p>
          <a:p>
            <a:pPr lvl="1"/>
            <a:r>
              <a:rPr lang="en-US" dirty="0" smtClean="0"/>
              <a:t>Secret vote thus often turned to public</a:t>
            </a:r>
          </a:p>
          <a:p>
            <a:endParaRPr lang="en-US" dirty="0"/>
          </a:p>
          <a:p>
            <a:r>
              <a:rPr lang="en-US" dirty="0" smtClean="0"/>
              <a:t>Multiple votes:</a:t>
            </a:r>
          </a:p>
          <a:p>
            <a:pPr lvl="1"/>
            <a:r>
              <a:rPr lang="en-US" dirty="0" smtClean="0"/>
              <a:t>Voters could cast less than maximum amount of votes</a:t>
            </a:r>
          </a:p>
          <a:p>
            <a:pPr lvl="1"/>
            <a:r>
              <a:rPr lang="en-US" dirty="0" smtClean="0"/>
              <a:t>If voters did so, the committee members filled the blank spots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5" name="Picture 2" descr="http://psdgorj.ro/wp-content/uploads/2013/02/psd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3794" y="116632"/>
            <a:ext cx="2496277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90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dirty="0" smtClean="0"/>
              <a:t>Electoral frauds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Magic with number of votes</a:t>
            </a:r>
          </a:p>
          <a:p>
            <a:endParaRPr lang="en-US" dirty="0"/>
          </a:p>
          <a:p>
            <a:r>
              <a:rPr lang="en-US" b="1" dirty="0" err="1" smtClean="0"/>
              <a:t>Suceava</a:t>
            </a:r>
            <a:r>
              <a:rPr lang="en-US" b="1" dirty="0" smtClean="0"/>
              <a:t> county:</a:t>
            </a:r>
          </a:p>
          <a:p>
            <a:pPr lvl="1"/>
            <a:r>
              <a:rPr lang="en-US" dirty="0" smtClean="0"/>
              <a:t>Turnout – 15,710 votes</a:t>
            </a:r>
          </a:p>
          <a:p>
            <a:pPr lvl="1"/>
            <a:r>
              <a:rPr lang="en-US" dirty="0" smtClean="0"/>
              <a:t>PSD secretary got 18,022 votes</a:t>
            </a:r>
          </a:p>
          <a:p>
            <a:endParaRPr lang="en-US" dirty="0"/>
          </a:p>
          <a:p>
            <a:r>
              <a:rPr lang="en-US" b="1" dirty="0" err="1" smtClean="0"/>
              <a:t>Vrancea</a:t>
            </a:r>
            <a:r>
              <a:rPr lang="en-US" b="1" dirty="0" smtClean="0"/>
              <a:t> county:</a:t>
            </a:r>
          </a:p>
          <a:p>
            <a:pPr lvl="1"/>
            <a:r>
              <a:rPr lang="en-US" dirty="0" smtClean="0"/>
              <a:t>Turnout – 13,155 votes</a:t>
            </a:r>
          </a:p>
          <a:p>
            <a:pPr lvl="1"/>
            <a:r>
              <a:rPr lang="en-US" dirty="0" smtClean="0"/>
              <a:t>PSD minister got 13,539 votes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5" name="Picture 2" descr="http://psdgorj.ro/wp-content/uploads/2013/02/psd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3794" y="116632"/>
            <a:ext cx="2496277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261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dirty="0" smtClean="0"/>
              <a:t>Internal conflicts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Losing local favorites blamed party for not respecting loyal and long-term members</a:t>
            </a:r>
          </a:p>
          <a:p>
            <a:endParaRPr lang="en-US" dirty="0"/>
          </a:p>
          <a:p>
            <a:r>
              <a:rPr lang="en-US" dirty="0" smtClean="0"/>
              <a:t>Many asked for compensations in form of offices</a:t>
            </a:r>
          </a:p>
          <a:p>
            <a:endParaRPr lang="en-US" dirty="0"/>
          </a:p>
          <a:p>
            <a:r>
              <a:rPr lang="en-US" dirty="0" smtClean="0"/>
              <a:t>Losing MPs accused the primary`s framework, mainly the character of campaign</a:t>
            </a:r>
          </a:p>
          <a:p>
            <a:endParaRPr lang="en-US" dirty="0"/>
          </a:p>
          <a:p>
            <a:r>
              <a:rPr lang="en-US" dirty="0" smtClean="0"/>
              <a:t>Departures from the party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5" name="Picture 2" descr="http://psdgorj.ro/wp-content/uploads/2013/02/psd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3794" y="116632"/>
            <a:ext cx="2496277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243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dirty="0" smtClean="0"/>
              <a:t>Inference from above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en-US" dirty="0" smtClean="0"/>
              <a:t>Central committee changed 10 per cent of electable positions</a:t>
            </a:r>
          </a:p>
          <a:p>
            <a:endParaRPr lang="en-US" dirty="0"/>
          </a:p>
          <a:p>
            <a:r>
              <a:rPr lang="en-US" dirty="0" smtClean="0"/>
              <a:t>Typically the central leadership picked candidates for first positions</a:t>
            </a:r>
          </a:p>
          <a:p>
            <a:endParaRPr lang="en-US" dirty="0"/>
          </a:p>
          <a:p>
            <a:r>
              <a:rPr lang="en-US" dirty="0" smtClean="0"/>
              <a:t>Its inference started a further internal party clash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5" name="Picture 2" descr="http://psdgorj.ro/wp-content/uploads/2013/02/psd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3794" y="116632"/>
            <a:ext cx="2496277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228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dirty="0" smtClean="0"/>
              <a:t>Primaries in CEE countries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Very rare technique of candidate selection in the region</a:t>
            </a:r>
          </a:p>
          <a:p>
            <a:endParaRPr lang="en-US" dirty="0"/>
          </a:p>
          <a:p>
            <a:r>
              <a:rPr lang="en-US" dirty="0" smtClean="0"/>
              <a:t>Few parties with different approach:</a:t>
            </a:r>
          </a:p>
          <a:p>
            <a:pPr lvl="1"/>
            <a:r>
              <a:rPr lang="en-US" dirty="0" smtClean="0"/>
              <a:t>UDMR, PSD (Romania)</a:t>
            </a:r>
          </a:p>
          <a:p>
            <a:pPr lvl="1"/>
            <a:r>
              <a:rPr lang="en-US" dirty="0" smtClean="0"/>
              <a:t>KDU-CSL</a:t>
            </a:r>
            <a:r>
              <a:rPr lang="cs-CZ" dirty="0" smtClean="0"/>
              <a:t>, VV</a:t>
            </a:r>
            <a:r>
              <a:rPr lang="en-US" dirty="0" smtClean="0"/>
              <a:t> (Czech Republic)</a:t>
            </a:r>
          </a:p>
          <a:p>
            <a:pPr lvl="1"/>
            <a:r>
              <a:rPr lang="en-US" dirty="0" smtClean="0"/>
              <a:t>SDKU-DS (Slovakia)</a:t>
            </a:r>
            <a:endParaRPr lang="cs-CZ" dirty="0"/>
          </a:p>
          <a:p>
            <a:endParaRPr lang="en-US" dirty="0" smtClean="0"/>
          </a:p>
          <a:p>
            <a:r>
              <a:rPr lang="en-US" dirty="0" smtClean="0"/>
              <a:t>Often failures and limits when adopting and using primaries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96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dirty="0" smtClean="0"/>
              <a:t>Primaries - effects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 relevant influence on membership rates or party`s image</a:t>
            </a:r>
          </a:p>
          <a:p>
            <a:endParaRPr lang="en-US" dirty="0"/>
          </a:p>
          <a:p>
            <a:r>
              <a:rPr lang="en-US" dirty="0" smtClean="0"/>
              <a:t>Higher stability of electoral support may be due to changes in the party system</a:t>
            </a:r>
          </a:p>
          <a:p>
            <a:endParaRPr lang="en-US" dirty="0"/>
          </a:p>
          <a:p>
            <a:r>
              <a:rPr lang="en-US" dirty="0" smtClean="0"/>
              <a:t>Strong internal conflict</a:t>
            </a:r>
          </a:p>
          <a:p>
            <a:endParaRPr lang="en-US" dirty="0"/>
          </a:p>
          <a:p>
            <a:r>
              <a:rPr lang="en-US" dirty="0" smtClean="0"/>
              <a:t>Primaries abandoned (officially adopted for all elections, but completely optional)</a:t>
            </a:r>
          </a:p>
          <a:p>
            <a:endParaRPr lang="en-US" dirty="0"/>
          </a:p>
          <a:p>
            <a:r>
              <a:rPr lang="en-US" dirty="0" smtClean="0"/>
              <a:t>Selection of PSD`s candidates in fact returned before 1999</a:t>
            </a:r>
          </a:p>
        </p:txBody>
      </p:sp>
      <p:pic>
        <p:nvPicPr>
          <p:cNvPr id="5" name="Picture 2" descr="http://psdgorj.ro/wp-content/uploads/2013/02/psd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3794" y="116632"/>
            <a:ext cx="2496277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195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dirty="0" smtClean="0"/>
              <a:t>SDKU-DS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Slovak Democratic and Christian Union </a:t>
            </a:r>
            <a:r>
              <a:rPr lang="en-US" dirty="0" smtClean="0"/>
              <a:t>– Democratic Party</a:t>
            </a:r>
          </a:p>
          <a:p>
            <a:endParaRPr lang="en-US" dirty="0"/>
          </a:p>
          <a:p>
            <a:r>
              <a:rPr lang="en-US" dirty="0" smtClean="0"/>
              <a:t>Emerged in 2000 after an internal conflict of SDK</a:t>
            </a:r>
          </a:p>
          <a:p>
            <a:endParaRPr lang="en-US" dirty="0"/>
          </a:p>
          <a:p>
            <a:r>
              <a:rPr lang="en-US" dirty="0" smtClean="0"/>
              <a:t>Party created from the above and already to a system with one nationwide constituency</a:t>
            </a:r>
            <a:endParaRPr lang="sk-SK" dirty="0" smtClean="0"/>
          </a:p>
          <a:p>
            <a:endParaRPr lang="sk-SK" dirty="0" smtClean="0"/>
          </a:p>
          <a:p>
            <a:r>
              <a:rPr lang="en-US" i="1" dirty="0" smtClean="0"/>
              <a:t>`Party in the office`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 descr="http://www.sdku-ds.sk/data/Download/SDKU-DS_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88640"/>
            <a:ext cx="1409353" cy="1583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183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dirty="0" smtClean="0"/>
              <a:t>SDKU-DS and primaries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435280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Two main reasons for adoption of primaries</a:t>
            </a:r>
          </a:p>
          <a:p>
            <a:endParaRPr lang="en-US" dirty="0"/>
          </a:p>
          <a:p>
            <a:r>
              <a:rPr lang="en-US" dirty="0" smtClean="0"/>
              <a:t>Party wanted to present itself as the main successor of SDK`s democratic legacy</a:t>
            </a:r>
          </a:p>
          <a:p>
            <a:endParaRPr lang="en-US" dirty="0"/>
          </a:p>
          <a:p>
            <a:r>
              <a:rPr lang="en-US" dirty="0" smtClean="0"/>
              <a:t>Separation from other parties by adopting a mechanism pointing to a more open way of decision making</a:t>
            </a:r>
          </a:p>
          <a:p>
            <a:endParaRPr lang="en-US" dirty="0"/>
          </a:p>
          <a:p>
            <a:r>
              <a:rPr lang="en-US" dirty="0" smtClean="0"/>
              <a:t>Closed doors vs. Primaries</a:t>
            </a:r>
            <a:endParaRPr lang="en-US" dirty="0"/>
          </a:p>
          <a:p>
            <a:endParaRPr lang="en-US" dirty="0"/>
          </a:p>
        </p:txBody>
      </p:sp>
      <p:pic>
        <p:nvPicPr>
          <p:cNvPr id="2050" name="Picture 2" descr="http://www.sdku-ds.sk/data/Download/SDKU-DS_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88640"/>
            <a:ext cx="1409353" cy="1583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213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dirty="0" smtClean="0"/>
              <a:t>Formal aspects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Primaries for all elections (concentration </a:t>
            </a:r>
            <a:r>
              <a:rPr lang="en-US" dirty="0"/>
              <a:t>on legislative </a:t>
            </a:r>
            <a:r>
              <a:rPr lang="en-US" dirty="0" smtClean="0"/>
              <a:t>elections)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Closed primaries</a:t>
            </a:r>
          </a:p>
          <a:p>
            <a:endParaRPr lang="en-US" dirty="0" smtClean="0"/>
          </a:p>
          <a:p>
            <a:r>
              <a:rPr lang="en-US" dirty="0" smtClean="0"/>
              <a:t>Half-mandatory (held if the leadership does not decide otherwise)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 descr="http://www.sdku-ds.sk/data/Download/SDKU-DS_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88640"/>
            <a:ext cx="1409353" cy="1583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58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dirty="0" smtClean="0"/>
              <a:t>A change of the rules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Original version:</a:t>
            </a:r>
          </a:p>
          <a:p>
            <a:pPr lvl="1"/>
            <a:r>
              <a:rPr lang="en-US" dirty="0" smtClean="0"/>
              <a:t>All aspirants on one ballot</a:t>
            </a:r>
          </a:p>
          <a:p>
            <a:pPr lvl="1"/>
            <a:r>
              <a:rPr lang="en-US" dirty="0" smtClean="0"/>
              <a:t>Party`s leadership (Presidium) ranks the aspirants</a:t>
            </a:r>
          </a:p>
          <a:p>
            <a:pPr lvl="1"/>
            <a:r>
              <a:rPr lang="en-US" dirty="0" smtClean="0"/>
              <a:t>Members in primaries cast their votes</a:t>
            </a:r>
          </a:p>
          <a:p>
            <a:pPr lvl="1"/>
            <a:r>
              <a:rPr lang="en-US" dirty="0" smtClean="0"/>
              <a:t>150 aspirants with best results become candidates fully based on the amount of gained votes</a:t>
            </a:r>
          </a:p>
          <a:p>
            <a:pPr lvl="1"/>
            <a:r>
              <a:rPr lang="en-US" dirty="0" smtClean="0"/>
              <a:t>Possible modifications by the Presidium</a:t>
            </a:r>
          </a:p>
          <a:p>
            <a:endParaRPr lang="en-US" dirty="0"/>
          </a:p>
          <a:p>
            <a:r>
              <a:rPr lang="en-US" dirty="0" smtClean="0"/>
              <a:t>Never applied in reality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 descr="http://www.sdku-ds.sk/data/Download/SDKU-DS_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88640"/>
            <a:ext cx="1409353" cy="1583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62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dirty="0" smtClean="0"/>
              <a:t>A change of the rules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8058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Before election 2002 the rules were changed</a:t>
            </a:r>
          </a:p>
          <a:p>
            <a:endParaRPr lang="en-US" dirty="0"/>
          </a:p>
          <a:p>
            <a:r>
              <a:rPr lang="en-US" dirty="0" smtClean="0"/>
              <a:t>Candidates divided into two groups:</a:t>
            </a:r>
          </a:p>
          <a:p>
            <a:pPr lvl="1"/>
            <a:r>
              <a:rPr lang="en-US" dirty="0" smtClean="0"/>
              <a:t>Candidates of the Central office (maximum of 15)</a:t>
            </a:r>
          </a:p>
          <a:p>
            <a:pPr lvl="1"/>
            <a:r>
              <a:rPr lang="en-US" dirty="0" smtClean="0"/>
              <a:t>Candidates of the Regions</a:t>
            </a:r>
          </a:p>
          <a:p>
            <a:endParaRPr lang="en-US" dirty="0"/>
          </a:p>
          <a:p>
            <a:r>
              <a:rPr lang="en-US" dirty="0" smtClean="0"/>
              <a:t>Individual selection of the list leader adopted</a:t>
            </a:r>
          </a:p>
          <a:p>
            <a:endParaRPr lang="en-US" dirty="0"/>
          </a:p>
          <a:p>
            <a:r>
              <a:rPr lang="en-US" dirty="0" smtClean="0"/>
              <a:t>In fact a 3 in 1 model (three separate competitions)</a:t>
            </a:r>
          </a:p>
          <a:p>
            <a:endParaRPr lang="en-US" dirty="0"/>
          </a:p>
          <a:p>
            <a:r>
              <a:rPr lang="en-US" b="1" dirty="0" smtClean="0"/>
              <a:t>Reserved positions for all categories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 descr="http://www.sdku-ds.sk/data/Download/SDKU-DS_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88640"/>
            <a:ext cx="1409353" cy="1583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274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dirty="0" smtClean="0"/>
              <a:t>Candidates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Members and non-members</a:t>
            </a:r>
          </a:p>
          <a:p>
            <a:r>
              <a:rPr lang="en-US" dirty="0" smtClean="0"/>
              <a:t>Little quota for women and young</a:t>
            </a:r>
          </a:p>
          <a:p>
            <a:endParaRPr lang="en-US" dirty="0"/>
          </a:p>
          <a:p>
            <a:r>
              <a:rPr lang="en-US" dirty="0" smtClean="0"/>
              <a:t>Who nominates?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Leader – Presidium, regional leaderships, 300 members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Central candidates – Presidium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Regional candidates – regional leaderships, 100 members, associated organizations (women, young)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 descr="http://www.sdku-ds.sk/data/Download/SDKU-DS_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88640"/>
            <a:ext cx="1409353" cy="1583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086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/>
          </a:bodyPr>
          <a:lstStyle/>
          <a:p>
            <a:r>
              <a:rPr lang="en-US" dirty="0" smtClean="0"/>
              <a:t>Participants can vote in all three competitions</a:t>
            </a:r>
          </a:p>
          <a:p>
            <a:endParaRPr lang="en-US" dirty="0"/>
          </a:p>
          <a:p>
            <a:r>
              <a:rPr lang="en-US" dirty="0" smtClean="0"/>
              <a:t>1 vote for aspirants for list leader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5 votes for central candidates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15 votes for regional candidates (candidates from all eight regions and women and youth organizations must receive at least one vote)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 descr="http://www.sdku-ds.sk/data/Download/SDKU-DS_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88640"/>
            <a:ext cx="1409353" cy="1583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20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Winner of competition for leader gets position 1</a:t>
            </a:r>
          </a:p>
          <a:p>
            <a:endParaRPr lang="en-US" dirty="0"/>
          </a:p>
          <a:p>
            <a:r>
              <a:rPr lang="en-US" dirty="0" smtClean="0"/>
              <a:t>Candidates for the central office get positions 2-6 and all even positions starting with eight (8, 10, 12,…26)</a:t>
            </a:r>
          </a:p>
          <a:p>
            <a:endParaRPr lang="en-US" dirty="0"/>
          </a:p>
          <a:p>
            <a:r>
              <a:rPr lang="en-US" dirty="0" smtClean="0"/>
              <a:t>Candidates for regions get all remaining seats:</a:t>
            </a:r>
          </a:p>
          <a:p>
            <a:pPr lvl="1"/>
            <a:r>
              <a:rPr lang="en-US" dirty="0" smtClean="0"/>
              <a:t>Odd positions starting with seven (7, 9, 11,…25)</a:t>
            </a:r>
          </a:p>
          <a:p>
            <a:pPr lvl="1"/>
            <a:r>
              <a:rPr lang="en-US" dirty="0" smtClean="0"/>
              <a:t>All positions from 27 below (27 – 150)</a:t>
            </a:r>
          </a:p>
          <a:p>
            <a:endParaRPr lang="en-US" dirty="0"/>
          </a:p>
          <a:p>
            <a:r>
              <a:rPr lang="en-US" dirty="0" smtClean="0"/>
              <a:t>Members in primaries have </a:t>
            </a:r>
            <a:r>
              <a:rPr lang="en-US" b="1" dirty="0" smtClean="0"/>
              <a:t>no power</a:t>
            </a:r>
            <a:r>
              <a:rPr lang="en-US" dirty="0" smtClean="0"/>
              <a:t> to change this rule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 descr="http://www.sdku-ds.sk/data/Download/SDKU-DS_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88640"/>
            <a:ext cx="1409353" cy="1583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945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84" name="Rectangle 1160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44624"/>
            <a:ext cx="8229600" cy="778098"/>
          </a:xfrm>
        </p:spPr>
        <p:txBody>
          <a:bodyPr>
            <a:normAutofit/>
          </a:bodyPr>
          <a:lstStyle/>
          <a:p>
            <a:r>
              <a:rPr lang="en-US" altLang="en-US" sz="4000" dirty="0"/>
              <a:t> </a:t>
            </a:r>
            <a:r>
              <a:rPr lang="en-US" altLang="en-US" sz="4400" dirty="0"/>
              <a:t>Centre     		     </a:t>
            </a:r>
            <a:r>
              <a:rPr lang="en-US" altLang="en-US" sz="4400" dirty="0" smtClean="0"/>
              <a:t>   Regions</a:t>
            </a:r>
            <a:endParaRPr lang="en-US" altLang="en-US" sz="4400" dirty="0"/>
          </a:p>
        </p:txBody>
      </p:sp>
      <p:graphicFrame>
        <p:nvGraphicFramePr>
          <p:cNvPr id="27900" name="Group 127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08181892"/>
              </p:ext>
            </p:extLst>
          </p:nvPr>
        </p:nvGraphicFramePr>
        <p:xfrm>
          <a:off x="457200" y="1052736"/>
          <a:ext cx="4038600" cy="5486400"/>
        </p:xfrm>
        <a:graphic>
          <a:graphicData uri="http://schemas.openxmlformats.org/drawingml/2006/table">
            <a:tbl>
              <a:tblPr/>
              <a:tblGrid>
                <a:gridCol w="741363"/>
                <a:gridCol w="3297237"/>
              </a:tblGrid>
              <a:tr h="198438">
                <a:tc gridSpan="2"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Candidates of Presidium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3350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50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50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50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50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50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50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7815" name="Picture 119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0"/>
            <a:ext cx="228600" cy="6858000"/>
          </a:xfrm>
        </p:spPr>
      </p:pic>
      <p:graphicFrame>
        <p:nvGraphicFramePr>
          <p:cNvPr id="27913" name="Group 1289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75439932"/>
              </p:ext>
            </p:extLst>
          </p:nvPr>
        </p:nvGraphicFramePr>
        <p:xfrm>
          <a:off x="6096000" y="3962400"/>
          <a:ext cx="2438400" cy="2138363"/>
        </p:xfrm>
        <a:graphic>
          <a:graphicData uri="http://schemas.openxmlformats.org/drawingml/2006/table">
            <a:tbl>
              <a:tblPr/>
              <a:tblGrid>
                <a:gridCol w="747713"/>
                <a:gridCol w="1690687"/>
              </a:tblGrid>
              <a:tr h="461963">
                <a:tc gridSpan="2"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Aff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. organization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7975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808" name="Text Box 1184"/>
          <p:cNvSpPr txBox="1">
            <a:spLocks noChangeArrowheads="1"/>
          </p:cNvSpPr>
          <p:nvPr/>
        </p:nvSpPr>
        <p:spPr bwMode="auto">
          <a:xfrm>
            <a:off x="4876800" y="213360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3200"/>
              <a:t>8 x</a:t>
            </a:r>
          </a:p>
        </p:txBody>
      </p:sp>
      <p:sp>
        <p:nvSpPr>
          <p:cNvPr id="27827" name="Text Box 1203"/>
          <p:cNvSpPr txBox="1">
            <a:spLocks noChangeArrowheads="1"/>
          </p:cNvSpPr>
          <p:nvPr/>
        </p:nvSpPr>
        <p:spPr bwMode="auto">
          <a:xfrm>
            <a:off x="4953000" y="4724400"/>
            <a:ext cx="725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3200"/>
              <a:t>2 x</a:t>
            </a:r>
          </a:p>
        </p:txBody>
      </p:sp>
      <p:graphicFrame>
        <p:nvGraphicFramePr>
          <p:cNvPr id="27912" name="Group 128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919421186"/>
              </p:ext>
            </p:extLst>
          </p:nvPr>
        </p:nvGraphicFramePr>
        <p:xfrm>
          <a:off x="6096000" y="1295400"/>
          <a:ext cx="2438400" cy="2155825"/>
        </p:xfrm>
        <a:graphic>
          <a:graphicData uri="http://schemas.openxmlformats.org/drawingml/2006/table">
            <a:tbl>
              <a:tblPr/>
              <a:tblGrid>
                <a:gridCol w="747713"/>
                <a:gridCol w="1690687"/>
              </a:tblGrid>
              <a:tr h="479425">
                <a:tc gridSpan="2"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Region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9088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352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dirty="0" smtClean="0"/>
              <a:t>PSD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Romanian Social Democratic </a:t>
            </a:r>
            <a:r>
              <a:rPr lang="en-US" dirty="0" smtClean="0"/>
              <a:t>Party</a:t>
            </a:r>
          </a:p>
          <a:p>
            <a:endParaRPr lang="en-US" dirty="0"/>
          </a:p>
          <a:p>
            <a:r>
              <a:rPr lang="en-US" dirty="0" smtClean="0"/>
              <a:t>Major party in Romania</a:t>
            </a:r>
          </a:p>
          <a:p>
            <a:endParaRPr lang="en-US" dirty="0"/>
          </a:p>
          <a:p>
            <a:r>
              <a:rPr lang="en-US" dirty="0" smtClean="0"/>
              <a:t>Emerged after the split of communist successor party in the early 1990s</a:t>
            </a:r>
          </a:p>
          <a:p>
            <a:endParaRPr lang="en-US" dirty="0"/>
          </a:p>
          <a:p>
            <a:r>
              <a:rPr lang="en-US" dirty="0" smtClean="0"/>
              <a:t>Strong organizational heritage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http://psdgorj.ro/wp-content/uploads/2013/02/psd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3794" y="116632"/>
            <a:ext cx="2496277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172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5949061"/>
              </p:ext>
            </p:extLst>
          </p:nvPr>
        </p:nvGraphicFramePr>
        <p:xfrm>
          <a:off x="1835696" y="116632"/>
          <a:ext cx="5760640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880320"/>
              </a:tblGrid>
              <a:tr h="239008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9008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Leader / Central office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39008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Central office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9008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Central office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9008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Central office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9008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Central office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9008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Central office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9008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Regions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39008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Central office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9008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Regions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39008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Central office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9008">
                <a:tc gridSpan="2"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9008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Regions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39008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Central office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9008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Regions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39008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Central office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9008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Regions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39008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Regions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92391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3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0057089"/>
              </p:ext>
            </p:extLst>
          </p:nvPr>
        </p:nvGraphicFramePr>
        <p:xfrm>
          <a:off x="179511" y="1219200"/>
          <a:ext cx="8712969" cy="4525963"/>
        </p:xfrm>
        <a:graphic>
          <a:graphicData uri="http://schemas.openxmlformats.org/drawingml/2006/table">
            <a:tbl>
              <a:tblPr/>
              <a:tblGrid>
                <a:gridCol w="2904323"/>
                <a:gridCol w="2904323"/>
                <a:gridCol w="2904323"/>
              </a:tblGrid>
              <a:tr h="9048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Positions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Central office (%)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Regions (%)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1-10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80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11-20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21-30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70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31-150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768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5833282"/>
              </p:ext>
            </p:extLst>
          </p:nvPr>
        </p:nvGraphicFramePr>
        <p:xfrm>
          <a:off x="395535" y="116632"/>
          <a:ext cx="8568952" cy="6552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2238"/>
                <a:gridCol w="2142238"/>
                <a:gridCol w="2142238"/>
                <a:gridCol w="2142238"/>
              </a:tblGrid>
              <a:tr h="68436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Position on list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Position </a:t>
                      </a: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(among regions)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Affiliation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3492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Region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All regions and 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aff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. organizations MUST have exactly 1 candidate here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1063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Region 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1063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Region 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1063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Region 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1063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Region 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1063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Region 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1063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Region 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1063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Region 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1063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Aff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. organization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1063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Aff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. organization 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1063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Region 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The rest depends only on votes from primaries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391063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Aff</a:t>
                      </a:r>
                      <a:r>
                        <a:rPr kumimoji="0" lang="cs-CZ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. </a:t>
                      </a:r>
                      <a:r>
                        <a:rPr kumimoji="0" lang="cs-CZ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organization</a:t>
                      </a:r>
                      <a:r>
                        <a:rPr kumimoji="0" lang="cs-CZ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2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1063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29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Region 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1063">
                <a:tc gridSpan="3"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…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1063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150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134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Region 2</a:t>
                      </a:r>
                      <a:endParaRPr lang="en-US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063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dirty="0" smtClean="0"/>
              <a:t>Primaries 2010</a:t>
            </a:r>
            <a:endParaRPr lang="en-US" dirty="0"/>
          </a:p>
        </p:txBody>
      </p:sp>
      <p:pic>
        <p:nvPicPr>
          <p:cNvPr id="2050" name="Picture 2" descr="http://www.sdku-ds.sk/data/Download/SDKU-DS_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88640"/>
            <a:ext cx="1409353" cy="1583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483012"/>
              </p:ext>
            </p:extLst>
          </p:nvPr>
        </p:nvGraphicFramePr>
        <p:xfrm>
          <a:off x="251520" y="2492896"/>
          <a:ext cx="8610152" cy="2592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343"/>
                <a:gridCol w="2255914"/>
                <a:gridCol w="1396241"/>
                <a:gridCol w="1861654"/>
              </a:tblGrid>
              <a:tr h="648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Contest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Eligible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members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Turnout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Turnout (in %)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List leader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</a:rPr>
                        <a:t>5,458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</a:rPr>
                        <a:t>4,382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</a:rPr>
                        <a:t>80.29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Candidates of the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</a:rPr>
                        <a:t>Centre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</a:rPr>
                        <a:t>5,458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</a:rPr>
                        <a:t>4,367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</a:rPr>
                        <a:t>80.01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Candidates of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</a:rPr>
                        <a:t>the Regions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</a:rPr>
                        <a:t>5,458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</a:rPr>
                        <a:t>4,367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</a:rPr>
                        <a:t>80.01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148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dirty="0" smtClean="0"/>
              <a:t>Primaries 2010</a:t>
            </a:r>
            <a:endParaRPr lang="en-US" dirty="0"/>
          </a:p>
        </p:txBody>
      </p:sp>
      <p:pic>
        <p:nvPicPr>
          <p:cNvPr id="2050" name="Picture 2" descr="http://www.sdku-ds.sk/data/Download/SDKU-DS_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88640"/>
            <a:ext cx="1409353" cy="1583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939689"/>
              </p:ext>
            </p:extLst>
          </p:nvPr>
        </p:nvGraphicFramePr>
        <p:xfrm>
          <a:off x="323528" y="2420889"/>
          <a:ext cx="8610153" cy="25922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0648"/>
                <a:gridCol w="2661800"/>
                <a:gridCol w="2448272"/>
                <a:gridCol w="2129433"/>
              </a:tblGrid>
              <a:tr h="9016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Contest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Candidates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(Incumbents)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Nominations </a:t>
                      </a:r>
                      <a:endParaRPr lang="en-US" sz="20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to be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allocated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Realistic seats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3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Leader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2 (2)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3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</a:rPr>
                        <a:t>Centre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14 (10)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3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</a:rPr>
                        <a:t>Regions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150 (11)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134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84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dirty="0" smtClean="0"/>
              <a:t>Reality in regions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/>
          </a:bodyPr>
          <a:lstStyle/>
          <a:p>
            <a:r>
              <a:rPr lang="en-US" altLang="en-US" dirty="0"/>
              <a:t>Regional </a:t>
            </a:r>
            <a:r>
              <a:rPr lang="en-US" altLang="en-US" dirty="0" smtClean="0"/>
              <a:t>winners (10 persons) in 2010</a:t>
            </a:r>
            <a:endParaRPr lang="en-US" altLang="en-US" dirty="0"/>
          </a:p>
          <a:p>
            <a:pPr lvl="1"/>
            <a:r>
              <a:rPr lang="en-US" altLang="en-US" dirty="0" smtClean="0"/>
              <a:t>7 won from position 1</a:t>
            </a:r>
            <a:endParaRPr lang="en-US" altLang="en-US" dirty="0"/>
          </a:p>
          <a:p>
            <a:pPr lvl="1"/>
            <a:r>
              <a:rPr lang="en-US" altLang="en-US" dirty="0" smtClean="0"/>
              <a:t>1 won from position 2</a:t>
            </a:r>
          </a:p>
          <a:p>
            <a:pPr lvl="1"/>
            <a:r>
              <a:rPr lang="en-US" altLang="en-US" dirty="0" smtClean="0"/>
              <a:t>2 won from position 3</a:t>
            </a:r>
            <a:endParaRPr lang="en-US" altLang="en-US" dirty="0"/>
          </a:p>
          <a:p>
            <a:endParaRPr lang="en-US" dirty="0" smtClean="0"/>
          </a:p>
          <a:p>
            <a:r>
              <a:rPr lang="en-US" altLang="en-US" dirty="0" smtClean="0"/>
              <a:t>The real power among „candidates of the regions“ is given to regional elites</a:t>
            </a:r>
            <a:endParaRPr lang="en-US" alt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 descr="http://www.sdku-ds.sk/data/Download/SDKU-DS_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88640"/>
            <a:ext cx="1409353" cy="1583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692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dirty="0" smtClean="0"/>
              <a:t>Effects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/>
          </a:bodyPr>
          <a:lstStyle/>
          <a:p>
            <a:r>
              <a:rPr lang="en-US" dirty="0" smtClean="0"/>
              <a:t>Party elites hold a strong control over primaries</a:t>
            </a:r>
          </a:p>
          <a:p>
            <a:endParaRPr lang="en-US" dirty="0"/>
          </a:p>
          <a:p>
            <a:r>
              <a:rPr lang="en-US" dirty="0" smtClean="0"/>
              <a:t>Candidates of the Central office (including aspirants for list leaders) are completely safe</a:t>
            </a:r>
          </a:p>
          <a:p>
            <a:endParaRPr lang="en-US" dirty="0"/>
          </a:p>
          <a:p>
            <a:r>
              <a:rPr lang="en-US" dirty="0" smtClean="0"/>
              <a:t>Members cannot push these candidates on lower positions</a:t>
            </a:r>
          </a:p>
          <a:p>
            <a:endParaRPr lang="en-US" dirty="0"/>
          </a:p>
          <a:p>
            <a:r>
              <a:rPr lang="en-US" dirty="0" smtClean="0"/>
              <a:t>The competition for the majority of upper seats is thus strongly limited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 descr="http://www.sdku-ds.sk/data/Download/SDKU-DS_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88640"/>
            <a:ext cx="1409353" cy="1583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485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dirty="0" smtClean="0"/>
              <a:t>PSD and SDKU-DS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199" y="1935480"/>
            <a:ext cx="8476481" cy="473388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Examples of few CEE parties using primaries</a:t>
            </a:r>
          </a:p>
          <a:p>
            <a:endParaRPr lang="en-US" dirty="0"/>
          </a:p>
          <a:p>
            <a:r>
              <a:rPr lang="en-US" dirty="0" smtClean="0"/>
              <a:t>Never fully opened primaries to members</a:t>
            </a:r>
          </a:p>
          <a:p>
            <a:endParaRPr lang="en-US" dirty="0"/>
          </a:p>
          <a:p>
            <a:r>
              <a:rPr lang="en-US" dirty="0" smtClean="0"/>
              <a:t>Leaderships kept strong position in the process</a:t>
            </a:r>
          </a:p>
          <a:p>
            <a:endParaRPr lang="en-US" dirty="0"/>
          </a:p>
          <a:p>
            <a:r>
              <a:rPr lang="en-US" dirty="0" smtClean="0"/>
              <a:t>PSD used primaries just once, SDKU-DS uses the technique repeatedly (2006 and 2012 not held due to early elections)</a:t>
            </a:r>
          </a:p>
          <a:p>
            <a:endParaRPr lang="en-US" dirty="0"/>
          </a:p>
          <a:p>
            <a:r>
              <a:rPr lang="en-US" dirty="0" smtClean="0"/>
              <a:t>In addition PSD faced several (or critical) features in organization, calculation of votes and following its own rules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 descr="http://www.sdku-ds.sk/data/Download/SDKU-DS_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88640"/>
            <a:ext cx="1409353" cy="1583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psdgorj.ro/wp-content/uploads/2013/02/psd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9169" y="116632"/>
            <a:ext cx="2207140" cy="1655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15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dirty="0" smtClean="0"/>
              <a:t>PSD and primaries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Adoption of primaries in 2004</a:t>
            </a:r>
          </a:p>
          <a:p>
            <a:endParaRPr lang="en-US" dirty="0"/>
          </a:p>
          <a:p>
            <a:r>
              <a:rPr lang="en-US" dirty="0" smtClean="0"/>
              <a:t>Reasons:</a:t>
            </a:r>
          </a:p>
          <a:p>
            <a:endParaRPr lang="en-US" dirty="0"/>
          </a:p>
          <a:p>
            <a:pPr lvl="1"/>
            <a:r>
              <a:rPr lang="en-US" dirty="0" smtClean="0"/>
              <a:t>Membership rates</a:t>
            </a:r>
          </a:p>
          <a:p>
            <a:pPr lvl="1"/>
            <a:r>
              <a:rPr lang="en-US" dirty="0" smtClean="0"/>
              <a:t>(In)stability of electoral support</a:t>
            </a:r>
          </a:p>
          <a:p>
            <a:pPr lvl="1"/>
            <a:r>
              <a:rPr lang="en-US" dirty="0" smtClean="0"/>
              <a:t>Image of the party</a:t>
            </a:r>
          </a:p>
          <a:p>
            <a:pPr lvl="1"/>
            <a:r>
              <a:rPr lang="en-US" dirty="0" smtClean="0"/>
              <a:t>Change of political generation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2" descr="http://psdgorj.ro/wp-content/uploads/2013/02/psd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3794" y="116632"/>
            <a:ext cx="2496277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785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dirty="0" smtClean="0"/>
              <a:t>Membership rates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Party portraits itself as a representative of the people</a:t>
            </a:r>
          </a:p>
          <a:p>
            <a:endParaRPr lang="en-US" dirty="0"/>
          </a:p>
          <a:p>
            <a:r>
              <a:rPr lang="en-US" dirty="0" smtClean="0"/>
              <a:t>1992 – 1996 – huge increase of members from 60 to more than 300 thousand members</a:t>
            </a:r>
          </a:p>
          <a:p>
            <a:endParaRPr lang="en-US" dirty="0"/>
          </a:p>
          <a:p>
            <a:r>
              <a:rPr lang="en-US" dirty="0" smtClean="0"/>
              <a:t>Later stagnation considered as unpleasant</a:t>
            </a:r>
          </a:p>
          <a:p>
            <a:endParaRPr lang="en-US" dirty="0"/>
          </a:p>
          <a:p>
            <a:r>
              <a:rPr lang="en-US" dirty="0" smtClean="0"/>
              <a:t>Primaries as a message for people to attract them to join the party</a:t>
            </a:r>
          </a:p>
        </p:txBody>
      </p:sp>
      <p:pic>
        <p:nvPicPr>
          <p:cNvPr id="5" name="Picture 2" descr="http://psdgorj.ro/wp-content/uploads/2013/02/psd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3794" y="116632"/>
            <a:ext cx="2496277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121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dirty="0" smtClean="0"/>
              <a:t>Electoral results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Legislative elections:</a:t>
            </a:r>
          </a:p>
          <a:p>
            <a:pPr lvl="1"/>
            <a:r>
              <a:rPr lang="en-US" dirty="0" smtClean="0"/>
              <a:t>1992 – 28 %</a:t>
            </a:r>
          </a:p>
          <a:p>
            <a:pPr lvl="1"/>
            <a:r>
              <a:rPr lang="en-US" dirty="0" smtClean="0"/>
              <a:t>1996 – 21.5 %</a:t>
            </a:r>
          </a:p>
          <a:p>
            <a:pPr lvl="1"/>
            <a:r>
              <a:rPr lang="en-US" dirty="0" smtClean="0"/>
              <a:t>2000 – 36.6 %</a:t>
            </a:r>
          </a:p>
          <a:p>
            <a:endParaRPr lang="en-US" dirty="0"/>
          </a:p>
          <a:p>
            <a:r>
              <a:rPr lang="en-US" dirty="0" smtClean="0"/>
              <a:t>High volatility of results</a:t>
            </a:r>
          </a:p>
          <a:p>
            <a:endParaRPr lang="en-US" dirty="0"/>
          </a:p>
          <a:p>
            <a:r>
              <a:rPr lang="en-US" dirty="0" smtClean="0"/>
              <a:t>Need for a stronger link between the party and its voters</a:t>
            </a:r>
          </a:p>
        </p:txBody>
      </p:sp>
      <p:pic>
        <p:nvPicPr>
          <p:cNvPr id="5" name="Picture 2" descr="http://psdgorj.ro/wp-content/uploads/2013/02/psd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3794" y="116632"/>
            <a:ext cx="2496277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163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dirty="0" smtClean="0"/>
              <a:t>Image of the party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Party widely accused of </a:t>
            </a:r>
            <a:r>
              <a:rPr lang="en-US" dirty="0" err="1" smtClean="0"/>
              <a:t>clientelistic</a:t>
            </a:r>
            <a:r>
              <a:rPr lang="en-US" dirty="0" smtClean="0"/>
              <a:t> practices</a:t>
            </a:r>
          </a:p>
          <a:p>
            <a:endParaRPr lang="en-US" dirty="0"/>
          </a:p>
          <a:p>
            <a:r>
              <a:rPr lang="en-US" dirty="0" smtClean="0"/>
              <a:t>Strong local leaders and nepotism</a:t>
            </a:r>
          </a:p>
          <a:p>
            <a:endParaRPr lang="en-US" dirty="0"/>
          </a:p>
          <a:p>
            <a:r>
              <a:rPr lang="en-US" dirty="0" smtClean="0"/>
              <a:t>Alleged corrupt scandals in 1992 – 1996 while in government</a:t>
            </a:r>
          </a:p>
          <a:p>
            <a:endParaRPr lang="en-US" dirty="0"/>
          </a:p>
          <a:p>
            <a:r>
              <a:rPr lang="en-US" dirty="0" smtClean="0"/>
              <a:t>Need for an improved image and uncompromised candidates</a:t>
            </a:r>
          </a:p>
        </p:txBody>
      </p:sp>
      <p:pic>
        <p:nvPicPr>
          <p:cNvPr id="5" name="Picture 2" descr="http://psdgorj.ro/wp-content/uploads/2013/02/psd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3794" y="116632"/>
            <a:ext cx="2496277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094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dirty="0" smtClean="0"/>
              <a:t>New generation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PSD as a party with strong long-term MPs</a:t>
            </a:r>
          </a:p>
          <a:p>
            <a:endParaRPr lang="en-US" dirty="0"/>
          </a:p>
          <a:p>
            <a:r>
              <a:rPr lang="en-US" dirty="0" smtClean="0"/>
              <a:t>Typically local and county leaders with powerful position in their constituencies</a:t>
            </a:r>
          </a:p>
          <a:p>
            <a:endParaRPr lang="en-US" dirty="0"/>
          </a:p>
          <a:p>
            <a:r>
              <a:rPr lang="en-US" dirty="0" smtClean="0"/>
              <a:t>Party`s official aim to bring new faces to politics and conduct a reform of the political class</a:t>
            </a:r>
          </a:p>
          <a:p>
            <a:endParaRPr lang="en-US" dirty="0"/>
          </a:p>
          <a:p>
            <a:r>
              <a:rPr lang="en-US" dirty="0" smtClean="0"/>
              <a:t>Primaries as a possible answer</a:t>
            </a:r>
          </a:p>
        </p:txBody>
      </p:sp>
      <p:pic>
        <p:nvPicPr>
          <p:cNvPr id="5" name="Picture 2" descr="http://psdgorj.ro/wp-content/uploads/2013/02/psd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3794" y="116632"/>
            <a:ext cx="2496277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796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dirty="0" smtClean="0"/>
              <a:t>Selection before primaries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Nomination and selection on local and county level</a:t>
            </a:r>
          </a:p>
          <a:p>
            <a:endParaRPr lang="en-US" dirty="0"/>
          </a:p>
          <a:p>
            <a:r>
              <a:rPr lang="en-US" dirty="0" smtClean="0"/>
              <a:t>Executive committee:</a:t>
            </a:r>
          </a:p>
          <a:p>
            <a:pPr lvl="1"/>
            <a:r>
              <a:rPr lang="en-US" dirty="0" smtClean="0"/>
              <a:t>Veto</a:t>
            </a:r>
          </a:p>
          <a:p>
            <a:pPr lvl="1"/>
            <a:r>
              <a:rPr lang="en-US" dirty="0" smtClean="0"/>
              <a:t>Since 1999 even nomination of candidates after consulting the counties</a:t>
            </a:r>
          </a:p>
          <a:p>
            <a:endParaRPr lang="en-US" dirty="0"/>
          </a:p>
          <a:p>
            <a:r>
              <a:rPr lang="en-US" dirty="0" smtClean="0"/>
              <a:t>The whole process as a negotiation between the central level and counties</a:t>
            </a:r>
          </a:p>
        </p:txBody>
      </p:sp>
    </p:spTree>
    <p:extLst>
      <p:ext uri="{BB962C8B-B14F-4D97-AF65-F5344CB8AC3E}">
        <p14:creationId xmlns:p14="http://schemas.microsoft.com/office/powerpoint/2010/main" val="309557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3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4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15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16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17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18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0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2726</TotalTime>
  <Words>1465</Words>
  <Application>Microsoft Office PowerPoint</Application>
  <PresentationFormat>Předvádění na obrazovce (4:3)</PresentationFormat>
  <Paragraphs>482</Paragraphs>
  <Slides>37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19</vt:i4>
      </vt:variant>
      <vt:variant>
        <vt:lpstr>Nadpisy snímků</vt:lpstr>
      </vt:variant>
      <vt:variant>
        <vt:i4>37</vt:i4>
      </vt:variant>
    </vt:vector>
  </HeadingPairs>
  <TitlesOfParts>
    <vt:vector size="56" baseType="lpstr">
      <vt:lpstr>Tok</vt:lpstr>
      <vt:lpstr>1_Tok</vt:lpstr>
      <vt:lpstr>2_Tok</vt:lpstr>
      <vt:lpstr>3_Tok</vt:lpstr>
      <vt:lpstr>4_Tok</vt:lpstr>
      <vt:lpstr>5_Tok</vt:lpstr>
      <vt:lpstr>6_Tok</vt:lpstr>
      <vt:lpstr>7_Tok</vt:lpstr>
      <vt:lpstr>8_Tok</vt:lpstr>
      <vt:lpstr>9_Tok</vt:lpstr>
      <vt:lpstr>10_Tok</vt:lpstr>
      <vt:lpstr>11_Tok</vt:lpstr>
      <vt:lpstr>12_Tok</vt:lpstr>
      <vt:lpstr>13_Tok</vt:lpstr>
      <vt:lpstr>14_Tok</vt:lpstr>
      <vt:lpstr>15_Tok</vt:lpstr>
      <vt:lpstr>16_Tok</vt:lpstr>
      <vt:lpstr>17_Tok</vt:lpstr>
      <vt:lpstr>18_Tok</vt:lpstr>
      <vt:lpstr> Comedies, horrors and tragedies  Different stories of primaries in political parties</vt:lpstr>
      <vt:lpstr>Primaries in CEE countries</vt:lpstr>
      <vt:lpstr>PSD</vt:lpstr>
      <vt:lpstr>PSD and primaries</vt:lpstr>
      <vt:lpstr>Membership rates</vt:lpstr>
      <vt:lpstr>Electoral results</vt:lpstr>
      <vt:lpstr>Image of the party</vt:lpstr>
      <vt:lpstr>New generation</vt:lpstr>
      <vt:lpstr>Selection before primaries</vt:lpstr>
      <vt:lpstr>Adoption of primaries</vt:lpstr>
      <vt:lpstr>Candidates</vt:lpstr>
      <vt:lpstr>Primaries 2004</vt:lpstr>
      <vt:lpstr>Problems</vt:lpstr>
      <vt:lpstr>Unfair competition</vt:lpstr>
      <vt:lpstr>Electoral frauds</vt:lpstr>
      <vt:lpstr>Electoral frauds</vt:lpstr>
      <vt:lpstr>Electoral frauds</vt:lpstr>
      <vt:lpstr>Internal conflicts</vt:lpstr>
      <vt:lpstr>Inference from above</vt:lpstr>
      <vt:lpstr>Primaries - effects</vt:lpstr>
      <vt:lpstr>SDKU-DS</vt:lpstr>
      <vt:lpstr>SDKU-DS and primaries</vt:lpstr>
      <vt:lpstr>Formal aspects</vt:lpstr>
      <vt:lpstr>A change of the rules</vt:lpstr>
      <vt:lpstr>A change of the rules</vt:lpstr>
      <vt:lpstr>Candidates</vt:lpstr>
      <vt:lpstr>How it works</vt:lpstr>
      <vt:lpstr>How it works</vt:lpstr>
      <vt:lpstr> Centre               Regions</vt:lpstr>
      <vt:lpstr>Prezentace aplikace PowerPoint</vt:lpstr>
      <vt:lpstr>Prezentace aplikace PowerPoint</vt:lpstr>
      <vt:lpstr>Prezentace aplikace PowerPoint</vt:lpstr>
      <vt:lpstr>Primaries 2010</vt:lpstr>
      <vt:lpstr>Primaries 2010</vt:lpstr>
      <vt:lpstr>Reality in regions</vt:lpstr>
      <vt:lpstr>Effects</vt:lpstr>
      <vt:lpstr>PSD and SDKU-DS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Candidate Selection</dc:title>
  <dc:creator>Peter Spáč</dc:creator>
  <cp:lastModifiedBy>Peter Spáč</cp:lastModifiedBy>
  <cp:revision>301</cp:revision>
  <dcterms:created xsi:type="dcterms:W3CDTF">2014-02-19T11:32:43Z</dcterms:created>
  <dcterms:modified xsi:type="dcterms:W3CDTF">2015-04-27T15:28:50Z</dcterms:modified>
</cp:coreProperties>
</file>