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81" r:id="rId26"/>
    <p:sldId id="282" r:id="rId27"/>
    <p:sldId id="279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6EEDE3-3C8E-439F-9AA5-45CB9A45B211}" type="datetimeFigureOut">
              <a:rPr lang="cs-CZ" smtClean="0"/>
              <a:t>14.4.2015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A9135A-D384-4FED-B52C-0E76294039F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9135A-D384-4FED-B52C-0E76294039F5}" type="slidenum">
              <a:rPr lang="cs-CZ" smtClean="0"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9135A-D384-4FED-B52C-0E76294039F5}" type="slidenum">
              <a:rPr lang="cs-CZ" smtClean="0"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9135A-D384-4FED-B52C-0E76294039F5}" type="slidenum">
              <a:rPr lang="cs-CZ" smtClean="0"/>
              <a:t>27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18690-DE31-413C-BE2E-DBAC98A17D44}" type="datetimeFigureOut">
              <a:rPr lang="cs-CZ" smtClean="0"/>
              <a:t>14.4.2015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B2AA5-8B5C-4156-8A74-43BCD1CF4A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18690-DE31-413C-BE2E-DBAC98A17D44}" type="datetimeFigureOut">
              <a:rPr lang="cs-CZ" smtClean="0"/>
              <a:t>14.4.2015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B2AA5-8B5C-4156-8A74-43BCD1CF4A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18690-DE31-413C-BE2E-DBAC98A17D44}" type="datetimeFigureOut">
              <a:rPr lang="cs-CZ" smtClean="0"/>
              <a:t>14.4.2015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B2AA5-8B5C-4156-8A74-43BCD1CF4A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18690-DE31-413C-BE2E-DBAC98A17D44}" type="datetimeFigureOut">
              <a:rPr lang="cs-CZ" smtClean="0"/>
              <a:t>14.4.2015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B2AA5-8B5C-4156-8A74-43BCD1CF4A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18690-DE31-413C-BE2E-DBAC98A17D44}" type="datetimeFigureOut">
              <a:rPr lang="cs-CZ" smtClean="0"/>
              <a:t>14.4.2015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B2AA5-8B5C-4156-8A74-43BCD1CF4A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18690-DE31-413C-BE2E-DBAC98A17D44}" type="datetimeFigureOut">
              <a:rPr lang="cs-CZ" smtClean="0"/>
              <a:t>14.4.2015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B2AA5-8B5C-4156-8A74-43BCD1CF4A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18690-DE31-413C-BE2E-DBAC98A17D44}" type="datetimeFigureOut">
              <a:rPr lang="cs-CZ" smtClean="0"/>
              <a:t>14.4.2015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B2AA5-8B5C-4156-8A74-43BCD1CF4A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18690-DE31-413C-BE2E-DBAC98A17D44}" type="datetimeFigureOut">
              <a:rPr lang="cs-CZ" smtClean="0"/>
              <a:t>14.4.2015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B2AA5-8B5C-4156-8A74-43BCD1CF4A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18690-DE31-413C-BE2E-DBAC98A17D44}" type="datetimeFigureOut">
              <a:rPr lang="cs-CZ" smtClean="0"/>
              <a:t>14.4.2015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B2AA5-8B5C-4156-8A74-43BCD1CF4A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18690-DE31-413C-BE2E-DBAC98A17D44}" type="datetimeFigureOut">
              <a:rPr lang="cs-CZ" smtClean="0"/>
              <a:t>14.4.2015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B2AA5-8B5C-4156-8A74-43BCD1CF4A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18690-DE31-413C-BE2E-DBAC98A17D44}" type="datetimeFigureOut">
              <a:rPr lang="cs-CZ" smtClean="0"/>
              <a:t>14.4.2015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B2AA5-8B5C-4156-8A74-43BCD1CF4A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18690-DE31-413C-BE2E-DBAC98A17D44}" type="datetimeFigureOut">
              <a:rPr lang="cs-CZ" smtClean="0"/>
              <a:t>14.4.2015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B2AA5-8B5C-4156-8A74-43BCD1CF4A7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Jak se voliči rozhodují, pokud akceptujeme koncept užitku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POL 590</a:t>
            </a:r>
          </a:p>
          <a:p>
            <a:r>
              <a:rPr lang="cs-CZ" dirty="0" smtClean="0"/>
              <a:t>14.4. 2015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velkou svobodu mají strany u Downse?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Jejich politické pozice jsou </a:t>
            </a:r>
            <a:r>
              <a:rPr lang="cs-CZ" b="1" dirty="0" smtClean="0"/>
              <a:t>responzibilní </a:t>
            </a:r>
            <a:r>
              <a:rPr lang="cs-CZ" dirty="0" smtClean="0"/>
              <a:t>(neodchylují se od programu v t-1) a </a:t>
            </a:r>
            <a:r>
              <a:rPr lang="cs-CZ" b="1" dirty="0" smtClean="0"/>
              <a:t>reliabilní </a:t>
            </a:r>
            <a:r>
              <a:rPr lang="cs-CZ" dirty="0" smtClean="0"/>
              <a:t>(plní, co slíbily)</a:t>
            </a:r>
          </a:p>
          <a:p>
            <a:r>
              <a:rPr lang="cs-CZ" b="1" dirty="0" smtClean="0"/>
              <a:t>Ideologie </a:t>
            </a:r>
            <a:r>
              <a:rPr lang="cs-CZ" dirty="0" smtClean="0"/>
              <a:t>programy v dílčích tématech dále </a:t>
            </a:r>
            <a:r>
              <a:rPr lang="cs-CZ" b="1" dirty="0" smtClean="0"/>
              <a:t>fixují</a:t>
            </a:r>
          </a:p>
          <a:p>
            <a:r>
              <a:rPr lang="cs-CZ" dirty="0" smtClean="0"/>
              <a:t>Větší</a:t>
            </a:r>
            <a:r>
              <a:rPr lang="cs-CZ" b="1" dirty="0" smtClean="0"/>
              <a:t> svoboda v bipartismech </a:t>
            </a:r>
            <a:r>
              <a:rPr lang="cs-CZ" dirty="0" smtClean="0"/>
              <a:t>než </a:t>
            </a:r>
            <a:r>
              <a:rPr lang="cs-CZ" b="1" dirty="0" smtClean="0"/>
              <a:t>multipartismech</a:t>
            </a:r>
            <a:endParaRPr lang="cs-CZ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Kritika Downse: Donald Stokes (1963)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Redukce dimenzionality nefunguje</a:t>
            </a:r>
          </a:p>
          <a:p>
            <a:r>
              <a:rPr lang="cs-CZ" dirty="0" smtClean="0"/>
              <a:t>Mění se </a:t>
            </a:r>
            <a:r>
              <a:rPr lang="cs-CZ" b="1" dirty="0" smtClean="0"/>
              <a:t>počet dimenzí </a:t>
            </a:r>
            <a:r>
              <a:rPr lang="cs-CZ" dirty="0" smtClean="0"/>
              <a:t>i vnímání jejich </a:t>
            </a:r>
            <a:r>
              <a:rPr lang="cs-CZ" b="1" dirty="0" smtClean="0"/>
              <a:t>palčivosti</a:t>
            </a:r>
          </a:p>
          <a:p>
            <a:r>
              <a:rPr lang="cs-CZ" dirty="0" smtClean="0"/>
              <a:t>Většina problémů nepřipouští více než jednu pozici (všichni voliči soustředěni kolem jednoho „bodu“ v prostoru)</a:t>
            </a:r>
          </a:p>
          <a:p>
            <a:r>
              <a:rPr lang="cs-CZ" dirty="0" smtClean="0"/>
              <a:t>Klíčovou vlastností </a:t>
            </a:r>
            <a:r>
              <a:rPr lang="cs-CZ" b="1" dirty="0" smtClean="0"/>
              <a:t>kompetence</a:t>
            </a:r>
          </a:p>
          <a:p>
            <a:r>
              <a:rPr lang="cs-CZ" dirty="0" smtClean="0"/>
              <a:t>Všichni voliči </a:t>
            </a:r>
            <a:r>
              <a:rPr lang="cs-CZ" b="1" dirty="0" smtClean="0"/>
              <a:t>nevidí politiku stejně </a:t>
            </a:r>
            <a:r>
              <a:rPr lang="cs-CZ" dirty="0" smtClean="0"/>
              <a:t>(komplikuje prostorové kalkulace)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Klíčové proměnné, podle nichž voliči volí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Blízkost a vzdálenost- prostor/pozice (Downs, Riker, Stokes)</a:t>
            </a:r>
          </a:p>
          <a:p>
            <a:endParaRPr lang="cs-CZ" b="1" dirty="0"/>
          </a:p>
          <a:p>
            <a:r>
              <a:rPr lang="cs-CZ" b="1" dirty="0" smtClean="0"/>
              <a:t>Kompetence/Valence (Stokes)</a:t>
            </a:r>
          </a:p>
          <a:p>
            <a:endParaRPr lang="cs-CZ" b="1" dirty="0" smtClean="0"/>
          </a:p>
          <a:p>
            <a:r>
              <a:rPr lang="cs-CZ" b="1" dirty="0" smtClean="0"/>
              <a:t>To, jaká témata jsou přítomna v politickém boji (Stokes, Riker)</a:t>
            </a:r>
            <a:endParaRPr lang="cs-CZ" b="1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Prostorové teorie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dirty="0" smtClean="0"/>
              <a:t>„VOLIČI VOLÍ STRANU, KTERÁ JE JIM V PROSTORU NEJBLÍŽ“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dirty="0" smtClean="0"/>
              <a:t>Různé koncepce, co je „nejblíž“, roli hraje </a:t>
            </a:r>
            <a:r>
              <a:rPr lang="cs-CZ" b="1" dirty="0" smtClean="0"/>
              <a:t>status quo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Grofman (1985)- </a:t>
            </a:r>
            <a:r>
              <a:rPr lang="cs-CZ" b="1" i="1" dirty="0" smtClean="0"/>
              <a:t>Discounting</a:t>
            </a:r>
            <a:endParaRPr lang="cs-CZ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Status Quo „se brání“</a:t>
            </a:r>
          </a:p>
          <a:p>
            <a:endParaRPr lang="cs-CZ" dirty="0" smtClean="0"/>
          </a:p>
          <a:p>
            <a:r>
              <a:rPr lang="cs-CZ" dirty="0" smtClean="0"/>
              <a:t>Nová politika bude mezi pozicí strany a SQ</a:t>
            </a:r>
          </a:p>
          <a:p>
            <a:endParaRPr lang="cs-CZ" dirty="0"/>
          </a:p>
          <a:p>
            <a:r>
              <a:rPr lang="cs-CZ" dirty="0" smtClean="0"/>
              <a:t>Volič si to uvědomuje a volí tak, aby jeho pozice „byla mezi/uprostřed“ mezi SQ a programem strany.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Směrové modely (Directional Models)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Důležitá pozice voliče, její intenzita a SQ (chce změnit SQ na jednu či druhou stranu)</a:t>
            </a:r>
          </a:p>
          <a:p>
            <a:r>
              <a:rPr lang="cs-CZ" dirty="0" smtClean="0"/>
              <a:t>Pozice strany v tématu označuje intenzitu, s níž se vymezuje vůči SQ</a:t>
            </a:r>
          </a:p>
          <a:p>
            <a:r>
              <a:rPr lang="cs-CZ" dirty="0" smtClean="0"/>
              <a:t>Voliči volí podle témat, která jsou pro ně nejpalčivější </a:t>
            </a:r>
          </a:p>
          <a:p>
            <a:r>
              <a:rPr lang="cs-CZ" dirty="0" smtClean="0"/>
              <a:t>Uvažují pouze kandidáty, kteří jsou na stejné straně od SQ jako oni</a:t>
            </a:r>
          </a:p>
          <a:p>
            <a:r>
              <a:rPr lang="cs-CZ" dirty="0" smtClean="0"/>
              <a:t>Zvolí toho, který je od SQ nejdál (chce ho co nejvíce změnit- intenzita)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Empiricky: jsou voliči spíše směroví nebo prostoroví?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Kropko 2012, Fazekas-Meder 2013, Lacy- Paolino 2010, Classen 2007</a:t>
            </a:r>
          </a:p>
          <a:p>
            <a:endParaRPr lang="cs-CZ" dirty="0"/>
          </a:p>
          <a:p>
            <a:r>
              <a:rPr lang="cs-CZ" dirty="0" smtClean="0"/>
              <a:t>Záleží na </a:t>
            </a:r>
            <a:r>
              <a:rPr lang="cs-CZ" b="1" dirty="0" smtClean="0"/>
              <a:t>povaze témat</a:t>
            </a:r>
            <a:r>
              <a:rPr lang="cs-CZ" dirty="0" smtClean="0"/>
              <a:t>, nejvíc směrově uvažujeme u závažných morálních otázek</a:t>
            </a:r>
          </a:p>
          <a:p>
            <a:endParaRPr lang="cs-CZ" dirty="0"/>
          </a:p>
          <a:p>
            <a:r>
              <a:rPr lang="cs-CZ" dirty="0" smtClean="0"/>
              <a:t>V elektorátu jak </a:t>
            </a:r>
            <a:r>
              <a:rPr lang="cs-CZ" b="1" dirty="0" smtClean="0"/>
              <a:t>směroví, tak prostoroví </a:t>
            </a:r>
            <a:r>
              <a:rPr lang="cs-CZ" dirty="0" smtClean="0"/>
              <a:t>voliči (těch je více).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b="1" dirty="0" smtClean="0"/>
              <a:t>„</a:t>
            </a:r>
            <a:r>
              <a:rPr lang="cs-CZ" b="1" dirty="0" smtClean="0"/>
              <a:t>STRANY SE SVOBODNĚ UMISŤUJÍ V PROSTORU“</a:t>
            </a:r>
          </a:p>
          <a:p>
            <a:endParaRPr lang="cs-CZ" dirty="0"/>
          </a:p>
          <a:p>
            <a:r>
              <a:rPr lang="cs-CZ" dirty="0" smtClean="0"/>
              <a:t>DVA EXTRÉMY: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LAVER-SERGENTI 2012 vs. MEYER 2014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Výrazná proměnná: „charakter stran“ </a:t>
            </a:r>
            <a:r>
              <a:rPr lang="cs-CZ" dirty="0" smtClean="0"/>
              <a:t>(valence)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Stokes: voliči nevolí podle pozice, ale podle kompetence stran, jež zastávají jednu pozici (valence)</a:t>
            </a:r>
          </a:p>
          <a:p>
            <a:pPr algn="ctr">
              <a:buNone/>
            </a:pPr>
            <a:r>
              <a:rPr lang="cs-CZ" dirty="0" smtClean="0"/>
              <a:t>ale</a:t>
            </a:r>
          </a:p>
          <a:p>
            <a:pPr>
              <a:buNone/>
            </a:pPr>
            <a:r>
              <a:rPr lang="cs-CZ" dirty="0" smtClean="0"/>
              <a:t>Stokes: Každé valenční téma má i svou poziční variantu</a:t>
            </a:r>
          </a:p>
          <a:p>
            <a:pPr>
              <a:buNone/>
            </a:pPr>
            <a:r>
              <a:rPr lang="cs-CZ" dirty="0" smtClean="0"/>
              <a:t>Sartori: </a:t>
            </a:r>
            <a:r>
              <a:rPr lang="cs-CZ" b="1" dirty="0"/>
              <a:t>"nestranické téma, téma, o němž neexistuje neshoda, a přesto jde o </a:t>
            </a:r>
            <a:r>
              <a:rPr lang="cs-CZ" b="1" i="1" dirty="0"/>
              <a:t>téma </a:t>
            </a:r>
            <a:r>
              <a:rPr lang="cs-CZ" b="1" dirty="0"/>
              <a:t>v tom, že jedna strana obviňuje druhou z toho, že není věrná svým verbálním pozicím".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Empirický výzkum „valence“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Tematická valence</a:t>
            </a:r>
            <a:r>
              <a:rPr lang="cs-CZ" dirty="0" smtClean="0"/>
              <a:t>: těžko se rozlišuje, jaké téma je valenční a jaké poziční, odlišné prostředky k jeho naplnění, Benoit: všechna témata jsou poziční (=slepá ulička)</a:t>
            </a:r>
          </a:p>
          <a:p>
            <a:endParaRPr lang="cs-CZ" dirty="0" smtClean="0"/>
          </a:p>
          <a:p>
            <a:r>
              <a:rPr lang="cs-CZ" b="1" dirty="0" smtClean="0"/>
              <a:t>Netematická („charakterová“) valence</a:t>
            </a:r>
            <a:r>
              <a:rPr lang="cs-CZ" dirty="0" smtClean="0"/>
              <a:t>: souvisí s výkonem úřadu politickou stranou, politickými skandály, rozdílem mezi obhájcem a vyzyvatelem, koherencí strany atd.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Downs 1957: </a:t>
            </a:r>
            <a:r>
              <a:rPr lang="cs-CZ" b="1" dirty="0" smtClean="0"/>
              <a:t>Ekonomická teorie demokracie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Klíčová práce, nastolila několik otázek:</a:t>
            </a:r>
          </a:p>
          <a:p>
            <a:endParaRPr lang="cs-CZ" dirty="0"/>
          </a:p>
          <a:p>
            <a:r>
              <a:rPr lang="cs-CZ" dirty="0" smtClean="0"/>
              <a:t>Jak voliči a strany uvažují o volební situaci?</a:t>
            </a:r>
          </a:p>
          <a:p>
            <a:r>
              <a:rPr lang="cs-CZ" dirty="0" smtClean="0"/>
              <a:t>Podle jakých kritérií se rozhodují o tom, co udělají?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(Drasticky zjednodušována, ke své škodě, navazuje na ní velká část teorií stranické soutěže)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M. Clark (2009/2014)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Charakterová valence stran se v čase mění, ovlivňuje jejich zisk ve volbách (zejména poklesy)</a:t>
            </a:r>
          </a:p>
          <a:p>
            <a:endParaRPr lang="cs-CZ" dirty="0"/>
          </a:p>
          <a:p>
            <a:r>
              <a:rPr lang="cs-CZ" dirty="0" smtClean="0"/>
              <a:t>Mezi volbou (a soutěží), založené na </a:t>
            </a:r>
            <a:r>
              <a:rPr lang="cs-CZ" b="1" dirty="0" smtClean="0"/>
              <a:t>valenci a na pozičních kritériích</a:t>
            </a:r>
            <a:r>
              <a:rPr lang="cs-CZ" dirty="0" smtClean="0"/>
              <a:t>, </a:t>
            </a:r>
            <a:r>
              <a:rPr lang="cs-CZ" b="1" dirty="0" smtClean="0"/>
              <a:t>existuje vztah</a:t>
            </a:r>
            <a:r>
              <a:rPr lang="cs-CZ" dirty="0" smtClean="0"/>
              <a:t>, není to buď/anebo.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Proč se neudrží valenční tematická soutěž</a:t>
            </a:r>
            <a:endParaRPr lang="cs-CZ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904913"/>
            <a:ext cx="8229600" cy="3916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Jak ovlivňuje charakterová valence stranickou soutěž (vývoj paradigmatu: Downs 1957 vs. Schofield 2003)</a:t>
            </a:r>
            <a:endParaRPr lang="cs-CZ" sz="2800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600200"/>
            <a:ext cx="6074359" cy="4853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Tematické vlastnictví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>
              <a:buNone/>
            </a:pPr>
            <a:r>
              <a:rPr lang="cs-CZ" dirty="0" smtClean="0"/>
              <a:t>Fakt, že nějaká strana je s nějakým tématem (bez ohledu na to, zda je </a:t>
            </a:r>
            <a:r>
              <a:rPr lang="cs-CZ" b="1" dirty="0" smtClean="0"/>
              <a:t>poziční</a:t>
            </a:r>
            <a:r>
              <a:rPr lang="cs-CZ" dirty="0" smtClean="0"/>
              <a:t> nebo </a:t>
            </a:r>
            <a:r>
              <a:rPr lang="cs-CZ" b="1" dirty="0" smtClean="0"/>
              <a:t>valenční</a:t>
            </a:r>
            <a:r>
              <a:rPr lang="cs-CZ" dirty="0" smtClean="0"/>
              <a:t>) spojována </a:t>
            </a:r>
            <a:r>
              <a:rPr lang="cs-CZ" b="1" dirty="0" smtClean="0"/>
              <a:t>nejvíce.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Riker 1993, Petrocik 1996, Budge- Farlie 1983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Riker a </a:t>
            </a:r>
            <a:r>
              <a:rPr lang="cs-CZ" b="1" dirty="0" smtClean="0"/>
              <a:t>princip dominance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Strany v kampani akcentují téma, v nichž jsou silné a kredibilní, ne ty, v nichž chtějí soupeře „přesvědčit“</a:t>
            </a:r>
          </a:p>
          <a:p>
            <a:endParaRPr lang="cs-CZ" dirty="0"/>
          </a:p>
          <a:p>
            <a:r>
              <a:rPr lang="cs-CZ" dirty="0" smtClean="0"/>
              <a:t>Výsledkem kampaň, v níž každý mluví o tom, v čem dominuje, klíčová </a:t>
            </a:r>
            <a:r>
              <a:rPr lang="cs-CZ" b="1" dirty="0" smtClean="0"/>
              <a:t>palčivost/intenzita </a:t>
            </a:r>
            <a:r>
              <a:rPr lang="cs-CZ" dirty="0" smtClean="0"/>
              <a:t>témat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Dva typy tematického vlastnictví (Walgraeve 2009)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Asociativní</a:t>
            </a:r>
            <a:r>
              <a:rPr lang="cs-CZ" dirty="0" smtClean="0"/>
              <a:t> x </a:t>
            </a:r>
            <a:r>
              <a:rPr lang="cs-CZ" b="1" dirty="0" smtClean="0"/>
              <a:t>Kompetenční</a:t>
            </a:r>
          </a:p>
          <a:p>
            <a:endParaRPr lang="cs-CZ" b="1" dirty="0"/>
          </a:p>
          <a:p>
            <a:r>
              <a:rPr lang="cs-CZ" dirty="0" smtClean="0"/>
              <a:t>Není totéž jako stranická identifikace, je to samostná veličina (Lanz 2013)</a:t>
            </a:r>
          </a:p>
          <a:p>
            <a:endParaRPr lang="cs-CZ" b="1" dirty="0"/>
          </a:p>
          <a:p>
            <a:r>
              <a:rPr lang="cs-CZ" dirty="0" smtClean="0"/>
              <a:t>Mnohem snazší si ho udržet než nově získat, je možné ho kultivovat (ověřováno i experimentálně)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Existuje Rikerova soutěž o voliče, založená na principu dominance?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Strany se snaží aktivně usměrňovat palčivost témat (skrze policy, spjatost s určitým elektorátem, v kampani- Stubager 2014)</a:t>
            </a:r>
          </a:p>
          <a:p>
            <a:endParaRPr lang="cs-CZ" dirty="0" smtClean="0"/>
          </a:p>
          <a:p>
            <a:r>
              <a:rPr lang="cs-CZ" dirty="0" smtClean="0"/>
              <a:t>Nepotvrzuje se, že soupeři </a:t>
            </a:r>
            <a:r>
              <a:rPr lang="cs-CZ" b="1" dirty="0" smtClean="0"/>
              <a:t>o tématech nemluví </a:t>
            </a:r>
            <a:r>
              <a:rPr lang="cs-CZ" dirty="0" smtClean="0"/>
              <a:t>(tlak médií, snaží se je přerámovat a/nebo pozičně diferencovat).</a:t>
            </a:r>
          </a:p>
          <a:p>
            <a:endParaRPr lang="cs-CZ" dirty="0" smtClean="0"/>
          </a:p>
          <a:p>
            <a:r>
              <a:rPr lang="cs-CZ" dirty="0" smtClean="0"/>
              <a:t>V evropských multipartismech většina témat </a:t>
            </a:r>
            <a:r>
              <a:rPr lang="cs-CZ" b="1" dirty="0" smtClean="0"/>
              <a:t>nepatří nikomu</a:t>
            </a:r>
            <a:endParaRPr lang="cs-CZ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Závěr: proč se rozhodovací situace voličů příliš neliší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420888"/>
            <a:ext cx="7416824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Prerekvizity k Downsově práci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H. Hotelling (1929): „Teorie kompetitivního umístění“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cs-CZ" dirty="0" smtClean="0"/>
              <a:t>A. Smithies (1941): „Elasticita nabídky“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cs-CZ" dirty="0" smtClean="0"/>
              <a:t>J. Schumpeter (1942): „Kompetitivní elitistická demokracie“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strany volí u Downse vs. „teorie mediánového voliče“</a:t>
            </a: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MEDIÁNOVÝ VOLIČ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cs-CZ" dirty="0" smtClean="0"/>
              <a:t>DVĚ STRANY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JEDNODIMENZIONÁLNÍ PROSTOR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STRANY SE SVOBODNĚ UMISŤUJÍ V PROSTORU</a:t>
            </a:r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STRANY- MAXIMALIZÁTOŘI HLASŮ</a:t>
            </a:r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VOLIČI VOLÍ STRANU, KTERÁ JE JIM V PROSTORU NEJBLÍŽ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ÚPLNÁ INFORMACE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FIXNÍ PREFERENCE VOLIČŮ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DOWNS</a:t>
            </a:r>
            <a:endParaRPr lang="cs-CZ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DVĚ NEBO VÍCE STRAN</a:t>
            </a:r>
          </a:p>
          <a:p>
            <a:r>
              <a:rPr lang="cs-CZ" dirty="0" smtClean="0"/>
              <a:t>JEDNO I VÍCEDIMENZIONÁLNÍ PROSTOR</a:t>
            </a:r>
          </a:p>
          <a:p>
            <a:r>
              <a:rPr lang="cs-CZ" dirty="0" smtClean="0"/>
              <a:t>STRANY MOHOU MĚNIT POZICI V PROSTORU/OMEZENÍ</a:t>
            </a:r>
          </a:p>
          <a:p>
            <a:r>
              <a:rPr lang="cs-CZ" b="1" dirty="0" smtClean="0"/>
              <a:t>STRANY- MAXIMALIZÁTOŘI HLASŮ, ALE NEJEN TO</a:t>
            </a:r>
          </a:p>
          <a:p>
            <a:r>
              <a:rPr lang="cs-CZ" b="1" dirty="0" smtClean="0"/>
              <a:t>VOLIČI VOLÍ STRANU, KTERÁ JE JIM V PROSTORU NEJBLÍŽ</a:t>
            </a:r>
          </a:p>
          <a:p>
            <a:r>
              <a:rPr lang="cs-CZ" dirty="0" smtClean="0"/>
              <a:t>ŘADA ZKRESLENÍ V INFORMACI</a:t>
            </a:r>
          </a:p>
          <a:p>
            <a:r>
              <a:rPr lang="cs-CZ" dirty="0" smtClean="0"/>
              <a:t>MĚNÍ SE INTENZITA PREFERENCÍ, STRANY JE FIXUJÍ IDEOLOGIEMI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dirty="0" smtClean="0"/>
              <a:t>Politická soutěž u Downse</a:t>
            </a:r>
            <a:endParaRPr lang="cs-CZ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Voliči i strany- maximalizátoři</a:t>
            </a:r>
          </a:p>
          <a:p>
            <a:pPr>
              <a:buNone/>
            </a:pPr>
            <a:r>
              <a:rPr lang="cs-CZ" dirty="0" smtClean="0"/>
              <a:t>Volby- prostředek maximalizace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Voliči mají </a:t>
            </a:r>
            <a:r>
              <a:rPr lang="cs-CZ" b="1" dirty="0" smtClean="0"/>
              <a:t>preference</a:t>
            </a:r>
            <a:r>
              <a:rPr lang="cs-CZ" dirty="0" smtClean="0"/>
              <a:t> v jednotlivých tématech, </a:t>
            </a:r>
            <a:r>
              <a:rPr lang="cs-CZ" b="1" dirty="0" smtClean="0"/>
              <a:t>různě silné</a:t>
            </a:r>
          </a:p>
          <a:p>
            <a:pPr>
              <a:buNone/>
            </a:pPr>
            <a:r>
              <a:rPr lang="cs-CZ" dirty="0" smtClean="0"/>
              <a:t>Strany o ně soutěží prostřednictvím </a:t>
            </a:r>
            <a:r>
              <a:rPr lang="cs-CZ" b="1" dirty="0" smtClean="0"/>
              <a:t>programu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dirty="0" smtClean="0"/>
              <a:t>Voliči si vytváří „</a:t>
            </a:r>
            <a:r>
              <a:rPr lang="cs-CZ" b="1" dirty="0" smtClean="0"/>
              <a:t>stranický diferenciál“, </a:t>
            </a:r>
            <a:r>
              <a:rPr lang="cs-CZ" dirty="0" smtClean="0"/>
              <a:t>podle něj se rozhodují</a:t>
            </a:r>
            <a:r>
              <a:rPr lang="cs-CZ" b="1" dirty="0" smtClean="0"/>
              <a:t>, zda a koho volit</a:t>
            </a:r>
            <a:endParaRPr lang="cs-CZ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Enigma „mediánového voliče“ u Downse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„Odměňující taktiku“ politických stran ovlivňující dvě protikladné tendence:</a:t>
            </a:r>
          </a:p>
          <a:p>
            <a:endParaRPr lang="cs-CZ" dirty="0"/>
          </a:p>
          <a:p>
            <a:r>
              <a:rPr lang="cs-CZ" dirty="0" smtClean="0"/>
              <a:t>směřovat </a:t>
            </a:r>
            <a:r>
              <a:rPr lang="cs-CZ" b="1" dirty="0" smtClean="0"/>
              <a:t>k</a:t>
            </a:r>
            <a:r>
              <a:rPr lang="cs-CZ" dirty="0" smtClean="0"/>
              <a:t> mediánovému voliči (dostředivou)</a:t>
            </a:r>
          </a:p>
          <a:p>
            <a:endParaRPr lang="cs-CZ" dirty="0"/>
          </a:p>
          <a:p>
            <a:r>
              <a:rPr lang="cs-CZ" dirty="0" smtClean="0"/>
              <a:t>směřovat </a:t>
            </a:r>
            <a:r>
              <a:rPr lang="cs-CZ" b="1" dirty="0" smtClean="0"/>
              <a:t>od</a:t>
            </a:r>
            <a:r>
              <a:rPr lang="cs-CZ" dirty="0" smtClean="0"/>
              <a:t> mediánového voliče, aby neztratily voliče z krajů spektra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Klíčové pro odměňující strategii: rozložení voličů</a:t>
            </a:r>
            <a:endParaRPr lang="cs-CZ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066266" y="273050"/>
            <a:ext cx="4129317" cy="585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457200" y="1916832"/>
            <a:ext cx="3008313" cy="4209331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První situace- převládají dostředivé strategie</a:t>
            </a:r>
          </a:p>
          <a:p>
            <a:endParaRPr lang="cs-CZ" dirty="0"/>
          </a:p>
          <a:p>
            <a:r>
              <a:rPr lang="cs-CZ" dirty="0" smtClean="0"/>
              <a:t>Druhá situace- odstředivé pobídky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Třetí situace- multipartismus, na významu nabývají pozice stran vůči sobě navzájem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Jak se strany mají přesně umisťovat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Problémem vícedimenzionalita a nestejná intenzita preferencí voličů („spojení menšin“)</a:t>
            </a:r>
          </a:p>
          <a:p>
            <a:r>
              <a:rPr lang="cs-CZ" dirty="0" smtClean="0"/>
              <a:t>Strany proto usilují o redukci vícedimenzionality- „</a:t>
            </a:r>
            <a:r>
              <a:rPr lang="cs-CZ" b="1" dirty="0" smtClean="0"/>
              <a:t>ideologie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Multipartismy a koaliční vlády (nepřesné zařazovat D. čistě do </a:t>
            </a:r>
            <a:r>
              <a:rPr lang="cs-CZ" i="1" dirty="0" smtClean="0"/>
              <a:t>office seeking přístupu</a:t>
            </a:r>
            <a:r>
              <a:rPr lang="cs-CZ" b="1" dirty="0" smtClean="0"/>
              <a:t>)</a:t>
            </a:r>
          </a:p>
          <a:p>
            <a:r>
              <a:rPr lang="cs-CZ" dirty="0" smtClean="0"/>
              <a:t>Rozpracovává</a:t>
            </a:r>
            <a:r>
              <a:rPr lang="cs-CZ" b="1" dirty="0" smtClean="0"/>
              <a:t> Ezrow 2014 </a:t>
            </a:r>
            <a:r>
              <a:rPr lang="cs-CZ" dirty="0" smtClean="0"/>
              <a:t>pro CEE</a:t>
            </a:r>
            <a:r>
              <a:rPr lang="cs-CZ" b="1" dirty="0" smtClean="0"/>
              <a:t>: </a:t>
            </a:r>
            <a:endParaRPr lang="cs-CZ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5301208"/>
            <a:ext cx="4808377" cy="1439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Voliči: stranický diferenciál a stranická diferenciace 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Voliči u Downse volí jen v případě, pokud je rozdíl mezi volbou alternativ dostatečně velký</a:t>
            </a:r>
          </a:p>
          <a:p>
            <a:endParaRPr lang="cs-CZ" dirty="0"/>
          </a:p>
          <a:p>
            <a:r>
              <a:rPr lang="cs-CZ" dirty="0" smtClean="0"/>
              <a:t>Dodatečná pobídka pro strany k prostorové diferenciaci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1102</Words>
  <Application>Microsoft Office PowerPoint</Application>
  <PresentationFormat>On-screen Show (4:3)</PresentationFormat>
  <Paragraphs>151</Paragraphs>
  <Slides>27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Jak se voliči rozhodují, pokud akceptujeme koncept užitku</vt:lpstr>
      <vt:lpstr>Downs 1957: Ekonomická teorie demokracie</vt:lpstr>
      <vt:lpstr>Prerekvizity k Downsově práci</vt:lpstr>
      <vt:lpstr>Jak strany volí u Downse vs. „teorie mediánového voliče“</vt:lpstr>
      <vt:lpstr>Politická soutěž u Downse</vt:lpstr>
      <vt:lpstr>Enigma „mediánového voliče“ u Downse</vt:lpstr>
      <vt:lpstr>Klíčové pro odměňující strategii: rozložení voličů</vt:lpstr>
      <vt:lpstr>Jak se strany mají přesně umisťovat</vt:lpstr>
      <vt:lpstr>Voliči: stranický diferenciál a stranická diferenciace </vt:lpstr>
      <vt:lpstr>Jak velkou svobodu mají strany u Downse?</vt:lpstr>
      <vt:lpstr>Kritika Downse: Donald Stokes (1963)</vt:lpstr>
      <vt:lpstr>Klíčové proměnné, podle nichž voliči volí</vt:lpstr>
      <vt:lpstr>Prostorové teorie</vt:lpstr>
      <vt:lpstr>Grofman (1985)- Discounting</vt:lpstr>
      <vt:lpstr>Směrové modely (Directional Models)</vt:lpstr>
      <vt:lpstr>Empiricky: jsou voliči spíše směroví nebo prostoroví?</vt:lpstr>
      <vt:lpstr>Slide 17</vt:lpstr>
      <vt:lpstr>Výrazná proměnná: „charakter stran“ (valence)</vt:lpstr>
      <vt:lpstr>Empirický výzkum „valence“</vt:lpstr>
      <vt:lpstr>M. Clark (2009/2014)</vt:lpstr>
      <vt:lpstr>Proč se neudrží valenční tematická soutěž</vt:lpstr>
      <vt:lpstr>Jak ovlivňuje charakterová valence stranickou soutěž (vývoj paradigmatu: Downs 1957 vs. Schofield 2003)</vt:lpstr>
      <vt:lpstr>Tematické vlastnictví</vt:lpstr>
      <vt:lpstr>Riker a princip dominance</vt:lpstr>
      <vt:lpstr>Dva typy tematického vlastnictví (Walgraeve 2009)</vt:lpstr>
      <vt:lpstr>Existuje Rikerova soutěž o voliče, založená na principu dominance?</vt:lpstr>
      <vt:lpstr>Závěr: proč se rozhodovací situace voličů příliš neliší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se voliči rozhodují</dc:title>
  <dc:creator>Roman</dc:creator>
  <cp:lastModifiedBy>Roman</cp:lastModifiedBy>
  <cp:revision>33</cp:revision>
  <dcterms:created xsi:type="dcterms:W3CDTF">2015-04-14T11:40:02Z</dcterms:created>
  <dcterms:modified xsi:type="dcterms:W3CDTF">2015-04-14T14:26:34Z</dcterms:modified>
</cp:coreProperties>
</file>