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58" r:id="rId14"/>
    <p:sldId id="260" r:id="rId15"/>
    <p:sldId id="261" r:id="rId16"/>
    <p:sldId id="259" r:id="rId17"/>
    <p:sldId id="275" r:id="rId18"/>
    <p:sldId id="276" r:id="rId19"/>
    <p:sldId id="277" r:id="rId20"/>
    <p:sldId id="273" r:id="rId21"/>
    <p:sldId id="274" r:id="rId22"/>
    <p:sldId id="257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BCE9E-9C9E-4FD0-8F96-B55AE263EE04}" type="datetimeFigureOut">
              <a:rPr lang="cs-CZ" smtClean="0"/>
              <a:t>21.4.2015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C7094A-2926-425A-984D-B248D90B5B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3985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7094A-2926-425A-984D-B248D90B5BAD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2384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7094A-2926-425A-984D-B248D90B5BAD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632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7B079-2C36-4FC8-BFE6-68ACCE0F15DC}" type="datetimeFigureOut">
              <a:rPr lang="cs-CZ" smtClean="0"/>
              <a:t>21.4.2015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70D8-81B6-43B6-85CE-23DBD579C03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7B079-2C36-4FC8-BFE6-68ACCE0F15DC}" type="datetimeFigureOut">
              <a:rPr lang="cs-CZ" smtClean="0"/>
              <a:t>21.4.2015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70D8-81B6-43B6-85CE-23DBD579C03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7B079-2C36-4FC8-BFE6-68ACCE0F15DC}" type="datetimeFigureOut">
              <a:rPr lang="cs-CZ" smtClean="0"/>
              <a:t>21.4.2015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70D8-81B6-43B6-85CE-23DBD579C03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7B079-2C36-4FC8-BFE6-68ACCE0F15DC}" type="datetimeFigureOut">
              <a:rPr lang="cs-CZ" smtClean="0"/>
              <a:t>21.4.2015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70D8-81B6-43B6-85CE-23DBD579C03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7B079-2C36-4FC8-BFE6-68ACCE0F15DC}" type="datetimeFigureOut">
              <a:rPr lang="cs-CZ" smtClean="0"/>
              <a:t>21.4.2015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70D8-81B6-43B6-85CE-23DBD579C03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7B079-2C36-4FC8-BFE6-68ACCE0F15DC}" type="datetimeFigureOut">
              <a:rPr lang="cs-CZ" smtClean="0"/>
              <a:t>21.4.2015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70D8-81B6-43B6-85CE-23DBD579C03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7B079-2C36-4FC8-BFE6-68ACCE0F15DC}" type="datetimeFigureOut">
              <a:rPr lang="cs-CZ" smtClean="0"/>
              <a:t>21.4.2015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70D8-81B6-43B6-85CE-23DBD579C03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7B079-2C36-4FC8-BFE6-68ACCE0F15DC}" type="datetimeFigureOut">
              <a:rPr lang="cs-CZ" smtClean="0"/>
              <a:t>21.4.2015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70D8-81B6-43B6-85CE-23DBD579C03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7B079-2C36-4FC8-BFE6-68ACCE0F15DC}" type="datetimeFigureOut">
              <a:rPr lang="cs-CZ" smtClean="0"/>
              <a:t>21.4.2015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70D8-81B6-43B6-85CE-23DBD579C03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7B079-2C36-4FC8-BFE6-68ACCE0F15DC}" type="datetimeFigureOut">
              <a:rPr lang="cs-CZ" smtClean="0"/>
              <a:t>21.4.2015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70D8-81B6-43B6-85CE-23DBD579C03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7B079-2C36-4FC8-BFE6-68ACCE0F15DC}" type="datetimeFigureOut">
              <a:rPr lang="cs-CZ" smtClean="0"/>
              <a:t>21.4.2015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70D8-81B6-43B6-85CE-23DBD579C03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7B079-2C36-4FC8-BFE6-68ACCE0F15DC}" type="datetimeFigureOut">
              <a:rPr lang="cs-CZ" smtClean="0"/>
              <a:t>21.4.2015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170D8-81B6-43B6-85CE-23DBD579C03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Kolektivní akce v politice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POL 590, 21.4. 2015</a:t>
            </a:r>
            <a:endParaRPr lang="cs-CZ" dirty="0"/>
          </a:p>
        </p:txBody>
      </p:sp>
      <p:pic>
        <p:nvPicPr>
          <p:cNvPr id="4098" name="Picture 2" descr="http://www.citizenjury.org/essays/Collective%20Action%20Org%20II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0"/>
            <a:ext cx="3697140" cy="2498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Podmíněná spolupráce v důvěrných skupinách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 smtClean="0"/>
              <a:t>Olson</a:t>
            </a:r>
            <a:r>
              <a:rPr lang="cs-CZ" dirty="0" smtClean="0"/>
              <a:t> odlišuje skupiny (</a:t>
            </a:r>
            <a:r>
              <a:rPr lang="cs-CZ" dirty="0" err="1" smtClean="0"/>
              <a:t>intermediary</a:t>
            </a:r>
            <a:r>
              <a:rPr lang="cs-CZ" dirty="0" smtClean="0"/>
              <a:t> </a:t>
            </a:r>
            <a:r>
              <a:rPr lang="cs-CZ" dirty="0" err="1" smtClean="0"/>
              <a:t>groups</a:t>
            </a:r>
            <a:r>
              <a:rPr lang="cs-CZ" dirty="0" smtClean="0"/>
              <a:t>), ve kterých ostatní členové vidí/mohou si zprostředkovat, jak se všichni ostatní účastní kolektivní akce (rozdíl oproti latentním skupinám)</a:t>
            </a:r>
          </a:p>
          <a:p>
            <a:endParaRPr lang="cs-CZ" dirty="0" smtClean="0"/>
          </a:p>
          <a:p>
            <a:r>
              <a:rPr lang="cs-CZ" dirty="0" smtClean="0"/>
              <a:t>V těchto skupinách vzniká/může vzniknout kolektivní akce dohodou členů o tom, že budou při opakovaných interakcích participovat tak dlouho, dokud participují i ostatní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2667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Logika podmíněné spolupráce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Tit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tat</a:t>
            </a:r>
            <a:r>
              <a:rPr lang="cs-CZ" dirty="0" smtClean="0"/>
              <a:t> (</a:t>
            </a:r>
            <a:r>
              <a:rPr lang="cs-CZ" dirty="0" err="1" smtClean="0"/>
              <a:t>Axelrod</a:t>
            </a:r>
            <a:r>
              <a:rPr lang="cs-CZ" dirty="0" smtClean="0"/>
              <a:t>)- </a:t>
            </a:r>
            <a:r>
              <a:rPr lang="cs-CZ" b="1" dirty="0" smtClean="0"/>
              <a:t>„srozumitelná, přejícná a zodpovědná/reflexivní“ </a:t>
            </a:r>
            <a:r>
              <a:rPr lang="cs-CZ" dirty="0" smtClean="0"/>
              <a:t>strategie</a:t>
            </a:r>
          </a:p>
          <a:p>
            <a:r>
              <a:rPr lang="cs-CZ" dirty="0" smtClean="0"/>
              <a:t>Podporuje ji (a kolektivní akci, </a:t>
            </a:r>
            <a:r>
              <a:rPr lang="cs-CZ" dirty="0" err="1" smtClean="0"/>
              <a:t>Ostrom</a:t>
            </a:r>
            <a:r>
              <a:rPr lang="cs-CZ" dirty="0" smtClean="0"/>
              <a:t> 1990):</a:t>
            </a:r>
          </a:p>
          <a:p>
            <a:pPr>
              <a:buFont typeface="Wingdings" panose="020B0604020202020204" pitchFamily="2" charset="2"/>
              <a:buChar char="§"/>
            </a:pPr>
            <a:r>
              <a:rPr lang="cs-CZ" dirty="0" smtClean="0"/>
              <a:t>Přesvědčení o dlouhodobosti interakce</a:t>
            </a:r>
          </a:p>
          <a:p>
            <a:pPr>
              <a:buFont typeface="Wingdings" panose="020B0604020202020204" pitchFamily="2" charset="2"/>
              <a:buChar char="§"/>
            </a:pPr>
            <a:r>
              <a:rPr lang="cs-CZ" dirty="0" smtClean="0"/>
              <a:t>Nemožnost interakci snadno opustit</a:t>
            </a:r>
          </a:p>
          <a:p>
            <a:pPr>
              <a:buFont typeface="Wingdings" panose="020B0604020202020204" pitchFamily="2" charset="2"/>
              <a:buChar char="§"/>
            </a:pPr>
            <a:r>
              <a:rPr lang="cs-CZ" dirty="0" smtClean="0"/>
              <a:t>Snadný přístup k historii aktérů</a:t>
            </a:r>
          </a:p>
          <a:p>
            <a:pPr>
              <a:buFont typeface="Wingdings" panose="020B0604020202020204" pitchFamily="2" charset="2"/>
              <a:buChar char="§"/>
            </a:pPr>
            <a:r>
              <a:rPr lang="cs-CZ" dirty="0" smtClean="0"/>
              <a:t>Sociálně integrované skupiny, kde je ostrakizace větší hrozbou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11068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Limity sebezájmu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Sociální normy/ kontext/ kultura</a:t>
            </a:r>
          </a:p>
          <a:p>
            <a:endParaRPr lang="cs-CZ" dirty="0"/>
          </a:p>
          <a:p>
            <a:r>
              <a:rPr lang="cs-CZ" dirty="0" smtClean="0"/>
              <a:t>Prokazuje experimentální výzkum veřejných statků</a:t>
            </a:r>
          </a:p>
          <a:p>
            <a:r>
              <a:rPr lang="cs-CZ" b="1" dirty="0" smtClean="0"/>
              <a:t>Public </a:t>
            </a:r>
            <a:r>
              <a:rPr lang="cs-CZ" b="1" dirty="0" err="1" smtClean="0"/>
              <a:t>good</a:t>
            </a:r>
            <a:r>
              <a:rPr lang="cs-CZ" b="1" dirty="0" smtClean="0"/>
              <a:t> </a:t>
            </a:r>
            <a:r>
              <a:rPr lang="cs-CZ" b="1" dirty="0" err="1" smtClean="0"/>
              <a:t>games</a:t>
            </a:r>
            <a:endParaRPr lang="cs-CZ" b="1" dirty="0" smtClean="0"/>
          </a:p>
          <a:p>
            <a:endParaRPr lang="cs-CZ" b="1" dirty="0"/>
          </a:p>
          <a:p>
            <a:r>
              <a:rPr lang="cs-CZ" dirty="0" smtClean="0"/>
              <a:t>Participace roste s možností hráčů </a:t>
            </a:r>
            <a:r>
              <a:rPr lang="cs-CZ" b="1" dirty="0" smtClean="0"/>
              <a:t>komunikovat</a:t>
            </a:r>
            <a:r>
              <a:rPr lang="cs-CZ" dirty="0" smtClean="0"/>
              <a:t> a naopak klesá, pokud je v sázce </a:t>
            </a:r>
            <a:r>
              <a:rPr lang="cs-CZ" b="1" dirty="0" smtClean="0"/>
              <a:t>hodně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90726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Alternativní vysvětlení: </a:t>
            </a:r>
            <a:r>
              <a:rPr lang="cs-CZ" b="1" dirty="0" smtClean="0"/>
              <a:t>Reciprocita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Reciprocita (obecně)- </a:t>
            </a:r>
            <a:r>
              <a:rPr lang="cs-CZ" dirty="0" smtClean="0"/>
              <a:t>tendence odpovídat „hezky“ na hezké chování (pozitivní reciprocita) a „škaredě“ na škaredé chování (negativní reciprocita)</a:t>
            </a:r>
          </a:p>
          <a:p>
            <a:endParaRPr lang="cs-CZ" dirty="0"/>
          </a:p>
          <a:p>
            <a:r>
              <a:rPr lang="cs-CZ" dirty="0" smtClean="0"/>
              <a:t>Reciprocita je obvykle </a:t>
            </a:r>
            <a:r>
              <a:rPr lang="cs-CZ" b="1" dirty="0" smtClean="0"/>
              <a:t>nákladná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4820438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dirty="0" err="1" smtClean="0"/>
              <a:t>Př</a:t>
            </a:r>
            <a:r>
              <a:rPr lang="cs-CZ" b="1" i="1" dirty="0" smtClean="0"/>
              <a:t>: </a:t>
            </a:r>
            <a:r>
              <a:rPr lang="cs-CZ" b="1" i="1" dirty="0" err="1" smtClean="0"/>
              <a:t>Centipede</a:t>
            </a:r>
            <a:r>
              <a:rPr lang="cs-CZ" b="1" i="1" dirty="0" smtClean="0"/>
              <a:t> game (pozitivní reciprocita)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 descr="http://upload.wikimedia.org/wikipedia/commons/thumb/9/96/Centipede_game.svg/1920px-Centipede_game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636912"/>
            <a:ext cx="8693027" cy="2887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72880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</a:t>
            </a:r>
            <a:r>
              <a:rPr lang="cs-CZ" b="1" i="1" dirty="0" smtClean="0"/>
              <a:t>.: </a:t>
            </a:r>
            <a:r>
              <a:rPr lang="cs-CZ" b="1" i="1" dirty="0" err="1" smtClean="0"/>
              <a:t>Centipede</a:t>
            </a:r>
            <a:r>
              <a:rPr lang="cs-CZ" b="1" i="1" dirty="0" smtClean="0"/>
              <a:t> game s oplácením </a:t>
            </a:r>
            <a:r>
              <a:rPr lang="cs-CZ" dirty="0" smtClean="0"/>
              <a:t>(pozitivní i negativní reciprocita)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132856"/>
            <a:ext cx="6810375" cy="405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3959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Slabá a silná reciprocita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Slabá reciprocita- </a:t>
            </a:r>
            <a:r>
              <a:rPr lang="cs-CZ" dirty="0" smtClean="0"/>
              <a:t>předpokládá, že hráči mají z reciproč</a:t>
            </a:r>
            <a:r>
              <a:rPr lang="cs-CZ" dirty="0"/>
              <a:t>ních strategií </a:t>
            </a:r>
            <a:r>
              <a:rPr lang="cs-CZ" dirty="0" smtClean="0"/>
              <a:t>profit (víceméně </a:t>
            </a:r>
            <a:r>
              <a:rPr lang="cs-CZ" b="1" dirty="0" err="1" smtClean="0"/>
              <a:t>Axelrodův</a:t>
            </a:r>
            <a:r>
              <a:rPr lang="cs-CZ" b="1" dirty="0" smtClean="0"/>
              <a:t> </a:t>
            </a:r>
            <a:r>
              <a:rPr lang="cs-CZ" b="1" dirty="0" err="1" smtClean="0"/>
              <a:t>tit</a:t>
            </a:r>
            <a:r>
              <a:rPr lang="cs-CZ" b="1" dirty="0" smtClean="0"/>
              <a:t> </a:t>
            </a:r>
            <a:r>
              <a:rPr lang="cs-CZ" b="1" dirty="0" err="1" smtClean="0"/>
              <a:t>for</a:t>
            </a:r>
            <a:r>
              <a:rPr lang="cs-CZ" b="1" dirty="0" smtClean="0"/>
              <a:t> </a:t>
            </a:r>
            <a:r>
              <a:rPr lang="cs-CZ" b="1" dirty="0" err="1" smtClean="0"/>
              <a:t>tat</a:t>
            </a:r>
            <a:r>
              <a:rPr lang="cs-CZ" b="1" dirty="0" smtClean="0"/>
              <a:t>)</a:t>
            </a:r>
            <a:endParaRPr lang="cs-CZ" b="1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Silná reciprocita- </a:t>
            </a:r>
            <a:r>
              <a:rPr lang="cs-CZ" dirty="0" smtClean="0"/>
              <a:t>hráči volí </a:t>
            </a:r>
            <a:r>
              <a:rPr lang="cs-CZ" dirty="0" err="1" smtClean="0"/>
              <a:t>suboptimální</a:t>
            </a:r>
            <a:r>
              <a:rPr lang="cs-CZ" dirty="0" smtClean="0"/>
              <a:t> strategie, aby 1. kooperovali s těmi, kdo chtějí kooperovat nebo 2. trestali ty, kteří „podvádějí“ (</a:t>
            </a:r>
            <a:r>
              <a:rPr lang="cs-CZ" dirty="0" err="1" smtClean="0"/>
              <a:t>freeridery</a:t>
            </a:r>
            <a:r>
              <a:rPr lang="cs-CZ" dirty="0" smtClean="0"/>
              <a:t>)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Obě strategie často v sociálním životě propojeny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73888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Reciproční altruismus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Co vypadá jako silná reciprocita v krátkém horizontu, je slabou reciprocitou v dlouhém horizontu (</a:t>
            </a:r>
            <a:r>
              <a:rPr lang="cs-CZ" b="1" dirty="0" err="1" smtClean="0"/>
              <a:t>tit</a:t>
            </a:r>
            <a:r>
              <a:rPr lang="cs-CZ" b="1" dirty="0" smtClean="0"/>
              <a:t> </a:t>
            </a:r>
            <a:r>
              <a:rPr lang="cs-CZ" b="1" dirty="0" err="1" smtClean="0"/>
              <a:t>for</a:t>
            </a:r>
            <a:r>
              <a:rPr lang="cs-CZ" b="1" dirty="0" smtClean="0"/>
              <a:t> </a:t>
            </a:r>
            <a:r>
              <a:rPr lang="cs-CZ" b="1" dirty="0" err="1" smtClean="0"/>
              <a:t>tat</a:t>
            </a:r>
            <a:r>
              <a:rPr lang="cs-CZ" dirty="0" smtClean="0"/>
              <a:t>).</a:t>
            </a:r>
          </a:p>
          <a:p>
            <a:r>
              <a:rPr lang="cs-CZ" b="1" dirty="0" smtClean="0"/>
              <a:t>„</a:t>
            </a:r>
            <a:r>
              <a:rPr lang="cs-CZ" b="1" dirty="0" err="1" smtClean="0"/>
              <a:t>Shadow</a:t>
            </a:r>
            <a:r>
              <a:rPr lang="cs-CZ" b="1" dirty="0" smtClean="0"/>
              <a:t> of the </a:t>
            </a:r>
            <a:r>
              <a:rPr lang="cs-CZ" b="1" dirty="0" err="1" smtClean="0"/>
              <a:t>future</a:t>
            </a:r>
            <a:r>
              <a:rPr lang="cs-CZ" b="1" dirty="0" smtClean="0"/>
              <a:t>“</a:t>
            </a:r>
          </a:p>
          <a:p>
            <a:r>
              <a:rPr lang="cs-CZ" dirty="0" smtClean="0"/>
              <a:t>Recipročních strategií celá řada, do hry vstupuje efektivní komunikace ve skupinách (evoluční biologie- skupinový výběr).</a:t>
            </a:r>
          </a:p>
          <a:p>
            <a:r>
              <a:rPr lang="cs-CZ" dirty="0" smtClean="0"/>
              <a:t>Platí zejména pro slabou reciprocitu (musí být naplněny podmínky </a:t>
            </a:r>
            <a:r>
              <a:rPr lang="cs-CZ" dirty="0" err="1" smtClean="0"/>
              <a:t>Ostromové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13458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Silná reciprocita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Obejde se bez konceptu „</a:t>
            </a:r>
            <a:r>
              <a:rPr lang="cs-CZ" i="1" dirty="0" err="1" smtClean="0"/>
              <a:t>shadow</a:t>
            </a:r>
            <a:r>
              <a:rPr lang="cs-CZ" i="1" dirty="0" smtClean="0"/>
              <a:t> of the </a:t>
            </a:r>
            <a:r>
              <a:rPr lang="cs-CZ" i="1" dirty="0" err="1" smtClean="0"/>
              <a:t>future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Spolupráce je „správná věc“, trestat nespolupráci je správná věc.</a:t>
            </a:r>
          </a:p>
          <a:p>
            <a:r>
              <a:rPr lang="cs-CZ" dirty="0" smtClean="0"/>
              <a:t>„Nákladné trestání“</a:t>
            </a:r>
          </a:p>
          <a:p>
            <a:r>
              <a:rPr lang="cs-CZ" dirty="0" smtClean="0"/>
              <a:t>Dá se využít i pro jednorázové hry, ale zároveň je i evolučním modelem</a:t>
            </a:r>
          </a:p>
          <a:p>
            <a:r>
              <a:rPr lang="cs-CZ" dirty="0" smtClean="0"/>
              <a:t>V evoluční biologii spojována se skupinami, které dokáží produkovat relativně homogenní chování, zároveň jsou v nich jedinci s různými vlastnostmi a selekční mechanismy favorizují více kooperativní skupiny.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78722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Laboratorní evidence nákladného trestání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 err="1" smtClean="0"/>
              <a:t>Ultimatum</a:t>
            </a:r>
            <a:r>
              <a:rPr lang="cs-CZ" b="1" i="1" dirty="0" smtClean="0"/>
              <a:t> </a:t>
            </a:r>
            <a:r>
              <a:rPr lang="cs-CZ" dirty="0" smtClean="0"/>
              <a:t>(vysoká míra silné reciprocity)</a:t>
            </a:r>
          </a:p>
          <a:p>
            <a:endParaRPr lang="cs-CZ" dirty="0"/>
          </a:p>
          <a:p>
            <a:r>
              <a:rPr lang="cs-CZ" b="1" i="1" dirty="0" smtClean="0"/>
              <a:t>Veřejné statky </a:t>
            </a:r>
            <a:r>
              <a:rPr lang="cs-CZ" dirty="0" smtClean="0"/>
              <a:t>(</a:t>
            </a:r>
            <a:r>
              <a:rPr lang="cs-CZ" dirty="0" err="1" smtClean="0"/>
              <a:t>Fehr-Fischbacher</a:t>
            </a:r>
            <a:r>
              <a:rPr lang="cs-CZ" dirty="0" smtClean="0"/>
              <a:t> 2004)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Neurovědy: dokumentují impulsivní negativní reakce k nespravedlnosti u lidí se silnou reciprocitou.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9820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problém (</a:t>
            </a:r>
            <a:r>
              <a:rPr lang="cs-CZ" dirty="0" err="1" smtClean="0"/>
              <a:t>Olson</a:t>
            </a:r>
            <a:r>
              <a:rPr lang="cs-CZ" dirty="0" smtClean="0"/>
              <a:t> 1965:1)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Lidé se společnými zájmy by se měli snažit prosazovat tyto společné zájmy.</a:t>
            </a:r>
          </a:p>
          <a:p>
            <a:endParaRPr lang="cs-CZ" dirty="0"/>
          </a:p>
          <a:p>
            <a:r>
              <a:rPr lang="cs-CZ" dirty="0" smtClean="0"/>
              <a:t>Problém u </a:t>
            </a:r>
            <a:r>
              <a:rPr lang="cs-CZ" b="1" dirty="0" smtClean="0"/>
              <a:t>veřejných statků (</a:t>
            </a:r>
            <a:r>
              <a:rPr lang="cs-CZ" b="1" i="1" dirty="0" smtClean="0"/>
              <a:t>public </a:t>
            </a:r>
            <a:r>
              <a:rPr lang="cs-CZ" b="1" i="1" dirty="0" err="1" smtClean="0"/>
              <a:t>goods</a:t>
            </a:r>
            <a:r>
              <a:rPr lang="cs-CZ" b="1" i="1" dirty="0" smtClean="0"/>
              <a:t>, </a:t>
            </a:r>
            <a:r>
              <a:rPr lang="cs-CZ" b="1" i="1" dirty="0" err="1" smtClean="0"/>
              <a:t>common</a:t>
            </a:r>
            <a:r>
              <a:rPr lang="cs-CZ" b="1" i="1" dirty="0" smtClean="0"/>
              <a:t> </a:t>
            </a:r>
            <a:r>
              <a:rPr lang="cs-CZ" b="1" i="1" dirty="0" err="1" smtClean="0"/>
              <a:t>pools</a:t>
            </a:r>
            <a:r>
              <a:rPr lang="cs-CZ" b="1" dirty="0" smtClean="0"/>
              <a:t>)</a:t>
            </a:r>
            <a:r>
              <a:rPr lang="cs-CZ" dirty="0" smtClean="0"/>
              <a:t>, kde ti, kdo se nepodílí, nemohou být z rozhodování snadno vyloučeni</a:t>
            </a:r>
          </a:p>
          <a:p>
            <a:endParaRPr lang="cs-CZ" dirty="0"/>
          </a:p>
          <a:p>
            <a:r>
              <a:rPr lang="cs-CZ" dirty="0" smtClean="0"/>
              <a:t>Zájem na benefitu </a:t>
            </a:r>
            <a:r>
              <a:rPr lang="cs-CZ" b="1" dirty="0" smtClean="0"/>
              <a:t>je společný</a:t>
            </a:r>
            <a:r>
              <a:rPr lang="cs-CZ" dirty="0" smtClean="0"/>
              <a:t>, zájem na tom přispět k němu, </a:t>
            </a:r>
            <a:r>
              <a:rPr lang="cs-CZ" b="1" dirty="0" smtClean="0"/>
              <a:t>společný není </a:t>
            </a:r>
            <a:r>
              <a:rPr lang="cs-CZ" b="1" i="1" dirty="0" smtClean="0"/>
              <a:t>(</a:t>
            </a:r>
            <a:r>
              <a:rPr lang="cs-CZ" b="1" i="1" dirty="0" err="1" smtClean="0"/>
              <a:t>freeriding</a:t>
            </a:r>
            <a:r>
              <a:rPr lang="cs-CZ" b="1" i="1" dirty="0" smtClean="0"/>
              <a:t>)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428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 descr="http://www.mpg.de/691238/zoom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700808"/>
            <a:ext cx="6195107" cy="4383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50443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 Jak častá je negativní silná reciprocita? (</a:t>
            </a:r>
            <a:r>
              <a:rPr lang="cs-CZ" dirty="0" err="1" smtClean="0"/>
              <a:t>Guala</a:t>
            </a:r>
            <a:r>
              <a:rPr lang="cs-CZ" dirty="0" smtClean="0"/>
              <a:t> 2012)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Guala</a:t>
            </a:r>
            <a:r>
              <a:rPr lang="cs-CZ" dirty="0" smtClean="0"/>
              <a:t> kritizuje, že skoro všechna evidence pochází z laboratorních experimentů</a:t>
            </a:r>
          </a:p>
          <a:p>
            <a:r>
              <a:rPr lang="cs-CZ" dirty="0" smtClean="0"/>
              <a:t>Dochází ale ke spontánní silné reciprocitě v jednorázových interakcích mimo laboratoř?</a:t>
            </a:r>
          </a:p>
          <a:p>
            <a:r>
              <a:rPr lang="cs-CZ" dirty="0" smtClean="0"/>
              <a:t>Nepotvrzují například etnografické studie v malých společnostech, nákladná pomsta v nich obvykle nevede k nastolení spolupráce</a:t>
            </a:r>
          </a:p>
          <a:p>
            <a:r>
              <a:rPr lang="cs-CZ" dirty="0" smtClean="0"/>
              <a:t> Dokumentována spíše slabá reciprocita a snahy o snížení nákladů na spolupráci.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96579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 smtClean="0"/>
              <a:t>Experimentální výzkum </a:t>
            </a:r>
            <a:r>
              <a:rPr lang="cs-CZ" sz="3600" b="1" dirty="0" smtClean="0"/>
              <a:t>silné reciprocity </a:t>
            </a:r>
            <a:r>
              <a:rPr lang="cs-CZ" sz="3600" b="1" dirty="0" smtClean="0"/>
              <a:t>v politice (Smirnov et al. 2011)</a:t>
            </a:r>
            <a:endParaRPr lang="cs-CZ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Straníci vyšší úroveň reciprocity, nestraníci nižší </a:t>
            </a:r>
          </a:p>
          <a:p>
            <a:r>
              <a:rPr lang="cs-CZ" dirty="0" smtClean="0"/>
              <a:t>Strana jako organizace produkující veřejné statky</a:t>
            </a:r>
          </a:p>
          <a:p>
            <a:r>
              <a:rPr lang="cs-CZ" dirty="0" smtClean="0"/>
              <a:t>Straníci častěji používají altruistické trestání </a:t>
            </a:r>
            <a:r>
              <a:rPr lang="cs-CZ" dirty="0" err="1" smtClean="0"/>
              <a:t>freeriderství</a:t>
            </a:r>
            <a:r>
              <a:rPr lang="cs-CZ" dirty="0" smtClean="0"/>
              <a:t> </a:t>
            </a:r>
            <a:r>
              <a:rPr lang="cs-CZ" dirty="0" smtClean="0"/>
              <a:t>než </a:t>
            </a:r>
            <a:r>
              <a:rPr lang="cs-CZ" dirty="0" smtClean="0"/>
              <a:t>nestraníci (otázka kauzality)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Odbory vyjednávající s vedením podniku, výsledek se vztahuje na všechny zaměstnance</a:t>
            </a:r>
          </a:p>
          <a:p>
            <a:endParaRPr lang="cs-CZ" dirty="0" smtClean="0"/>
          </a:p>
          <a:p>
            <a:r>
              <a:rPr lang="cs-CZ" dirty="0" smtClean="0"/>
              <a:t>Každý třídně uvědomělý dělník, konfrontovaný s možností účastnit se revoluce</a:t>
            </a:r>
          </a:p>
          <a:p>
            <a:endParaRPr lang="cs-CZ" dirty="0" smtClean="0"/>
          </a:p>
          <a:p>
            <a:r>
              <a:rPr lang="cs-CZ" dirty="0" smtClean="0"/>
              <a:t>Země jednající o možnosti snížení emisí nebo o odzbrojení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04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Různá strategická logika kolektivní akce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Kolektivní akce poskytují svou strukturou odměn aktérům z hlediska strategické akce různě silné pobídky k (ne)spolupráci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Vězňovo dilema, „záruka“, „zbabělec“.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89524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se řeší kolektivní dilemata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Kolektivní dilemata existují, </a:t>
            </a:r>
            <a:r>
              <a:rPr lang="cs-CZ" dirty="0" err="1" smtClean="0"/>
              <a:t>Olsonův</a:t>
            </a:r>
            <a:r>
              <a:rPr lang="cs-CZ" dirty="0" smtClean="0"/>
              <a:t> příspěvek je analýza, jak je aktéři překonávají</a:t>
            </a:r>
          </a:p>
          <a:p>
            <a:endParaRPr lang="cs-CZ" dirty="0"/>
          </a:p>
          <a:p>
            <a:r>
              <a:rPr lang="cs-CZ" dirty="0" smtClean="0"/>
              <a:t>Donucení</a:t>
            </a:r>
          </a:p>
          <a:p>
            <a:r>
              <a:rPr lang="cs-CZ" dirty="0" smtClean="0"/>
              <a:t>Privilegovaná skupina</a:t>
            </a:r>
          </a:p>
          <a:p>
            <a:r>
              <a:rPr lang="cs-CZ" dirty="0" smtClean="0"/>
              <a:t>Selektivní pobídky</a:t>
            </a:r>
          </a:p>
          <a:p>
            <a:r>
              <a:rPr lang="cs-CZ" dirty="0" smtClean="0"/>
              <a:t>Podmínečná spolupráce</a:t>
            </a:r>
          </a:p>
          <a:p>
            <a:r>
              <a:rPr lang="cs-CZ" dirty="0" smtClean="0"/>
              <a:t>Benefity, plynoucí ze spolupráce/procesu</a:t>
            </a:r>
          </a:p>
          <a:p>
            <a:r>
              <a:rPr lang="cs-CZ" dirty="0" smtClean="0"/>
              <a:t>Altruismus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9823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Donucení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Řada oblastí, kde existují pobídky k </a:t>
            </a:r>
            <a:r>
              <a:rPr lang="cs-CZ" dirty="0" err="1" smtClean="0"/>
              <a:t>freeridingu</a:t>
            </a:r>
            <a:r>
              <a:rPr lang="cs-CZ" dirty="0" smtClean="0"/>
              <a:t>, řešena donucením (Hobbes- </a:t>
            </a:r>
            <a:r>
              <a:rPr lang="cs-CZ" b="1" i="1" dirty="0" err="1" smtClean="0"/>
              <a:t>Leviathan</a:t>
            </a:r>
            <a:r>
              <a:rPr lang="cs-CZ" dirty="0" smtClean="0"/>
              <a:t>)</a:t>
            </a:r>
          </a:p>
          <a:p>
            <a:r>
              <a:rPr lang="cs-CZ" dirty="0" smtClean="0"/>
              <a:t>Placení daní, environmentální chování</a:t>
            </a:r>
          </a:p>
          <a:p>
            <a:endParaRPr lang="cs-CZ" dirty="0"/>
          </a:p>
          <a:p>
            <a:r>
              <a:rPr lang="cs-CZ" dirty="0" smtClean="0"/>
              <a:t>Vynucuje nejčastěji stát, ale i mafie, náboženský text…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7040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Privilegovaná skupina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P.s.</a:t>
            </a:r>
            <a:r>
              <a:rPr lang="cs-CZ" dirty="0" smtClean="0"/>
              <a:t> je taková, v níž je pro </a:t>
            </a:r>
            <a:r>
              <a:rPr lang="cs-CZ" b="1" dirty="0" smtClean="0"/>
              <a:t>jednoho</a:t>
            </a:r>
            <a:r>
              <a:rPr lang="cs-CZ" dirty="0" smtClean="0"/>
              <a:t> jejího člena výhodné nést </a:t>
            </a:r>
            <a:r>
              <a:rPr lang="cs-CZ" b="1" dirty="0" smtClean="0"/>
              <a:t>veškeré náklady </a:t>
            </a:r>
            <a:r>
              <a:rPr lang="cs-CZ" dirty="0" smtClean="0"/>
              <a:t>kolektivní akce</a:t>
            </a:r>
          </a:p>
          <a:p>
            <a:endParaRPr lang="cs-CZ" dirty="0"/>
          </a:p>
          <a:p>
            <a:r>
              <a:rPr lang="cs-CZ" dirty="0" smtClean="0"/>
              <a:t>Opakem situace, kdy to není výhodné a/nebo je to výhodné pro více něž jednoho člena (pak kolektivní statek nemusí vzniknout).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5532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Selektivní pobídky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Podle </a:t>
            </a:r>
            <a:r>
              <a:rPr lang="cs-CZ" dirty="0" err="1" smtClean="0"/>
              <a:t>Olsona</a:t>
            </a:r>
            <a:r>
              <a:rPr lang="cs-CZ" dirty="0" smtClean="0"/>
              <a:t> je řešením problému kolektivní akce přítomnost </a:t>
            </a:r>
            <a:r>
              <a:rPr lang="cs-CZ" b="1" dirty="0" smtClean="0"/>
              <a:t>selektivních pobídek</a:t>
            </a:r>
          </a:p>
          <a:p>
            <a:r>
              <a:rPr lang="cs-CZ" b="1" dirty="0" err="1" smtClean="0"/>
              <a:t>S.p</a:t>
            </a:r>
            <a:r>
              <a:rPr lang="cs-CZ" b="1" dirty="0" smtClean="0"/>
              <a:t>. </a:t>
            </a:r>
            <a:r>
              <a:rPr lang="cs-CZ" dirty="0" smtClean="0"/>
              <a:t>jsou vyhrazeny pouze pro ty, kdo se účastní kolektivní akce (právní asistence pro členy odborů), mohou být pozitivní i negativní</a:t>
            </a:r>
          </a:p>
          <a:p>
            <a:r>
              <a:rPr lang="cs-CZ" dirty="0" smtClean="0"/>
              <a:t>Mechanismus vytváření selektivních pobídek je </a:t>
            </a:r>
            <a:r>
              <a:rPr lang="cs-CZ" b="1" dirty="0" smtClean="0"/>
              <a:t>sám o sobě kolektivní akcí</a:t>
            </a:r>
            <a:r>
              <a:rPr lang="cs-CZ" dirty="0" smtClean="0"/>
              <a:t> (problematické vysvětlení)</a:t>
            </a:r>
            <a:r>
              <a:rPr lang="cs-CZ" b="1" dirty="0" smtClean="0"/>
              <a:t>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161056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Benefity plynoucí z procesu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Jsou speciálním typem selektivní pobídky</a:t>
            </a:r>
          </a:p>
          <a:p>
            <a:endParaRPr lang="cs-CZ" dirty="0"/>
          </a:p>
          <a:p>
            <a:r>
              <a:rPr lang="cs-CZ" dirty="0" smtClean="0"/>
              <a:t>Úzce spojeny s procesem kolektivní akce, případně dokonce jejím konstituujícím mechanismem</a:t>
            </a:r>
          </a:p>
          <a:p>
            <a:endParaRPr lang="cs-CZ" dirty="0"/>
          </a:p>
          <a:p>
            <a:r>
              <a:rPr lang="cs-CZ" dirty="0" smtClean="0"/>
              <a:t>Příklad: fungování kibuců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5859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836</Words>
  <Application>Microsoft Office PowerPoint</Application>
  <PresentationFormat>Předvádění na obrazovce (4:3)</PresentationFormat>
  <Paragraphs>105</Paragraphs>
  <Slides>22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Office Theme</vt:lpstr>
      <vt:lpstr>Kolektivní akce v politice</vt:lpstr>
      <vt:lpstr>Základní problém (Olson 1965:1)</vt:lpstr>
      <vt:lpstr>Příklady</vt:lpstr>
      <vt:lpstr>Různá strategická logika kolektivní akce</vt:lpstr>
      <vt:lpstr>Jak se řeší kolektivní dilemata</vt:lpstr>
      <vt:lpstr>Donucení</vt:lpstr>
      <vt:lpstr>Privilegovaná skupina</vt:lpstr>
      <vt:lpstr>Selektivní pobídky</vt:lpstr>
      <vt:lpstr>Benefity plynoucí z procesu</vt:lpstr>
      <vt:lpstr>Podmíněná spolupráce v důvěrných skupinách</vt:lpstr>
      <vt:lpstr>Logika podmíněné spolupráce</vt:lpstr>
      <vt:lpstr>Limity sebezájmu</vt:lpstr>
      <vt:lpstr>Alternativní vysvětlení: Reciprocita</vt:lpstr>
      <vt:lpstr>Př: Centipede game (pozitivní reciprocita)</vt:lpstr>
      <vt:lpstr>Př.: Centipede game s oplácením (pozitivní i negativní reciprocita)</vt:lpstr>
      <vt:lpstr>Slabá a silná reciprocita</vt:lpstr>
      <vt:lpstr>Reciproční altruismus</vt:lpstr>
      <vt:lpstr>Silná reciprocita</vt:lpstr>
      <vt:lpstr>Laboratorní evidence nákladného trestání</vt:lpstr>
      <vt:lpstr>Prezentace aplikace PowerPoint</vt:lpstr>
      <vt:lpstr> Jak častá je negativní silná reciprocita? (Guala 2012)</vt:lpstr>
      <vt:lpstr>Experimentální výzkum silné reciprocity v politice (Smirnov et al. 2011)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Kolektivní akce v politice</dc:title>
  <dc:creator>Roman</dc:creator>
  <cp:lastModifiedBy>Roman Chytilek</cp:lastModifiedBy>
  <cp:revision>36</cp:revision>
  <dcterms:created xsi:type="dcterms:W3CDTF">2015-04-21T09:01:11Z</dcterms:created>
  <dcterms:modified xsi:type="dcterms:W3CDTF">2015-04-21T14:59:35Z</dcterms:modified>
</cp:coreProperties>
</file>