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4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57" r:id="rId18"/>
    <p:sldId id="258" r:id="rId19"/>
    <p:sldId id="259" r:id="rId20"/>
    <p:sldId id="278" r:id="rId21"/>
    <p:sldId id="280" r:id="rId22"/>
    <p:sldId id="281" r:id="rId23"/>
    <p:sldId id="282" r:id="rId24"/>
    <p:sldId id="283" r:id="rId25"/>
    <p:sldId id="284" r:id="rId26"/>
    <p:sldId id="286" r:id="rId27"/>
    <p:sldId id="287" r:id="rId28"/>
    <p:sldId id="288" r:id="rId29"/>
    <p:sldId id="289" r:id="rId30"/>
    <p:sldId id="290" r:id="rId31"/>
    <p:sldId id="291" r:id="rId32"/>
    <p:sldId id="293" r:id="rId33"/>
    <p:sldId id="295" r:id="rId34"/>
    <p:sldId id="294" r:id="rId35"/>
    <p:sldId id="297" r:id="rId36"/>
    <p:sldId id="29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23/03/15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8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23/03/15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2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23/03/15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0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23/03/15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23/03/15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23/03/15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8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23/03/15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23/03/15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23/03/15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5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23/03/15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3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F76-550D-304D-8560-E0412C63A2E8}" type="datetimeFigureOut">
              <a:rPr lang="en-US" smtClean="0"/>
              <a:t>23/03/15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6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88F76-550D-304D-8560-E0412C63A2E8}" type="datetimeFigureOut">
              <a:rPr lang="en-US" smtClean="0"/>
              <a:t>23/03/15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B3B91-70F2-7F41-9024-0BEA26882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4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Emoce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24.3.2015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50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Politická</a:t>
            </a:r>
            <a:r>
              <a:rPr lang="en-US" dirty="0" smtClean="0"/>
              <a:t> </a:t>
            </a:r>
            <a:r>
              <a:rPr lang="en-US" dirty="0" err="1" smtClean="0"/>
              <a:t>kognice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Základ sociální kognice</a:t>
            </a:r>
          </a:p>
          <a:p>
            <a:r>
              <a:rPr lang="cs-CZ" dirty="0" err="1" smtClean="0"/>
              <a:t>Vitorio</a:t>
            </a:r>
            <a:r>
              <a:rPr lang="cs-CZ" dirty="0" smtClean="0"/>
              <a:t> </a:t>
            </a:r>
            <a:r>
              <a:rPr lang="cs-CZ" dirty="0" err="1" smtClean="0"/>
              <a:t>Gallese</a:t>
            </a:r>
            <a:r>
              <a:rPr lang="cs-CZ" dirty="0" smtClean="0"/>
              <a:t> objevil zrcadlové neurony </a:t>
            </a:r>
            <a:endParaRPr lang="cs-CZ" dirty="0" smtClean="0"/>
          </a:p>
          <a:p>
            <a:r>
              <a:rPr lang="cs-CZ" dirty="0" smtClean="0"/>
              <a:t>Mentální reprezentace </a:t>
            </a:r>
            <a:r>
              <a:rPr lang="cs-CZ" dirty="0" smtClean="0"/>
              <a:t>určitých objektů a činností.</a:t>
            </a:r>
          </a:p>
          <a:p>
            <a:r>
              <a:rPr lang="cs-CZ" dirty="0" smtClean="0"/>
              <a:t>V různých částech mozku. </a:t>
            </a:r>
          </a:p>
          <a:p>
            <a:r>
              <a:rPr lang="cs-CZ" dirty="0" smtClean="0"/>
              <a:t>Klíčové pro emoce v sociálních interakcích:“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you‘re</a:t>
            </a:r>
            <a:r>
              <a:rPr lang="cs-CZ" dirty="0" smtClean="0"/>
              <a:t> </a:t>
            </a:r>
            <a:r>
              <a:rPr lang="cs-CZ" dirty="0" err="1" smtClean="0"/>
              <a:t>smiling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smiles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”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207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Zrcadlové</a:t>
            </a:r>
            <a:r>
              <a:rPr lang="en-US" dirty="0" smtClean="0"/>
              <a:t> </a:t>
            </a:r>
            <a:r>
              <a:rPr lang="en-US" dirty="0" err="1" smtClean="0"/>
              <a:t>neurony</a:t>
            </a:r>
            <a:r>
              <a:rPr lang="en-US" dirty="0" smtClean="0"/>
              <a:t> a </a:t>
            </a:r>
            <a:r>
              <a:rPr lang="en-US" dirty="0" err="1" smtClean="0"/>
              <a:t>nevědomé</a:t>
            </a:r>
            <a:r>
              <a:rPr lang="en-US" dirty="0" smtClean="0"/>
              <a:t> </a:t>
            </a:r>
            <a:r>
              <a:rPr lang="en-US" dirty="0" err="1" smtClean="0"/>
              <a:t>obličejové</a:t>
            </a:r>
            <a:r>
              <a:rPr lang="en-US" dirty="0" smtClean="0"/>
              <a:t> </a:t>
            </a:r>
            <a:r>
              <a:rPr lang="en-US" dirty="0" err="1" smtClean="0"/>
              <a:t>reakce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854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Antonio </a:t>
            </a:r>
            <a:r>
              <a:rPr lang="en-US" dirty="0" err="1" smtClean="0"/>
              <a:t>Damasio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1" y="1600200"/>
            <a:ext cx="4642678" cy="4525963"/>
          </a:xfrm>
        </p:spPr>
        <p:txBody>
          <a:bodyPr/>
          <a:lstStyle/>
          <a:p>
            <a:r>
              <a:rPr lang="cs-CZ" dirty="0" smtClean="0"/>
              <a:t>Descartova </a:t>
            </a:r>
            <a:r>
              <a:rPr lang="cs-CZ" dirty="0" smtClean="0"/>
              <a:t>chyba</a:t>
            </a:r>
          </a:p>
          <a:p>
            <a:r>
              <a:rPr lang="cs-CZ" dirty="0" smtClean="0"/>
              <a:t>Emoce jsou neoddělitelnou součástí lidského rozumu</a:t>
            </a:r>
          </a:p>
          <a:p>
            <a:r>
              <a:rPr lang="cs-CZ" dirty="0" smtClean="0"/>
              <a:t>Neurologické </a:t>
            </a:r>
            <a:r>
              <a:rPr lang="cs-CZ" dirty="0" smtClean="0"/>
              <a:t>studie potvrzují primárnost afektu</a:t>
            </a:r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704" y="1417638"/>
            <a:ext cx="3550916" cy="4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1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3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Phineas Gage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9034"/>
            <a:ext cx="8549941" cy="5415229"/>
          </a:xfrm>
        </p:spPr>
        <p:txBody>
          <a:bodyPr numCol="2">
            <a:normAutofit/>
          </a:bodyPr>
          <a:lstStyle/>
          <a:p>
            <a:r>
              <a:rPr lang="cs-CZ" sz="2800" dirty="0" smtClean="0"/>
              <a:t>Neurologický případ z roku 1848</a:t>
            </a:r>
          </a:p>
          <a:p>
            <a:r>
              <a:rPr lang="cs-CZ" sz="2800" dirty="0" smtClean="0"/>
              <a:t>Otázka </a:t>
            </a:r>
            <a:r>
              <a:rPr lang="cs-CZ" sz="2800" dirty="0" smtClean="0"/>
              <a:t>toho, co tvoří osobnost člověka? </a:t>
            </a:r>
            <a:endParaRPr lang="cs-CZ" sz="2800" dirty="0" smtClean="0"/>
          </a:p>
          <a:p>
            <a:r>
              <a:rPr lang="cs-CZ" sz="2800" dirty="0" smtClean="0"/>
              <a:t>Existuje </a:t>
            </a:r>
            <a:r>
              <a:rPr lang="cs-CZ" sz="2800" dirty="0" smtClean="0"/>
              <a:t>svobodná vůle</a:t>
            </a:r>
            <a:r>
              <a:rPr lang="cs-CZ" sz="2800" dirty="0" smtClean="0"/>
              <a:t>?</a:t>
            </a:r>
          </a:p>
          <a:p>
            <a:r>
              <a:rPr lang="cs-CZ" sz="2800" dirty="0" smtClean="0"/>
              <a:t>Novodobý </a:t>
            </a:r>
            <a:r>
              <a:rPr lang="cs-CZ" sz="2800" dirty="0" err="1" smtClean="0"/>
              <a:t>Phineas</a:t>
            </a:r>
            <a:r>
              <a:rPr lang="cs-CZ" sz="2800" dirty="0" smtClean="0"/>
              <a:t> </a:t>
            </a:r>
            <a:r>
              <a:rPr lang="cs-CZ" sz="2800" dirty="0" err="1" smtClean="0"/>
              <a:t>Gage</a:t>
            </a:r>
            <a:r>
              <a:rPr lang="cs-CZ" sz="2800" dirty="0" smtClean="0"/>
              <a:t> byl </a:t>
            </a:r>
            <a:r>
              <a:rPr lang="cs-CZ" sz="2800" dirty="0" err="1" smtClean="0"/>
              <a:t>Damasiův</a:t>
            </a:r>
            <a:r>
              <a:rPr lang="cs-CZ" sz="2800" dirty="0" smtClean="0"/>
              <a:t> pacient</a:t>
            </a:r>
          </a:p>
          <a:p>
            <a:r>
              <a:rPr lang="cs-CZ" sz="2800" dirty="0" smtClean="0"/>
              <a:t>Deficit emocí souvisí se špatným rozhodováním</a:t>
            </a:r>
          </a:p>
          <a:p>
            <a:endParaRPr lang="cs-CZ" sz="2400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3" descr="Screenshot 2014-04-29 19.5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5" y="1220937"/>
            <a:ext cx="3124430" cy="536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22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		</a:t>
            </a:r>
            <a:r>
              <a:rPr lang="en-US" sz="3600" dirty="0" err="1" smtClean="0"/>
              <a:t>Somatické</a:t>
            </a:r>
            <a:r>
              <a:rPr lang="en-US" sz="3600" dirty="0" smtClean="0"/>
              <a:t> </a:t>
            </a:r>
            <a:r>
              <a:rPr lang="en-US" sz="3600" dirty="0" err="1" smtClean="0"/>
              <a:t>markery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 numCol="2"/>
          <a:lstStyle/>
          <a:p>
            <a:r>
              <a:rPr lang="cs-CZ" dirty="0" smtClean="0"/>
              <a:t>Asociativní vazby mezi určitými stimuly a afektivními stavy, které na ně reagují. </a:t>
            </a:r>
          </a:p>
          <a:p>
            <a:r>
              <a:rPr lang="cs-CZ" dirty="0" smtClean="0"/>
              <a:t>Oblast </a:t>
            </a:r>
            <a:r>
              <a:rPr lang="cs-CZ" dirty="0" err="1" smtClean="0"/>
              <a:t>ventromediálního</a:t>
            </a:r>
            <a:r>
              <a:rPr lang="cs-CZ" dirty="0" smtClean="0"/>
              <a:t> </a:t>
            </a:r>
            <a:r>
              <a:rPr lang="cs-CZ" dirty="0" err="1" smtClean="0"/>
              <a:t>prefrontálního</a:t>
            </a:r>
            <a:r>
              <a:rPr lang="cs-CZ" dirty="0" smtClean="0"/>
              <a:t> kortexu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782" y="2213563"/>
            <a:ext cx="3472722" cy="391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26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Somatické</a:t>
            </a:r>
            <a:r>
              <a:rPr lang="en-US" dirty="0" smtClean="0"/>
              <a:t> </a:t>
            </a:r>
            <a:r>
              <a:rPr lang="en-US" dirty="0" err="1" smtClean="0"/>
              <a:t>markery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9801"/>
          </a:xfrm>
        </p:spPr>
        <p:txBody>
          <a:bodyPr/>
          <a:lstStyle/>
          <a:p>
            <a:r>
              <a:rPr lang="cs-CZ" dirty="0" smtClean="0"/>
              <a:t>Navozují somatické stavy ovlivňující podobu rozhodnutí</a:t>
            </a:r>
          </a:p>
          <a:p>
            <a:r>
              <a:rPr lang="cs-CZ" dirty="0" smtClean="0"/>
              <a:t>Somatické </a:t>
            </a:r>
            <a:r>
              <a:rPr lang="cs-CZ" dirty="0" err="1" smtClean="0"/>
              <a:t>markery</a:t>
            </a:r>
            <a:r>
              <a:rPr lang="cs-CZ" dirty="0" smtClean="0"/>
              <a:t> vyplývají (vědomě nebo nevědomě) z minulých zkušeností</a:t>
            </a:r>
          </a:p>
          <a:p>
            <a:r>
              <a:rPr lang="cs-CZ" dirty="0" smtClean="0"/>
              <a:t>Výzkum pomocí Iowa </a:t>
            </a:r>
            <a:r>
              <a:rPr lang="cs-CZ" dirty="0" err="1" smtClean="0"/>
              <a:t>Gambling</a:t>
            </a:r>
            <a:r>
              <a:rPr lang="cs-CZ" dirty="0" smtClean="0"/>
              <a:t> </a:t>
            </a:r>
            <a:r>
              <a:rPr lang="cs-CZ" dirty="0" err="1" smtClean="0"/>
              <a:t>Task</a:t>
            </a:r>
            <a:endParaRPr lang="cs-CZ" dirty="0" smtClean="0"/>
          </a:p>
          <a:p>
            <a:r>
              <a:rPr lang="en-US" dirty="0" err="1" smtClean="0"/>
              <a:t>Afekt</a:t>
            </a:r>
            <a:r>
              <a:rPr lang="en-US" dirty="0" smtClean="0"/>
              <a:t> </a:t>
            </a:r>
            <a:r>
              <a:rPr lang="en-US" dirty="0" err="1" smtClean="0"/>
              <a:t>vstupuje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nedílná</a:t>
            </a:r>
            <a:r>
              <a:rPr lang="en-US" dirty="0" smtClean="0"/>
              <a:t> </a:t>
            </a:r>
            <a:r>
              <a:rPr lang="en-US" dirty="0" err="1" smtClean="0"/>
              <a:t>součást</a:t>
            </a:r>
            <a:r>
              <a:rPr lang="en-US" dirty="0" smtClean="0"/>
              <a:t> do </a:t>
            </a:r>
            <a:r>
              <a:rPr lang="en-US" dirty="0" err="1" smtClean="0"/>
              <a:t>rozhodování</a:t>
            </a:r>
            <a:endParaRPr lang="en-US" dirty="0" smtClean="0"/>
          </a:p>
          <a:p>
            <a:r>
              <a:rPr lang="en-US" dirty="0" smtClean="0"/>
              <a:t>Descartes a </a:t>
            </a:r>
            <a:r>
              <a:rPr lang="en-US" dirty="0" err="1" smtClean="0"/>
              <a:t>spol</a:t>
            </a:r>
            <a:r>
              <a:rPr lang="en-US" dirty="0" smtClean="0"/>
              <a:t>. se </a:t>
            </a:r>
            <a:r>
              <a:rPr lang="en-US" dirty="0" err="1" smtClean="0"/>
              <a:t>mýlí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Rozum</a:t>
            </a:r>
            <a:r>
              <a:rPr lang="en-US" dirty="0" smtClean="0"/>
              <a:t> vs. </a:t>
            </a:r>
            <a:r>
              <a:rPr lang="en-US" dirty="0" err="1" smtClean="0"/>
              <a:t>cit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66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Překonána tradiční dichotomie</a:t>
            </a:r>
          </a:p>
          <a:p>
            <a:r>
              <a:rPr lang="cs-CZ" dirty="0" smtClean="0"/>
              <a:t>Moderní neurověda integruje afektivní a rozumovou složku rozhodování</a:t>
            </a:r>
          </a:p>
          <a:p>
            <a:r>
              <a:rPr lang="cs-CZ" dirty="0" smtClean="0"/>
              <a:t>Dvě navzájem související strany jedné mince</a:t>
            </a:r>
          </a:p>
          <a:p>
            <a:r>
              <a:rPr lang="cs-CZ" dirty="0" smtClean="0"/>
              <a:t>Afektivní procesy jsou z velké části </a:t>
            </a:r>
            <a:r>
              <a:rPr lang="cs-CZ" i="1" dirty="0" smtClean="0"/>
              <a:t>automatické</a:t>
            </a:r>
            <a:r>
              <a:rPr lang="cs-CZ" dirty="0" smtClean="0"/>
              <a:t> a </a:t>
            </a:r>
            <a:r>
              <a:rPr lang="cs-CZ" i="1" dirty="0" smtClean="0"/>
              <a:t>nevědomé</a:t>
            </a:r>
          </a:p>
          <a:p>
            <a:r>
              <a:rPr lang="cs-CZ" dirty="0" smtClean="0"/>
              <a:t>Multidisciplinární přístup, poznatky ostatních oborů využity při studiu politických procesů</a:t>
            </a:r>
          </a:p>
          <a:p>
            <a:endParaRPr lang="cs-CZ" dirty="0" smtClean="0"/>
          </a:p>
          <a:p>
            <a:r>
              <a:rPr lang="cs-CZ" dirty="0" smtClean="0"/>
              <a:t>Překážky výzkumu: špatná operacionalizace a měření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500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Emoce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William James 1884:</a:t>
            </a:r>
          </a:p>
          <a:p>
            <a:pPr marL="0" indent="0">
              <a:buNone/>
            </a:pPr>
            <a:r>
              <a:rPr lang="en-US" dirty="0" smtClean="0"/>
              <a:t>“What is emotion?”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Problémy</a:t>
            </a:r>
            <a:r>
              <a:rPr lang="en-US" dirty="0" smtClean="0"/>
              <a:t> s </a:t>
            </a:r>
            <a:r>
              <a:rPr lang="en-US" dirty="0" err="1" smtClean="0"/>
              <a:t>definicí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Afekt</a:t>
            </a:r>
            <a:r>
              <a:rPr lang="en-US" dirty="0" smtClean="0"/>
              <a:t> vs. </a:t>
            </a:r>
            <a:r>
              <a:rPr lang="en-US" dirty="0" err="1" smtClean="0"/>
              <a:t>nálada</a:t>
            </a:r>
            <a:r>
              <a:rPr lang="en-US" dirty="0" smtClean="0"/>
              <a:t> vs. </a:t>
            </a:r>
            <a:r>
              <a:rPr lang="en-US" dirty="0" err="1" smtClean="0"/>
              <a:t>pocit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4321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Fridja</a:t>
            </a:r>
            <a:r>
              <a:rPr lang="en-US" dirty="0" smtClean="0"/>
              <a:t>, Scherer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Integrace existujících názorů na emoce:</a:t>
            </a:r>
          </a:p>
          <a:p>
            <a:pPr lvl="1"/>
            <a:r>
              <a:rPr lang="cs-CZ" dirty="0" smtClean="0"/>
              <a:t>Emoce zahrnují hodnocení stimulů</a:t>
            </a:r>
          </a:p>
          <a:p>
            <a:pPr lvl="1"/>
            <a:r>
              <a:rPr lang="cs-CZ" dirty="0" smtClean="0"/>
              <a:t>Emoce mají motivační komponent</a:t>
            </a:r>
          </a:p>
          <a:p>
            <a:pPr lvl="1"/>
            <a:r>
              <a:rPr lang="cs-CZ" dirty="0" smtClean="0"/>
              <a:t>Emoce se týkají celé osoby jedince</a:t>
            </a:r>
          </a:p>
          <a:p>
            <a:pPr lvl="1"/>
            <a:r>
              <a:rPr lang="cs-CZ" dirty="0" smtClean="0"/>
              <a:t>Emoce určují prioritu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343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Scherer 2005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cs-CZ" dirty="0" smtClean="0"/>
              <a:t>Emoce jsou procesy</a:t>
            </a:r>
          </a:p>
          <a:p>
            <a:pPr lvl="1"/>
            <a:r>
              <a:rPr lang="cs-CZ" dirty="0" smtClean="0"/>
              <a:t>Zaměřené na specifické události</a:t>
            </a:r>
          </a:p>
          <a:p>
            <a:pPr lvl="1"/>
            <a:r>
              <a:rPr lang="cs-CZ" dirty="0" smtClean="0"/>
              <a:t>Obsahují hodnocení těchto událostí</a:t>
            </a:r>
          </a:p>
          <a:p>
            <a:pPr lvl="1"/>
            <a:r>
              <a:rPr lang="cs-CZ" dirty="0" smtClean="0"/>
              <a:t>Ovliv</a:t>
            </a:r>
            <a:r>
              <a:rPr lang="cs-CZ" dirty="0" smtClean="0"/>
              <a:t>ňují většinu nebo všechny tělesné subsystémy, což vede ke vzniku mentální reprezentace emocionální epizody</a:t>
            </a:r>
          </a:p>
          <a:p>
            <a:pPr lvl="1"/>
            <a:r>
              <a:rPr lang="cs-CZ" dirty="0" smtClean="0"/>
              <a:t>Podléhají rychlým změnám</a:t>
            </a:r>
          </a:p>
          <a:p>
            <a:pPr lvl="1"/>
            <a:r>
              <a:rPr lang="cs-CZ" dirty="0" smtClean="0"/>
              <a:t>Mají silný vliv na chování (pomocí </a:t>
            </a:r>
            <a:r>
              <a:rPr lang="cs-CZ" dirty="0" err="1" smtClean="0"/>
              <a:t>action</a:t>
            </a:r>
            <a:r>
              <a:rPr lang="cs-CZ" dirty="0" smtClean="0"/>
              <a:t> </a:t>
            </a:r>
            <a:r>
              <a:rPr lang="cs-CZ" dirty="0" err="1" smtClean="0"/>
              <a:t>readiness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4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v </a:t>
            </a:r>
            <a:r>
              <a:rPr lang="en-US" dirty="0" err="1" smtClean="0"/>
              <a:t>politice</a:t>
            </a:r>
            <a:r>
              <a:rPr lang="en-US" dirty="0" smtClean="0"/>
              <a:t> </a:t>
            </a:r>
            <a:r>
              <a:rPr lang="en-US" dirty="0" err="1" smtClean="0"/>
              <a:t>místo</a:t>
            </a:r>
            <a:r>
              <a:rPr lang="en-US" dirty="0" smtClean="0"/>
              <a:t> pro </a:t>
            </a:r>
            <a:r>
              <a:rPr lang="en-US" dirty="0" err="1" smtClean="0"/>
              <a:t>emoce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..</a:t>
            </a:r>
            <a:r>
              <a:rPr lang="en-US" i="1" dirty="0"/>
              <a:t>it is the reason, alone, of the public, that ought to control and regulate the government. The passions ought to be controlled and regulated by the </a:t>
            </a:r>
            <a:r>
              <a:rPr lang="en-US" i="1" dirty="0" smtClean="0"/>
              <a:t>government.</a:t>
            </a:r>
            <a:r>
              <a:rPr lang="en-US" dirty="0" smtClean="0"/>
              <a:t>” (James Madison, Federalist 49)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88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Přístupy</a:t>
            </a:r>
            <a:r>
              <a:rPr lang="en-US" dirty="0" smtClean="0"/>
              <a:t> k </a:t>
            </a:r>
            <a:r>
              <a:rPr lang="en-US" dirty="0" err="1" smtClean="0"/>
              <a:t>emocím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346"/>
            <a:ext cx="8229600" cy="5280811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Diskrétní</a:t>
            </a:r>
            <a:r>
              <a:rPr lang="en-US" dirty="0" smtClean="0"/>
              <a:t> </a:t>
            </a:r>
            <a:r>
              <a:rPr lang="en-US" dirty="0" err="1" smtClean="0"/>
              <a:t>emoce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Anger, fear, disgust, sadness, </a:t>
            </a:r>
            <a:r>
              <a:rPr lang="en-US" dirty="0" err="1" smtClean="0"/>
              <a:t>hapiness</a:t>
            </a:r>
            <a:r>
              <a:rPr lang="en-US" dirty="0" smtClean="0"/>
              <a:t>, surprise (plus </a:t>
            </a:r>
            <a:r>
              <a:rPr lang="en-US" dirty="0" err="1" smtClean="0"/>
              <a:t>pohrdání</a:t>
            </a:r>
            <a:r>
              <a:rPr lang="en-US" dirty="0" smtClean="0"/>
              <a:t> a shame)</a:t>
            </a:r>
          </a:p>
          <a:p>
            <a:r>
              <a:rPr lang="en-US" dirty="0" err="1" smtClean="0"/>
              <a:t>Valenční</a:t>
            </a:r>
            <a:r>
              <a:rPr lang="en-US" dirty="0" smtClean="0"/>
              <a:t> model</a:t>
            </a:r>
          </a:p>
          <a:p>
            <a:pPr lvl="1"/>
            <a:r>
              <a:rPr lang="en-US" dirty="0" smtClean="0"/>
              <a:t>Like vs. dislike</a:t>
            </a:r>
          </a:p>
          <a:p>
            <a:r>
              <a:rPr lang="en-US" dirty="0" smtClean="0"/>
              <a:t>(Multi)</a:t>
            </a:r>
            <a:r>
              <a:rPr lang="en-US" dirty="0" err="1" smtClean="0"/>
              <a:t>dimenzionální</a:t>
            </a:r>
            <a:r>
              <a:rPr lang="en-US" dirty="0" smtClean="0"/>
              <a:t> </a:t>
            </a:r>
            <a:r>
              <a:rPr lang="en-US" dirty="0" err="1" smtClean="0"/>
              <a:t>modely</a:t>
            </a:r>
            <a:endParaRPr lang="en-US" dirty="0"/>
          </a:p>
          <a:p>
            <a:pPr lvl="1"/>
            <a:r>
              <a:rPr lang="en-US" dirty="0" err="1" smtClean="0"/>
              <a:t>Hodnocení</a:t>
            </a:r>
            <a:r>
              <a:rPr lang="en-US" dirty="0" smtClean="0"/>
              <a:t> </a:t>
            </a:r>
            <a:r>
              <a:rPr lang="en-US" dirty="0" err="1" smtClean="0"/>
              <a:t>situace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základě</a:t>
            </a:r>
            <a:r>
              <a:rPr lang="en-US" dirty="0" smtClean="0"/>
              <a:t> </a:t>
            </a:r>
            <a:r>
              <a:rPr lang="en-US" dirty="0" err="1" smtClean="0"/>
              <a:t>dimenzí</a:t>
            </a:r>
            <a:r>
              <a:rPr lang="en-US" dirty="0" smtClean="0"/>
              <a:t> (valence a arousal)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Konstruktivismus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řešení</a:t>
            </a:r>
            <a:r>
              <a:rPr lang="en-US" dirty="0" smtClean="0"/>
              <a:t>??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21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8150"/>
          </a:xfrm>
        </p:spPr>
        <p:txBody>
          <a:bodyPr>
            <a:normAutofit/>
          </a:bodyPr>
          <a:lstStyle/>
          <a:p>
            <a:r>
              <a:rPr lang="en-US" dirty="0" smtClean="0"/>
              <a:t>John Q. Public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742"/>
            <a:ext cx="8229600" cy="5445522"/>
          </a:xfrm>
        </p:spPr>
        <p:txBody>
          <a:bodyPr>
            <a:normAutofit/>
          </a:bodyPr>
          <a:lstStyle/>
          <a:p>
            <a:r>
              <a:rPr lang="cs-CZ" b="1" dirty="0" smtClean="0"/>
              <a:t>Charles </a:t>
            </a:r>
            <a:r>
              <a:rPr lang="cs-CZ" b="1" dirty="0" err="1" smtClean="0"/>
              <a:t>Taber</a:t>
            </a:r>
            <a:r>
              <a:rPr lang="cs-CZ" b="1" dirty="0" smtClean="0"/>
              <a:t> a </a:t>
            </a:r>
            <a:r>
              <a:rPr lang="cs-CZ" b="1" dirty="0" err="1" smtClean="0"/>
              <a:t>Milton</a:t>
            </a:r>
            <a:r>
              <a:rPr lang="cs-CZ" b="1" dirty="0" smtClean="0"/>
              <a:t> </a:t>
            </a:r>
            <a:r>
              <a:rPr lang="cs-CZ" b="1" dirty="0" err="1" smtClean="0"/>
              <a:t>Lodge</a:t>
            </a:r>
            <a:endParaRPr lang="cs-CZ" b="1" dirty="0" smtClean="0"/>
          </a:p>
          <a:p>
            <a:r>
              <a:rPr lang="cs-CZ" dirty="0" smtClean="0"/>
              <a:t>Stony </a:t>
            </a:r>
            <a:r>
              <a:rPr lang="cs-CZ" dirty="0" err="1" smtClean="0"/>
              <a:t>Brooks</a:t>
            </a:r>
            <a:r>
              <a:rPr lang="cs-CZ" dirty="0" smtClean="0"/>
              <a:t> od 80. let </a:t>
            </a:r>
          </a:p>
          <a:p>
            <a:r>
              <a:rPr lang="cs-CZ" dirty="0" smtClean="0"/>
              <a:t>Tradice </a:t>
            </a:r>
            <a:r>
              <a:rPr lang="cs-CZ" dirty="0" err="1" smtClean="0"/>
              <a:t>Zajonce</a:t>
            </a:r>
            <a:r>
              <a:rPr lang="cs-CZ" dirty="0" smtClean="0"/>
              <a:t> a </a:t>
            </a:r>
            <a:r>
              <a:rPr lang="cs-CZ" dirty="0" err="1" smtClean="0"/>
              <a:t>Damasia</a:t>
            </a:r>
            <a:endParaRPr lang="cs-CZ" dirty="0" smtClean="0"/>
          </a:p>
          <a:p>
            <a:r>
              <a:rPr lang="cs-CZ" dirty="0" smtClean="0"/>
              <a:t>Afekt ovliv</a:t>
            </a:r>
            <a:r>
              <a:rPr lang="cs-CZ" dirty="0" smtClean="0"/>
              <a:t>ňuje</a:t>
            </a:r>
            <a:r>
              <a:rPr lang="cs-CZ" dirty="0" smtClean="0"/>
              <a:t> </a:t>
            </a:r>
            <a:r>
              <a:rPr lang="cs-CZ" dirty="0" smtClean="0"/>
              <a:t>kognitivní procesy ve všech fázích</a:t>
            </a:r>
          </a:p>
          <a:p>
            <a:r>
              <a:rPr lang="cs-CZ" dirty="0" smtClean="0"/>
              <a:t>Automatické procesy</a:t>
            </a:r>
            <a:endParaRPr lang="cs-CZ" dirty="0" smtClean="0"/>
          </a:p>
          <a:p>
            <a:r>
              <a:rPr lang="cs-CZ" dirty="0" smtClean="0"/>
              <a:t>Každá </a:t>
            </a:r>
            <a:r>
              <a:rPr lang="cs-CZ" dirty="0" smtClean="0"/>
              <a:t>počáteční akce (I když si ji neuvědomujeme) udává směr celého následujícího kognitivního procesu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62562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8779"/>
            <a:ext cx="8229600" cy="6306878"/>
          </a:xfrm>
        </p:spPr>
        <p:txBody>
          <a:bodyPr>
            <a:normAutofit/>
          </a:bodyPr>
          <a:lstStyle/>
          <a:p>
            <a:r>
              <a:rPr lang="cs-CZ" sz="2800" i="1" dirty="0" smtClean="0"/>
              <a:t>Automatické asociace v </a:t>
            </a:r>
            <a:r>
              <a:rPr lang="cs-CZ" sz="2800" i="1" dirty="0" smtClean="0"/>
              <a:t>LTM</a:t>
            </a:r>
          </a:p>
          <a:p>
            <a:r>
              <a:rPr lang="cs-CZ" sz="2800" i="1" dirty="0" smtClean="0"/>
              <a:t>Hot </a:t>
            </a:r>
            <a:r>
              <a:rPr lang="cs-CZ" sz="2800" i="1" dirty="0" smtClean="0"/>
              <a:t>kognice</a:t>
            </a:r>
            <a:r>
              <a:rPr lang="cs-CZ" sz="2800" dirty="0" smtClean="0"/>
              <a:t>: afektivní náboj všech konceptů v LTM. </a:t>
            </a:r>
          </a:p>
          <a:p>
            <a:r>
              <a:rPr lang="cs-CZ" sz="2800" i="1" dirty="0" smtClean="0"/>
              <a:t>Prvenství </a:t>
            </a:r>
            <a:r>
              <a:rPr lang="cs-CZ" sz="2800" i="1" dirty="0" smtClean="0"/>
              <a:t>afektu</a:t>
            </a:r>
            <a:endParaRPr lang="cs-CZ" sz="2800" dirty="0"/>
          </a:p>
          <a:p>
            <a:r>
              <a:rPr lang="cs-CZ" sz="2800" i="1" dirty="0" smtClean="0"/>
              <a:t>Online evaluace</a:t>
            </a:r>
            <a:r>
              <a:rPr lang="cs-CZ" sz="2800" dirty="0" smtClean="0"/>
              <a:t>: protikladu k </a:t>
            </a:r>
            <a:r>
              <a:rPr lang="cs-CZ" sz="2800" dirty="0" err="1" smtClean="0"/>
              <a:t>memory-based</a:t>
            </a:r>
            <a:r>
              <a:rPr lang="cs-CZ" sz="2800" dirty="0" smtClean="0"/>
              <a:t> procesům (pravděpodobně fungují oba typy, otázka kdy a jak).</a:t>
            </a:r>
            <a:endParaRPr lang="cs-CZ" sz="2800" i="1" dirty="0" smtClean="0"/>
          </a:p>
          <a:p>
            <a:r>
              <a:rPr lang="cs-CZ" sz="2800" i="1" dirty="0" smtClean="0"/>
              <a:t>Šíření </a:t>
            </a:r>
            <a:r>
              <a:rPr lang="cs-CZ" sz="2800" i="1" dirty="0" smtClean="0"/>
              <a:t>afektu</a:t>
            </a:r>
            <a:r>
              <a:rPr lang="cs-CZ" sz="2800" dirty="0" smtClean="0"/>
              <a:t>: Afektivní náboj spojený s určitým konceptem v LTM a </a:t>
            </a:r>
            <a:r>
              <a:rPr lang="cs-CZ" sz="2800" dirty="0" err="1" smtClean="0"/>
              <a:t>updatovaný</a:t>
            </a:r>
            <a:r>
              <a:rPr lang="cs-CZ" sz="2800" dirty="0" smtClean="0"/>
              <a:t> online hodnocením afektivně zabarví všechny fáze kognitivních, rozhodovacích procesů a chování. Např. informace v souladu s aktuální náladou bude aktivována spíše.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299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588"/>
            <a:ext cx="8229600" cy="6774054"/>
          </a:xfrm>
        </p:spPr>
        <p:txBody>
          <a:bodyPr>
            <a:normAutofit/>
          </a:bodyPr>
          <a:lstStyle/>
          <a:p>
            <a:r>
              <a:rPr lang="cs-CZ" dirty="0" smtClean="0"/>
              <a:t>MOTIVOVANÉ UVAŽOVÁNÍ</a:t>
            </a:r>
          </a:p>
          <a:p>
            <a:pPr marL="0" indent="0">
              <a:buNone/>
            </a:pPr>
            <a:endParaRPr lang="cs-CZ" i="1" dirty="0" smtClean="0"/>
          </a:p>
          <a:p>
            <a:pPr lvl="1"/>
            <a:r>
              <a:rPr lang="cs-CZ" dirty="0" smtClean="0"/>
              <a:t>Uvažování neobjektivní</a:t>
            </a:r>
            <a:endParaRPr lang="cs-CZ" dirty="0" smtClean="0"/>
          </a:p>
          <a:p>
            <a:pPr lvl="1"/>
            <a:r>
              <a:rPr lang="cs-CZ" dirty="0" smtClean="0"/>
              <a:t>Afektivní motivace, inklinace k vlastnímu názoru</a:t>
            </a:r>
            <a:endParaRPr lang="cs-CZ" dirty="0" smtClean="0"/>
          </a:p>
          <a:p>
            <a:pPr lvl="1"/>
            <a:r>
              <a:rPr lang="cs-CZ" dirty="0" smtClean="0"/>
              <a:t>Původní postoj </a:t>
            </a:r>
            <a:r>
              <a:rPr lang="cs-CZ" dirty="0" smtClean="0"/>
              <a:t>(</a:t>
            </a:r>
            <a:r>
              <a:rPr lang="cs-CZ" dirty="0" smtClean="0"/>
              <a:t>pozitivní/negativní) </a:t>
            </a:r>
            <a:r>
              <a:rPr lang="cs-CZ" dirty="0" smtClean="0"/>
              <a:t>ovliv</a:t>
            </a:r>
            <a:r>
              <a:rPr lang="cs-CZ" dirty="0" smtClean="0"/>
              <a:t>ňuje veškeré další zpracování informace a uvažování</a:t>
            </a:r>
            <a:endParaRPr lang="cs-CZ" dirty="0" smtClean="0"/>
          </a:p>
          <a:p>
            <a:pPr lvl="1"/>
            <a:r>
              <a:rPr lang="cs-CZ" dirty="0" smtClean="0"/>
              <a:t>Informace, které nejsou v souladu s původním postojem automaticky </a:t>
            </a:r>
            <a:r>
              <a:rPr lang="cs-CZ" dirty="0" smtClean="0"/>
              <a:t>mají menší váhu, </a:t>
            </a:r>
            <a:r>
              <a:rPr lang="cs-CZ" dirty="0" err="1" smtClean="0"/>
              <a:t>kontaargumentace</a:t>
            </a:r>
            <a:endParaRPr lang="cs-CZ" dirty="0" smtClean="0"/>
          </a:p>
          <a:p>
            <a:pPr lvl="1"/>
            <a:r>
              <a:rPr lang="cs-CZ" dirty="0" smtClean="0"/>
              <a:t>Posílení původního </a:t>
            </a:r>
            <a:r>
              <a:rPr lang="cs-CZ" dirty="0" smtClean="0"/>
              <a:t>postoje a </a:t>
            </a:r>
            <a:r>
              <a:rPr lang="cs-CZ" dirty="0" smtClean="0"/>
              <a:t>názorová polarizace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smtClean="0"/>
              <a:t>Mediátorem je sofistikovanost (překvapivě?)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7448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3760"/>
            <a:ext cx="8229600" cy="5352403"/>
          </a:xfrm>
        </p:spPr>
        <p:txBody>
          <a:bodyPr/>
          <a:lstStyle/>
          <a:p>
            <a:r>
              <a:rPr lang="cs-CZ" dirty="0" smtClean="0"/>
              <a:t>Rychlá prvotní reakce indikující, zda je situace dobrá nebo </a:t>
            </a:r>
            <a:r>
              <a:rPr lang="cs-CZ" dirty="0" smtClean="0"/>
              <a:t>špatná</a:t>
            </a:r>
          </a:p>
          <a:p>
            <a:r>
              <a:rPr lang="cs-CZ" dirty="0" smtClean="0"/>
              <a:t>Nezabývají </a:t>
            </a:r>
            <a:r>
              <a:rPr lang="cs-CZ" dirty="0" smtClean="0"/>
              <a:t>se konkrétními emocemi (štěstí, smutek, strach atd.)</a:t>
            </a:r>
          </a:p>
          <a:p>
            <a:r>
              <a:rPr lang="cs-CZ" dirty="0" smtClean="0"/>
              <a:t>Veškeré usuzování a rozhodování podléhá afektivnímu zkreslení</a:t>
            </a:r>
          </a:p>
          <a:p>
            <a:r>
              <a:rPr lang="cs-CZ" dirty="0" smtClean="0"/>
              <a:t>Afektivní a kognitivní procesy navzájem propojeny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909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5154"/>
          </a:xfrm>
        </p:spPr>
        <p:txBody>
          <a:bodyPr/>
          <a:lstStyle/>
          <a:p>
            <a:r>
              <a:rPr lang="en-US" dirty="0" smtClean="0"/>
              <a:t>fMRI a </a:t>
            </a:r>
            <a:r>
              <a:rPr lang="en-US" dirty="0" err="1" smtClean="0"/>
              <a:t>motivované</a:t>
            </a:r>
            <a:r>
              <a:rPr lang="en-US" dirty="0" smtClean="0"/>
              <a:t> </a:t>
            </a:r>
            <a:r>
              <a:rPr lang="en-US" dirty="0" err="1" smtClean="0"/>
              <a:t>uvažování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5154"/>
            <a:ext cx="8229600" cy="5649911"/>
          </a:xfrm>
        </p:spPr>
        <p:txBody>
          <a:bodyPr numCol="1"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Drew</a:t>
            </a:r>
            <a:r>
              <a:rPr lang="cs-CZ" dirty="0" smtClean="0"/>
              <a:t> </a:t>
            </a:r>
            <a:r>
              <a:rPr lang="cs-CZ" dirty="0" err="1" smtClean="0"/>
              <a:t>Westen</a:t>
            </a:r>
            <a:r>
              <a:rPr lang="cs-CZ" dirty="0" smtClean="0"/>
              <a:t> et al. (2006):</a:t>
            </a:r>
          </a:p>
          <a:p>
            <a:pPr lvl="1"/>
            <a:r>
              <a:rPr lang="cs-CZ" dirty="0" smtClean="0"/>
              <a:t>Experiment během prezidentské kampaně v USA v roce 2004</a:t>
            </a:r>
          </a:p>
          <a:p>
            <a:pPr lvl="1"/>
            <a:r>
              <a:rPr lang="cs-CZ" dirty="0" smtClean="0"/>
              <a:t>Subjekty (silně identifikovaní republikáni a demokrati) zpracovávaly informace o kandidátech</a:t>
            </a:r>
          </a:p>
          <a:p>
            <a:pPr lvl="1"/>
            <a:r>
              <a:rPr lang="cs-CZ" dirty="0" smtClean="0"/>
              <a:t>reakci </a:t>
            </a:r>
            <a:r>
              <a:rPr lang="cs-CZ" dirty="0" smtClean="0"/>
              <a:t>v oblastech souvisejících s afektivními procesy, sociálními emocemi a hodnocením.</a:t>
            </a:r>
          </a:p>
        </p:txBody>
      </p:sp>
      <p:pic>
        <p:nvPicPr>
          <p:cNvPr id="4" name="Picture 3" descr="Screenshot 2014-04-29 22.57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71" y="741542"/>
            <a:ext cx="7138561" cy="17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39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Teorie</a:t>
            </a:r>
            <a:r>
              <a:rPr lang="en-US" dirty="0" smtClean="0"/>
              <a:t> </a:t>
            </a:r>
            <a:r>
              <a:rPr lang="en-US" dirty="0" err="1" smtClean="0"/>
              <a:t>afektivní</a:t>
            </a:r>
            <a:r>
              <a:rPr lang="en-US" dirty="0" smtClean="0"/>
              <a:t> </a:t>
            </a:r>
            <a:r>
              <a:rPr lang="en-US" dirty="0" err="1" smtClean="0"/>
              <a:t>inteligence</a:t>
            </a:r>
            <a:r>
              <a:rPr lang="en-US" dirty="0" smtClean="0"/>
              <a:t> (AIT)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7521"/>
            <a:ext cx="8229600" cy="4578642"/>
          </a:xfrm>
        </p:spPr>
        <p:txBody>
          <a:bodyPr/>
          <a:lstStyle/>
          <a:p>
            <a:r>
              <a:rPr lang="cs-CZ" dirty="0" smtClean="0"/>
              <a:t>Marcus, Neuman, </a:t>
            </a:r>
            <a:r>
              <a:rPr lang="cs-CZ" dirty="0" err="1" smtClean="0"/>
              <a:t>MacKuen</a:t>
            </a:r>
            <a:endParaRPr lang="cs-CZ" dirty="0" smtClean="0"/>
          </a:p>
          <a:p>
            <a:r>
              <a:rPr lang="cs-CZ" dirty="0" smtClean="0"/>
              <a:t>První systematická teorie emocí v politice</a:t>
            </a:r>
          </a:p>
          <a:p>
            <a:r>
              <a:rPr lang="cs-CZ" dirty="0" smtClean="0"/>
              <a:t>Nejvlivnější přístup v politické psychologii</a:t>
            </a:r>
          </a:p>
          <a:p>
            <a:r>
              <a:rPr lang="cs-CZ" dirty="0" smtClean="0"/>
              <a:t> Také vychází z </a:t>
            </a:r>
            <a:r>
              <a:rPr lang="cs-CZ" dirty="0" err="1" smtClean="0"/>
              <a:t>neurovědních</a:t>
            </a:r>
            <a:r>
              <a:rPr lang="cs-CZ" dirty="0" smtClean="0"/>
              <a:t> poznatků</a:t>
            </a:r>
          </a:p>
          <a:p>
            <a:r>
              <a:rPr lang="cs-CZ" dirty="0" smtClean="0"/>
              <a:t>Rozlišují dva základní systémy, jejichž základem jsou emoce: entusiasmus a úzkost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444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systémy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4944"/>
            <a:ext cx="8229600" cy="563531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Dispoziční systém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Zodpovídá za naučené chování a zvyky</a:t>
            </a:r>
          </a:p>
          <a:p>
            <a:pPr lvl="1"/>
            <a:r>
              <a:rPr lang="cs-CZ" dirty="0" smtClean="0"/>
              <a:t>Poskytuje okamžitou zpětnou vazbu našeho jednání</a:t>
            </a:r>
          </a:p>
          <a:p>
            <a:pPr lvl="1"/>
            <a:r>
              <a:rPr lang="cs-CZ" dirty="0" smtClean="0"/>
              <a:t>Produkuje entusiasmus</a:t>
            </a:r>
          </a:p>
          <a:p>
            <a:r>
              <a:rPr lang="cs-CZ" b="1" dirty="0" smtClean="0"/>
              <a:t>Dohlížecí systém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Kontroluje na momentální situaci a varuje organismus před hrozbami</a:t>
            </a:r>
          </a:p>
          <a:p>
            <a:pPr lvl="1"/>
            <a:r>
              <a:rPr lang="cs-CZ" dirty="0" smtClean="0"/>
              <a:t>Aktivován v situacích s potenciální hrozbou (nové, neznámé situace, v nesouladu s dispozičním systémem)</a:t>
            </a:r>
          </a:p>
          <a:p>
            <a:pPr lvl="1"/>
            <a:r>
              <a:rPr lang="cs-CZ" dirty="0" smtClean="0"/>
              <a:t>Vyvolává pocit úzkosti</a:t>
            </a:r>
          </a:p>
          <a:p>
            <a:pPr lvl="1"/>
            <a:r>
              <a:rPr lang="cs-CZ" dirty="0" smtClean="0"/>
              <a:t>Spolu s úzkostí zastavení probíhajících aktivit a soustředění pozornosti k hrozbě, zahájení vědomých kognitivních procesů a učení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9175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Predikce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1869"/>
          </a:xfrm>
        </p:spPr>
        <p:txBody>
          <a:bodyPr>
            <a:normAutofit/>
          </a:bodyPr>
          <a:lstStyle/>
          <a:p>
            <a:r>
              <a:rPr lang="cs-CZ" dirty="0" smtClean="0"/>
              <a:t>Pokud není vyvolána úzkost, spoléhají voliči na zvyk, predispozice a naučené jednání</a:t>
            </a:r>
          </a:p>
          <a:p>
            <a:r>
              <a:rPr lang="cs-CZ" dirty="0" smtClean="0"/>
              <a:t>V situaci úzkosti:</a:t>
            </a:r>
          </a:p>
          <a:p>
            <a:pPr lvl="1"/>
            <a:r>
              <a:rPr lang="cs-CZ" dirty="0" smtClean="0"/>
              <a:t>Méně zvykového jednání</a:t>
            </a:r>
          </a:p>
          <a:p>
            <a:pPr lvl="1"/>
            <a:r>
              <a:rPr lang="cs-CZ" dirty="0" smtClean="0"/>
              <a:t>Větší motivace učení a reflexe</a:t>
            </a:r>
          </a:p>
          <a:p>
            <a:pPr lvl="1"/>
            <a:r>
              <a:rPr lang="cs-CZ" dirty="0" smtClean="0"/>
              <a:t>Větší pozornost a otevřenost novým informacím</a:t>
            </a:r>
          </a:p>
          <a:p>
            <a:pPr lvl="1"/>
            <a:r>
              <a:rPr lang="cs-CZ" dirty="0" smtClean="0"/>
              <a:t>Větší vliv informací na postoje</a:t>
            </a:r>
          </a:p>
          <a:p>
            <a:pPr lvl="1"/>
            <a:r>
              <a:rPr lang="cs-CZ" dirty="0" err="1" smtClean="0"/>
              <a:t>Pravěpodobnost</a:t>
            </a:r>
            <a:r>
              <a:rPr lang="cs-CZ" dirty="0" smtClean="0"/>
              <a:t> změny postoje</a:t>
            </a:r>
          </a:p>
          <a:p>
            <a:pPr lvl="1"/>
            <a:r>
              <a:rPr lang="cs-CZ" dirty="0" smtClean="0"/>
              <a:t>Více informované rozhodnutí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5590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905"/>
          </a:xfrm>
        </p:spPr>
        <p:txBody>
          <a:bodyPr>
            <a:normAutofit/>
          </a:bodyPr>
          <a:lstStyle/>
          <a:p>
            <a:r>
              <a:rPr lang="en-US" dirty="0" err="1" smtClean="0"/>
              <a:t>Jak</a:t>
            </a:r>
            <a:r>
              <a:rPr lang="en-US" dirty="0" smtClean="0"/>
              <a:t> se </a:t>
            </a:r>
            <a:r>
              <a:rPr lang="en-US" dirty="0" err="1" smtClean="0"/>
              <a:t>voliči</a:t>
            </a:r>
            <a:r>
              <a:rPr lang="en-US" dirty="0" smtClean="0"/>
              <a:t> </a:t>
            </a:r>
            <a:r>
              <a:rPr lang="en-US" dirty="0" err="1" smtClean="0"/>
              <a:t>rozhodují</a:t>
            </a:r>
            <a:r>
              <a:rPr lang="en-US" dirty="0" smtClean="0"/>
              <a:t> </a:t>
            </a:r>
            <a:r>
              <a:rPr lang="en-US" dirty="0" err="1" smtClean="0"/>
              <a:t>podle</a:t>
            </a:r>
            <a:r>
              <a:rPr lang="en-US" dirty="0" smtClean="0"/>
              <a:t> AIT?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12" r="-2071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38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-ISIS-faceboo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8" r="10118"/>
          <a:stretch>
            <a:fillRect/>
          </a:stretch>
        </p:blipFill>
        <p:spPr>
          <a:xfrm>
            <a:off x="638175" y="746125"/>
            <a:ext cx="7747000" cy="4856163"/>
          </a:xfrm>
        </p:spPr>
      </p:pic>
    </p:spTree>
    <p:extLst>
      <p:ext uri="{BB962C8B-B14F-4D97-AF65-F5344CB8AC3E}">
        <p14:creationId xmlns:p14="http://schemas.microsoft.com/office/powerpoint/2010/main" val="661362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Teorie</a:t>
            </a:r>
            <a:r>
              <a:rPr lang="en-US" dirty="0" smtClean="0"/>
              <a:t> </a:t>
            </a:r>
            <a:r>
              <a:rPr lang="en-US" dirty="0" err="1" smtClean="0"/>
              <a:t>afektivní</a:t>
            </a:r>
            <a:r>
              <a:rPr lang="en-US" dirty="0" smtClean="0"/>
              <a:t> </a:t>
            </a:r>
            <a:r>
              <a:rPr lang="en-US" dirty="0" err="1" smtClean="0"/>
              <a:t>inteligence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871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Entusiasmus: </a:t>
            </a:r>
            <a:r>
              <a:rPr lang="cs-CZ" b="1" dirty="0" smtClean="0"/>
              <a:t>má přímý vliv </a:t>
            </a:r>
            <a:r>
              <a:rPr lang="cs-CZ" dirty="0" smtClean="0"/>
              <a:t>na volební chování; úzkost: </a:t>
            </a:r>
            <a:r>
              <a:rPr lang="cs-CZ" b="1" dirty="0" smtClean="0"/>
              <a:t>nemá přímý </a:t>
            </a:r>
            <a:r>
              <a:rPr lang="cs-CZ" dirty="0" smtClean="0"/>
              <a:t>vliv na volební chování, ale na kognitivní procesy</a:t>
            </a:r>
          </a:p>
          <a:p>
            <a:r>
              <a:rPr lang="cs-CZ" dirty="0" smtClean="0"/>
              <a:t>Odpovídá </a:t>
            </a:r>
            <a:r>
              <a:rPr lang="cs-CZ" dirty="0" smtClean="0"/>
              <a:t>logice racionální volby</a:t>
            </a:r>
          </a:p>
          <a:p>
            <a:r>
              <a:rPr lang="cs-CZ" dirty="0" smtClean="0"/>
              <a:t>Dispoziční systém šetří kognitivní zdroje</a:t>
            </a:r>
          </a:p>
          <a:p>
            <a:r>
              <a:rPr lang="cs-CZ" dirty="0" smtClean="0"/>
              <a:t>V podmínkách aktivovaného dohlížecího systému převládá rozumová složka, funguje nezávisle na emocích</a:t>
            </a:r>
          </a:p>
          <a:p>
            <a:r>
              <a:rPr lang="cs-CZ" dirty="0" smtClean="0"/>
              <a:t>Optimistický pohled na možnosti politického rozhodování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6288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6299"/>
          </a:xfrm>
        </p:spPr>
        <p:txBody>
          <a:bodyPr/>
          <a:lstStyle/>
          <a:p>
            <a:r>
              <a:rPr lang="en-US" dirty="0" smtClean="0"/>
              <a:t>Test a </a:t>
            </a:r>
            <a:r>
              <a:rPr lang="en-US" dirty="0" err="1" smtClean="0"/>
              <a:t>aplikace</a:t>
            </a:r>
            <a:r>
              <a:rPr lang="en-US" dirty="0" smtClean="0"/>
              <a:t> 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r>
              <a:rPr lang="cs-CZ" dirty="0" smtClean="0"/>
              <a:t>Ted </a:t>
            </a:r>
            <a:r>
              <a:rPr lang="cs-CZ" dirty="0" err="1" smtClean="0"/>
              <a:t>Brader</a:t>
            </a:r>
            <a:r>
              <a:rPr lang="cs-CZ" dirty="0" smtClean="0"/>
              <a:t>: </a:t>
            </a:r>
            <a:r>
              <a:rPr lang="cs-CZ" i="1" dirty="0" err="1" smtClean="0"/>
              <a:t>Campaigning</a:t>
            </a:r>
            <a:r>
              <a:rPr lang="cs-CZ" i="1" dirty="0" smtClean="0"/>
              <a:t> </a:t>
            </a:r>
            <a:r>
              <a:rPr lang="cs-CZ" i="1" dirty="0" err="1" smtClean="0"/>
              <a:t>for</a:t>
            </a:r>
            <a:r>
              <a:rPr lang="cs-CZ" i="1" dirty="0" smtClean="0"/>
              <a:t> </a:t>
            </a:r>
            <a:r>
              <a:rPr lang="cs-CZ" i="1" dirty="0" err="1" smtClean="0"/>
              <a:t>Hearts</a:t>
            </a:r>
            <a:r>
              <a:rPr lang="cs-CZ" i="1" dirty="0" smtClean="0"/>
              <a:t> and </a:t>
            </a:r>
            <a:r>
              <a:rPr lang="cs-CZ" i="1" dirty="0" err="1" smtClean="0"/>
              <a:t>Minds</a:t>
            </a:r>
            <a:endParaRPr lang="cs-CZ" i="1" dirty="0" smtClean="0"/>
          </a:p>
          <a:p>
            <a:pPr lvl="1"/>
            <a:r>
              <a:rPr lang="cs-CZ" dirty="0" smtClean="0"/>
              <a:t>Experimentální studie vychází z AIT</a:t>
            </a:r>
          </a:p>
          <a:p>
            <a:pPr lvl="1"/>
            <a:r>
              <a:rPr lang="cs-CZ" dirty="0" smtClean="0"/>
              <a:t>Test využití emocí strachu a entusiasmu v </a:t>
            </a:r>
            <a:r>
              <a:rPr lang="cs-CZ" dirty="0" smtClean="0"/>
              <a:t>kampani</a:t>
            </a:r>
          </a:p>
          <a:p>
            <a:pPr lvl="1"/>
            <a:r>
              <a:rPr lang="cs-CZ" dirty="0" smtClean="0"/>
              <a:t>Jediné úspěšné potvrzení AIT v </a:t>
            </a:r>
            <a:r>
              <a:rPr lang="cs-CZ" dirty="0" err="1" smtClean="0"/>
              <a:t>expeirmentu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34585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271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Rozšíření</a:t>
            </a:r>
            <a:r>
              <a:rPr lang="en-US" dirty="0" smtClean="0"/>
              <a:t> o </a:t>
            </a:r>
            <a:r>
              <a:rPr lang="en-US" dirty="0" err="1" smtClean="0"/>
              <a:t>vztek</a:t>
            </a:r>
            <a:r>
              <a:rPr lang="en-US" dirty="0" smtClean="0"/>
              <a:t> (</a:t>
            </a:r>
            <a:r>
              <a:rPr lang="en-US" dirty="0" err="1" smtClean="0"/>
              <a:t>averzi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7349"/>
            <a:ext cx="8229600" cy="5850651"/>
          </a:xfrm>
        </p:spPr>
        <p:txBody>
          <a:bodyPr>
            <a:normAutofit/>
          </a:bodyPr>
          <a:lstStyle/>
          <a:p>
            <a:r>
              <a:rPr lang="cs-CZ" dirty="0" smtClean="0"/>
              <a:t>Vztek jako emoce dispozičního systému</a:t>
            </a:r>
          </a:p>
          <a:p>
            <a:r>
              <a:rPr lang="cs-CZ" dirty="0" smtClean="0"/>
              <a:t>Reakce na známou ale negativní situaci</a:t>
            </a:r>
          </a:p>
          <a:p>
            <a:r>
              <a:rPr lang="cs-CZ" dirty="0" smtClean="0"/>
              <a:t>Spoléhá se na naučené vzorce chování, stereotypy, známé informace</a:t>
            </a:r>
          </a:p>
          <a:p>
            <a:r>
              <a:rPr lang="cs-CZ" dirty="0" smtClean="0"/>
              <a:t>Behaviorální </a:t>
            </a:r>
            <a:r>
              <a:rPr lang="cs-CZ" dirty="0" smtClean="0"/>
              <a:t>rozdíly: vztek aktivuje vede k podceňování rizika a k výrazné reakci na vzniklou situaci, strach spíše demobilizuje a vede k přeceňování hrozeb (např. v případě válečného konfliktu)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000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ark4-800x55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3" b="10363"/>
          <a:stretch>
            <a:fillRect/>
          </a:stretch>
        </p:blipFill>
        <p:spPr>
          <a:xfrm>
            <a:off x="457200" y="110382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218960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MacKuen</a:t>
            </a:r>
            <a:r>
              <a:rPr lang="en-US" dirty="0"/>
              <a:t>, </a:t>
            </a:r>
            <a:r>
              <a:rPr lang="en-US" dirty="0" err="1"/>
              <a:t>Wolak</a:t>
            </a:r>
            <a:r>
              <a:rPr lang="en-US" dirty="0"/>
              <a:t>, </a:t>
            </a:r>
            <a:r>
              <a:rPr lang="en-US" dirty="0" err="1"/>
              <a:t>Keele</a:t>
            </a:r>
            <a:r>
              <a:rPr lang="en-US" dirty="0"/>
              <a:t>, Marcus 2010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Rošířená</a:t>
            </a:r>
            <a:r>
              <a:rPr lang="en-US" dirty="0" smtClean="0"/>
              <a:t> AIT o </a:t>
            </a:r>
            <a:r>
              <a:rPr lang="en-US" dirty="0" err="1" smtClean="0"/>
              <a:t>vztek</a:t>
            </a:r>
            <a:endParaRPr lang="en-US" dirty="0" smtClean="0"/>
          </a:p>
          <a:p>
            <a:r>
              <a:rPr lang="en-US" dirty="0" err="1" smtClean="0"/>
              <a:t>Podobně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entusiasmus</a:t>
            </a:r>
            <a:r>
              <a:rPr lang="en-US" dirty="0" smtClean="0"/>
              <a:t> </a:t>
            </a:r>
            <a:r>
              <a:rPr lang="en-US" dirty="0" err="1" smtClean="0"/>
              <a:t>podléhá</a:t>
            </a:r>
            <a:r>
              <a:rPr lang="en-US" dirty="0" smtClean="0"/>
              <a:t> </a:t>
            </a:r>
            <a:r>
              <a:rPr lang="en-US" dirty="0" err="1" smtClean="0"/>
              <a:t>dispozičnímu</a:t>
            </a:r>
            <a:r>
              <a:rPr lang="en-US" dirty="0" smtClean="0"/>
              <a:t> </a:t>
            </a:r>
            <a:r>
              <a:rPr lang="en-US" dirty="0" err="1" smtClean="0"/>
              <a:t>systému</a:t>
            </a:r>
            <a:endParaRPr lang="en-US" dirty="0" smtClean="0"/>
          </a:p>
          <a:p>
            <a:r>
              <a:rPr lang="en-US" dirty="0" err="1" smtClean="0"/>
              <a:t>Zvyky</a:t>
            </a:r>
            <a:r>
              <a:rPr lang="en-US" dirty="0" smtClean="0"/>
              <a:t>, </a:t>
            </a:r>
            <a:r>
              <a:rPr lang="en-US" dirty="0" err="1" smtClean="0"/>
              <a:t>zažité</a:t>
            </a:r>
            <a:r>
              <a:rPr lang="en-US" dirty="0" smtClean="0"/>
              <a:t> </a:t>
            </a:r>
            <a:r>
              <a:rPr lang="en-US" dirty="0" err="1" smtClean="0"/>
              <a:t>sterotypy</a:t>
            </a:r>
            <a:r>
              <a:rPr lang="en-US" dirty="0" smtClean="0"/>
              <a:t> </a:t>
            </a:r>
            <a:r>
              <a:rPr lang="en-US" dirty="0" err="1" smtClean="0"/>
              <a:t>atd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Anxiety </a:t>
            </a:r>
            <a:r>
              <a:rPr lang="en-US" dirty="0" err="1" smtClean="0"/>
              <a:t>naopak</a:t>
            </a:r>
            <a:r>
              <a:rPr lang="en-US" dirty="0" smtClean="0"/>
              <a:t> = </a:t>
            </a:r>
            <a:r>
              <a:rPr lang="en-US" dirty="0" err="1" smtClean="0"/>
              <a:t>pozornost</a:t>
            </a:r>
            <a:r>
              <a:rPr lang="en-US" dirty="0" smtClean="0"/>
              <a:t> </a:t>
            </a:r>
            <a:r>
              <a:rPr lang="en-US" dirty="0" err="1" smtClean="0"/>
              <a:t>novým</a:t>
            </a:r>
            <a:r>
              <a:rPr lang="en-US" dirty="0" smtClean="0"/>
              <a:t> </a:t>
            </a:r>
            <a:r>
              <a:rPr lang="en-US" dirty="0" err="1" smtClean="0"/>
              <a:t>informacím</a:t>
            </a:r>
            <a:r>
              <a:rPr lang="en-US" dirty="0" smtClean="0"/>
              <a:t>, </a:t>
            </a:r>
            <a:r>
              <a:rPr lang="en-US" dirty="0" err="1" smtClean="0"/>
              <a:t>vede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kompromisům</a:t>
            </a:r>
            <a:endParaRPr lang="en-US" dirty="0" smtClean="0"/>
          </a:p>
          <a:p>
            <a:r>
              <a:rPr lang="en-US" dirty="0" smtClean="0"/>
              <a:t>Anger = </a:t>
            </a:r>
            <a:r>
              <a:rPr lang="en-US" dirty="0" err="1" smtClean="0"/>
              <a:t>nízká</a:t>
            </a:r>
            <a:r>
              <a:rPr lang="en-US" dirty="0" smtClean="0"/>
              <a:t> </a:t>
            </a:r>
            <a:r>
              <a:rPr lang="en-US" dirty="0" err="1" smtClean="0"/>
              <a:t>ochota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kompromisům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93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Náhodné</a:t>
            </a:r>
            <a:r>
              <a:rPr lang="en-US" dirty="0" smtClean="0"/>
              <a:t> </a:t>
            </a:r>
            <a:r>
              <a:rPr lang="en-US" dirty="0" err="1" smtClean="0"/>
              <a:t>emoce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940"/>
            <a:ext cx="5005515" cy="5503919"/>
          </a:xfrm>
        </p:spPr>
        <p:txBody>
          <a:bodyPr>
            <a:normAutofit/>
          </a:bodyPr>
          <a:lstStyle/>
          <a:p>
            <a:r>
              <a:rPr lang="cs-CZ" dirty="0" smtClean="0"/>
              <a:t>Vliv emocí nesouvisejících s politikou na politická rozhodnutí</a:t>
            </a:r>
          </a:p>
          <a:p>
            <a:r>
              <a:rPr lang="cs-CZ" dirty="0" err="1" smtClean="0"/>
              <a:t>Renshon</a:t>
            </a:r>
            <a:r>
              <a:rPr lang="cs-CZ" dirty="0" smtClean="0"/>
              <a:t>, </a:t>
            </a:r>
            <a:r>
              <a:rPr lang="cs-CZ" dirty="0" err="1" smtClean="0"/>
              <a:t>Lee</a:t>
            </a:r>
            <a:r>
              <a:rPr lang="cs-CZ" dirty="0" smtClean="0"/>
              <a:t>, </a:t>
            </a:r>
            <a:r>
              <a:rPr lang="cs-CZ" dirty="0" err="1" smtClean="0"/>
              <a:t>Tingley</a:t>
            </a:r>
            <a:r>
              <a:rPr lang="cs-CZ" dirty="0" smtClean="0"/>
              <a:t> </a:t>
            </a:r>
            <a:r>
              <a:rPr lang="cs-CZ" dirty="0" smtClean="0"/>
              <a:t>2013, nesouvisející úzkost a </a:t>
            </a:r>
            <a:r>
              <a:rPr lang="cs-CZ" dirty="0" smtClean="0"/>
              <a:t>postoje k imigraci</a:t>
            </a:r>
          </a:p>
          <a:p>
            <a:r>
              <a:rPr lang="cs-CZ" dirty="0" smtClean="0"/>
              <a:t>Přímým </a:t>
            </a:r>
            <a:r>
              <a:rPr lang="cs-CZ" dirty="0" smtClean="0"/>
              <a:t>efektem je zvýšení fyziologické reaktivity (SCL)</a:t>
            </a:r>
          </a:p>
          <a:p>
            <a:r>
              <a:rPr lang="cs-CZ" dirty="0" smtClean="0"/>
              <a:t>Predikuje postoje k imigraci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Picture 4" descr="MV5BNzgyMTU2ODc3MF5BMl5BanBnXkFtZTYwNDc2NTQ5._V1_SX640_SY72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18" y="1417638"/>
            <a:ext cx="3315404" cy="48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32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Emoce</a:t>
            </a:r>
            <a:r>
              <a:rPr lang="en-US" dirty="0" smtClean="0"/>
              <a:t> a </a:t>
            </a:r>
            <a:r>
              <a:rPr lang="en-US" dirty="0" err="1" smtClean="0"/>
              <a:t>rozhodování</a:t>
            </a:r>
            <a:r>
              <a:rPr lang="en-US" dirty="0" smtClean="0"/>
              <a:t> v </a:t>
            </a:r>
            <a:r>
              <a:rPr lang="en-US" dirty="0" err="1" smtClean="0"/>
              <a:t>politice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Význam emocí dnes již přijímán</a:t>
            </a:r>
          </a:p>
          <a:p>
            <a:r>
              <a:rPr lang="cs-CZ" dirty="0" smtClean="0"/>
              <a:t>Snaha o integraci emocí do výzkumu rozhodování i do výzkumu politických procesů</a:t>
            </a:r>
          </a:p>
          <a:p>
            <a:r>
              <a:rPr lang="cs-CZ" dirty="0" smtClean="0"/>
              <a:t>Lze oddělit afekt od kognice?</a:t>
            </a:r>
          </a:p>
          <a:p>
            <a:r>
              <a:rPr lang="cs-CZ" dirty="0" smtClean="0"/>
              <a:t>Jaké jsou přesně důsledky emocí pro rozhodování?</a:t>
            </a:r>
          </a:p>
          <a:p>
            <a:r>
              <a:rPr lang="cs-CZ" dirty="0" smtClean="0"/>
              <a:t>Jaké podmínky vedou k predikovaným efektům?</a:t>
            </a:r>
          </a:p>
          <a:p>
            <a:r>
              <a:rPr lang="cs-CZ" dirty="0" smtClean="0"/>
              <a:t>Existují různé úrovně emocí a jaký je mezi nimi vztah?</a:t>
            </a:r>
          </a:p>
          <a:p>
            <a:r>
              <a:rPr lang="cs-CZ" dirty="0" smtClean="0"/>
              <a:t>Existují genderové efekty</a:t>
            </a:r>
            <a:r>
              <a:rPr lang="cs-CZ" dirty="0" smtClean="0"/>
              <a:t>? </a:t>
            </a:r>
            <a:r>
              <a:rPr lang="cs-CZ" dirty="0" err="1" smtClean="0"/>
              <a:t>Cross</a:t>
            </a:r>
            <a:r>
              <a:rPr lang="cs-CZ" dirty="0" smtClean="0"/>
              <a:t> country efekty?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2957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elvet-revolu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0" b="13310"/>
          <a:stretch>
            <a:fillRect/>
          </a:stretch>
        </p:blipFill>
        <p:spPr>
          <a:xfrm>
            <a:off x="457200" y="115677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694883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mblr_meo4sbUzr81qey5y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r="1194"/>
          <a:stretch>
            <a:fillRect/>
          </a:stretch>
        </p:blipFill>
        <p:spPr>
          <a:xfrm>
            <a:off x="457200" y="511175"/>
            <a:ext cx="8229600" cy="5614988"/>
          </a:xfrm>
        </p:spPr>
      </p:pic>
    </p:spTree>
    <p:extLst>
      <p:ext uri="{BB962C8B-B14F-4D97-AF65-F5344CB8AC3E}">
        <p14:creationId xmlns:p14="http://schemas.microsoft.com/office/powerpoint/2010/main" val="320217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G260286_mobilisac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19" r="-30119"/>
          <a:stretch>
            <a:fillRect/>
          </a:stretch>
        </p:blipFill>
        <p:spPr>
          <a:xfrm>
            <a:off x="978178" y="672140"/>
            <a:ext cx="6731000" cy="4656138"/>
          </a:xfrm>
        </p:spPr>
      </p:pic>
    </p:spTree>
    <p:extLst>
      <p:ext uri="{BB962C8B-B14F-4D97-AF65-F5344CB8AC3E}">
        <p14:creationId xmlns:p14="http://schemas.microsoft.com/office/powerpoint/2010/main" val="13359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4696"/>
          </a:xfrm>
        </p:spPr>
        <p:txBody>
          <a:bodyPr/>
          <a:lstStyle/>
          <a:p>
            <a:r>
              <a:rPr lang="en-US" dirty="0" err="1" smtClean="0"/>
              <a:t>Rozum</a:t>
            </a:r>
            <a:r>
              <a:rPr lang="en-US" dirty="0" smtClean="0"/>
              <a:t> vs. </a:t>
            </a:r>
            <a:r>
              <a:rPr lang="en-US" dirty="0" err="1" smtClean="0"/>
              <a:t>cit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334"/>
            <a:ext cx="8229600" cy="482682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Emoce: latinské </a:t>
            </a:r>
            <a:r>
              <a:rPr lang="cs-CZ" i="1" dirty="0" err="1" smtClean="0"/>
              <a:t>emovere</a:t>
            </a:r>
            <a:r>
              <a:rPr lang="cs-CZ" dirty="0" smtClean="0"/>
              <a:t> (rozhýbat, motivovat, být ve stavu rozrušení, znepokojení)</a:t>
            </a:r>
          </a:p>
          <a:p>
            <a:r>
              <a:rPr lang="cs-CZ" dirty="0" smtClean="0"/>
              <a:t>Emoce, rozum, cit, vášeň, sympatie, patos</a:t>
            </a:r>
          </a:p>
          <a:p>
            <a:r>
              <a:rPr lang="cs-CZ" dirty="0" smtClean="0"/>
              <a:t>Platón: lidská duše je jako vůz tažený dvěma koňmi. Jeden je poslušný a druhý vznětlivý.</a:t>
            </a:r>
          </a:p>
          <a:p>
            <a:r>
              <a:rPr lang="cs-CZ" dirty="0" smtClean="0"/>
              <a:t>Dualita rozumu a citu má dlouhou tradici v západním myšlení.</a:t>
            </a:r>
          </a:p>
          <a:p>
            <a:r>
              <a:rPr lang="cs-CZ" dirty="0" smtClean="0"/>
              <a:t>Intuitivní rozdíl mezi hlavou a srdcem, mezi racionálním uvažováním a emocionálním pudem.</a:t>
            </a:r>
          </a:p>
          <a:p>
            <a:r>
              <a:rPr lang="cs-CZ" dirty="0" smtClean="0"/>
              <a:t>Iracionální vs. racionální prvek duše</a:t>
            </a:r>
          </a:p>
        </p:txBody>
      </p:sp>
    </p:spTree>
    <p:extLst>
      <p:ext uri="{BB962C8B-B14F-4D97-AF65-F5344CB8AC3E}">
        <p14:creationId xmlns:p14="http://schemas.microsoft.com/office/powerpoint/2010/main" val="3470120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Rozum</a:t>
            </a:r>
            <a:r>
              <a:rPr lang="en-US" dirty="0"/>
              <a:t> </a:t>
            </a:r>
            <a:r>
              <a:rPr lang="en-US" dirty="0" smtClean="0"/>
              <a:t>vs. </a:t>
            </a:r>
            <a:r>
              <a:rPr lang="en-US" dirty="0" err="1" smtClean="0"/>
              <a:t>cit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2617"/>
            <a:ext cx="4346609" cy="4493546"/>
          </a:xfrm>
        </p:spPr>
        <p:txBody>
          <a:bodyPr/>
          <a:lstStyle/>
          <a:p>
            <a:r>
              <a:rPr lang="cs-CZ" dirty="0" smtClean="0"/>
              <a:t>René Descartes: Myslím, tedy jsem.</a:t>
            </a:r>
          </a:p>
          <a:p>
            <a:r>
              <a:rPr lang="cs-CZ" dirty="0" smtClean="0"/>
              <a:t>Rozum doménou lidské duše.</a:t>
            </a:r>
          </a:p>
          <a:p>
            <a:r>
              <a:rPr lang="cs-CZ" dirty="0" smtClean="0"/>
              <a:t>City a emoce doménou těla (animal </a:t>
            </a:r>
            <a:r>
              <a:rPr lang="cs-CZ" dirty="0" err="1" smtClean="0"/>
              <a:t>spirit</a:t>
            </a:r>
            <a:r>
              <a:rPr lang="cs-CZ" dirty="0" smtClean="0"/>
              <a:t>) </a:t>
            </a:r>
          </a:p>
          <a:p>
            <a:endParaRPr lang="cs-CZ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808" y="1632617"/>
            <a:ext cx="4340191" cy="41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4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497"/>
          </a:xfrm>
        </p:spPr>
        <p:txBody>
          <a:bodyPr/>
          <a:lstStyle/>
          <a:p>
            <a:r>
              <a:rPr lang="en-US" dirty="0" err="1" smtClean="0"/>
              <a:t>Rozum</a:t>
            </a:r>
            <a:r>
              <a:rPr lang="en-US" dirty="0" smtClean="0"/>
              <a:t> vs. </a:t>
            </a:r>
            <a:r>
              <a:rPr lang="en-US" dirty="0" err="1" smtClean="0"/>
              <a:t>cit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411"/>
            <a:ext cx="8229600" cy="558314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 2. pol. 20. </a:t>
            </a:r>
            <a:r>
              <a:rPr lang="cs-CZ" dirty="0" smtClean="0"/>
              <a:t>ve znamení omezením </a:t>
            </a:r>
            <a:r>
              <a:rPr lang="cs-CZ" dirty="0" smtClean="0"/>
              <a:t>lidské racionality</a:t>
            </a:r>
          </a:p>
          <a:p>
            <a:r>
              <a:rPr lang="cs-CZ" dirty="0" smtClean="0"/>
              <a:t>Následuje explorace emocí</a:t>
            </a:r>
          </a:p>
          <a:p>
            <a:r>
              <a:rPr lang="cs-CZ" dirty="0" smtClean="0"/>
              <a:t>Průlom: Robert </a:t>
            </a:r>
            <a:r>
              <a:rPr lang="cs-CZ" dirty="0" err="1" smtClean="0"/>
              <a:t>Zajonc</a:t>
            </a:r>
            <a:r>
              <a:rPr lang="cs-CZ" dirty="0" smtClean="0"/>
              <a:t> (1980) a nadřazenost emocí: afekt má přednost před kognicí, do rozhodovacího procesu vždy afektivní reakce vstupuje dříve a rychleji než vědomá kognitivní složka. </a:t>
            </a:r>
          </a:p>
          <a:p>
            <a:r>
              <a:rPr lang="cs-CZ" dirty="0" smtClean="0"/>
              <a:t>Kontroverze o vztahu afektu a kognice (</a:t>
            </a:r>
            <a:r>
              <a:rPr lang="cs-CZ" dirty="0" err="1" smtClean="0"/>
              <a:t>Zajonc</a:t>
            </a:r>
            <a:r>
              <a:rPr lang="cs-CZ" dirty="0" smtClean="0"/>
              <a:t> vs. </a:t>
            </a:r>
            <a:r>
              <a:rPr lang="cs-CZ" dirty="0" err="1" smtClean="0"/>
              <a:t>Lazarus</a:t>
            </a:r>
            <a:r>
              <a:rPr lang="cs-CZ" dirty="0" smtClean="0"/>
              <a:t>)</a:t>
            </a:r>
          </a:p>
          <a:p>
            <a:r>
              <a:rPr lang="cs-CZ" dirty="0" smtClean="0"/>
              <a:t>Kognitivní psychologie, kognitivní věda, neurověda, evoluční biologie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413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1269</Words>
  <Application>Microsoft Macintosh PowerPoint</Application>
  <PresentationFormat>On-screen Show (4:3)</PresentationFormat>
  <Paragraphs>180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Emoce</vt:lpstr>
      <vt:lpstr>Je v politice místo pro emoce?</vt:lpstr>
      <vt:lpstr>PowerPoint Presentation</vt:lpstr>
      <vt:lpstr>PowerPoint Presentation</vt:lpstr>
      <vt:lpstr>PowerPoint Presentation</vt:lpstr>
      <vt:lpstr>PowerPoint Presentation</vt:lpstr>
      <vt:lpstr>Rozum vs. cit</vt:lpstr>
      <vt:lpstr>Rozum vs. cit</vt:lpstr>
      <vt:lpstr>Rozum vs. cit?</vt:lpstr>
      <vt:lpstr>Politická kognice</vt:lpstr>
      <vt:lpstr>Zrcadlové neurony a nevědomé obličejové reakce</vt:lpstr>
      <vt:lpstr>Antonio Damasio</vt:lpstr>
      <vt:lpstr>Phineas Gage</vt:lpstr>
      <vt:lpstr>  Somatické markery</vt:lpstr>
      <vt:lpstr>Somatické markery</vt:lpstr>
      <vt:lpstr>Rozum vs. cit?</vt:lpstr>
      <vt:lpstr>Emoce</vt:lpstr>
      <vt:lpstr>Fridja, Scherer 2009</vt:lpstr>
      <vt:lpstr>Scherer 2005</vt:lpstr>
      <vt:lpstr>Přístupy k emocím</vt:lpstr>
      <vt:lpstr>John Q. Public Model</vt:lpstr>
      <vt:lpstr>PowerPoint Presentation</vt:lpstr>
      <vt:lpstr>PowerPoint Presentation</vt:lpstr>
      <vt:lpstr>PowerPoint Presentation</vt:lpstr>
      <vt:lpstr>fMRI a motivované uvažování</vt:lpstr>
      <vt:lpstr>Teorie afektivní inteligence (AIT)</vt:lpstr>
      <vt:lpstr>Dva systémy</vt:lpstr>
      <vt:lpstr>Predikce</vt:lpstr>
      <vt:lpstr>Jak se voliči rozhodují podle AIT?</vt:lpstr>
      <vt:lpstr>Teorie afektivní inteligence</vt:lpstr>
      <vt:lpstr>Test a aplikace AIT</vt:lpstr>
      <vt:lpstr>Rozšíření o vztek (averzi)</vt:lpstr>
      <vt:lpstr>PowerPoint Presentation</vt:lpstr>
      <vt:lpstr>MacKuen, Wolak, Keele, Marcus 2010 </vt:lpstr>
      <vt:lpstr>Náhodné emoce</vt:lpstr>
      <vt:lpstr>Emoce a rozhodování v politice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Lenka Hrbková</dc:creator>
  <cp:lastModifiedBy>Lenka Hrbková</cp:lastModifiedBy>
  <cp:revision>16</cp:revision>
  <dcterms:created xsi:type="dcterms:W3CDTF">2015-03-23T09:37:13Z</dcterms:created>
  <dcterms:modified xsi:type="dcterms:W3CDTF">2015-03-24T15:39:45Z</dcterms:modified>
</cp:coreProperties>
</file>