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6" r:id="rId3"/>
    <p:sldId id="269" r:id="rId4"/>
    <p:sldId id="270" r:id="rId5"/>
    <p:sldId id="268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67" r:id="rId21"/>
    <p:sldId id="264" r:id="rId22"/>
    <p:sldId id="263" r:id="rId23"/>
    <p:sldId id="265" r:id="rId24"/>
    <p:sldId id="257" r:id="rId25"/>
    <p:sldId id="258" r:id="rId26"/>
    <p:sldId id="259" r:id="rId27"/>
    <p:sldId id="260" r:id="rId28"/>
    <p:sldId id="261" r:id="rId29"/>
    <p:sldId id="262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2" autoAdjust="0"/>
  </p:normalViewPr>
  <p:slideViewPr>
    <p:cSldViewPr>
      <p:cViewPr varScale="1">
        <p:scale>
          <a:sx n="126" d="100"/>
          <a:sy n="126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09B45-EFDD-4D66-94F9-705B1D5AFE1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F1F13-7912-4F81-92A3-14AA5576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715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F1F13-7912-4F81-92A3-14AA5576F2A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57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F1F13-7912-4F81-92A3-14AA5576F2A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685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F1F13-7912-4F81-92A3-14AA5576F2A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835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F1F13-7912-4F81-92A3-14AA5576F2A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12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4BD0E-795D-4CE0-A1A7-5CE77A85CB0B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369B5-AF2D-4DDB-AED7-585E4E23C1B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Proč lidé volí</a:t>
            </a: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590 7.4. 2015</a:t>
            </a:r>
            <a:endParaRPr lang="cs-CZ" dirty="0"/>
          </a:p>
        </p:txBody>
      </p:sp>
      <p:pic>
        <p:nvPicPr>
          <p:cNvPr id="4" name="Picture 3" descr="dont_vo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129" y="188640"/>
            <a:ext cx="2756350" cy="2736304"/>
          </a:xfrm>
          <a:prstGeom prst="rect">
            <a:avLst/>
          </a:prstGeom>
        </p:spPr>
      </p:pic>
      <p:pic>
        <p:nvPicPr>
          <p:cNvPr id="2050" name="Picture 2" descr="Yannis Goutzamanis - Paradox of Voting thumbn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65104"/>
            <a:ext cx="3851920" cy="216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teorie, akcentující 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Selektivní vs. Neutrální altruisté (selektivním záleží na B některých skupin, neutrálním na B všech a jejich D je tedy nulové).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24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teorie, důraz na 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Přesun zájmu k politikům</a:t>
            </a:r>
          </a:p>
          <a:p>
            <a:endParaRPr lang="cs-CZ" dirty="0"/>
          </a:p>
          <a:p>
            <a:r>
              <a:rPr lang="cs-CZ" dirty="0" smtClean="0"/>
              <a:t>Snaží se snížit C a zvýšit B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b="1" dirty="0" smtClean="0"/>
              <a:t>stále zůstává problém s P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60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Kritika konceptualizace C (</a:t>
            </a:r>
            <a:r>
              <a:rPr lang="cs-CZ" dirty="0" err="1" smtClean="0"/>
              <a:t>Niemi</a:t>
            </a:r>
            <a:r>
              <a:rPr lang="cs-CZ" dirty="0" smtClean="0"/>
              <a:t> 1976)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 volby jsou velmi nízké</a:t>
            </a:r>
          </a:p>
          <a:p>
            <a:endParaRPr lang="cs-CZ" dirty="0"/>
          </a:p>
          <a:p>
            <a:r>
              <a:rPr lang="cs-CZ" dirty="0" smtClean="0"/>
              <a:t>C nevolby nejsou nulové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(Důležitý argument, ale podceňuje náklady na informace v C volby)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83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Učení vs. zvyk (</a:t>
            </a:r>
            <a:r>
              <a:rPr lang="cs-CZ" dirty="0" err="1" smtClean="0"/>
              <a:t>Barry</a:t>
            </a:r>
            <a:r>
              <a:rPr lang="cs-CZ" dirty="0" smtClean="0"/>
              <a:t> 1978, Aldrich 1993)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B i C jsou velmi malé, transakční náklady na to, aby si to člověk počítal, vyšší, je nutné vyjmout z RC.</a:t>
            </a:r>
          </a:p>
          <a:p>
            <a:r>
              <a:rPr lang="cs-CZ" dirty="0" smtClean="0"/>
              <a:t>D si člověk stanovuje </a:t>
            </a:r>
            <a:r>
              <a:rPr lang="cs-CZ" dirty="0" err="1" smtClean="0"/>
              <a:t>stanovuje</a:t>
            </a:r>
            <a:r>
              <a:rPr lang="cs-CZ" dirty="0" smtClean="0"/>
              <a:t> retrospektivně, volba, resp. nevolba se často stává zvykem.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(empiricky netestovatelné)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8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Grofman: Dynamická, ne statická teorie!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P, B a C nemá vysvětlovat volbu, ale </a:t>
            </a:r>
            <a:r>
              <a:rPr lang="cs-CZ" b="1" dirty="0" smtClean="0"/>
              <a:t>změny volební účasti</a:t>
            </a:r>
          </a:p>
          <a:p>
            <a:endParaRPr lang="cs-CZ" b="1" dirty="0"/>
          </a:p>
          <a:p>
            <a:r>
              <a:rPr lang="cs-CZ" b="1" dirty="0" smtClean="0"/>
              <a:t>Změny P, B a C </a:t>
            </a:r>
            <a:r>
              <a:rPr lang="cs-CZ" dirty="0" smtClean="0"/>
              <a:t>umožňují předvídat změny volební účasti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3140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Dílčí alternativní vysvětlení (ne nutně RC), komplementární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Zdroje</a:t>
            </a:r>
          </a:p>
          <a:p>
            <a:r>
              <a:rPr lang="cs-CZ" dirty="0" smtClean="0"/>
              <a:t>Mobilizace</a:t>
            </a:r>
          </a:p>
          <a:p>
            <a:r>
              <a:rPr lang="cs-CZ" dirty="0" smtClean="0"/>
              <a:t>Psychosociální vysvětlení</a:t>
            </a:r>
          </a:p>
          <a:p>
            <a:r>
              <a:rPr lang="cs-CZ" dirty="0" smtClean="0"/>
              <a:t>Sociologická vysvětlení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1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Zdroje (Brady-Verba-</a:t>
            </a:r>
            <a:r>
              <a:rPr lang="cs-CZ" b="1" dirty="0" err="1" smtClean="0"/>
              <a:t>Schlozman</a:t>
            </a:r>
            <a:r>
              <a:rPr lang="cs-CZ" b="1" dirty="0" smtClean="0"/>
              <a:t> 1995)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Jednotliví voliči nedisponují stejnými „zdroji“, což vede k jejich různé schopnosti volit.</a:t>
            </a:r>
          </a:p>
          <a:p>
            <a:endParaRPr lang="cs-CZ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[</a:t>
            </a:r>
            <a:r>
              <a:rPr lang="cs-CZ" b="1" dirty="0" smtClean="0"/>
              <a:t>čas, peníze, občanské dovednosti</a:t>
            </a:r>
            <a:r>
              <a:rPr lang="en-US" b="1" dirty="0" smtClean="0"/>
              <a:t>]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727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Mobilizace</a:t>
            </a:r>
            <a:r>
              <a:rPr lang="cs-CZ" b="1" dirty="0" smtClean="0"/>
              <a:t> (</a:t>
            </a:r>
            <a:r>
              <a:rPr lang="cs-CZ" b="1" dirty="0" err="1" smtClean="0"/>
              <a:t>Rosenstone</a:t>
            </a:r>
            <a:r>
              <a:rPr lang="cs-CZ" b="1" dirty="0" smtClean="0"/>
              <a:t>-Hansen 1993)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Klíčovým faktorem mobilizační zdroje politických elit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(síťový kapitál, snižování C voličů, vytváření dodatečných D)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75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Psychosociální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Čím větší zájem o politiku, tím větší pravděpodobnost, že osoba bude volit.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(zaměřuje se na B, říká vlastně, že svoje B mohou lidé odhadovat různě s tím, jak se zajímají o politiku a někteří ho mohou hodnotit velmi vysoko).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46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Sociologická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Kritizují koncept sebezájmu, volba je podle nich vždy spojena s veřejným zájmem.</a:t>
            </a:r>
          </a:p>
          <a:p>
            <a:endParaRPr lang="cs-CZ" dirty="0"/>
          </a:p>
          <a:p>
            <a:r>
              <a:rPr lang="cs-CZ" dirty="0" smtClean="0"/>
              <a:t>Dva klíčové mechanismy: </a:t>
            </a:r>
            <a:r>
              <a:rPr lang="cs-CZ" b="1" dirty="0" smtClean="0"/>
              <a:t>sociální nátlak a smysl pro občanskou povinnost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342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Downs (1957): „Paradox volby“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pPr marL="0" indent="0" algn="ctr">
                  <a:buNone/>
                </a:pP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𝑹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𝑷𝑩</m:t>
                    </m:r>
                    <m:r>
                      <a:rPr lang="cs-CZ" b="1" i="1" smtClean="0">
                        <a:latin typeface="Cambria Math"/>
                      </a:rPr>
                      <m:t> −</m:t>
                    </m:r>
                    <m:r>
                      <a:rPr lang="cs-CZ" b="1" i="1" smtClean="0">
                        <a:latin typeface="Cambria Math"/>
                      </a:rPr>
                      <m:t>𝑪</m:t>
                    </m:r>
                  </m:oMath>
                </a14:m>
                <a:endParaRPr lang="cs-CZ" b="1" dirty="0" smtClean="0"/>
              </a:p>
              <a:p>
                <a:pPr marL="0" indent="0">
                  <a:buNone/>
                </a:pPr>
                <a:r>
                  <a:rPr lang="cs-CZ" dirty="0" smtClean="0"/>
                  <a:t>R= užitek z volby strany/kandidáta (posuzuje se jako rozdíl oproti užitku z volby dalších kandidátů)</a:t>
                </a:r>
              </a:p>
              <a:p>
                <a:pPr marL="0" indent="0">
                  <a:buNone/>
                </a:pPr>
                <a:r>
                  <a:rPr lang="cs-CZ" dirty="0" smtClean="0"/>
                  <a:t>P= pravděpodobnost udělení „</a:t>
                </a:r>
                <a:r>
                  <a:rPr lang="cs-CZ" dirty="0" err="1" smtClean="0"/>
                  <a:t>pivotálního</a:t>
                </a:r>
                <a:r>
                  <a:rPr lang="cs-CZ" dirty="0" smtClean="0"/>
                  <a:t>“ hlasu</a:t>
                </a:r>
              </a:p>
              <a:p>
                <a:pPr marL="0" indent="0">
                  <a:buNone/>
                </a:pPr>
                <a:r>
                  <a:rPr lang="cs-CZ" dirty="0" smtClean="0"/>
                  <a:t>B= benefity z volby kandidáta</a:t>
                </a:r>
              </a:p>
              <a:p>
                <a:pPr marL="0" indent="0">
                  <a:buNone/>
                </a:pPr>
                <a:r>
                  <a:rPr lang="cs-CZ" dirty="0" smtClean="0"/>
                  <a:t>C= náklady na volbu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r="-1926" b="-21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762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Richard </a:t>
            </a:r>
            <a:r>
              <a:rPr lang="cs-CZ" dirty="0" err="1" smtClean="0"/>
              <a:t>Posner</a:t>
            </a:r>
            <a:r>
              <a:rPr lang="cs-CZ" dirty="0" smtClean="0"/>
              <a:t> (2012): důraz na D </a:t>
            </a:r>
            <a:r>
              <a:rPr lang="cs-CZ" b="1" dirty="0" smtClean="0"/>
              <a:t>(trend)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Costly</a:t>
            </a:r>
            <a:r>
              <a:rPr lang="cs-CZ" dirty="0" smtClean="0"/>
              <a:t> non-</a:t>
            </a:r>
            <a:r>
              <a:rPr lang="cs-CZ" dirty="0" err="1" smtClean="0"/>
              <a:t>voting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desirability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 „</a:t>
            </a:r>
            <a:r>
              <a:rPr lang="cs-CZ" dirty="0" err="1" smtClean="0"/>
              <a:t>Self-fulfillment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Voting</a:t>
            </a:r>
            <a:r>
              <a:rPr lang="cs-CZ" dirty="0" smtClean="0"/>
              <a:t>“ = „</a:t>
            </a:r>
            <a:r>
              <a:rPr lang="cs-CZ" dirty="0" err="1" smtClean="0"/>
              <a:t>Cheering</a:t>
            </a:r>
            <a:r>
              <a:rPr lang="cs-CZ" dirty="0" smtClean="0"/>
              <a:t> “ or „</a:t>
            </a:r>
            <a:r>
              <a:rPr lang="cs-CZ" dirty="0" err="1" smtClean="0"/>
              <a:t>Booing</a:t>
            </a:r>
            <a:r>
              <a:rPr lang="cs-CZ" dirty="0" smtClean="0"/>
              <a:t>“.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sz="2600" i="1" dirty="0" smtClean="0"/>
              <a:t>(</a:t>
            </a:r>
            <a:r>
              <a:rPr lang="en-US" sz="2600" i="1" dirty="0"/>
              <a:t>One person’s applause at a concert is inaudible to the performers, yet people applaud, and not mainly I think because others in the audience would look askance at them if they did not</a:t>
            </a:r>
            <a:r>
              <a:rPr lang="en-US" sz="2600" i="1" dirty="0" smtClean="0"/>
              <a:t>.</a:t>
            </a:r>
            <a:r>
              <a:rPr lang="cs-CZ" sz="2600" i="1" dirty="0" smtClean="0"/>
              <a:t>)</a:t>
            </a:r>
            <a:endParaRPr lang="cs-CZ" sz="2600" i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7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Individuální volba jako sociálně žádoucí akt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39" y="1600200"/>
            <a:ext cx="2995122" cy="4525963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Sex, </a:t>
            </a:r>
            <a:r>
              <a:rPr lang="cs-CZ" dirty="0" err="1" smtClean="0"/>
              <a:t>Lies</a:t>
            </a:r>
            <a:r>
              <a:rPr lang="cs-CZ" dirty="0" smtClean="0"/>
              <a:t> </a:t>
            </a:r>
            <a:r>
              <a:rPr lang="en-US" dirty="0" smtClean="0"/>
              <a:t>&amp; Ballot Box</a:t>
            </a:r>
            <a:r>
              <a:rPr lang="cs-CZ" dirty="0" smtClean="0"/>
              <a:t> (2014)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Více než 10% britských voličů lže o tom, že byli volit.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7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Novější pojetí (</a:t>
            </a:r>
            <a:r>
              <a:rPr lang="cs-CZ" dirty="0" err="1" smtClean="0"/>
              <a:t>Rogers</a:t>
            </a:r>
            <a:r>
              <a:rPr lang="cs-CZ" dirty="0" smtClean="0"/>
              <a:t>-Fox-Gerber 2012)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„Statický sebezájem“ vs. „Dynamický prostředek společenského naplnění“</a:t>
            </a:r>
          </a:p>
          <a:p>
            <a:endParaRPr lang="cs-CZ" dirty="0"/>
          </a:p>
          <a:p>
            <a:r>
              <a:rPr lang="cs-CZ" dirty="0" smtClean="0"/>
              <a:t>Volba nerovná se volební rozhodnutí</a:t>
            </a:r>
          </a:p>
          <a:p>
            <a:r>
              <a:rPr lang="cs-CZ" dirty="0" smtClean="0"/>
              <a:t>Volba je proces sociálního chování, který </a:t>
            </a:r>
            <a:r>
              <a:rPr lang="cs-CZ" b="1" dirty="0" smtClean="0"/>
              <a:t>začíná dlouho před odevzdáním hlasu a končí dlouho po něm.</a:t>
            </a:r>
          </a:p>
          <a:p>
            <a:r>
              <a:rPr lang="cs-CZ" dirty="0" smtClean="0"/>
              <a:t>Existují způsoby, jak ho kontrolovat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„Dynamické“ „Sociální“ „Vyjevení sebe sama“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5" y="2492896"/>
            <a:ext cx="8919589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527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Harder-Krosnick 2008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19717"/>
            <a:ext cx="8229600" cy="1086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volby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</a:t>
            </a:r>
          </a:p>
          <a:p>
            <a:endParaRPr lang="cs-CZ" dirty="0"/>
          </a:p>
          <a:p>
            <a:r>
              <a:rPr lang="cs-CZ" dirty="0" smtClean="0"/>
              <a:t>REGISTRACE (Bariéry: periodicita, gramotnost, deadline, poplatky). Motor Voter Act 2003</a:t>
            </a:r>
          </a:p>
          <a:p>
            <a:r>
              <a:rPr lang="cs-CZ" dirty="0" smtClean="0"/>
              <a:t>Fyzický stav</a:t>
            </a:r>
          </a:p>
          <a:p>
            <a:r>
              <a:rPr lang="cs-CZ" dirty="0" smtClean="0"/>
              <a:t>Obtížnost zisku informací o kandidátovi</a:t>
            </a:r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Demografické faktory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Vzdělání (verbální dovednosti)</a:t>
            </a:r>
          </a:p>
          <a:p>
            <a:r>
              <a:rPr lang="cs-CZ" dirty="0" smtClean="0"/>
              <a:t>Příjem (neintuitivní vztah)</a:t>
            </a:r>
          </a:p>
          <a:p>
            <a:r>
              <a:rPr lang="cs-CZ" dirty="0" smtClean="0"/>
              <a:t>Zaměstnání (není vztah)</a:t>
            </a:r>
          </a:p>
          <a:p>
            <a:r>
              <a:rPr lang="cs-CZ" dirty="0" smtClean="0"/>
              <a:t>Věk (stoupá do 75)</a:t>
            </a:r>
          </a:p>
          <a:p>
            <a:r>
              <a:rPr lang="cs-CZ" dirty="0" smtClean="0"/>
              <a:t>Pohlaví</a:t>
            </a:r>
          </a:p>
          <a:p>
            <a:r>
              <a:rPr lang="cs-CZ" dirty="0" smtClean="0"/>
              <a:t>Rezidenční mobilita</a:t>
            </a:r>
          </a:p>
          <a:p>
            <a:r>
              <a:rPr lang="cs-CZ" dirty="0" smtClean="0"/>
              <a:t>Místo </a:t>
            </a:r>
            <a:r>
              <a:rPr lang="cs-CZ" dirty="0" smtClean="0"/>
              <a:t>bydliště (neintuitivní)</a:t>
            </a:r>
            <a:endParaRPr lang="cs-CZ" dirty="0" smtClean="0"/>
          </a:p>
          <a:p>
            <a:r>
              <a:rPr lang="cs-CZ" dirty="0" smtClean="0"/>
              <a:t>Rasa (efekt zůstává i po kontrole na socioekonomický status)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Psychosociální faktory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Sousedský </a:t>
            </a:r>
            <a:r>
              <a:rPr lang="cs-CZ" dirty="0" smtClean="0"/>
              <a:t>efekt (postavení ostatních, rozložení stranických afiliací)</a:t>
            </a:r>
            <a:endParaRPr lang="cs-CZ" dirty="0" smtClean="0"/>
          </a:p>
          <a:p>
            <a:r>
              <a:rPr lang="cs-CZ" dirty="0" smtClean="0"/>
              <a:t>Rodinný stav</a:t>
            </a:r>
          </a:p>
          <a:p>
            <a:r>
              <a:rPr lang="cs-CZ" dirty="0" smtClean="0"/>
              <a:t>Členství ve formálních organizacích</a:t>
            </a:r>
          </a:p>
          <a:p>
            <a:r>
              <a:rPr lang="cs-CZ" dirty="0" smtClean="0"/>
              <a:t>Důvera k druhým a politickému procesu</a:t>
            </a:r>
          </a:p>
          <a:p>
            <a:r>
              <a:rPr lang="cs-CZ" dirty="0" smtClean="0"/>
              <a:t>Skupinová solidarita</a:t>
            </a:r>
          </a:p>
          <a:p>
            <a:r>
              <a:rPr lang="cs-CZ" dirty="0" smtClean="0"/>
              <a:t>Občanská povinnost</a:t>
            </a:r>
          </a:p>
          <a:p>
            <a:r>
              <a:rPr lang="cs-CZ" dirty="0" smtClean="0"/>
              <a:t>Zvyk</a:t>
            </a:r>
          </a:p>
          <a:p>
            <a:r>
              <a:rPr lang="cs-CZ" dirty="0" smtClean="0"/>
              <a:t>Trpělivost</a:t>
            </a:r>
          </a:p>
          <a:p>
            <a:r>
              <a:rPr lang="cs-CZ" dirty="0" smtClean="0"/>
              <a:t>Geny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konkrétních voleb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Síla preference pro kandidáta</a:t>
            </a:r>
          </a:p>
          <a:p>
            <a:r>
              <a:rPr lang="cs-CZ" dirty="0" smtClean="0"/>
              <a:t>Souběh politických preferencí</a:t>
            </a:r>
          </a:p>
          <a:p>
            <a:r>
              <a:rPr lang="cs-CZ" dirty="0" smtClean="0"/>
              <a:t>Těsnost souboje</a:t>
            </a:r>
          </a:p>
          <a:p>
            <a:r>
              <a:rPr lang="cs-CZ" dirty="0" smtClean="0"/>
              <a:t>Negativní Reklama</a:t>
            </a:r>
          </a:p>
          <a:p>
            <a:r>
              <a:rPr lang="cs-CZ" dirty="0" smtClean="0"/>
              <a:t>Ostatní kampaně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Události související s volbami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Volební </a:t>
            </a:r>
            <a:r>
              <a:rPr lang="cs-CZ" dirty="0" smtClean="0"/>
              <a:t>mobilizace</a:t>
            </a:r>
          </a:p>
          <a:p>
            <a:r>
              <a:rPr lang="cs-CZ" dirty="0" smtClean="0"/>
              <a:t>Předvolební průzkumy</a:t>
            </a:r>
          </a:p>
          <a:p>
            <a:r>
              <a:rPr lang="cs-CZ" dirty="0" smtClean="0"/>
              <a:t>Účast v předvolebním výzkumu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Problém 1</a:t>
            </a:r>
            <a:r>
              <a:rPr lang="cs-CZ" dirty="0" smtClean="0"/>
              <a:t>: </a:t>
            </a:r>
            <a:r>
              <a:rPr lang="cs-CZ" dirty="0" err="1" smtClean="0"/>
              <a:t>Myerson</a:t>
            </a:r>
            <a:r>
              <a:rPr lang="cs-CZ" dirty="0" smtClean="0"/>
              <a:t> 2000- jak velké je 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 mil. voličů, FPTP, 2 kandidáti (50.1 a 49.9 % odhadovaná podpora)</a:t>
            </a:r>
          </a:p>
          <a:p>
            <a:endParaRPr lang="cs-CZ" dirty="0"/>
          </a:p>
          <a:p>
            <a:r>
              <a:rPr lang="cs-CZ" dirty="0" smtClean="0"/>
              <a:t>Pravděpodobnost, že hlas pro kandidáta 2 bude </a:t>
            </a:r>
            <a:r>
              <a:rPr lang="cs-CZ" dirty="0" err="1" smtClean="0"/>
              <a:t>pivotální</a:t>
            </a:r>
            <a:r>
              <a:rPr lang="cs-CZ" dirty="0" smtClean="0"/>
              <a:t>, je 1: 8 miliard, benefit ze zvolení kandidáta tedy musí být alespoň „osm miliardkrát“ větší než náklady na volbu.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7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Problém 2: </a:t>
            </a:r>
            <a:r>
              <a:rPr lang="cs-CZ" dirty="0" smtClean="0"/>
              <a:t>Chtějí být lidé skutečně </a:t>
            </a:r>
            <a:r>
              <a:rPr lang="cs-CZ" dirty="0" err="1" smtClean="0"/>
              <a:t>pivotálními</a:t>
            </a:r>
            <a:r>
              <a:rPr lang="cs-CZ" dirty="0" smtClean="0"/>
              <a:t> voliči? (zájem o 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Pedersen-Fesendorfer</a:t>
            </a:r>
            <a:r>
              <a:rPr lang="cs-CZ" dirty="0" smtClean="0"/>
              <a:t> (1996), </a:t>
            </a:r>
            <a:r>
              <a:rPr lang="cs-CZ" dirty="0" err="1" smtClean="0"/>
              <a:t>Morton</a:t>
            </a:r>
            <a:r>
              <a:rPr lang="cs-CZ" dirty="0" smtClean="0"/>
              <a:t>-Palfrey-</a:t>
            </a:r>
            <a:r>
              <a:rPr lang="cs-CZ" dirty="0" err="1" smtClean="0"/>
              <a:t>Battaglini</a:t>
            </a:r>
            <a:r>
              <a:rPr lang="cs-CZ" dirty="0" smtClean="0"/>
              <a:t> (2010)</a:t>
            </a:r>
          </a:p>
          <a:p>
            <a:endParaRPr lang="cs-CZ" dirty="0"/>
          </a:p>
          <a:p>
            <a:r>
              <a:rPr lang="cs-CZ" b="1" dirty="0" smtClean="0"/>
              <a:t>„Swing </a:t>
            </a:r>
            <a:r>
              <a:rPr lang="cs-CZ" b="1" dirty="0" err="1" smtClean="0"/>
              <a:t>Voters</a:t>
            </a:r>
            <a:r>
              <a:rPr lang="cs-CZ" b="1" dirty="0" smtClean="0"/>
              <a:t> </a:t>
            </a:r>
            <a:r>
              <a:rPr lang="cs-CZ" b="1" dirty="0" err="1" smtClean="0"/>
              <a:t>Curse</a:t>
            </a:r>
            <a:r>
              <a:rPr lang="cs-CZ" b="1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Málo informovaní voliči se bojí rozhodnout, protože by tím mohli poškodit i sebe sama, nechávají rozhodnutí na více informovaných.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8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lidé přeci jen volí (Geys 2006)?: všechno RC vysvětlení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64137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„Benefity volby“ (nová proměnná D)</a:t>
            </a:r>
          </a:p>
          <a:p>
            <a:r>
              <a:rPr lang="cs-CZ" dirty="0" smtClean="0"/>
              <a:t>„Minimax </a:t>
            </a:r>
            <a:r>
              <a:rPr lang="cs-CZ" dirty="0" err="1" smtClean="0"/>
              <a:t>regret</a:t>
            </a:r>
            <a:r>
              <a:rPr lang="cs-CZ" dirty="0" smtClean="0"/>
              <a:t>“ (nová definice R)</a:t>
            </a:r>
          </a:p>
          <a:p>
            <a:r>
              <a:rPr lang="cs-CZ" dirty="0" smtClean="0"/>
              <a:t>Etický volič (důraz na B a D)</a:t>
            </a:r>
          </a:p>
          <a:p>
            <a:r>
              <a:rPr lang="cs-CZ" dirty="0" smtClean="0"/>
              <a:t>Herně teoretická vysvětlení (v centru P)</a:t>
            </a:r>
          </a:p>
          <a:p>
            <a:r>
              <a:rPr lang="cs-CZ" dirty="0" smtClean="0"/>
              <a:t>Skupinová vysvětlení (důraz na D a C)</a:t>
            </a:r>
          </a:p>
          <a:p>
            <a:r>
              <a:rPr lang="cs-CZ" dirty="0" smtClean="0"/>
              <a:t>Informační modely (v centru P a B)</a:t>
            </a:r>
          </a:p>
          <a:p>
            <a:r>
              <a:rPr lang="cs-CZ" dirty="0" smtClean="0"/>
              <a:t>Učení, zvyk (důraz na C, D)</a:t>
            </a:r>
          </a:p>
          <a:p>
            <a:r>
              <a:rPr lang="cs-CZ" dirty="0" smtClean="0"/>
              <a:t>Kritika C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4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„Benefity z aktu volby (vs. benefity volby)“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cs-CZ" dirty="0" smtClean="0"/>
                  <a:t>Downs/ Riker a </a:t>
                </a:r>
                <a:r>
                  <a:rPr lang="cs-CZ" dirty="0" err="1" smtClean="0"/>
                  <a:t>Ordeshook</a:t>
                </a:r>
                <a:endParaRPr lang="cs-CZ" dirty="0" smtClean="0"/>
              </a:p>
              <a:p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	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𝑅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r>
                      <a:rPr lang="cs-CZ" i="1">
                        <a:latin typeface="Cambria Math"/>
                      </a:rPr>
                      <m:t>𝑃𝐵</m:t>
                    </m:r>
                    <m:r>
                      <a:rPr lang="cs-CZ" i="1">
                        <a:latin typeface="Cambria Math"/>
                      </a:rPr>
                      <m:t> −</m:t>
                    </m:r>
                    <m:r>
                      <a:rPr lang="cs-CZ" i="1">
                        <a:latin typeface="Cambria Math"/>
                      </a:rPr>
                      <m:t>𝐶</m:t>
                    </m:r>
                  </m:oMath>
                </a14:m>
                <a:r>
                  <a:rPr lang="cs-CZ" dirty="0" smtClean="0"/>
                  <a:t> + </a:t>
                </a:r>
                <a:r>
                  <a:rPr lang="cs-CZ" b="1" dirty="0" smtClean="0"/>
                  <a:t>D</a:t>
                </a:r>
                <a:endParaRPr lang="cs-CZ" b="1" dirty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D – benefity z toho, že </a:t>
                </a:r>
                <a:r>
                  <a:rPr lang="cs-CZ" b="1" dirty="0" smtClean="0"/>
                  <a:t>je </a:t>
                </a:r>
                <a:r>
                  <a:rPr lang="cs-CZ" dirty="0" smtClean="0"/>
                  <a:t>člověk </a:t>
                </a:r>
                <a:r>
                  <a:rPr lang="cs-CZ" b="1" dirty="0" smtClean="0"/>
                  <a:t>voličem</a:t>
                </a:r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/>
                  <a:t>B= „</a:t>
                </a:r>
                <a:r>
                  <a:rPr lang="cs-CZ" b="1" dirty="0" err="1" smtClean="0"/>
                  <a:t>investment</a:t>
                </a:r>
                <a:r>
                  <a:rPr lang="cs-CZ" b="1" dirty="0" smtClean="0"/>
                  <a:t> </a:t>
                </a:r>
                <a:r>
                  <a:rPr lang="cs-CZ" b="1" dirty="0" err="1" smtClean="0"/>
                  <a:t>benefits</a:t>
                </a:r>
                <a:r>
                  <a:rPr lang="cs-CZ" b="1" dirty="0" smtClean="0"/>
                  <a:t>“ D= „</a:t>
                </a:r>
                <a:r>
                  <a:rPr lang="cs-CZ" b="1" dirty="0" err="1" smtClean="0"/>
                  <a:t>consumption</a:t>
                </a:r>
                <a:r>
                  <a:rPr lang="cs-CZ" b="1" dirty="0" smtClean="0"/>
                  <a:t> </a:t>
                </a:r>
                <a:r>
                  <a:rPr lang="cs-CZ" b="1" dirty="0" err="1" smtClean="0"/>
                  <a:t>benefits</a:t>
                </a:r>
                <a:r>
                  <a:rPr lang="cs-CZ" b="1" dirty="0" smtClean="0"/>
                  <a:t>“</a:t>
                </a:r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 algn="ctr">
                  <a:buNone/>
                </a:pPr>
                <a:r>
                  <a:rPr lang="cs-CZ" dirty="0" smtClean="0"/>
                  <a:t>(tautologická, nutnost vysvětlit, kdo je má větší, jinak ztrácí prediktivní sílu, Downs D= obnovování vlády a budoucí možnosti volit)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 t="-2695" b="-2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533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„Minimax </a:t>
            </a:r>
            <a:r>
              <a:rPr lang="cs-CZ" dirty="0" err="1" smtClean="0"/>
              <a:t>regret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Ferejohn</a:t>
            </a:r>
            <a:r>
              <a:rPr lang="cs-CZ" dirty="0" smtClean="0"/>
              <a:t> a Fiorina (1984), rozhodování za </a:t>
            </a:r>
            <a:r>
              <a:rPr lang="cs-CZ" b="1" dirty="0" smtClean="0"/>
              <a:t>nejistoty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Volič srovnává své:</a:t>
            </a:r>
          </a:p>
          <a:p>
            <a:pPr>
              <a:buFontTx/>
              <a:buChar char="-"/>
            </a:pPr>
            <a:r>
              <a:rPr lang="cs-CZ" dirty="0" smtClean="0"/>
              <a:t>zklamání, pokud půjde volit a jeho hlas nebude </a:t>
            </a:r>
            <a:r>
              <a:rPr lang="cs-CZ" dirty="0" err="1" smtClean="0"/>
              <a:t>pivotální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a</a:t>
            </a:r>
          </a:p>
          <a:p>
            <a:pPr>
              <a:buFontTx/>
              <a:buChar char="-"/>
            </a:pPr>
            <a:r>
              <a:rPr lang="cs-CZ" dirty="0" smtClean="0"/>
              <a:t>zklamání, pokud volič nepůjde volit a jeho kandidát prohraje o jeden hlas (verze pro PR: nejhorší kandidát vyhraje o jeden hlas).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Kritika: extremistický i nevolitelný kandidát by měl výrazně navýšit volební účast (v USA směšné)</a:t>
            </a:r>
          </a:p>
          <a:p>
            <a:pPr marL="0" indent="0">
              <a:buNone/>
            </a:pPr>
            <a:r>
              <a:rPr lang="cs-CZ" dirty="0" smtClean="0"/>
              <a:t>Kritika 2: nutné zahrnout i transakční náklady zklamání na volbu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7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Herně-teoretická řešení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Přesun pozornosti k tomu, jak volič o své účasti uvažuje (už v MR nenásobí P a B).</a:t>
            </a:r>
          </a:p>
          <a:p>
            <a:r>
              <a:rPr lang="cs-CZ" dirty="0" smtClean="0"/>
              <a:t>Herně-teoretická řešení předpokládají, že volič uvažuje i o druhých, zda budou volit nebo ne, což může subjektivně i objektivně zvyšovat jeho P.</a:t>
            </a:r>
          </a:p>
          <a:p>
            <a:r>
              <a:rPr lang="cs-CZ" dirty="0" smtClean="0"/>
              <a:t>Základní závěr: P není obecně sdílená informace, voliči se v hodnocení P liší.</a:t>
            </a:r>
          </a:p>
          <a:p>
            <a:r>
              <a:rPr lang="cs-CZ" dirty="0" smtClean="0"/>
              <a:t>Zájem o P znamená, že se do popředí dostávají proměnné jako </a:t>
            </a:r>
            <a:r>
              <a:rPr lang="cs-CZ" b="1" dirty="0" smtClean="0"/>
              <a:t>těsnost souboje </a:t>
            </a:r>
            <a:r>
              <a:rPr lang="cs-CZ" dirty="0" smtClean="0"/>
              <a:t>nebo </a:t>
            </a:r>
            <a:r>
              <a:rPr lang="cs-CZ" b="1" dirty="0" smtClean="0"/>
              <a:t>velikost elektorátu.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53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Prolínají se v nich benefity volby i benefity z volby</a:t>
            </a:r>
          </a:p>
          <a:p>
            <a:endParaRPr lang="cs-CZ" dirty="0" smtClean="0"/>
          </a:p>
          <a:p>
            <a:r>
              <a:rPr lang="cs-CZ" dirty="0" err="1" smtClean="0"/>
              <a:t>Tullock</a:t>
            </a:r>
            <a:r>
              <a:rPr lang="cs-CZ" dirty="0" smtClean="0"/>
              <a:t>- volič volbou (jejím výsledkem) pomáhá ostatním, čímž získává pro sebe (od nich) další benefity z volby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9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1054</Words>
  <Application>Microsoft Office PowerPoint</Application>
  <PresentationFormat>Předvádění na obrazovce (4:3)</PresentationFormat>
  <Paragraphs>175</Paragraphs>
  <Slides>29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Office Theme</vt:lpstr>
      <vt:lpstr>Proč lidé volí</vt:lpstr>
      <vt:lpstr>Downs (1957): „Paradox volby“</vt:lpstr>
      <vt:lpstr>Problém 1: Myerson 2000- jak velké je P?</vt:lpstr>
      <vt:lpstr>Problém 2: Chtějí být lidé skutečně pivotálními voliči? (zájem o P)</vt:lpstr>
      <vt:lpstr>Proč lidé přeci jen volí (Geys 2006)?: všechno RC vysvětlení </vt:lpstr>
      <vt:lpstr>„Benefity z aktu volby (vs. benefity volby)“</vt:lpstr>
      <vt:lpstr>„Minimax regret“</vt:lpstr>
      <vt:lpstr>Herně-teoretická řešení</vt:lpstr>
      <vt:lpstr>Skupinové teorie</vt:lpstr>
      <vt:lpstr>Skupinové teorie, akcentující D</vt:lpstr>
      <vt:lpstr>Skupinové teorie, důraz na C</vt:lpstr>
      <vt:lpstr>Kritika konceptualizace C (Niemi 1976)</vt:lpstr>
      <vt:lpstr>Učení vs. zvyk (Barry 1978, Aldrich 1993)</vt:lpstr>
      <vt:lpstr>Grofman: Dynamická, ne statická teorie!</vt:lpstr>
      <vt:lpstr>Dílčí alternativní vysvětlení (ne nutně RC), komplementární</vt:lpstr>
      <vt:lpstr>Zdroje (Brady-Verba-Schlozman 1995)</vt:lpstr>
      <vt:lpstr>Mobilizace (Rosenstone-Hansen 1993)</vt:lpstr>
      <vt:lpstr>Psychosociální teorie</vt:lpstr>
      <vt:lpstr>Sociologická vysvětlení</vt:lpstr>
      <vt:lpstr>Richard Posner (2012): důraz na D (trend)</vt:lpstr>
      <vt:lpstr>Individuální volba jako sociálně žádoucí akt</vt:lpstr>
      <vt:lpstr>Novější pojetí (Rogers-Fox-Gerber 2012)</vt:lpstr>
      <vt:lpstr>„Dynamické“ „Sociální“ „Vyjevení sebe sama“</vt:lpstr>
      <vt:lpstr>Harder-Krosnick 2008</vt:lpstr>
      <vt:lpstr>Překážky volby</vt:lpstr>
      <vt:lpstr>Demografické faktory</vt:lpstr>
      <vt:lpstr>Psychosociální faktory</vt:lpstr>
      <vt:lpstr>Charakteristiky konkrétních voleb</vt:lpstr>
      <vt:lpstr>Události související s volbami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Proč lidé volí</dc:title>
  <dc:creator>Roman</dc:creator>
  <cp:lastModifiedBy>Roman Chytilek</cp:lastModifiedBy>
  <cp:revision>47</cp:revision>
  <dcterms:created xsi:type="dcterms:W3CDTF">2015-04-07T06:03:10Z</dcterms:created>
  <dcterms:modified xsi:type="dcterms:W3CDTF">2015-04-07T14:57:05Z</dcterms:modified>
</cp:coreProperties>
</file>