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4" r:id="rId25"/>
    <p:sldId id="285" r:id="rId26"/>
    <p:sldId id="287" r:id="rId27"/>
    <p:sldId id="288" r:id="rId28"/>
    <p:sldId id="290" r:id="rId29"/>
    <p:sldId id="292" r:id="rId30"/>
    <p:sldId id="293" r:id="rId31"/>
    <p:sldId id="294" r:id="rId32"/>
    <p:sldId id="295" r:id="rId33"/>
    <p:sldId id="296" r:id="rId34"/>
    <p:sldId id="297" r:id="rId35"/>
    <p:sldId id="299" r:id="rId36"/>
    <p:sldId id="300" r:id="rId37"/>
    <p:sldId id="301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22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17/03/15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7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17/03/15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3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17/03/15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17/03/15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4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17/03/15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42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17/03/15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6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17/03/15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22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17/03/15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6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17/03/15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6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17/03/15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17/03/15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7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651B3-56DD-C646-AB12-E6BCC7718D86}" type="datetimeFigureOut">
              <a:rPr lang="en-US" smtClean="0"/>
              <a:t>17/03/15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7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a </a:t>
            </a:r>
            <a:r>
              <a:rPr lang="en-US" dirty="0" err="1" smtClean="0"/>
              <a:t>efeket</a:t>
            </a:r>
            <a:r>
              <a:rPr lang="en-US" dirty="0" smtClean="0"/>
              <a:t> </a:t>
            </a:r>
            <a:r>
              <a:rPr lang="en-US" dirty="0" err="1" smtClean="0"/>
              <a:t>rámování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POL590 17. 3.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619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Vychází z teorie užitku</a:t>
            </a:r>
          </a:p>
          <a:p>
            <a:r>
              <a:rPr lang="cs-CZ" dirty="0" smtClean="0"/>
              <a:t>Stejný matematický přístup, lidé maximalizují váženou sumu očekávaných užitků</a:t>
            </a:r>
          </a:p>
          <a:p>
            <a:r>
              <a:rPr lang="cs-CZ" dirty="0" smtClean="0"/>
              <a:t>Ale PT reflektuje subjektivní vážení užitků</a:t>
            </a:r>
          </a:p>
          <a:p>
            <a:r>
              <a:rPr lang="cs-CZ" dirty="0" smtClean="0"/>
              <a:t>Váhy v PT reflektují subjektivní ocenění dopadu události s pravděpodobností p</a:t>
            </a:r>
          </a:p>
          <a:p>
            <a:r>
              <a:rPr lang="cs-CZ" dirty="0" smtClean="0"/>
              <a:t>Přetváření objektivní pravděpodobnosti na subjektivní pravděpodobnost</a:t>
            </a:r>
          </a:p>
        </p:txBody>
      </p:sp>
    </p:spTree>
    <p:extLst>
      <p:ext uri="{BB962C8B-B14F-4D97-AF65-F5344CB8AC3E}">
        <p14:creationId xmlns:p14="http://schemas.microsoft.com/office/powerpoint/2010/main" val="2977993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Dvě fáze procesu rozhodování:</a:t>
            </a:r>
          </a:p>
          <a:p>
            <a:pPr lvl="1"/>
            <a:r>
              <a:rPr lang="cs-CZ" dirty="0" smtClean="0"/>
              <a:t>1) </a:t>
            </a:r>
            <a:r>
              <a:rPr lang="cs-CZ" dirty="0" err="1" smtClean="0"/>
              <a:t>editing</a:t>
            </a:r>
            <a:r>
              <a:rPr lang="cs-CZ" dirty="0" smtClean="0"/>
              <a:t>: primární analýza prospektů, často zjednodušující přístup.</a:t>
            </a:r>
          </a:p>
          <a:p>
            <a:pPr lvl="2"/>
            <a:r>
              <a:rPr lang="cs-CZ" dirty="0" smtClean="0"/>
              <a:t>Nelineární vážení pravděpodobnosti: přeceňování jistoty, přeceňování jevů s nízkou pravděpodobností</a:t>
            </a:r>
          </a:p>
          <a:p>
            <a:pPr lvl="1"/>
            <a:r>
              <a:rPr lang="cs-CZ" dirty="0" smtClean="0"/>
              <a:t>2) evaluace: editované prospekty jsou hodnoceny, vybrán ten s nejvyšším hodnocením.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45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90851"/>
          </a:xfrm>
        </p:spPr>
        <p:txBody>
          <a:bodyPr>
            <a:normAutofit/>
          </a:bodyPr>
          <a:lstStyle/>
          <a:p>
            <a:r>
              <a:rPr lang="cs-CZ" dirty="0" smtClean="0"/>
              <a:t>Dnes mají Jack a </a:t>
            </a:r>
            <a:r>
              <a:rPr lang="cs-CZ" dirty="0" err="1" smtClean="0"/>
              <a:t>Jill</a:t>
            </a:r>
            <a:r>
              <a:rPr lang="cs-CZ" dirty="0" smtClean="0"/>
              <a:t> každý majetek 5 </a:t>
            </a:r>
            <a:r>
              <a:rPr lang="cs-CZ" dirty="0" err="1" smtClean="0"/>
              <a:t>milioů</a:t>
            </a:r>
            <a:endParaRPr lang="cs-CZ" dirty="0" smtClean="0"/>
          </a:p>
          <a:p>
            <a:r>
              <a:rPr lang="cs-CZ" dirty="0" smtClean="0"/>
              <a:t>Včera měl Jack 1 milion a </a:t>
            </a:r>
            <a:r>
              <a:rPr lang="cs-CZ" dirty="0" err="1" smtClean="0"/>
              <a:t>Jill</a:t>
            </a:r>
            <a:r>
              <a:rPr lang="cs-CZ" dirty="0" smtClean="0"/>
              <a:t> měla 9 milionů</a:t>
            </a:r>
          </a:p>
          <a:p>
            <a:r>
              <a:rPr lang="cs-CZ" dirty="0" smtClean="0"/>
              <a:t>Jsou stejně šťastní?/Mají stejný užitek?</a:t>
            </a:r>
          </a:p>
          <a:p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 err="1" smtClean="0"/>
              <a:t>Bernoulliho</a:t>
            </a:r>
            <a:r>
              <a:rPr lang="cs-CZ" dirty="0" smtClean="0"/>
              <a:t> ano.</a:t>
            </a:r>
          </a:p>
          <a:p>
            <a:r>
              <a:rPr lang="cs-CZ" dirty="0" smtClean="0"/>
              <a:t>Ale ve skutečnosti předpokládáme, že je Jack mnohem šťastnější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57590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209505"/>
            <a:ext cx="8229600" cy="48414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009"/>
            <a:ext cx="8229600" cy="6691051"/>
          </a:xfrm>
        </p:spPr>
        <p:txBody>
          <a:bodyPr>
            <a:normAutofit/>
          </a:bodyPr>
          <a:lstStyle/>
          <a:p>
            <a:r>
              <a:rPr lang="cs-CZ" dirty="0" smtClean="0"/>
              <a:t>Lidé nehodnotí prospekty jako konečné </a:t>
            </a:r>
            <a:r>
              <a:rPr lang="cs-CZ" dirty="0" smtClean="0"/>
              <a:t>stavy</a:t>
            </a:r>
          </a:p>
          <a:p>
            <a:r>
              <a:rPr lang="cs-CZ" dirty="0" smtClean="0"/>
              <a:t> Kódují </a:t>
            </a:r>
            <a:r>
              <a:rPr lang="cs-CZ" dirty="0" smtClean="0"/>
              <a:t>je jako </a:t>
            </a:r>
            <a:r>
              <a:rPr lang="cs-CZ" i="1" dirty="0" smtClean="0"/>
              <a:t>ztráty</a:t>
            </a:r>
            <a:r>
              <a:rPr lang="cs-CZ" dirty="0" smtClean="0"/>
              <a:t> nebo </a:t>
            </a:r>
            <a:r>
              <a:rPr lang="cs-CZ" i="1" dirty="0" smtClean="0"/>
              <a:t>zisky. </a:t>
            </a:r>
            <a:r>
              <a:rPr lang="cs-CZ" dirty="0" smtClean="0"/>
              <a:t>Psychologická hodnota zisků a ztrát klíčová v subjektivním vážení užitků.</a:t>
            </a:r>
          </a:p>
          <a:p>
            <a:r>
              <a:rPr lang="cs-CZ" i="1" dirty="0" smtClean="0"/>
              <a:t>Referenční bod:</a:t>
            </a:r>
            <a:endParaRPr lang="cs-CZ" i="1" dirty="0" smtClean="0"/>
          </a:p>
          <a:p>
            <a:pPr lvl="1"/>
            <a:r>
              <a:rPr lang="cs-CZ" dirty="0" smtClean="0"/>
              <a:t>Anthony má nyní 1 milion a Betty má 4 miliony. Je jim nabídnuto, aby si vybrali:</a:t>
            </a:r>
          </a:p>
          <a:p>
            <a:pPr lvl="1"/>
            <a:r>
              <a:rPr lang="cs-CZ" dirty="0" smtClean="0"/>
              <a:t>Riskantní hru: 50:50 šance, že budou po hře vlastnit jeden milion nebo 4 miliony. NEBO</a:t>
            </a:r>
          </a:p>
          <a:p>
            <a:pPr lvl="1"/>
            <a:r>
              <a:rPr lang="cs-CZ" dirty="0" smtClean="0"/>
              <a:t>Jistotu: budou mít 2 </a:t>
            </a:r>
            <a:r>
              <a:rPr lang="cs-CZ" dirty="0" smtClean="0"/>
              <a:t>miliony</a:t>
            </a:r>
          </a:p>
          <a:p>
            <a:pPr lvl="1"/>
            <a:r>
              <a:rPr lang="cs-CZ" dirty="0" smtClean="0"/>
              <a:t>Budou riskovat?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702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9231"/>
            <a:ext cx="8229600" cy="6049443"/>
          </a:xfrm>
        </p:spPr>
        <p:txBody>
          <a:bodyPr>
            <a:normAutofit/>
          </a:bodyPr>
          <a:lstStyle/>
          <a:p>
            <a:endParaRPr lang="cs-CZ" i="1" dirty="0" smtClean="0"/>
          </a:p>
          <a:p>
            <a:r>
              <a:rPr lang="cs-CZ" i="1" dirty="0" smtClean="0"/>
              <a:t>Averze </a:t>
            </a:r>
            <a:r>
              <a:rPr lang="cs-CZ" i="1" dirty="0" smtClean="0"/>
              <a:t>ke ztrátě</a:t>
            </a:r>
            <a:r>
              <a:rPr lang="cs-CZ" dirty="0" smtClean="0"/>
              <a:t>: Hrozba ztráty má větší psychologickou váhu než lákadlo zisku. Asymetrie negativních a pozitivních očekávání. Hrozby jsou urgentnější než příležitosti.</a:t>
            </a:r>
          </a:p>
          <a:p>
            <a:r>
              <a:rPr lang="cs-CZ" dirty="0"/>
              <a:t>Ztráty se zdají být větší než zisky stejné velikosti</a:t>
            </a:r>
            <a:r>
              <a:rPr lang="cs-CZ" dirty="0" smtClean="0"/>
              <a:t>!</a:t>
            </a:r>
          </a:p>
          <a:p>
            <a:r>
              <a:rPr lang="cs-CZ" dirty="0" smtClean="0"/>
              <a:t>Pozornost ke ztrátě je evoluční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Neradi riskujeme ztrátu, pokud jsou všechny možnosti špatné, raději riskujeme.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1969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4480"/>
            <a:ext cx="8229600" cy="5641684"/>
          </a:xfrm>
        </p:spPr>
        <p:txBody>
          <a:bodyPr>
            <a:normAutofit/>
          </a:bodyPr>
          <a:lstStyle/>
          <a:p>
            <a:r>
              <a:rPr lang="cs-CZ" dirty="0" smtClean="0"/>
              <a:t>Situace: Máte možnost v riskantní hře získat nebo ztratit na základě hodu mincí:</a:t>
            </a:r>
          </a:p>
          <a:p>
            <a:pPr lvl="1"/>
            <a:r>
              <a:rPr lang="cs-CZ" dirty="0" smtClean="0"/>
              <a:t>Orel, prohrajete 100 $</a:t>
            </a:r>
          </a:p>
          <a:p>
            <a:pPr lvl="1"/>
            <a:r>
              <a:rPr lang="cs-CZ" dirty="0" smtClean="0"/>
              <a:t>Hlava, vyhrajete 150 $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Kolik dolarů by musel být zisk, abyste na hru přistoupili? </a:t>
            </a:r>
          </a:p>
          <a:p>
            <a:r>
              <a:rPr lang="cs-CZ" dirty="0" smtClean="0"/>
              <a:t>Averze k ztrátě se </a:t>
            </a:r>
            <a:r>
              <a:rPr lang="cs-CZ" dirty="0" smtClean="0"/>
              <a:t>liší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/>
              <a:t>např</a:t>
            </a:r>
            <a:r>
              <a:rPr lang="cs-CZ" dirty="0" smtClean="0"/>
              <a:t>. spekulanti na finančních trzích 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Průměrný koeficient averze ke ztrátě: 1,5-2,5.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914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38"/>
            <a:ext cx="8229600" cy="5550026"/>
          </a:xfrm>
        </p:spPr>
        <p:txBody>
          <a:bodyPr/>
          <a:lstStyle/>
          <a:p>
            <a:r>
              <a:rPr lang="cs-CZ" dirty="0" smtClean="0"/>
              <a:t>Koeficient averze ke ztrátě:</a:t>
            </a:r>
          </a:p>
          <a:p>
            <a:pPr lvl="1"/>
            <a:r>
              <a:rPr lang="cs-CZ" dirty="0" smtClean="0"/>
              <a:t>Jaký musí být zisk ve hře s rizikem 50:50, ve které můžete ztratit 10$, aby pro vás byla atraktivní?</a:t>
            </a:r>
          </a:p>
          <a:p>
            <a:pPr lvl="1"/>
            <a:r>
              <a:rPr lang="cs-CZ" dirty="0" smtClean="0"/>
              <a:t>Co kdyby byla možná prohra 500$?</a:t>
            </a:r>
          </a:p>
          <a:p>
            <a:pPr lvl="1"/>
            <a:r>
              <a:rPr lang="cs-CZ" dirty="0" smtClean="0"/>
              <a:t>2000$?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Některá </a:t>
            </a:r>
            <a:r>
              <a:rPr lang="cs-CZ" dirty="0" smtClean="0"/>
              <a:t>rizika jsou naprosto  neakceptovatelná bez ohledu na zisk.</a:t>
            </a:r>
          </a:p>
        </p:txBody>
      </p:sp>
    </p:spTree>
    <p:extLst>
      <p:ext uri="{BB962C8B-B14F-4D97-AF65-F5344CB8AC3E}">
        <p14:creationId xmlns:p14="http://schemas.microsoft.com/office/powerpoint/2010/main" val="708648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246191"/>
          </a:xfrm>
        </p:spPr>
        <p:txBody>
          <a:bodyPr>
            <a:normAutofit/>
          </a:bodyPr>
          <a:lstStyle/>
          <a:p>
            <a:r>
              <a:rPr lang="cs-CZ" dirty="0" smtClean="0"/>
              <a:t>Princip </a:t>
            </a:r>
            <a:r>
              <a:rPr lang="cs-CZ" i="1" dirty="0" smtClean="0"/>
              <a:t>klesající citlivosti</a:t>
            </a:r>
            <a:r>
              <a:rPr lang="cs-CZ" dirty="0" smtClean="0"/>
              <a:t>: Subjektivní rozdíl mezi 900$ a 1000$ je mnohem menší něž mezi 100$ a 200$. Projektuje se do klesající citlivosti k ziskům i na ztrátám.</a:t>
            </a:r>
          </a:p>
          <a:p>
            <a:r>
              <a:rPr lang="cs-CZ" dirty="0" smtClean="0"/>
              <a:t>Referenční bod, averze ke ztrátě, klesající citlivost jsou základem PT</a:t>
            </a:r>
          </a:p>
          <a:p>
            <a:r>
              <a:rPr lang="cs-CZ" dirty="0" smtClean="0"/>
              <a:t>Hodnocení zisků a ztrát ovlivňuje míru averze k riziku</a:t>
            </a:r>
          </a:p>
          <a:p>
            <a:r>
              <a:rPr lang="cs-CZ" i="1" dirty="0" smtClean="0"/>
              <a:t>Tendence averze k riziku v prospektech vedoucích k zisku, tendence vyhledávat riziko v prospektech vedoucích ke ztrátě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802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89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6534"/>
            <a:ext cx="8229600" cy="5499630"/>
          </a:xfrm>
        </p:spPr>
        <p:txBody>
          <a:bodyPr/>
          <a:lstStyle/>
          <a:p>
            <a:r>
              <a:rPr lang="en-US" dirty="0" err="1" smtClean="0"/>
              <a:t>Navíc</a:t>
            </a:r>
            <a:r>
              <a:rPr lang="en-US" dirty="0" smtClean="0"/>
              <a:t> k </a:t>
            </a:r>
            <a:r>
              <a:rPr lang="en-US" dirty="0" err="1" smtClean="0"/>
              <a:t>tomu</a:t>
            </a:r>
            <a:r>
              <a:rPr lang="en-US" dirty="0" smtClean="0"/>
              <a:t>, co </a:t>
            </a:r>
            <a:r>
              <a:rPr lang="en-US" dirty="0" err="1" smtClean="0"/>
              <a:t>vlastníte</a:t>
            </a:r>
            <a:r>
              <a:rPr lang="en-US" dirty="0" smtClean="0"/>
              <a:t>, </a:t>
            </a:r>
            <a:r>
              <a:rPr lang="en-US" dirty="0" err="1" smtClean="0"/>
              <a:t>jste</a:t>
            </a:r>
            <a:r>
              <a:rPr lang="en-US" dirty="0" smtClean="0"/>
              <a:t> </a:t>
            </a:r>
            <a:r>
              <a:rPr lang="en-US" dirty="0" err="1" smtClean="0"/>
              <a:t>dostali</a:t>
            </a:r>
            <a:r>
              <a:rPr lang="en-US" dirty="0" smtClean="0"/>
              <a:t> 1000$. </a:t>
            </a:r>
            <a:r>
              <a:rPr lang="en-US" dirty="0" err="1" smtClean="0"/>
              <a:t>Máte</a:t>
            </a:r>
            <a:r>
              <a:rPr lang="en-US" dirty="0" smtClean="0"/>
              <a:t> </a:t>
            </a:r>
            <a:r>
              <a:rPr lang="en-US" dirty="0" err="1" smtClean="0"/>
              <a:t>možnost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vybrat</a:t>
            </a:r>
            <a:r>
              <a:rPr lang="en-US" dirty="0" smtClean="0"/>
              <a:t> </a:t>
            </a:r>
            <a:r>
              <a:rPr lang="en-US" dirty="0" err="1" smtClean="0"/>
              <a:t>možnosti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50% </a:t>
            </a:r>
            <a:r>
              <a:rPr lang="en-US" dirty="0" err="1"/>
              <a:t>šance</a:t>
            </a:r>
            <a:r>
              <a:rPr lang="en-US" dirty="0"/>
              <a:t>, </a:t>
            </a:r>
            <a:r>
              <a:rPr lang="en-US" dirty="0" err="1"/>
              <a:t>získat</a:t>
            </a:r>
            <a:r>
              <a:rPr lang="en-US" dirty="0"/>
              <a:t> 1000$ NEBO </a:t>
            </a:r>
            <a:r>
              <a:rPr lang="en-US" dirty="0" err="1"/>
              <a:t>dostat</a:t>
            </a:r>
            <a:r>
              <a:rPr lang="en-US" dirty="0"/>
              <a:t> s </a:t>
            </a:r>
            <a:r>
              <a:rPr lang="en-US" dirty="0" err="1"/>
              <a:t>jistotou</a:t>
            </a:r>
            <a:r>
              <a:rPr lang="en-US" dirty="0"/>
              <a:t> 500$.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/>
              <a:t>Navíc</a:t>
            </a:r>
            <a:r>
              <a:rPr lang="en-US" dirty="0"/>
              <a:t> k </a:t>
            </a:r>
            <a:r>
              <a:rPr lang="en-US" dirty="0" err="1"/>
              <a:t>tomu</a:t>
            </a:r>
            <a:r>
              <a:rPr lang="en-US" dirty="0"/>
              <a:t>, co </a:t>
            </a:r>
            <a:r>
              <a:rPr lang="en-US" dirty="0" err="1"/>
              <a:t>vlastníte</a:t>
            </a:r>
            <a:r>
              <a:rPr lang="en-US" dirty="0"/>
              <a:t>, </a:t>
            </a:r>
            <a:r>
              <a:rPr lang="en-US" dirty="0" err="1"/>
              <a:t>jste</a:t>
            </a:r>
            <a:r>
              <a:rPr lang="en-US" dirty="0"/>
              <a:t> </a:t>
            </a:r>
            <a:r>
              <a:rPr lang="en-US" dirty="0" err="1"/>
              <a:t>dostali</a:t>
            </a:r>
            <a:r>
              <a:rPr lang="en-US" dirty="0"/>
              <a:t> </a:t>
            </a:r>
            <a:r>
              <a:rPr lang="en-US" dirty="0" smtClean="0"/>
              <a:t>2000</a:t>
            </a:r>
            <a:r>
              <a:rPr lang="en-US" dirty="0"/>
              <a:t>$. </a:t>
            </a:r>
            <a:r>
              <a:rPr lang="en-US" dirty="0" err="1"/>
              <a:t>Máte</a:t>
            </a:r>
            <a:r>
              <a:rPr lang="en-US" dirty="0"/>
              <a:t>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vybrat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50% </a:t>
            </a:r>
            <a:r>
              <a:rPr lang="en-US" dirty="0" err="1" smtClean="0"/>
              <a:t>šance</a:t>
            </a:r>
            <a:r>
              <a:rPr lang="en-US" dirty="0" smtClean="0"/>
              <a:t> </a:t>
            </a:r>
            <a:r>
              <a:rPr lang="en-US" dirty="0" err="1" smtClean="0"/>
              <a:t>ztratit</a:t>
            </a:r>
            <a:r>
              <a:rPr lang="en-US" dirty="0" smtClean="0"/>
              <a:t> 1000$ NEBO </a:t>
            </a:r>
            <a:r>
              <a:rPr lang="en-US" dirty="0" err="1" smtClean="0"/>
              <a:t>ztratit</a:t>
            </a:r>
            <a:r>
              <a:rPr lang="en-US" dirty="0" smtClean="0"/>
              <a:t> s </a:t>
            </a:r>
            <a:r>
              <a:rPr lang="en-US" dirty="0" err="1" smtClean="0"/>
              <a:t>jistotou</a:t>
            </a:r>
            <a:r>
              <a:rPr lang="en-US" dirty="0" smtClean="0"/>
              <a:t> 500$.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76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: </a:t>
            </a:r>
            <a:r>
              <a:rPr lang="en-US" dirty="0" err="1" smtClean="0"/>
              <a:t>hodnotová</a:t>
            </a:r>
            <a:r>
              <a:rPr lang="en-US" dirty="0" smtClean="0"/>
              <a:t> </a:t>
            </a:r>
            <a:r>
              <a:rPr lang="en-US" dirty="0" err="1" smtClean="0"/>
              <a:t>funkce</a:t>
            </a:r>
            <a:endParaRPr lang="en-US" dirty="0"/>
          </a:p>
        </p:txBody>
      </p:sp>
      <p:pic>
        <p:nvPicPr>
          <p:cNvPr id="6" name="Picture 5" descr="Screenshot 2014-04-22 16.35.5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985" y="1180508"/>
            <a:ext cx="6238821" cy="551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9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81755"/>
          </a:xfrm>
        </p:spPr>
        <p:txBody>
          <a:bodyPr>
            <a:normAutofit/>
          </a:bodyPr>
          <a:lstStyle/>
          <a:p>
            <a:r>
              <a:rPr lang="cs-CZ" dirty="0" err="1" smtClean="0"/>
              <a:t>Kahneman</a:t>
            </a:r>
            <a:r>
              <a:rPr lang="cs-CZ" dirty="0" smtClean="0"/>
              <a:t> &amp; </a:t>
            </a:r>
            <a:r>
              <a:rPr lang="cs-CZ" dirty="0" err="1" smtClean="0"/>
              <a:t>Tversky</a:t>
            </a:r>
            <a:endParaRPr lang="cs-CZ" dirty="0" smtClean="0"/>
          </a:p>
          <a:p>
            <a:r>
              <a:rPr lang="cs-CZ" dirty="0" smtClean="0"/>
              <a:t>Psychologická teorie rozhodování</a:t>
            </a:r>
          </a:p>
          <a:p>
            <a:r>
              <a:rPr lang="cs-CZ" dirty="0" smtClean="0"/>
              <a:t>Konkuruje teorii užitku</a:t>
            </a:r>
          </a:p>
          <a:p>
            <a:r>
              <a:rPr lang="cs-CZ" dirty="0" smtClean="0"/>
              <a:t>Odvozena z </a:t>
            </a:r>
            <a:r>
              <a:rPr lang="cs-CZ" dirty="0" err="1" smtClean="0"/>
              <a:t>experimetnálních</a:t>
            </a:r>
            <a:r>
              <a:rPr lang="cs-CZ" dirty="0" smtClean="0"/>
              <a:t> dat</a:t>
            </a:r>
          </a:p>
          <a:p>
            <a:r>
              <a:rPr lang="cs-CZ" dirty="0" smtClean="0"/>
              <a:t>Studie situací systematického odklonu od teorie užitku při rozhodování</a:t>
            </a:r>
          </a:p>
          <a:p>
            <a:r>
              <a:rPr lang="cs-CZ" dirty="0" smtClean="0"/>
              <a:t>Rozhodování s mírou nejistoty = výběr mezi dvěma možnostmi (</a:t>
            </a:r>
            <a:r>
              <a:rPr lang="cs-CZ" dirty="0" err="1" smtClean="0"/>
              <a:t>prospects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88900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Aplikace</a:t>
            </a:r>
            <a:r>
              <a:rPr lang="en-US" dirty="0" smtClean="0"/>
              <a:t> 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Individuální rozhodování</a:t>
            </a:r>
          </a:p>
          <a:p>
            <a:r>
              <a:rPr lang="cs-CZ" dirty="0" smtClean="0"/>
              <a:t>Při aplikaci na politické jednání klade důraz na </a:t>
            </a:r>
            <a:r>
              <a:rPr lang="cs-CZ" dirty="0" smtClean="0"/>
              <a:t>prostředí</a:t>
            </a:r>
            <a:endParaRPr lang="cs-CZ" dirty="0" smtClean="0"/>
          </a:p>
          <a:p>
            <a:r>
              <a:rPr lang="cs-CZ" dirty="0" smtClean="0"/>
              <a:t>Změna v čase</a:t>
            </a:r>
            <a:endParaRPr lang="cs-CZ" dirty="0" smtClean="0"/>
          </a:p>
          <a:p>
            <a:r>
              <a:rPr lang="cs-CZ" dirty="0" smtClean="0"/>
              <a:t>Výhodou PT je zachycení dynamiky rozhodovacích situací, např. posun od vnímaného zisku ke ztrátám se projeví změnou chování </a:t>
            </a:r>
            <a:r>
              <a:rPr lang="cs-CZ" dirty="0" smtClean="0"/>
              <a:t>aktérů</a:t>
            </a:r>
          </a:p>
          <a:p>
            <a:r>
              <a:rPr lang="cs-CZ" dirty="0" smtClean="0"/>
              <a:t>Např</a:t>
            </a:r>
            <a:r>
              <a:rPr lang="cs-CZ" dirty="0" smtClean="0"/>
              <a:t>. G H. W. Bush riskoval válku v </a:t>
            </a:r>
            <a:r>
              <a:rPr lang="cs-CZ" dirty="0" smtClean="0"/>
              <a:t>Zálivu, reakce na </a:t>
            </a:r>
            <a:r>
              <a:rPr lang="cs-CZ" dirty="0" err="1" smtClean="0"/>
              <a:t>sturkuturu</a:t>
            </a:r>
            <a:r>
              <a:rPr lang="cs-CZ" dirty="0" smtClean="0"/>
              <a:t> zisků a ztrát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636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McDermott 2004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72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Strategie lídrů závisí na tom, jaké téma upřednostňují.</a:t>
            </a:r>
          </a:p>
          <a:p>
            <a:r>
              <a:rPr lang="cs-CZ" dirty="0" smtClean="0"/>
              <a:t>Někdy převáží externí </a:t>
            </a:r>
            <a:r>
              <a:rPr lang="cs-CZ" dirty="0" smtClean="0"/>
              <a:t>faktory a musí adaptovat svoji preferenci: </a:t>
            </a:r>
            <a:r>
              <a:rPr lang="cs-CZ" dirty="0" smtClean="0"/>
              <a:t>FDR se dostal k moci s cílem řešit sociální problémy, nicméně v roce 1942 se jeho úsilí muselo přesunout k zahraniční politice. </a:t>
            </a:r>
          </a:p>
          <a:p>
            <a:r>
              <a:rPr lang="cs-CZ" dirty="0" smtClean="0"/>
              <a:t>Pokud lze identifikovat hlavní téma (nejdůležitější rozhodnutí), lze aplikovat PT k analýze strategií (</a:t>
            </a:r>
            <a:r>
              <a:rPr lang="cs-CZ" dirty="0" err="1" smtClean="0"/>
              <a:t>McDermott</a:t>
            </a:r>
            <a:r>
              <a:rPr lang="cs-CZ" dirty="0" smtClean="0"/>
              <a:t> a analýza </a:t>
            </a:r>
            <a:r>
              <a:rPr lang="cs-CZ" dirty="0" err="1" smtClean="0"/>
              <a:t>Carterova</a:t>
            </a:r>
            <a:r>
              <a:rPr lang="cs-CZ" dirty="0" smtClean="0"/>
              <a:t> prezidentství).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 smtClean="0"/>
              <a:t>třeba politické faktory zahrnout do původně psychologického modelu (situační a externí faktory)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490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75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Aplikace</a:t>
            </a:r>
            <a:r>
              <a:rPr lang="en-US" dirty="0" smtClean="0"/>
              <a:t> 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0394"/>
            <a:ext cx="8229600" cy="585303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Existence referenčního bodu</a:t>
            </a:r>
          </a:p>
          <a:p>
            <a:r>
              <a:rPr lang="cs-CZ" dirty="0" err="1" smtClean="0"/>
              <a:t>Quattrone</a:t>
            </a:r>
            <a:r>
              <a:rPr lang="cs-CZ" dirty="0" smtClean="0"/>
              <a:t> &amp; </a:t>
            </a:r>
            <a:r>
              <a:rPr lang="cs-CZ" dirty="0" err="1" smtClean="0"/>
              <a:t>Tversky</a:t>
            </a:r>
            <a:r>
              <a:rPr lang="cs-CZ" dirty="0" smtClean="0"/>
              <a:t> 1988:</a:t>
            </a:r>
          </a:p>
          <a:p>
            <a:pPr lvl="1"/>
            <a:r>
              <a:rPr lang="cs-CZ" dirty="0" smtClean="0"/>
              <a:t>Výběr mezi dvěma kandidáty s různými ekonomickými programy</a:t>
            </a:r>
          </a:p>
          <a:p>
            <a:pPr lvl="1"/>
            <a:r>
              <a:rPr lang="cs-CZ" dirty="0" smtClean="0"/>
              <a:t>Predikce 2 ekonomů o dopadech programů (SLI)</a:t>
            </a:r>
          </a:p>
          <a:p>
            <a:pPr lvl="1"/>
            <a:r>
              <a:rPr lang="cs-CZ" dirty="0" smtClean="0"/>
              <a:t>Brown: SLI = 65 000$; 43 000$</a:t>
            </a:r>
          </a:p>
          <a:p>
            <a:pPr lvl="1"/>
            <a:r>
              <a:rPr lang="cs-CZ" dirty="0" smtClean="0"/>
              <a:t>Green: SLI = 51 000$; 53 000$</a:t>
            </a:r>
          </a:p>
          <a:p>
            <a:pPr lvl="1"/>
            <a:r>
              <a:rPr lang="cs-CZ" dirty="0" smtClean="0"/>
              <a:t>Predikce SLI čtyř dalších zemí (43 000$; 45 000$)</a:t>
            </a:r>
          </a:p>
          <a:p>
            <a:pPr lvl="1"/>
            <a:r>
              <a:rPr lang="cs-CZ" dirty="0" smtClean="0"/>
              <a:t>Experimentální manipulace: zvýšený SLI pro ostatní země (přes 60 000$).</a:t>
            </a:r>
          </a:p>
          <a:p>
            <a:pPr lvl="1"/>
            <a:r>
              <a:rPr lang="cs-CZ" dirty="0" smtClean="0"/>
              <a:t>Green získá 72% je-li nižší predikce ostatních zemích, jen 50 % v experimentální podmínce 2.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2777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quo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464"/>
            <a:ext cx="8229600" cy="519833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Hypotetická volba</a:t>
            </a:r>
          </a:p>
          <a:p>
            <a:r>
              <a:rPr lang="cs-CZ" dirty="0" smtClean="0"/>
              <a:t>Situace 1: Kandidát Frank, slibuje zachovat míru inflace (42 %) a nezaměstnanosti (15 %)</a:t>
            </a:r>
          </a:p>
          <a:p>
            <a:r>
              <a:rPr lang="cs-CZ" dirty="0" smtClean="0"/>
              <a:t>Kandidát Carl, slibuje snížení inflace o 19 % a zároveň zvýšení nezaměstnanosti o 7 %. </a:t>
            </a:r>
          </a:p>
          <a:p>
            <a:r>
              <a:rPr lang="cs-CZ" dirty="0" smtClean="0"/>
              <a:t>Situace2: inflace je 23 % a nezaměstnanost 22 %. Frank navrhuje zvýšení inflace o 19 % a snížení nezaměstnanosti o 7 %. </a:t>
            </a:r>
          </a:p>
          <a:p>
            <a:r>
              <a:rPr lang="cs-CZ" dirty="0" smtClean="0"/>
              <a:t>Frank získá 65 % v situaci 1 a jen 35 % v situaci 2.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6245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53414" cy="772548"/>
          </a:xfrm>
        </p:spPr>
        <p:txBody>
          <a:bodyPr/>
          <a:lstStyle/>
          <a:p>
            <a:r>
              <a:rPr lang="en-US" dirty="0" err="1" smtClean="0"/>
              <a:t>Averze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ztrátě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804"/>
            <a:ext cx="8229600" cy="5771195"/>
          </a:xfrm>
        </p:spPr>
        <p:txBody>
          <a:bodyPr>
            <a:normAutofit/>
          </a:bodyPr>
          <a:lstStyle/>
          <a:p>
            <a:r>
              <a:rPr lang="cs-CZ" dirty="0" smtClean="0"/>
              <a:t>Větší snaha předejít ztrátě voličů než posilování voličské základny</a:t>
            </a:r>
          </a:p>
          <a:p>
            <a:r>
              <a:rPr lang="cs-CZ" dirty="0" smtClean="0"/>
              <a:t>Ekonomické </a:t>
            </a:r>
            <a:r>
              <a:rPr lang="cs-CZ" dirty="0" smtClean="0"/>
              <a:t>hlasování</a:t>
            </a:r>
          </a:p>
          <a:p>
            <a:r>
              <a:rPr lang="cs-CZ" dirty="0" smtClean="0"/>
              <a:t>Voliči </a:t>
            </a:r>
            <a:r>
              <a:rPr lang="cs-CZ" dirty="0" smtClean="0"/>
              <a:t>znají stávajícího vykonavatele úřadu, volba nese menší riziko, ekonomická prosperita kódována jako zisk, recese jako </a:t>
            </a:r>
            <a:r>
              <a:rPr lang="cs-CZ" dirty="0" smtClean="0"/>
              <a:t>ztráta</a:t>
            </a:r>
          </a:p>
          <a:p>
            <a:r>
              <a:rPr lang="cs-CZ" dirty="0" smtClean="0"/>
              <a:t>Objektivita referenčního bodu?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1884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vztahy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2"/>
            <a:ext cx="8229600" cy="5381648"/>
          </a:xfrm>
        </p:spPr>
        <p:txBody>
          <a:bodyPr>
            <a:normAutofit/>
          </a:bodyPr>
          <a:lstStyle/>
          <a:p>
            <a:r>
              <a:rPr lang="cs-CZ" dirty="0" smtClean="0"/>
              <a:t>Státy </a:t>
            </a:r>
            <a:r>
              <a:rPr lang="cs-CZ" dirty="0" smtClean="0"/>
              <a:t>usilují o zachování situace oproti hrozícím ztrátám spíše než o zlepšování svých pozic</a:t>
            </a:r>
          </a:p>
          <a:p>
            <a:r>
              <a:rPr lang="cs-CZ" dirty="0" smtClean="0"/>
              <a:t>Také motivy k zachování </a:t>
            </a:r>
            <a:r>
              <a:rPr lang="cs-CZ" dirty="0" err="1" smtClean="0"/>
              <a:t>statu</a:t>
            </a:r>
            <a:r>
              <a:rPr lang="cs-CZ" dirty="0" smtClean="0"/>
              <a:t> quo vycházející z domácích politických tlaků většinou souvisí s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aversion</a:t>
            </a:r>
            <a:r>
              <a:rPr lang="cs-CZ" dirty="0" smtClean="0"/>
              <a:t> (</a:t>
            </a:r>
            <a:r>
              <a:rPr lang="cs-CZ" dirty="0" err="1" smtClean="0"/>
              <a:t>Jervis</a:t>
            </a:r>
            <a:r>
              <a:rPr lang="cs-CZ" dirty="0" smtClean="0"/>
              <a:t> 1991)</a:t>
            </a:r>
          </a:p>
          <a:p>
            <a:r>
              <a:rPr lang="cs-CZ" dirty="0" err="1" smtClean="0"/>
              <a:t>Nincic</a:t>
            </a:r>
            <a:r>
              <a:rPr lang="cs-CZ" dirty="0" smtClean="0"/>
              <a:t> 1997: </a:t>
            </a:r>
            <a:r>
              <a:rPr lang="cs-CZ" dirty="0" smtClean="0"/>
              <a:t>Intervence zajiš</a:t>
            </a:r>
            <a:r>
              <a:rPr lang="cs-CZ" dirty="0" smtClean="0"/>
              <a:t>ťuje popularitu, pokud je definována jako obranná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7429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</a:t>
            </a:r>
            <a:r>
              <a:rPr lang="en-US" dirty="0" err="1" smtClean="0"/>
              <a:t>referenčního</a:t>
            </a:r>
            <a:r>
              <a:rPr lang="en-US" dirty="0" smtClean="0"/>
              <a:t> </a:t>
            </a:r>
            <a:r>
              <a:rPr lang="en-US" dirty="0" err="1" smtClean="0"/>
              <a:t>bodu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723"/>
          </a:xfrm>
        </p:spPr>
        <p:txBody>
          <a:bodyPr>
            <a:normAutofit/>
          </a:bodyPr>
          <a:lstStyle/>
          <a:p>
            <a:r>
              <a:rPr lang="cs-CZ" dirty="0" smtClean="0"/>
              <a:t>Ztráta území = </a:t>
            </a:r>
            <a:r>
              <a:rPr lang="cs-CZ" dirty="0" smtClean="0"/>
              <a:t>zachování </a:t>
            </a:r>
            <a:r>
              <a:rPr lang="cs-CZ" dirty="0" err="1" smtClean="0"/>
              <a:t>referenčího</a:t>
            </a:r>
            <a:r>
              <a:rPr lang="cs-CZ" dirty="0" smtClean="0"/>
              <a:t> bodu</a:t>
            </a:r>
            <a:endParaRPr lang="cs-CZ" dirty="0" smtClean="0"/>
          </a:p>
          <a:p>
            <a:r>
              <a:rPr lang="cs-CZ" dirty="0" smtClean="0"/>
              <a:t>Zisk území = </a:t>
            </a:r>
            <a:r>
              <a:rPr lang="cs-CZ" dirty="0" err="1" smtClean="0"/>
              <a:t>renormalizace</a:t>
            </a:r>
            <a:r>
              <a:rPr lang="cs-CZ" dirty="0" smtClean="0"/>
              <a:t> referenčního bodu (</a:t>
            </a:r>
            <a:r>
              <a:rPr lang="cs-CZ" dirty="0" smtClean="0"/>
              <a:t>instant </a:t>
            </a:r>
            <a:r>
              <a:rPr lang="cs-CZ" dirty="0" err="1" smtClean="0"/>
              <a:t>endowment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Oba </a:t>
            </a:r>
            <a:r>
              <a:rPr lang="cs-CZ" dirty="0" smtClean="0"/>
              <a:t>aktéři pro riskantní </a:t>
            </a:r>
            <a:r>
              <a:rPr lang="cs-CZ" dirty="0" smtClean="0"/>
              <a:t>strategie</a:t>
            </a:r>
          </a:p>
          <a:p>
            <a:r>
              <a:rPr lang="cs-CZ" dirty="0" smtClean="0"/>
              <a:t>Izrael-Palestina 1967 – 1973</a:t>
            </a:r>
          </a:p>
          <a:p>
            <a:r>
              <a:rPr lang="cs-CZ" dirty="0" smtClean="0"/>
              <a:t>Rusko vs. Ukrajina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4961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Komparativní</a:t>
            </a:r>
            <a:r>
              <a:rPr lang="en-US" dirty="0" smtClean="0"/>
              <a:t> </a:t>
            </a:r>
            <a:r>
              <a:rPr lang="en-US" dirty="0" err="1" smtClean="0"/>
              <a:t>politologie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009"/>
            <a:ext cx="8229600" cy="533987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PT vysvětluje úspěch některých reforem (a lídrů)</a:t>
            </a:r>
            <a:endParaRPr lang="cs-CZ" dirty="0" smtClean="0"/>
          </a:p>
          <a:p>
            <a:r>
              <a:rPr lang="cs-CZ" dirty="0" smtClean="0"/>
              <a:t>Racionální risk </a:t>
            </a:r>
            <a:r>
              <a:rPr lang="cs-CZ" dirty="0" err="1" smtClean="0"/>
              <a:t>aversion</a:t>
            </a:r>
            <a:r>
              <a:rPr lang="cs-CZ" dirty="0" smtClean="0"/>
              <a:t> = vyhýbat se opatřením, která oslabují šanci volebního úspěchu</a:t>
            </a:r>
          </a:p>
          <a:p>
            <a:r>
              <a:rPr lang="cs-CZ" dirty="0" smtClean="0"/>
              <a:t>Přesto k reformám docházelo a dochází</a:t>
            </a:r>
          </a:p>
          <a:p>
            <a:r>
              <a:rPr lang="cs-CZ" dirty="0" err="1" smtClean="0"/>
              <a:t>Weyland</a:t>
            </a:r>
            <a:r>
              <a:rPr lang="cs-CZ" dirty="0" smtClean="0"/>
              <a:t> 1996, 1998: </a:t>
            </a:r>
            <a:r>
              <a:rPr lang="cs-CZ" dirty="0" smtClean="0"/>
              <a:t>Argentina, </a:t>
            </a:r>
            <a:r>
              <a:rPr lang="cs-CZ" dirty="0" smtClean="0"/>
              <a:t>Peru a </a:t>
            </a:r>
            <a:r>
              <a:rPr lang="cs-CZ" dirty="0" err="1" smtClean="0"/>
              <a:t>Brazíle</a:t>
            </a:r>
            <a:r>
              <a:rPr lang="cs-CZ" dirty="0" smtClean="0"/>
              <a:t> vs. Chile </a:t>
            </a:r>
            <a:r>
              <a:rPr lang="cs-CZ" dirty="0" smtClean="0"/>
              <a:t>Chile </a:t>
            </a:r>
            <a:endParaRPr lang="cs-CZ" dirty="0" smtClean="0"/>
          </a:p>
          <a:p>
            <a:r>
              <a:rPr lang="cs-CZ" dirty="0" smtClean="0"/>
              <a:t>Studie </a:t>
            </a:r>
            <a:r>
              <a:rPr lang="cs-CZ" dirty="0" smtClean="0"/>
              <a:t>ekonomických reforem a stabilizace v LA, CEE, Africe pomocí prospektů – vysoká podpora tam, kde lidé žijí na hranici životního minima. Ve stabilních ekonomikách se podobná opatření neuchytí.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556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Evoluční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r>
              <a:rPr lang="en-US" dirty="0" smtClean="0"/>
              <a:t> k 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009"/>
            <a:ext cx="8229600" cy="5636991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McDermott</a:t>
            </a:r>
            <a:r>
              <a:rPr lang="cs-CZ" dirty="0" smtClean="0"/>
              <a:t>, </a:t>
            </a:r>
            <a:r>
              <a:rPr lang="cs-CZ" dirty="0" err="1" smtClean="0"/>
              <a:t>Fowler</a:t>
            </a:r>
            <a:r>
              <a:rPr lang="cs-CZ" dirty="0" smtClean="0"/>
              <a:t>, </a:t>
            </a:r>
            <a:r>
              <a:rPr lang="cs-CZ" dirty="0" err="1" smtClean="0"/>
              <a:t>Smirnov</a:t>
            </a:r>
            <a:r>
              <a:rPr lang="cs-CZ" dirty="0" smtClean="0"/>
              <a:t> 2008:</a:t>
            </a:r>
          </a:p>
          <a:p>
            <a:pPr lvl="1"/>
            <a:r>
              <a:rPr lang="cs-CZ" dirty="0" smtClean="0"/>
              <a:t>Konzistentnost s PT má evoluční základ</a:t>
            </a:r>
          </a:p>
          <a:p>
            <a:pPr lvl="1"/>
            <a:r>
              <a:rPr lang="cs-CZ" dirty="0" smtClean="0"/>
              <a:t>Averze ke </a:t>
            </a:r>
            <a:r>
              <a:rPr lang="cs-CZ" dirty="0" smtClean="0"/>
              <a:t>ztrátě u primátů (preference opic se liší, když čelí riskantní situaci) </a:t>
            </a:r>
          </a:p>
          <a:p>
            <a:pPr lvl="1"/>
            <a:r>
              <a:rPr lang="cs-CZ" dirty="0" smtClean="0"/>
              <a:t>Důraz </a:t>
            </a:r>
            <a:r>
              <a:rPr lang="cs-CZ" dirty="0" smtClean="0"/>
              <a:t>na ekologické faktory. Hladový člověk má jiné možnosti volby, očekávání, dělá jiná rozhodnutí.. Lidé jednají v rámci vlastního kontextu</a:t>
            </a:r>
            <a:r>
              <a:rPr lang="cs-CZ" dirty="0" smtClean="0"/>
              <a:t>!</a:t>
            </a:r>
          </a:p>
          <a:p>
            <a:pPr lvl="1"/>
            <a:r>
              <a:rPr lang="cs-CZ" dirty="0" smtClean="0"/>
              <a:t>Evoluční výhodu má ten, kdo se v časech prosperity vyhýbá riziku a v časech nedostatku  riziko vyhledává. Se změnou podmínek následuje adaptace chování. Strategie maximalizující pravděpodobnost přežití.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2004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Aplikace</a:t>
            </a:r>
            <a:r>
              <a:rPr lang="en-US" dirty="0" smtClean="0"/>
              <a:t> 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839"/>
            <a:ext cx="8229600" cy="534236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PT je teorií individuálního rozhodování v riskantních podmínkách, nikoliv politologickou teorií </a:t>
            </a:r>
          </a:p>
          <a:p>
            <a:r>
              <a:rPr lang="cs-CZ" dirty="0" smtClean="0"/>
              <a:t>Není ani obecnou teorií rozhodování, vyžaduje určité parametry</a:t>
            </a:r>
          </a:p>
          <a:p>
            <a:r>
              <a:rPr lang="cs-CZ" dirty="0" smtClean="0"/>
              <a:t>V politice většinou kolektivní rozhodování, zde je třeba další empirický výzkum</a:t>
            </a:r>
          </a:p>
          <a:p>
            <a:r>
              <a:rPr lang="cs-CZ" dirty="0" smtClean="0"/>
              <a:t>Nereflektuje roli emocí</a:t>
            </a:r>
          </a:p>
          <a:p>
            <a:r>
              <a:rPr lang="cs-CZ" dirty="0" smtClean="0"/>
              <a:t>Jako alternativní vysvětlení politických jevů má potenciál, je třeba ale testovat tyto hypotézy v daných kontextech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49861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Kterou alternativu byste preferovali?</a:t>
            </a:r>
          </a:p>
          <a:p>
            <a:pPr lvl="1"/>
            <a:r>
              <a:rPr lang="cs-CZ" dirty="0" smtClean="0"/>
              <a:t>A: 50% šance vyhrát 1 000 Kč, 50% šance nevyhrát nic</a:t>
            </a:r>
          </a:p>
          <a:p>
            <a:pPr lvl="1"/>
            <a:r>
              <a:rPr lang="cs-CZ" dirty="0" smtClean="0"/>
              <a:t>B: Jistý zisk 450 Kč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Metoda hypotetických voleb</a:t>
            </a:r>
          </a:p>
          <a:p>
            <a:r>
              <a:rPr lang="cs-CZ" dirty="0" smtClean="0"/>
              <a:t>Předpoklad, že subjekty ví, jak by se v dané situaci zachovaly a že odpovídají upřímně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4850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Rámování</a:t>
            </a:r>
            <a:r>
              <a:rPr lang="en-US" dirty="0" smtClean="0"/>
              <a:t> v 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2498"/>
            <a:ext cx="8229600" cy="4803666"/>
          </a:xfrm>
        </p:spPr>
        <p:txBody>
          <a:bodyPr/>
          <a:lstStyle/>
          <a:p>
            <a:r>
              <a:rPr lang="cs-CZ" dirty="0" smtClean="0"/>
              <a:t>Teorie užitku mj. předpokládá:</a:t>
            </a:r>
          </a:p>
          <a:p>
            <a:pPr marL="457200" lvl="1" indent="0">
              <a:buNone/>
            </a:pPr>
            <a:r>
              <a:rPr lang="cs-CZ" i="1" dirty="0" smtClean="0"/>
              <a:t>Dominance</a:t>
            </a:r>
            <a:r>
              <a:rPr lang="cs-CZ" dirty="0" smtClean="0"/>
              <a:t>: Je-li jedno řešení lepší než jakékoliv jiné v jedné situaci a alespoň tak dobré jako ostatní v další situaci, bude vybráno toto dominantní řešení.</a:t>
            </a:r>
          </a:p>
          <a:p>
            <a:pPr marL="457200" lvl="1" indent="0">
              <a:buNone/>
            </a:pPr>
            <a:r>
              <a:rPr lang="cs-CZ" i="1" dirty="0" smtClean="0"/>
              <a:t>Invariance</a:t>
            </a:r>
            <a:r>
              <a:rPr lang="cs-CZ" dirty="0" smtClean="0"/>
              <a:t>: různá reprezentace stejného </a:t>
            </a:r>
            <a:r>
              <a:rPr lang="cs-CZ" dirty="0" smtClean="0"/>
              <a:t>rozhodovacího </a:t>
            </a:r>
            <a:r>
              <a:rPr lang="cs-CZ" dirty="0" smtClean="0"/>
              <a:t>problému by měla vyústit ve stejné preference. Preference mezi alternativami je nezávislá na jejich popisu.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319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2822"/>
            <a:ext cx="8229600" cy="573334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Situace 1:</a:t>
            </a:r>
          </a:p>
          <a:p>
            <a:pPr lvl="1"/>
            <a:r>
              <a:rPr lang="cs-CZ" dirty="0" smtClean="0"/>
              <a:t>Operace: ze 100 lidí, kteří podstoupí operaci, 90 přežije pooperační období, 68 žije po roce od operace, 34 stále žije po pěti letech od operace.</a:t>
            </a:r>
          </a:p>
          <a:p>
            <a:pPr lvl="1"/>
            <a:r>
              <a:rPr lang="cs-CZ" dirty="0" smtClean="0"/>
              <a:t>Ozařování: ze 100 lidí, kteří podstoupí ozařování, všichni přežijí léčbu, 77 žije po roce od léčby, 22 stále žije po pěti letech od léčby. </a:t>
            </a:r>
          </a:p>
          <a:p>
            <a:r>
              <a:rPr lang="cs-CZ" dirty="0" smtClean="0"/>
              <a:t>Situace 2:</a:t>
            </a:r>
          </a:p>
          <a:p>
            <a:pPr lvl="1"/>
            <a:r>
              <a:rPr lang="cs-CZ" dirty="0" smtClean="0"/>
              <a:t>Operace: ze 100 lidí, kteří podstoupí operaci, 10 zemře během pooperačního období, 32 zemře do roka od operace, 66 zemře do pěti let od operace.</a:t>
            </a:r>
          </a:p>
          <a:p>
            <a:pPr lvl="1"/>
            <a:r>
              <a:rPr lang="cs-CZ" dirty="0" smtClean="0"/>
              <a:t>Ozařování: ze 100 lidí, kteří podstoupili ozařování, nikdo během léčby nezemře, 23 lidí zemře do roka od léčby, 78 zemře do pěti let od léčby.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41073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effect (</a:t>
            </a:r>
            <a:r>
              <a:rPr lang="en-US" dirty="0" err="1" smtClean="0"/>
              <a:t>efekt</a:t>
            </a:r>
            <a:r>
              <a:rPr lang="en-US" dirty="0" smtClean="0"/>
              <a:t> </a:t>
            </a:r>
            <a:r>
              <a:rPr lang="en-US" dirty="0" err="1" smtClean="0"/>
              <a:t>rámování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1"/>
            <a:ext cx="8229600" cy="538164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Neodůvodněné vlivy formulace problému na názory a preference</a:t>
            </a:r>
          </a:p>
          <a:p>
            <a:r>
              <a:rPr lang="cs-CZ" dirty="0" smtClean="0"/>
              <a:t>Jsou-li oba prospekty logicky stejné, v obou případech by měla následovat stejná odpověď</a:t>
            </a:r>
          </a:p>
          <a:p>
            <a:r>
              <a:rPr lang="cs-CZ" dirty="0" smtClean="0"/>
              <a:t>Odmítnutí návrhu, který generuje 5% nezaměstnanost, preference návrhu generující 95% zaměstnanost.</a:t>
            </a:r>
          </a:p>
          <a:p>
            <a:r>
              <a:rPr lang="cs-CZ" dirty="0" smtClean="0"/>
              <a:t>Náchylnost k riskantnímu jednání, je-li prospekt rámován pomocí ztráty, zatímco rámováni stejného prospektu pomocí zisku generuje averzi k riziku.</a:t>
            </a:r>
          </a:p>
          <a:p>
            <a:r>
              <a:rPr lang="cs-CZ" dirty="0" smtClean="0"/>
              <a:t>PT postrádá komplexní teorii rámování</a:t>
            </a:r>
          </a:p>
        </p:txBody>
      </p:sp>
    </p:spTree>
    <p:extLst>
      <p:ext uri="{BB962C8B-B14F-4D97-AF65-F5344CB8AC3E}">
        <p14:creationId xmlns:p14="http://schemas.microsoft.com/office/powerpoint/2010/main" val="13901108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8291"/>
            <a:ext cx="8229600" cy="614110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Síla </a:t>
            </a:r>
            <a:r>
              <a:rPr lang="cs-CZ" dirty="0" err="1" smtClean="0"/>
              <a:t>framing</a:t>
            </a:r>
            <a:r>
              <a:rPr lang="cs-CZ" dirty="0" smtClean="0"/>
              <a:t> efektu se liší v závislosti na tématu</a:t>
            </a:r>
          </a:p>
          <a:p>
            <a:r>
              <a:rPr lang="cs-CZ" dirty="0" smtClean="0"/>
              <a:t>Větší efekty u problému spojených s životem a smrtí:</a:t>
            </a:r>
          </a:p>
          <a:p>
            <a:r>
              <a:rPr lang="cs-CZ" dirty="0" smtClean="0"/>
              <a:t>Vypukla epidemie neobvyklé asijské nemoci. Očekává se, že zemře 600 lidí. Dva alternativní programy pro boj s nemocí byly navrženy:</a:t>
            </a:r>
          </a:p>
          <a:p>
            <a:pPr lvl="1"/>
            <a:r>
              <a:rPr lang="cs-CZ" dirty="0" smtClean="0"/>
              <a:t>Bude-li přijat program A, bude zachráněno 200 lidí.</a:t>
            </a:r>
          </a:p>
          <a:p>
            <a:pPr lvl="1"/>
            <a:r>
              <a:rPr lang="cs-CZ" dirty="0" smtClean="0"/>
              <a:t>Bude-li přijat program B, existuje 1/3 pravděpodobnost, že 600 lidí bude zachráněno a 2/3 pravděpodobnost, že nikdo nebude zachráněn.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Bude-li přijat program A, zemře 400 lidí.</a:t>
            </a:r>
          </a:p>
          <a:p>
            <a:pPr lvl="1"/>
            <a:r>
              <a:rPr lang="cs-CZ" dirty="0" smtClean="0"/>
              <a:t>Bude-li přijat program B, existuje 1/3 pravděpodobnost, že nikdo nezemře a 2/3 pravděpodobnost, že zemře 600 lidí.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9724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framingu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1361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Neexistuje</a:t>
            </a:r>
          </a:p>
          <a:p>
            <a:r>
              <a:rPr lang="cs-CZ" dirty="0" smtClean="0"/>
              <a:t>Dlouhodobý dílčí výzkum, sledování různých faktorů</a:t>
            </a:r>
          </a:p>
          <a:p>
            <a:r>
              <a:rPr lang="cs-CZ" dirty="0" smtClean="0"/>
              <a:t>Rozdíl v síle efektu mezi tématy (investice vs. život</a:t>
            </a:r>
          </a:p>
          <a:p>
            <a:r>
              <a:rPr lang="cs-CZ" dirty="0" smtClean="0"/>
              <a:t>Kognitivní dostupnost situačních schémat (</a:t>
            </a:r>
            <a:r>
              <a:rPr lang="cs-CZ" dirty="0" err="1" smtClean="0"/>
              <a:t>Jou</a:t>
            </a:r>
            <a:r>
              <a:rPr lang="cs-CZ" dirty="0" smtClean="0"/>
              <a:t> et al. 1996)</a:t>
            </a:r>
          </a:p>
          <a:p>
            <a:r>
              <a:rPr lang="cs-CZ" dirty="0" smtClean="0"/>
              <a:t>Vyšší kognitivní schopnosti redukují efekt (</a:t>
            </a:r>
            <a:r>
              <a:rPr lang="cs-CZ" dirty="0" err="1" smtClean="0"/>
              <a:t>Stanovich</a:t>
            </a:r>
            <a:r>
              <a:rPr lang="cs-CZ" dirty="0" smtClean="0"/>
              <a:t>, </a:t>
            </a:r>
            <a:r>
              <a:rPr lang="cs-CZ" dirty="0" err="1" smtClean="0"/>
              <a:t>West</a:t>
            </a:r>
            <a:r>
              <a:rPr lang="cs-CZ" dirty="0" smtClean="0"/>
              <a:t> 1998)</a:t>
            </a:r>
          </a:p>
          <a:p>
            <a:r>
              <a:rPr lang="cs-CZ" dirty="0" smtClean="0"/>
              <a:t>Kognitivní zpracování (čas a ospravedlnění) (</a:t>
            </a:r>
            <a:r>
              <a:rPr lang="cs-CZ" dirty="0" err="1" smtClean="0"/>
              <a:t>Takemura</a:t>
            </a:r>
            <a:r>
              <a:rPr lang="cs-CZ" dirty="0" smtClean="0"/>
              <a:t> 1994)</a:t>
            </a:r>
          </a:p>
          <a:p>
            <a:r>
              <a:rPr lang="cs-CZ" dirty="0" smtClean="0"/>
              <a:t>Emoce jako mediátor </a:t>
            </a:r>
            <a:r>
              <a:rPr lang="cs-CZ" dirty="0" err="1" smtClean="0"/>
              <a:t>framing</a:t>
            </a:r>
            <a:r>
              <a:rPr lang="cs-CZ" dirty="0" smtClean="0"/>
              <a:t> efektu (Druckman, </a:t>
            </a:r>
            <a:r>
              <a:rPr lang="cs-CZ" dirty="0" err="1" smtClean="0"/>
              <a:t>McDermott</a:t>
            </a:r>
            <a:r>
              <a:rPr lang="cs-CZ" dirty="0" smtClean="0"/>
              <a:t> 2001)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672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Druckman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010"/>
            <a:ext cx="8229600" cy="4905154"/>
          </a:xfrm>
        </p:spPr>
        <p:txBody>
          <a:bodyPr/>
          <a:lstStyle/>
          <a:p>
            <a:r>
              <a:rPr lang="cs-CZ" dirty="0" smtClean="0"/>
              <a:t>Efekt rámování pomocí ekvivalence</a:t>
            </a:r>
          </a:p>
          <a:p>
            <a:pPr lvl="1"/>
            <a:r>
              <a:rPr lang="cs-CZ" dirty="0" smtClean="0"/>
              <a:t>Rozdílný </a:t>
            </a:r>
            <a:r>
              <a:rPr lang="cs-CZ" dirty="0" smtClean="0"/>
              <a:t>–logicky </a:t>
            </a:r>
            <a:r>
              <a:rPr lang="cs-CZ" dirty="0" smtClean="0"/>
              <a:t>ekvivalentní – popis situace působí na změnu </a:t>
            </a:r>
            <a:endParaRPr lang="cs-CZ" dirty="0" smtClean="0"/>
          </a:p>
          <a:p>
            <a:pPr lvl="1"/>
            <a:r>
              <a:rPr lang="cs-CZ" dirty="0" smtClean="0"/>
              <a:t>Působí </a:t>
            </a:r>
            <a:r>
              <a:rPr lang="cs-CZ" dirty="0" smtClean="0"/>
              <a:t>na preferenci míry rizika a na hodnocení alternativ</a:t>
            </a:r>
          </a:p>
          <a:p>
            <a:pPr lvl="1"/>
            <a:r>
              <a:rPr lang="cs-CZ" dirty="0" smtClean="0"/>
              <a:t>Souvisí s problémem stavby otázek v dotaznících (</a:t>
            </a:r>
            <a:r>
              <a:rPr lang="cs-CZ" dirty="0" err="1" smtClean="0"/>
              <a:t>Bartels</a:t>
            </a:r>
            <a:r>
              <a:rPr lang="cs-CZ" dirty="0" smtClean="0"/>
              <a:t> 1998, </a:t>
            </a:r>
            <a:r>
              <a:rPr lang="cs-CZ" dirty="0" err="1" smtClean="0"/>
              <a:t>Zaller</a:t>
            </a:r>
            <a:r>
              <a:rPr lang="cs-CZ" dirty="0" smtClean="0"/>
              <a:t> 1992)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03001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Druckman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12052"/>
          </a:xfrm>
        </p:spPr>
        <p:txBody>
          <a:bodyPr>
            <a:normAutofit/>
          </a:bodyPr>
          <a:lstStyle/>
          <a:p>
            <a:r>
              <a:rPr lang="cs-CZ" dirty="0" smtClean="0"/>
              <a:t>Efekt rámování pomocí důrazu</a:t>
            </a:r>
          </a:p>
          <a:p>
            <a:pPr lvl="1"/>
            <a:r>
              <a:rPr lang="cs-CZ" dirty="0" smtClean="0"/>
              <a:t>Zdůraznění některých potenciálně relevantních aspektů</a:t>
            </a:r>
          </a:p>
          <a:p>
            <a:pPr lvl="1"/>
            <a:r>
              <a:rPr lang="cs-CZ" dirty="0" smtClean="0"/>
              <a:t>Ovliv</a:t>
            </a:r>
            <a:r>
              <a:rPr lang="cs-CZ" dirty="0" smtClean="0"/>
              <a:t>ňuje konstrukci názoru</a:t>
            </a:r>
            <a:endParaRPr lang="cs-CZ" dirty="0" smtClean="0"/>
          </a:p>
          <a:p>
            <a:pPr lvl="1"/>
            <a:r>
              <a:rPr lang="cs-CZ" dirty="0" smtClean="0"/>
              <a:t>Např. r</a:t>
            </a:r>
            <a:r>
              <a:rPr lang="cs-CZ" dirty="0" smtClean="0"/>
              <a:t>ámování kampaně</a:t>
            </a:r>
            <a:endParaRPr lang="cs-CZ" dirty="0" smtClean="0"/>
          </a:p>
          <a:p>
            <a:pPr lvl="1"/>
            <a:r>
              <a:rPr lang="cs-CZ" dirty="0" smtClean="0"/>
              <a:t>Rámce nejsou logicky identické jako v ekvivalentním </a:t>
            </a:r>
            <a:r>
              <a:rPr lang="cs-CZ" dirty="0" smtClean="0"/>
              <a:t>rámování</a:t>
            </a:r>
            <a:endParaRPr lang="cs-CZ" dirty="0"/>
          </a:p>
          <a:p>
            <a:pPr lvl="1"/>
            <a:r>
              <a:rPr lang="cs-CZ" dirty="0" smtClean="0"/>
              <a:t>Veřejné mínění a politické komunikace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682798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6325"/>
            <a:ext cx="8229600" cy="5746881"/>
          </a:xfrm>
        </p:spPr>
        <p:txBody>
          <a:bodyPr/>
          <a:lstStyle/>
          <a:p>
            <a:r>
              <a:rPr lang="cs-CZ" dirty="0" err="1" smtClean="0"/>
              <a:t>Sniderman</a:t>
            </a:r>
            <a:r>
              <a:rPr lang="cs-CZ" dirty="0" smtClean="0"/>
              <a:t> &amp; </a:t>
            </a:r>
            <a:r>
              <a:rPr lang="cs-CZ" dirty="0" err="1" smtClean="0"/>
              <a:t>Theriault</a:t>
            </a:r>
            <a:r>
              <a:rPr lang="cs-CZ" dirty="0" smtClean="0"/>
              <a:t> 1999:</a:t>
            </a:r>
          </a:p>
          <a:p>
            <a:pPr lvl="1"/>
            <a:r>
              <a:rPr lang="cs-CZ" dirty="0" smtClean="0"/>
              <a:t>Zvýšené výdaje vlády na chudé je rámováno jako zvyšování šancí chudých lidí na to, aby se zlepšil jejich život = podpora veřejnosti</a:t>
            </a:r>
          </a:p>
          <a:p>
            <a:pPr lvl="1"/>
            <a:r>
              <a:rPr lang="cs-CZ" dirty="0" smtClean="0"/>
              <a:t>Zvýšené výdaje vlády na chudé rámováno jako zvyšování daní = veřejnost nepodporuje politiku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Framing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jako nástroj manipulace? Je příčinou nekompetence občanů? Existuje limit rámovacího efektu?</a:t>
            </a:r>
          </a:p>
        </p:txBody>
      </p:sp>
    </p:spTree>
    <p:extLst>
      <p:ext uri="{BB962C8B-B14F-4D97-AF65-F5344CB8AC3E}">
        <p14:creationId xmlns:p14="http://schemas.microsoft.com/office/powerpoint/2010/main" val="393160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PSYCHOFYZIKA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05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Psychologická hodnota mezi užitkem peněz a jejich skutečným </a:t>
            </a:r>
            <a:r>
              <a:rPr lang="cs-CZ" dirty="0" smtClean="0"/>
              <a:t>množstvím</a:t>
            </a:r>
          </a:p>
          <a:p>
            <a:r>
              <a:rPr lang="cs-CZ" dirty="0" smtClean="0"/>
              <a:t>Jak moc musíme zvýšit fyzickou intenzitu stimulu, abychom si </a:t>
            </a:r>
            <a:r>
              <a:rPr lang="cs-CZ" dirty="0" err="1" smtClean="0"/>
              <a:t>tohtozvýšení</a:t>
            </a:r>
            <a:r>
              <a:rPr lang="cs-CZ" dirty="0" smtClean="0"/>
              <a:t> všimli?</a:t>
            </a:r>
          </a:p>
          <a:p>
            <a:r>
              <a:rPr lang="cs-CZ" dirty="0" smtClean="0"/>
              <a:t>Ernest Heinrich Weber (1785-1878)</a:t>
            </a:r>
          </a:p>
          <a:p>
            <a:pPr lvl="1"/>
            <a:r>
              <a:rPr lang="cs-CZ" dirty="0" smtClean="0"/>
              <a:t>Práh rozeznatelnosti</a:t>
            </a:r>
          </a:p>
          <a:p>
            <a:pPr lvl="1"/>
            <a:r>
              <a:rPr lang="cs-CZ" dirty="0" smtClean="0"/>
              <a:t>Weberův zlomek (například 1/30 pro váhu)</a:t>
            </a:r>
          </a:p>
          <a:p>
            <a:r>
              <a:rPr lang="cs-CZ" dirty="0" smtClean="0"/>
              <a:t>Gustav </a:t>
            </a:r>
            <a:r>
              <a:rPr lang="cs-CZ" dirty="0" err="1" smtClean="0"/>
              <a:t>Fechner</a:t>
            </a:r>
            <a:r>
              <a:rPr lang="cs-CZ" dirty="0" smtClean="0"/>
              <a:t> (1801-1887): Vztah mezi prožitkem stimulu a jeho objektivním množstvím je logaritmický</a:t>
            </a:r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201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Bernoulli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dirty="0" smtClean="0"/>
              <a:t>Psychologická intenzita užitku</a:t>
            </a:r>
            <a:endParaRPr lang="cs-CZ" dirty="0" smtClean="0"/>
          </a:p>
          <a:p>
            <a:r>
              <a:rPr lang="cs-CZ" dirty="0" smtClean="0"/>
              <a:t>Dar 10 dukátů má pro někoho, kdo má v 100 dukátů stejný užitek jako dar 20 dukátů pro někoho, kdo vlastní 200 dukátů</a:t>
            </a:r>
          </a:p>
          <a:p>
            <a:r>
              <a:rPr lang="cs-CZ" dirty="0" smtClean="0"/>
              <a:t>Psychologická reakce nepřímo úměrná výši majetku</a:t>
            </a:r>
          </a:p>
          <a:p>
            <a:r>
              <a:rPr lang="cs-CZ" dirty="0" smtClean="0"/>
              <a:t>Nový přístup k riskantním hrám, nejsou hodnoceny podle očekávané hodnoty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15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Bernoulli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Očekávaná hodnota situace: </a:t>
            </a:r>
            <a:r>
              <a:rPr lang="cs-CZ" i="1" dirty="0" smtClean="0"/>
              <a:t>80% šance vyhrát 100$ a 20% šance vyhrát 10 $ </a:t>
            </a:r>
            <a:r>
              <a:rPr lang="cs-CZ" dirty="0" smtClean="0"/>
              <a:t>je 82 $ (0,8 </a:t>
            </a:r>
            <a:r>
              <a:rPr lang="cs-CZ" dirty="0" err="1" smtClean="0"/>
              <a:t>x</a:t>
            </a:r>
            <a:r>
              <a:rPr lang="cs-CZ" dirty="0" smtClean="0"/>
              <a:t> 100 + 0,2 </a:t>
            </a:r>
            <a:r>
              <a:rPr lang="cs-CZ" dirty="0" err="1" smtClean="0"/>
              <a:t>x</a:t>
            </a:r>
            <a:r>
              <a:rPr lang="cs-CZ" dirty="0" smtClean="0"/>
              <a:t> 10)</a:t>
            </a:r>
          </a:p>
          <a:p>
            <a:r>
              <a:rPr lang="cs-CZ" dirty="0" smtClean="0"/>
              <a:t>Jak ale dopadne výběr mezi touto riskantní hrou nebo jistotou 80 $? </a:t>
            </a:r>
          </a:p>
          <a:p>
            <a:r>
              <a:rPr lang="cs-CZ" dirty="0" smtClean="0"/>
              <a:t>Lidé nemají rádi riziko (hrozba nejhoršího výsledku)</a:t>
            </a:r>
          </a:p>
          <a:p>
            <a:r>
              <a:rPr lang="cs-CZ" dirty="0" smtClean="0"/>
              <a:t>Volby nejsou založené na peněžní hodnotě ale na psychologické hodnotě výsledků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15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Averze</a:t>
            </a:r>
            <a:r>
              <a:rPr lang="en-US" dirty="0" smtClean="0"/>
              <a:t> k </a:t>
            </a:r>
            <a:r>
              <a:rPr lang="en-US" dirty="0" err="1" smtClean="0"/>
              <a:t>riziku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 ekonomické teorie rozhodování</a:t>
            </a:r>
          </a:p>
          <a:p>
            <a:r>
              <a:rPr lang="cs-CZ" dirty="0" smtClean="0"/>
              <a:t>Založen na behaviorální reakci na nejisté výsledky</a:t>
            </a:r>
          </a:p>
          <a:p>
            <a:r>
              <a:rPr lang="cs-CZ" dirty="0" smtClean="0"/>
              <a:t>Neochota přistoupit na řešení s nejistým výsledkem výplat, upřednostnění jistého výsledku s nižší výplatou</a:t>
            </a:r>
          </a:p>
          <a:p>
            <a:r>
              <a:rPr lang="cs-CZ" dirty="0" smtClean="0"/>
              <a:t>Chování v situacích s mírou nejistoty: risk-averse; risk-neutral; risk-seeking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694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Averze</a:t>
            </a:r>
            <a:r>
              <a:rPr lang="en-US" dirty="0" smtClean="0"/>
              <a:t> k </a:t>
            </a:r>
            <a:r>
              <a:rPr lang="en-US" dirty="0" err="1" smtClean="0"/>
              <a:t>riziku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aplikovat i na nemonetární pobídky:</a:t>
            </a:r>
          </a:p>
          <a:p>
            <a:pPr lvl="1"/>
            <a:r>
              <a:rPr lang="cs-CZ" dirty="0" smtClean="0"/>
              <a:t>A: 50% šance vyhrát třítýdenní cestu po Anglii, Francii a Itálii [22]</a:t>
            </a:r>
          </a:p>
          <a:p>
            <a:pPr lvl="1"/>
            <a:r>
              <a:rPr lang="cs-CZ" dirty="0" smtClean="0"/>
              <a:t>B: Jistota týdenní cesty po Anglii [78]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409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Klesající</a:t>
            </a:r>
            <a:r>
              <a:rPr lang="en-US" dirty="0" smtClean="0"/>
              <a:t> </a:t>
            </a:r>
            <a:r>
              <a:rPr lang="en-US" dirty="0" err="1" smtClean="0"/>
              <a:t>mezní</a:t>
            </a:r>
            <a:r>
              <a:rPr lang="en-US" dirty="0" smtClean="0"/>
              <a:t> </a:t>
            </a:r>
            <a:r>
              <a:rPr lang="en-US" dirty="0" err="1" smtClean="0"/>
              <a:t>užitek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50"/>
            <a:ext cx="8229600" cy="522479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Volby nejsou založeny na nominální hodnotě, ale na psychologické hodnotě výsledku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Bernoulli vysvětluje například, proč chudí platí pojištění</a:t>
            </a:r>
          </a:p>
          <a:p>
            <a:r>
              <a:rPr lang="cs-CZ" dirty="0" smtClean="0"/>
              <a:t>Averze k riziku a teorie mezních nákladů jsou základem teorie užitku</a:t>
            </a:r>
          </a:p>
          <a:p>
            <a:r>
              <a:rPr lang="cs-CZ" dirty="0" smtClean="0"/>
              <a:t>Averze k riziku vyplývá z toho, že užitečnost každé další koruny klesá s rostoucím bohatstvím</a:t>
            </a:r>
          </a:p>
          <a:p>
            <a:endParaRPr lang="cs-CZ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256274"/>
              </p:ext>
            </p:extLst>
          </p:nvPr>
        </p:nvGraphicFramePr>
        <p:xfrm>
          <a:off x="457200" y="2258272"/>
          <a:ext cx="7764030" cy="948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170"/>
                <a:gridCol w="685586"/>
                <a:gridCol w="685586"/>
                <a:gridCol w="685586"/>
                <a:gridCol w="685586"/>
                <a:gridCol w="685586"/>
                <a:gridCol w="685586"/>
                <a:gridCol w="685586"/>
                <a:gridCol w="685586"/>
                <a:gridCol w="685586"/>
                <a:gridCol w="685586"/>
              </a:tblGrid>
              <a:tr h="491475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Majetek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v </a:t>
                      </a:r>
                      <a:r>
                        <a:rPr lang="en-US" sz="1200" dirty="0" err="1" smtClean="0"/>
                        <a:t>milionech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Užitek</a:t>
                      </a:r>
                      <a:endParaRPr lang="en-US" sz="1200" dirty="0" smtClean="0"/>
                    </a:p>
                    <a:p>
                      <a:r>
                        <a:rPr lang="en-US" sz="1200" dirty="0" err="1" smtClean="0"/>
                        <a:t>Počet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bodů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632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2183</Words>
  <Application>Microsoft Macintosh PowerPoint</Application>
  <PresentationFormat>On-screen Show (4:3)</PresentationFormat>
  <Paragraphs>235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Prospektová teorie a efeket rámování</vt:lpstr>
      <vt:lpstr>Prospektová teorie</vt:lpstr>
      <vt:lpstr>Prospektová teorie</vt:lpstr>
      <vt:lpstr>PSYCHOFYZIKA</vt:lpstr>
      <vt:lpstr>Bernoulli</vt:lpstr>
      <vt:lpstr>Bernoulli</vt:lpstr>
      <vt:lpstr>Averze k riziku</vt:lpstr>
      <vt:lpstr>Averze k riziku</vt:lpstr>
      <vt:lpstr>Klesající mezní užitek</vt:lpstr>
      <vt:lpstr>Prospektová teorie</vt:lpstr>
      <vt:lpstr>Prospektová teorie</vt:lpstr>
      <vt:lpstr>Prospektová teorie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Prospektová teorie: hodnotová funkce</vt:lpstr>
      <vt:lpstr>Aplikace PT</vt:lpstr>
      <vt:lpstr>McDermott 2004</vt:lpstr>
      <vt:lpstr>Aplikace PT</vt:lpstr>
      <vt:lpstr>Status quo bias</vt:lpstr>
      <vt:lpstr>Averze ke ztrátě</vt:lpstr>
      <vt:lpstr>Mezinárodní vztahy</vt:lpstr>
      <vt:lpstr>Bias referenčního bodu</vt:lpstr>
      <vt:lpstr>Komparativní politologie</vt:lpstr>
      <vt:lpstr>Evoluční přístup k PT</vt:lpstr>
      <vt:lpstr>Aplikace PT</vt:lpstr>
      <vt:lpstr>Rámování v PT</vt:lpstr>
      <vt:lpstr>PowerPoint Presentation</vt:lpstr>
      <vt:lpstr>Framing effect (efekt rámování)</vt:lpstr>
      <vt:lpstr>PowerPoint Presentation</vt:lpstr>
      <vt:lpstr>Teorie framingu</vt:lpstr>
      <vt:lpstr>Druckman</vt:lpstr>
      <vt:lpstr>Druckman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Prospektová teorie a efeket rámování</dc:title>
  <dc:creator>Lenka Hrbková</dc:creator>
  <cp:lastModifiedBy>Lenka Hrbková</cp:lastModifiedBy>
  <cp:revision>15</cp:revision>
  <dcterms:created xsi:type="dcterms:W3CDTF">2015-03-17T08:18:22Z</dcterms:created>
  <dcterms:modified xsi:type="dcterms:W3CDTF">2015-03-17T15:16:03Z</dcterms:modified>
</cp:coreProperties>
</file>