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55"/>
  </p:notesMasterIdLst>
  <p:handoutMasterIdLst>
    <p:handoutMasterId r:id="rId56"/>
  </p:handoutMasterIdLst>
  <p:sldIdLst>
    <p:sldId id="257" r:id="rId2"/>
    <p:sldId id="258" r:id="rId3"/>
    <p:sldId id="260" r:id="rId4"/>
    <p:sldId id="259" r:id="rId5"/>
    <p:sldId id="261" r:id="rId6"/>
    <p:sldId id="262" r:id="rId7"/>
    <p:sldId id="263" r:id="rId8"/>
    <p:sldId id="264" r:id="rId9"/>
    <p:sldId id="265" r:id="rId10"/>
    <p:sldId id="266" r:id="rId11"/>
    <p:sldId id="267" r:id="rId12"/>
    <p:sldId id="268" r:id="rId13"/>
    <p:sldId id="293" r:id="rId14"/>
    <p:sldId id="294" r:id="rId15"/>
    <p:sldId id="295" r:id="rId16"/>
    <p:sldId id="274" r:id="rId17"/>
    <p:sldId id="275" r:id="rId18"/>
    <p:sldId id="277" r:id="rId19"/>
    <p:sldId id="318" r:id="rId20"/>
    <p:sldId id="278" r:id="rId21"/>
    <p:sldId id="281" r:id="rId22"/>
    <p:sldId id="282" r:id="rId23"/>
    <p:sldId id="296" r:id="rId24"/>
    <p:sldId id="320" r:id="rId25"/>
    <p:sldId id="321" r:id="rId26"/>
    <p:sldId id="322" r:id="rId27"/>
    <p:sldId id="298" r:id="rId28"/>
    <p:sldId id="323" r:id="rId29"/>
    <p:sldId id="300" r:id="rId30"/>
    <p:sldId id="301" r:id="rId31"/>
    <p:sldId id="302" r:id="rId32"/>
    <p:sldId id="303" r:id="rId33"/>
    <p:sldId id="304" r:id="rId34"/>
    <p:sldId id="299" r:id="rId35"/>
    <p:sldId id="305" r:id="rId36"/>
    <p:sldId id="307" r:id="rId37"/>
    <p:sldId id="308" r:id="rId38"/>
    <p:sldId id="309" r:id="rId39"/>
    <p:sldId id="310" r:id="rId40"/>
    <p:sldId id="311" r:id="rId41"/>
    <p:sldId id="313" r:id="rId42"/>
    <p:sldId id="316" r:id="rId43"/>
    <p:sldId id="319" r:id="rId44"/>
    <p:sldId id="297" r:id="rId45"/>
    <p:sldId id="284" r:id="rId46"/>
    <p:sldId id="285" r:id="rId47"/>
    <p:sldId id="286" r:id="rId48"/>
    <p:sldId id="287" r:id="rId49"/>
    <p:sldId id="288" r:id="rId50"/>
    <p:sldId id="289" r:id="rId51"/>
    <p:sldId id="292" r:id="rId52"/>
    <p:sldId id="290" r:id="rId53"/>
    <p:sldId id="291" r:id="rId5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DCAEC36-410F-4DE7-B7D1-346BE8CAD72A}" type="datetimeFigureOut">
              <a:rPr lang="en-GB" smtClean="0"/>
              <a:pPr/>
              <a:t>16/03/2015</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974A1EE-08E0-41B2-9A4D-A441EF9932E9}" type="slidenum">
              <a:rPr lang="en-GB" smtClean="0"/>
              <a:pPr/>
              <a:t>‹#›</a:t>
            </a:fld>
            <a:endParaRPr lang="en-GB"/>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05D1A76-A484-4C28-9AAA-D28AB6B3D0A6}" type="datetimeFigureOut">
              <a:rPr lang="en-GB" smtClean="0"/>
              <a:pPr/>
              <a:t>16/03/2015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DDAC5CD-1F05-4C71-B8CD-D048504A809C}" type="slidenum">
              <a:rPr lang="en-GB" smtClean="0"/>
              <a:pPr/>
              <a:t>‹#›</a:t>
            </a:fld>
            <a:endParaRPr lang="en-GB"/>
          </a:p>
        </p:txBody>
      </p:sp>
    </p:spTree>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CDDAC5CD-1F05-4C71-B8CD-D048504A809C}" type="slidenum">
              <a:rPr lang="en-GB" smtClean="0"/>
              <a:pPr/>
              <a:t>7</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C0D169D-B98F-46A9-964D-576A5DCB239E}" type="datetime1">
              <a:rPr lang="en-US" smtClean="0"/>
              <a:pPr/>
              <a:t>3/16/2015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31675F-5EC2-4312-BD90-5AE38F9AEBF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23A4E1-8DEF-4F20-955B-7AF7E275182E}" type="datetime1">
              <a:rPr lang="en-US" smtClean="0"/>
              <a:pPr/>
              <a:t>3/16/2015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31675F-5EC2-4312-BD90-5AE38F9AEBF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FF3BA9C-A43B-4695-A805-D82AA7F1AA15}" type="datetime1">
              <a:rPr lang="en-US" smtClean="0"/>
              <a:pPr/>
              <a:t>3/16/2015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31675F-5EC2-4312-BD90-5AE38F9AEBF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32A6DB-6896-4F49-B53F-842EE3365F29}" type="datetime1">
              <a:rPr lang="en-US" smtClean="0"/>
              <a:pPr/>
              <a:t>3/16/2015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31675F-5EC2-4312-BD90-5AE38F9AEBF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EC92A7D-6A57-4B16-80F6-24850D6DF135}" type="datetime1">
              <a:rPr lang="en-US" smtClean="0"/>
              <a:pPr/>
              <a:t>3/16/2015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31675F-5EC2-4312-BD90-5AE38F9AEBF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71C3BDC-9D99-4433-B085-89BEEEFDC3EC}" type="datetime1">
              <a:rPr lang="en-US" smtClean="0"/>
              <a:pPr/>
              <a:t>3/16/2015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31675F-5EC2-4312-BD90-5AE38F9AEBF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321A8B4-17AA-4A9B-9B3C-FD427492B49C}" type="datetime1">
              <a:rPr lang="en-US" smtClean="0"/>
              <a:pPr/>
              <a:t>3/16/2015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31675F-5EC2-4312-BD90-5AE38F9AEBF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FECC02D-AD14-4721-AF7B-DAC63BD31865}" type="datetime1">
              <a:rPr lang="en-US" smtClean="0"/>
              <a:pPr/>
              <a:t>3/16/2015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31675F-5EC2-4312-BD90-5AE38F9AEBF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CF5B27-CCF1-470C-936C-286A509533D1}" type="datetime1">
              <a:rPr lang="en-US" smtClean="0"/>
              <a:pPr/>
              <a:t>3/16/2015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31675F-5EC2-4312-BD90-5AE38F9AEBF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C6D3D74-71FD-4063-A89C-AA5FF58C211D}" type="datetime1">
              <a:rPr lang="en-US" smtClean="0"/>
              <a:pPr/>
              <a:t>3/16/2015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31675F-5EC2-4312-BD90-5AE38F9AEBF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98496D3-8902-4F3A-93B1-9A69E49C7726}" type="datetime1">
              <a:rPr lang="en-US" smtClean="0"/>
              <a:pPr/>
              <a:t>3/16/2015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31675F-5EC2-4312-BD90-5AE38F9AEBF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A2A114-1DCA-4C68-AAAD-FAF279DB0358}" type="datetime1">
              <a:rPr lang="en-US" smtClean="0"/>
              <a:pPr/>
              <a:t>3/16/2015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31675F-5EC2-4312-BD90-5AE38F9AEBF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11760" y="3789040"/>
            <a:ext cx="4464496" cy="2664296"/>
          </a:xfrm>
        </p:spPr>
        <p:txBody>
          <a:bodyPr>
            <a:normAutofit/>
          </a:bodyPr>
          <a:lstStyle/>
          <a:p>
            <a:pPr marL="0" indent="0" algn="ctr" defTabSz="360000">
              <a:lnSpc>
                <a:spcPct val="100000"/>
              </a:lnSpc>
              <a:buNone/>
            </a:pPr>
            <a:r>
              <a:rPr lang="en-GB" sz="1800" smtClean="0">
                <a:solidFill>
                  <a:schemeClr val="tx1"/>
                </a:solidFill>
                <a:latin typeface="Calibri" pitchFamily="34" charset="0"/>
              </a:rPr>
              <a:t>Robert P. Ormrod, PhD</a:t>
            </a:r>
          </a:p>
          <a:p>
            <a:pPr marL="0" indent="0" algn="ctr" defTabSz="360000">
              <a:lnSpc>
                <a:spcPct val="100000"/>
              </a:lnSpc>
              <a:buNone/>
            </a:pPr>
            <a:r>
              <a:rPr lang="en-GB" sz="1800" smtClean="0">
                <a:latin typeface="Calibri" pitchFamily="34" charset="0"/>
              </a:rPr>
              <a:t>Department of Economics and Business</a:t>
            </a:r>
          </a:p>
          <a:p>
            <a:pPr marL="0" indent="0" algn="ctr" defTabSz="360000">
              <a:lnSpc>
                <a:spcPct val="100000"/>
              </a:lnSpc>
              <a:buNone/>
            </a:pPr>
            <a:r>
              <a:rPr lang="en-GB" sz="1800" smtClean="0">
                <a:solidFill>
                  <a:schemeClr val="tx1"/>
                </a:solidFill>
                <a:latin typeface="Calibri" pitchFamily="34" charset="0"/>
              </a:rPr>
              <a:t>Aarhus University</a:t>
            </a:r>
          </a:p>
          <a:p>
            <a:pPr marL="0" indent="0" algn="ctr" defTabSz="360000">
              <a:lnSpc>
                <a:spcPct val="100000"/>
              </a:lnSpc>
              <a:buNone/>
            </a:pPr>
            <a:r>
              <a:rPr lang="en-GB" sz="1800" smtClean="0">
                <a:latin typeface="Calibri" pitchFamily="34" charset="0"/>
              </a:rPr>
              <a:t>Aarhus, Denmark</a:t>
            </a:r>
            <a:endParaRPr lang="en-GB" sz="1800">
              <a:solidFill>
                <a:schemeClr val="tx1"/>
              </a:solidFill>
              <a:latin typeface="Calibri" pitchFamily="34" charset="0"/>
            </a:endParaRPr>
          </a:p>
        </p:txBody>
      </p:sp>
      <p:sp>
        <p:nvSpPr>
          <p:cNvPr id="4" name="Slide Number Placeholder 3"/>
          <p:cNvSpPr>
            <a:spLocks noGrp="1"/>
          </p:cNvSpPr>
          <p:nvPr>
            <p:ph type="sldNum" sz="quarter" idx="10"/>
          </p:nvPr>
        </p:nvSpPr>
        <p:spPr>
          <a:xfrm>
            <a:off x="6804248" y="6309320"/>
            <a:ext cx="2133600" cy="365125"/>
          </a:xfrm>
        </p:spPr>
        <p:txBody>
          <a:bodyPr/>
          <a:lstStyle/>
          <a:p>
            <a:pPr algn="r"/>
            <a:fld id="{4A778A20-C4FB-4A5D-BA56-B6F7BCAF0113}" type="slidenum">
              <a:rPr lang="da-DK" smtClean="0"/>
              <a:pPr algn="r"/>
              <a:t>1</a:t>
            </a:fld>
            <a:endParaRPr lang="da-DK"/>
          </a:p>
        </p:txBody>
      </p:sp>
      <p:pic>
        <p:nvPicPr>
          <p:cNvPr id="5" name="Picture 2"/>
          <p:cNvPicPr>
            <a:picLocks noChangeAspect="1" noChangeArrowheads="1"/>
          </p:cNvPicPr>
          <p:nvPr/>
        </p:nvPicPr>
        <p:blipFill>
          <a:blip r:embed="rId2" cstate="print"/>
          <a:srcRect/>
          <a:stretch>
            <a:fillRect/>
          </a:stretch>
        </p:blipFill>
        <p:spPr bwMode="auto">
          <a:xfrm>
            <a:off x="213122" y="6165304"/>
            <a:ext cx="3206750" cy="484187"/>
          </a:xfrm>
          <a:prstGeom prst="rect">
            <a:avLst/>
          </a:prstGeom>
          <a:noFill/>
          <a:ln w="9525">
            <a:noFill/>
            <a:miter lim="800000"/>
            <a:headEnd/>
            <a:tailEnd/>
          </a:ln>
          <a:effectLst/>
        </p:spPr>
      </p:pic>
      <p:sp>
        <p:nvSpPr>
          <p:cNvPr id="6" name="TextBox 5"/>
          <p:cNvSpPr txBox="1"/>
          <p:nvPr/>
        </p:nvSpPr>
        <p:spPr>
          <a:xfrm>
            <a:off x="755576" y="1556792"/>
            <a:ext cx="7416824" cy="1446550"/>
          </a:xfrm>
          <a:prstGeom prst="rect">
            <a:avLst/>
          </a:prstGeom>
          <a:noFill/>
        </p:spPr>
        <p:txBody>
          <a:bodyPr wrap="square" rtlCol="0">
            <a:spAutoFit/>
          </a:bodyPr>
          <a:lstStyle/>
          <a:p>
            <a:pPr algn="ctr"/>
            <a:r>
              <a:rPr lang="da-DK" sz="4400" smtClean="0">
                <a:latin typeface="Calibri" pitchFamily="34" charset="0"/>
              </a:rPr>
              <a:t>Day 2: Exchanges, relationships and stakeholders</a:t>
            </a:r>
            <a:endParaRPr lang="en-US" sz="4400">
              <a:latin typeface="Calibri" pitchFamily="34" charset="0"/>
            </a:endParaRPr>
          </a:p>
        </p:txBody>
      </p:sp>
      <p:sp>
        <p:nvSpPr>
          <p:cNvPr id="7" name="TextBox 6"/>
          <p:cNvSpPr txBox="1"/>
          <p:nvPr/>
        </p:nvSpPr>
        <p:spPr>
          <a:xfrm>
            <a:off x="3059832" y="168895"/>
            <a:ext cx="5976664" cy="307777"/>
          </a:xfrm>
          <a:prstGeom prst="rect">
            <a:avLst/>
          </a:prstGeom>
          <a:noFill/>
        </p:spPr>
        <p:txBody>
          <a:bodyPr wrap="square" rtlCol="0" anchor="ctr">
            <a:spAutoFit/>
          </a:bodyPr>
          <a:lstStyle/>
          <a:p>
            <a:pPr algn="r"/>
            <a:r>
              <a:rPr lang="da-DK" sz="1400" i="1" smtClean="0">
                <a:latin typeface="Calibri" pitchFamily="34" charset="0"/>
              </a:rPr>
              <a:t>Political Marketing Theory (POL592), Masaryk University, 16th-18th March 2015</a:t>
            </a:r>
            <a:endParaRPr lang="en-US" sz="1400" i="1">
              <a:latin typeface="Calibri"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71600" y="2708920"/>
            <a:ext cx="7488832" cy="3168352"/>
          </a:xfrm>
        </p:spPr>
        <p:txBody>
          <a:bodyPr>
            <a:normAutofit/>
          </a:bodyPr>
          <a:lstStyle/>
          <a:p>
            <a:pPr marL="0" indent="0" defTabSz="360000">
              <a:lnSpc>
                <a:spcPct val="100000"/>
              </a:lnSpc>
              <a:buNone/>
            </a:pPr>
            <a:r>
              <a:rPr lang="en-GB" sz="1800" smtClean="0">
                <a:solidFill>
                  <a:schemeClr val="tx1"/>
                </a:solidFill>
                <a:latin typeface="Calibri" pitchFamily="34" charset="0"/>
              </a:rPr>
              <a:t>So there are three marketplaces involved in each exchange of value in the political context:</a:t>
            </a:r>
          </a:p>
          <a:p>
            <a:pPr marL="0" indent="0" defTabSz="360000">
              <a:lnSpc>
                <a:spcPct val="100000"/>
              </a:lnSpc>
              <a:buNone/>
            </a:pPr>
            <a:endParaRPr lang="en-GB" sz="1800">
              <a:latin typeface="Calibri" pitchFamily="34" charset="0"/>
            </a:endParaRPr>
          </a:p>
          <a:p>
            <a:pPr defTabSz="360000">
              <a:lnSpc>
                <a:spcPct val="100000"/>
              </a:lnSpc>
              <a:buAutoNum type="arabicPeriod"/>
            </a:pPr>
            <a:r>
              <a:rPr lang="en-GB" sz="1800" smtClean="0">
                <a:solidFill>
                  <a:schemeClr val="tx1"/>
                </a:solidFill>
                <a:latin typeface="Calibri" pitchFamily="34" charset="0"/>
              </a:rPr>
              <a:t>Electoral marketplace (voter – candidate/party)</a:t>
            </a:r>
          </a:p>
          <a:p>
            <a:pPr defTabSz="360000">
              <a:lnSpc>
                <a:spcPct val="100000"/>
              </a:lnSpc>
              <a:buAutoNum type="arabicPeriod"/>
            </a:pPr>
            <a:r>
              <a:rPr lang="en-GB" sz="1800" smtClean="0">
                <a:latin typeface="Calibri" pitchFamily="34" charset="0"/>
              </a:rPr>
              <a:t>Parliamentary marketplace (elected members – other elected members)</a:t>
            </a:r>
          </a:p>
          <a:p>
            <a:pPr defTabSz="360000">
              <a:lnSpc>
                <a:spcPct val="100000"/>
              </a:lnSpc>
              <a:buAutoNum type="arabicPeriod"/>
            </a:pPr>
            <a:r>
              <a:rPr lang="en-GB" sz="1800" smtClean="0">
                <a:solidFill>
                  <a:schemeClr val="tx1"/>
                </a:solidFill>
                <a:latin typeface="Calibri" pitchFamily="34" charset="0"/>
              </a:rPr>
              <a:t>Governmental marketplace (government – citizens)</a:t>
            </a:r>
          </a:p>
          <a:p>
            <a:pPr defTabSz="360000">
              <a:lnSpc>
                <a:spcPct val="100000"/>
              </a:lnSpc>
              <a:buAutoNum type="arabicPeriod"/>
            </a:pPr>
            <a:endParaRPr lang="en-GB" sz="1800">
              <a:latin typeface="Calibri" pitchFamily="34" charset="0"/>
            </a:endParaRPr>
          </a:p>
          <a:p>
            <a:pPr marL="0" indent="0" defTabSz="360000">
              <a:lnSpc>
                <a:spcPct val="100000"/>
              </a:lnSpc>
              <a:buNone/>
            </a:pPr>
            <a:r>
              <a:rPr lang="en-GB" sz="1800" smtClean="0">
                <a:latin typeface="Calibri" pitchFamily="34" charset="0"/>
              </a:rPr>
              <a:t>Interactions in each of these three marketplaces must be successful for one exchange of value to occur!</a:t>
            </a:r>
            <a:endParaRPr lang="en-GB" sz="1800" smtClean="0">
              <a:solidFill>
                <a:schemeClr val="tx1"/>
              </a:solidFill>
              <a:latin typeface="Calibri" pitchFamily="34" charset="0"/>
            </a:endParaRPr>
          </a:p>
        </p:txBody>
      </p:sp>
      <p:pic>
        <p:nvPicPr>
          <p:cNvPr id="5" name="Picture 2"/>
          <p:cNvPicPr>
            <a:picLocks noChangeAspect="1" noChangeArrowheads="1"/>
          </p:cNvPicPr>
          <p:nvPr/>
        </p:nvPicPr>
        <p:blipFill>
          <a:blip r:embed="rId2" cstate="print"/>
          <a:srcRect/>
          <a:stretch>
            <a:fillRect/>
          </a:stretch>
        </p:blipFill>
        <p:spPr bwMode="auto">
          <a:xfrm>
            <a:off x="213122" y="6165304"/>
            <a:ext cx="3206750" cy="484187"/>
          </a:xfrm>
          <a:prstGeom prst="rect">
            <a:avLst/>
          </a:prstGeom>
          <a:noFill/>
          <a:ln w="9525">
            <a:noFill/>
            <a:miter lim="800000"/>
            <a:headEnd/>
            <a:tailEnd/>
          </a:ln>
          <a:effectLst/>
        </p:spPr>
      </p:pic>
      <p:sp>
        <p:nvSpPr>
          <p:cNvPr id="6" name="TextBox 5"/>
          <p:cNvSpPr txBox="1"/>
          <p:nvPr/>
        </p:nvSpPr>
        <p:spPr>
          <a:xfrm>
            <a:off x="755576" y="1556792"/>
            <a:ext cx="7488832" cy="769441"/>
          </a:xfrm>
          <a:prstGeom prst="rect">
            <a:avLst/>
          </a:prstGeom>
          <a:noFill/>
        </p:spPr>
        <p:txBody>
          <a:bodyPr wrap="square" rtlCol="0">
            <a:spAutoFit/>
          </a:bodyPr>
          <a:lstStyle/>
          <a:p>
            <a:pPr algn="ctr"/>
            <a:r>
              <a:rPr lang="da-DK" sz="4400" smtClean="0">
                <a:latin typeface="Calibri" pitchFamily="34" charset="0"/>
              </a:rPr>
              <a:t>The triadic exchange</a:t>
            </a:r>
            <a:endParaRPr lang="en-US" sz="4400">
              <a:latin typeface="Calibri" pitchFamily="34" charset="0"/>
            </a:endParaRPr>
          </a:p>
        </p:txBody>
      </p:sp>
      <p:sp>
        <p:nvSpPr>
          <p:cNvPr id="8" name="Slide Number Placeholder 3"/>
          <p:cNvSpPr>
            <a:spLocks noGrp="1"/>
          </p:cNvSpPr>
          <p:nvPr>
            <p:ph type="sldNum" sz="quarter" idx="10"/>
          </p:nvPr>
        </p:nvSpPr>
        <p:spPr>
          <a:xfrm>
            <a:off x="6804248" y="6309320"/>
            <a:ext cx="2133600" cy="365125"/>
          </a:xfrm>
        </p:spPr>
        <p:txBody>
          <a:bodyPr/>
          <a:lstStyle/>
          <a:p>
            <a:pPr algn="r"/>
            <a:fld id="{4A778A20-C4FB-4A5D-BA56-B6F7BCAF0113}" type="slidenum">
              <a:rPr lang="da-DK" smtClean="0"/>
              <a:pPr algn="r"/>
              <a:t>10</a:t>
            </a:fld>
            <a:endParaRPr lang="da-DK"/>
          </a:p>
        </p:txBody>
      </p:sp>
      <p:sp>
        <p:nvSpPr>
          <p:cNvPr id="9" name="TextBox 8"/>
          <p:cNvSpPr txBox="1"/>
          <p:nvPr/>
        </p:nvSpPr>
        <p:spPr>
          <a:xfrm>
            <a:off x="3059832" y="168895"/>
            <a:ext cx="5976664" cy="307777"/>
          </a:xfrm>
          <a:prstGeom prst="rect">
            <a:avLst/>
          </a:prstGeom>
          <a:noFill/>
        </p:spPr>
        <p:txBody>
          <a:bodyPr wrap="square" rtlCol="0" anchor="ctr">
            <a:spAutoFit/>
          </a:bodyPr>
          <a:lstStyle/>
          <a:p>
            <a:pPr algn="r"/>
            <a:r>
              <a:rPr lang="da-DK" sz="1400" i="1" smtClean="0">
                <a:latin typeface="Calibri" pitchFamily="34" charset="0"/>
              </a:rPr>
              <a:t>Political Marketing Theory (POL592), Masaryk University, 16th-18th March 2015</a:t>
            </a:r>
            <a:endParaRPr lang="en-US" sz="1400" i="1">
              <a:latin typeface="Calibri"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cstate="print"/>
          <a:srcRect/>
          <a:stretch>
            <a:fillRect/>
          </a:stretch>
        </p:blipFill>
        <p:spPr bwMode="auto">
          <a:xfrm>
            <a:off x="213122" y="6165304"/>
            <a:ext cx="3206750" cy="484187"/>
          </a:xfrm>
          <a:prstGeom prst="rect">
            <a:avLst/>
          </a:prstGeom>
          <a:noFill/>
          <a:ln w="9525">
            <a:noFill/>
            <a:miter lim="800000"/>
            <a:headEnd/>
            <a:tailEnd/>
          </a:ln>
          <a:effectLst/>
        </p:spPr>
      </p:pic>
      <p:sp>
        <p:nvSpPr>
          <p:cNvPr id="6" name="TextBox 5"/>
          <p:cNvSpPr txBox="1"/>
          <p:nvPr/>
        </p:nvSpPr>
        <p:spPr>
          <a:xfrm>
            <a:off x="755576" y="1268760"/>
            <a:ext cx="7488832" cy="1446550"/>
          </a:xfrm>
          <a:prstGeom prst="rect">
            <a:avLst/>
          </a:prstGeom>
          <a:noFill/>
        </p:spPr>
        <p:txBody>
          <a:bodyPr wrap="square" rtlCol="0">
            <a:spAutoFit/>
          </a:bodyPr>
          <a:lstStyle/>
          <a:p>
            <a:pPr algn="ctr"/>
            <a:r>
              <a:rPr lang="da-DK" sz="4400" smtClean="0">
                <a:latin typeface="Calibri" pitchFamily="34" charset="0"/>
              </a:rPr>
              <a:t>The triadic model of political exchange</a:t>
            </a:r>
            <a:endParaRPr lang="en-US" sz="4400">
              <a:latin typeface="Calibri" pitchFamily="34" charset="0"/>
            </a:endParaRPr>
          </a:p>
        </p:txBody>
      </p:sp>
      <p:grpSp>
        <p:nvGrpSpPr>
          <p:cNvPr id="8" name="Group 6"/>
          <p:cNvGrpSpPr>
            <a:grpSpLocks noChangeAspect="1"/>
          </p:cNvGrpSpPr>
          <p:nvPr/>
        </p:nvGrpSpPr>
        <p:grpSpPr bwMode="auto">
          <a:xfrm>
            <a:off x="1771922" y="2996530"/>
            <a:ext cx="5608390" cy="3168774"/>
            <a:chOff x="839" y="845"/>
            <a:chExt cx="3292" cy="1860"/>
          </a:xfrm>
        </p:grpSpPr>
        <p:sp>
          <p:nvSpPr>
            <p:cNvPr id="9" name="Rectangle 7"/>
            <p:cNvSpPr>
              <a:spLocks noChangeArrowheads="1"/>
            </p:cNvSpPr>
            <p:nvPr/>
          </p:nvSpPr>
          <p:spPr bwMode="auto">
            <a:xfrm>
              <a:off x="839" y="845"/>
              <a:ext cx="3292" cy="1860"/>
            </a:xfrm>
            <a:prstGeom prst="rect">
              <a:avLst/>
            </a:prstGeom>
            <a:no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1"/>
            <p:cNvSpPr>
              <a:spLocks/>
            </p:cNvSpPr>
            <p:nvPr/>
          </p:nvSpPr>
          <p:spPr bwMode="auto">
            <a:xfrm>
              <a:off x="1187" y="1016"/>
              <a:ext cx="2584" cy="1443"/>
            </a:xfrm>
            <a:custGeom>
              <a:avLst/>
              <a:gdLst/>
              <a:ahLst/>
              <a:cxnLst>
                <a:cxn ang="0">
                  <a:pos x="1292" y="0"/>
                </a:cxn>
                <a:cxn ang="0">
                  <a:pos x="0" y="1443"/>
                </a:cxn>
                <a:cxn ang="0">
                  <a:pos x="2584" y="1443"/>
                </a:cxn>
                <a:cxn ang="0">
                  <a:pos x="1292" y="0"/>
                </a:cxn>
              </a:cxnLst>
              <a:rect l="0" t="0" r="r" b="b"/>
              <a:pathLst>
                <a:path w="2584" h="1443">
                  <a:moveTo>
                    <a:pt x="1292" y="0"/>
                  </a:moveTo>
                  <a:lnTo>
                    <a:pt x="0" y="1443"/>
                  </a:lnTo>
                  <a:lnTo>
                    <a:pt x="2584" y="1443"/>
                  </a:lnTo>
                  <a:lnTo>
                    <a:pt x="1292" y="0"/>
                  </a:lnTo>
                  <a:close/>
                </a:path>
              </a:pathLst>
            </a:custGeom>
            <a:noFill/>
            <a:ln w="22225" cap="rnd">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 name="Rectangle 12"/>
            <p:cNvSpPr>
              <a:spLocks noChangeArrowheads="1"/>
            </p:cNvSpPr>
            <p:nvPr/>
          </p:nvSpPr>
          <p:spPr bwMode="auto">
            <a:xfrm>
              <a:off x="2252" y="936"/>
              <a:ext cx="454" cy="23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2" name="Rectangle 13"/>
            <p:cNvSpPr>
              <a:spLocks noChangeArrowheads="1"/>
            </p:cNvSpPr>
            <p:nvPr/>
          </p:nvSpPr>
          <p:spPr bwMode="auto">
            <a:xfrm>
              <a:off x="2305" y="959"/>
              <a:ext cx="401" cy="11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Arial" pitchFamily="34" charset="0"/>
                  <a:cs typeface="Arial" pitchFamily="34" charset="0"/>
                </a:rPr>
                <a:t>VOTERS</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3" name="Rectangle 14"/>
            <p:cNvSpPr>
              <a:spLocks noChangeArrowheads="1"/>
            </p:cNvSpPr>
            <p:nvPr/>
          </p:nvSpPr>
          <p:spPr bwMode="auto">
            <a:xfrm>
              <a:off x="2287" y="1061"/>
              <a:ext cx="440" cy="11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Arial" pitchFamily="34" charset="0"/>
                  <a:cs typeface="Arial" pitchFamily="34" charset="0"/>
                </a:rPr>
                <a:t>CITIZENS</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 name="Rectangle 15"/>
            <p:cNvSpPr>
              <a:spLocks noChangeArrowheads="1"/>
            </p:cNvSpPr>
            <p:nvPr/>
          </p:nvSpPr>
          <p:spPr bwMode="auto">
            <a:xfrm>
              <a:off x="894" y="2325"/>
              <a:ext cx="674" cy="239"/>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5" name="Rectangle 16"/>
            <p:cNvSpPr>
              <a:spLocks noChangeArrowheads="1"/>
            </p:cNvSpPr>
            <p:nvPr/>
          </p:nvSpPr>
          <p:spPr bwMode="auto">
            <a:xfrm>
              <a:off x="961" y="2349"/>
              <a:ext cx="602" cy="11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Arial" pitchFamily="34" charset="0"/>
                  <a:cs typeface="Arial" pitchFamily="34" charset="0"/>
                </a:rPr>
                <a:t>PARLIAMENT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6" name="Rectangle 17"/>
            <p:cNvSpPr>
              <a:spLocks noChangeArrowheads="1"/>
            </p:cNvSpPr>
            <p:nvPr/>
          </p:nvSpPr>
          <p:spPr bwMode="auto">
            <a:xfrm>
              <a:off x="928" y="2450"/>
              <a:ext cx="670" cy="11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Arial" pitchFamily="34" charset="0"/>
                  <a:cs typeface="Arial" pitchFamily="34" charset="0"/>
                </a:rPr>
                <a:t>GOVERNMENT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 name="Rectangle 18"/>
            <p:cNvSpPr>
              <a:spLocks noChangeArrowheads="1"/>
            </p:cNvSpPr>
            <p:nvPr/>
          </p:nvSpPr>
          <p:spPr bwMode="auto">
            <a:xfrm>
              <a:off x="3425" y="2325"/>
              <a:ext cx="613" cy="239"/>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8" name="Rectangle 19"/>
            <p:cNvSpPr>
              <a:spLocks noChangeArrowheads="1"/>
            </p:cNvSpPr>
            <p:nvPr/>
          </p:nvSpPr>
          <p:spPr bwMode="auto">
            <a:xfrm>
              <a:off x="3550" y="2349"/>
              <a:ext cx="416" cy="11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Arial" pitchFamily="34" charset="0"/>
                  <a:cs typeface="Arial" pitchFamily="34" charset="0"/>
                </a:rPr>
                <a:t>PARTIES</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9" name="Rectangle 20"/>
            <p:cNvSpPr>
              <a:spLocks noChangeArrowheads="1"/>
            </p:cNvSpPr>
            <p:nvPr/>
          </p:nvSpPr>
          <p:spPr bwMode="auto">
            <a:xfrm>
              <a:off x="3459" y="2450"/>
              <a:ext cx="608" cy="11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Arial" pitchFamily="34" charset="0"/>
                  <a:cs typeface="Arial" pitchFamily="34" charset="0"/>
                </a:rPr>
                <a:t>CANDIDATES</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 name="Rectangle 21"/>
            <p:cNvSpPr>
              <a:spLocks noChangeArrowheads="1"/>
            </p:cNvSpPr>
            <p:nvPr/>
          </p:nvSpPr>
          <p:spPr bwMode="auto">
            <a:xfrm>
              <a:off x="2306" y="1789"/>
              <a:ext cx="336" cy="13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1" name="Rectangle 23"/>
            <p:cNvSpPr>
              <a:spLocks noChangeArrowheads="1"/>
            </p:cNvSpPr>
            <p:nvPr/>
          </p:nvSpPr>
          <p:spPr bwMode="auto">
            <a:xfrm>
              <a:off x="1959" y="2344"/>
              <a:ext cx="976" cy="7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Parliamentary Political Interaction</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 name="Rectangle 24"/>
            <p:cNvSpPr>
              <a:spLocks noChangeArrowheads="1"/>
            </p:cNvSpPr>
            <p:nvPr/>
          </p:nvSpPr>
          <p:spPr bwMode="auto">
            <a:xfrm>
              <a:off x="2018" y="2506"/>
              <a:ext cx="899" cy="10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1" u="none" strike="noStrike" cap="none" normalizeH="0" baseline="0" smtClean="0">
                  <a:ln>
                    <a:noFill/>
                  </a:ln>
                  <a:solidFill>
                    <a:srgbClr val="000000"/>
                  </a:solidFill>
                  <a:effectLst/>
                  <a:latin typeface="Arial" pitchFamily="34" charset="0"/>
                  <a:cs typeface="Arial" pitchFamily="34" charset="0"/>
                </a:rPr>
                <a:t>Parliamentary Marketing</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 name="Rectangle 25"/>
            <p:cNvSpPr>
              <a:spLocks noChangeArrowheads="1"/>
            </p:cNvSpPr>
            <p:nvPr/>
          </p:nvSpPr>
          <p:spPr bwMode="auto">
            <a:xfrm rot="18720000">
              <a:off x="1406" y="1530"/>
              <a:ext cx="907" cy="10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1" u="none" strike="noStrike" cap="none" normalizeH="0" baseline="0" smtClean="0">
                  <a:ln>
                    <a:noFill/>
                  </a:ln>
                  <a:solidFill>
                    <a:srgbClr val="000000"/>
                  </a:solidFill>
                  <a:effectLst/>
                  <a:latin typeface="Arial" pitchFamily="34" charset="0"/>
                  <a:cs typeface="Arial" pitchFamily="34" charset="0"/>
                </a:rPr>
                <a:t>Governmental Marketing</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 name="Rectangle 26"/>
            <p:cNvSpPr>
              <a:spLocks noChangeArrowheads="1"/>
            </p:cNvSpPr>
            <p:nvPr/>
          </p:nvSpPr>
          <p:spPr bwMode="auto">
            <a:xfrm rot="18720000">
              <a:off x="1486" y="1688"/>
              <a:ext cx="981" cy="7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Governmental Political Interaction</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 name="Rectangle 27"/>
            <p:cNvSpPr>
              <a:spLocks noChangeArrowheads="1"/>
            </p:cNvSpPr>
            <p:nvPr/>
          </p:nvSpPr>
          <p:spPr bwMode="auto">
            <a:xfrm rot="2880000">
              <a:off x="2847" y="1648"/>
              <a:ext cx="717" cy="10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1" u="none" strike="noStrike" cap="none" normalizeH="0" baseline="0" smtClean="0">
                  <a:ln>
                    <a:noFill/>
                  </a:ln>
                  <a:solidFill>
                    <a:srgbClr val="000000"/>
                  </a:solidFill>
                  <a:effectLst/>
                  <a:latin typeface="Arial" pitchFamily="34" charset="0"/>
                  <a:cs typeface="Arial" pitchFamily="34" charset="0"/>
                </a:rPr>
                <a:t>Electoral Marketing</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6" name="Rectangle 28"/>
            <p:cNvSpPr>
              <a:spLocks noChangeArrowheads="1"/>
            </p:cNvSpPr>
            <p:nvPr/>
          </p:nvSpPr>
          <p:spPr bwMode="auto">
            <a:xfrm rot="2880000">
              <a:off x="2644" y="1776"/>
              <a:ext cx="831" cy="7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Electoral Political </a:t>
              </a:r>
              <a:r>
                <a:rPr lang="en-US" sz="800" b="1" smtClean="0">
                  <a:solidFill>
                    <a:srgbClr val="000000"/>
                  </a:solidFill>
                  <a:latin typeface="Arial" pitchFamily="34" charset="0"/>
                  <a:cs typeface="Arial" pitchFamily="34" charset="0"/>
                </a:rPr>
                <a:t>Interaction</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sp>
        <p:nvSpPr>
          <p:cNvPr id="27" name="Slide Number Placeholder 3"/>
          <p:cNvSpPr>
            <a:spLocks noGrp="1"/>
          </p:cNvSpPr>
          <p:nvPr>
            <p:ph type="sldNum" sz="quarter" idx="10"/>
          </p:nvPr>
        </p:nvSpPr>
        <p:spPr>
          <a:xfrm>
            <a:off x="6804248" y="6309320"/>
            <a:ext cx="2133600" cy="365125"/>
          </a:xfrm>
        </p:spPr>
        <p:txBody>
          <a:bodyPr/>
          <a:lstStyle/>
          <a:p>
            <a:pPr algn="r"/>
            <a:fld id="{4A778A20-C4FB-4A5D-BA56-B6F7BCAF0113}" type="slidenum">
              <a:rPr lang="da-DK" smtClean="0"/>
              <a:pPr algn="r"/>
              <a:t>11</a:t>
            </a:fld>
            <a:endParaRPr lang="da-DK"/>
          </a:p>
        </p:txBody>
      </p:sp>
      <p:sp>
        <p:nvSpPr>
          <p:cNvPr id="28" name="TextBox 27"/>
          <p:cNvSpPr txBox="1"/>
          <p:nvPr/>
        </p:nvSpPr>
        <p:spPr>
          <a:xfrm>
            <a:off x="3059832" y="168895"/>
            <a:ext cx="5976664" cy="307777"/>
          </a:xfrm>
          <a:prstGeom prst="rect">
            <a:avLst/>
          </a:prstGeom>
          <a:noFill/>
        </p:spPr>
        <p:txBody>
          <a:bodyPr wrap="square" rtlCol="0" anchor="ctr">
            <a:spAutoFit/>
          </a:bodyPr>
          <a:lstStyle/>
          <a:p>
            <a:pPr algn="r"/>
            <a:r>
              <a:rPr lang="da-DK" sz="1400" i="1" smtClean="0">
                <a:latin typeface="Calibri" pitchFamily="34" charset="0"/>
              </a:rPr>
              <a:t>Political Marketing Theory (POL592), Masaryk University, 16th-18th March 2015</a:t>
            </a:r>
            <a:endParaRPr lang="en-US" sz="1400" i="1">
              <a:latin typeface="Calibri"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5576" y="2708920"/>
            <a:ext cx="7776864" cy="3168352"/>
          </a:xfrm>
        </p:spPr>
        <p:txBody>
          <a:bodyPr>
            <a:normAutofit/>
          </a:bodyPr>
          <a:lstStyle/>
          <a:p>
            <a:pPr marL="0" indent="0" defTabSz="360000">
              <a:lnSpc>
                <a:spcPct val="100000"/>
              </a:lnSpc>
              <a:buNone/>
            </a:pPr>
            <a:r>
              <a:rPr lang="en-GB" sz="1800" smtClean="0">
                <a:solidFill>
                  <a:schemeClr val="tx1"/>
                </a:solidFill>
                <a:latin typeface="Calibri" pitchFamily="34" charset="0"/>
              </a:rPr>
              <a:t>The interaction between the voter and the candidate/party can be seen as the </a:t>
            </a:r>
            <a:r>
              <a:rPr lang="en-GB" sz="1800" i="1" smtClean="0">
                <a:solidFill>
                  <a:schemeClr val="tx1"/>
                </a:solidFill>
                <a:latin typeface="Calibri" pitchFamily="34" charset="0"/>
              </a:rPr>
              <a:t>proto-interaction</a:t>
            </a:r>
            <a:r>
              <a:rPr lang="en-GB" sz="1800" smtClean="0">
                <a:solidFill>
                  <a:schemeClr val="tx1"/>
                </a:solidFill>
                <a:latin typeface="Calibri" pitchFamily="34" charset="0"/>
              </a:rPr>
              <a:t> – it has to occur before any political exchange process can begin</a:t>
            </a:r>
          </a:p>
          <a:p>
            <a:pPr marL="0" indent="0" defTabSz="360000">
              <a:lnSpc>
                <a:spcPct val="100000"/>
              </a:lnSpc>
              <a:buNone/>
            </a:pPr>
            <a:endParaRPr lang="en-GB" sz="1800">
              <a:latin typeface="Calibri" pitchFamily="34" charset="0"/>
            </a:endParaRPr>
          </a:p>
          <a:p>
            <a:pPr marL="0" indent="0" defTabSz="360000">
              <a:lnSpc>
                <a:spcPct val="100000"/>
              </a:lnSpc>
              <a:buNone/>
            </a:pPr>
            <a:r>
              <a:rPr lang="en-GB" sz="1800" smtClean="0">
                <a:solidFill>
                  <a:schemeClr val="tx1"/>
                </a:solidFill>
                <a:latin typeface="Calibri" pitchFamily="34" charset="0"/>
              </a:rPr>
              <a:t>Of course, candidates/parties that stand for re-election have to deal with their history...</a:t>
            </a:r>
          </a:p>
          <a:p>
            <a:pPr marL="0" indent="0" defTabSz="360000">
              <a:lnSpc>
                <a:spcPct val="100000"/>
              </a:lnSpc>
              <a:buNone/>
            </a:pPr>
            <a:endParaRPr lang="en-GB" sz="1800" smtClean="0">
              <a:solidFill>
                <a:schemeClr val="tx1"/>
              </a:solidFill>
              <a:latin typeface="Calibri" pitchFamily="34" charset="0"/>
            </a:endParaRPr>
          </a:p>
          <a:p>
            <a:pPr marL="0" indent="0" defTabSz="360000">
              <a:lnSpc>
                <a:spcPct val="100000"/>
              </a:lnSpc>
              <a:buNone/>
            </a:pPr>
            <a:endParaRPr lang="en-GB" sz="1800" smtClean="0">
              <a:solidFill>
                <a:schemeClr val="tx1"/>
              </a:solidFill>
              <a:latin typeface="Calibri" pitchFamily="34" charset="0"/>
            </a:endParaRPr>
          </a:p>
        </p:txBody>
      </p:sp>
      <p:pic>
        <p:nvPicPr>
          <p:cNvPr id="5" name="Picture 2"/>
          <p:cNvPicPr>
            <a:picLocks noChangeAspect="1" noChangeArrowheads="1"/>
          </p:cNvPicPr>
          <p:nvPr/>
        </p:nvPicPr>
        <p:blipFill>
          <a:blip r:embed="rId2" cstate="print"/>
          <a:srcRect/>
          <a:stretch>
            <a:fillRect/>
          </a:stretch>
        </p:blipFill>
        <p:spPr bwMode="auto">
          <a:xfrm>
            <a:off x="213122" y="6165304"/>
            <a:ext cx="3206750" cy="484187"/>
          </a:xfrm>
          <a:prstGeom prst="rect">
            <a:avLst/>
          </a:prstGeom>
          <a:noFill/>
          <a:ln w="9525">
            <a:noFill/>
            <a:miter lim="800000"/>
            <a:headEnd/>
            <a:tailEnd/>
          </a:ln>
          <a:effectLst/>
        </p:spPr>
      </p:pic>
      <p:sp>
        <p:nvSpPr>
          <p:cNvPr id="6" name="TextBox 5"/>
          <p:cNvSpPr txBox="1"/>
          <p:nvPr/>
        </p:nvSpPr>
        <p:spPr>
          <a:xfrm>
            <a:off x="755576" y="1556792"/>
            <a:ext cx="7488832" cy="769441"/>
          </a:xfrm>
          <a:prstGeom prst="rect">
            <a:avLst/>
          </a:prstGeom>
          <a:noFill/>
        </p:spPr>
        <p:txBody>
          <a:bodyPr wrap="square" rtlCol="0">
            <a:spAutoFit/>
          </a:bodyPr>
          <a:lstStyle/>
          <a:p>
            <a:pPr algn="ctr"/>
            <a:r>
              <a:rPr lang="da-DK" sz="4400" smtClean="0">
                <a:latin typeface="Calibri" pitchFamily="34" charset="0"/>
              </a:rPr>
              <a:t>Voter – candidate/party</a:t>
            </a:r>
            <a:endParaRPr lang="en-US" sz="4400">
              <a:latin typeface="Calibri" pitchFamily="34" charset="0"/>
            </a:endParaRPr>
          </a:p>
        </p:txBody>
      </p:sp>
      <p:sp>
        <p:nvSpPr>
          <p:cNvPr id="8" name="Slide Number Placeholder 3"/>
          <p:cNvSpPr>
            <a:spLocks noGrp="1"/>
          </p:cNvSpPr>
          <p:nvPr>
            <p:ph type="sldNum" sz="quarter" idx="10"/>
          </p:nvPr>
        </p:nvSpPr>
        <p:spPr>
          <a:xfrm>
            <a:off x="6804248" y="6309320"/>
            <a:ext cx="2133600" cy="365125"/>
          </a:xfrm>
        </p:spPr>
        <p:txBody>
          <a:bodyPr/>
          <a:lstStyle/>
          <a:p>
            <a:pPr algn="r"/>
            <a:fld id="{4A778A20-C4FB-4A5D-BA56-B6F7BCAF0113}" type="slidenum">
              <a:rPr lang="da-DK" smtClean="0"/>
              <a:pPr algn="r"/>
              <a:t>12</a:t>
            </a:fld>
            <a:endParaRPr lang="da-DK"/>
          </a:p>
        </p:txBody>
      </p:sp>
      <p:sp>
        <p:nvSpPr>
          <p:cNvPr id="9" name="TextBox 8"/>
          <p:cNvSpPr txBox="1"/>
          <p:nvPr/>
        </p:nvSpPr>
        <p:spPr>
          <a:xfrm>
            <a:off x="3059832" y="168895"/>
            <a:ext cx="5976664" cy="307777"/>
          </a:xfrm>
          <a:prstGeom prst="rect">
            <a:avLst/>
          </a:prstGeom>
          <a:noFill/>
        </p:spPr>
        <p:txBody>
          <a:bodyPr wrap="square" rtlCol="0" anchor="ctr">
            <a:spAutoFit/>
          </a:bodyPr>
          <a:lstStyle/>
          <a:p>
            <a:pPr algn="r"/>
            <a:r>
              <a:rPr lang="da-DK" sz="1400" i="1" smtClean="0">
                <a:latin typeface="Calibri" pitchFamily="34" charset="0"/>
              </a:rPr>
              <a:t>Political Marketing Theory (POL592), Masaryk University, 16th-18th March 2015</a:t>
            </a:r>
            <a:endParaRPr lang="en-US" sz="1400" i="1">
              <a:latin typeface="Calibri"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66887" y="2780928"/>
            <a:ext cx="6733505" cy="3384376"/>
          </a:xfrm>
        </p:spPr>
        <p:txBody>
          <a:bodyPr>
            <a:normAutofit lnSpcReduction="10000"/>
          </a:bodyPr>
          <a:lstStyle/>
          <a:p>
            <a:pPr marL="0" indent="0" defTabSz="360000">
              <a:lnSpc>
                <a:spcPct val="100000"/>
              </a:lnSpc>
              <a:buNone/>
            </a:pPr>
            <a:r>
              <a:rPr lang="da-DK" sz="2000" smtClean="0">
                <a:solidFill>
                  <a:schemeClr val="tx1">
                    <a:lumMod val="85000"/>
                    <a:lumOff val="15000"/>
                  </a:schemeClr>
                </a:solidFill>
                <a:latin typeface="Calibri" pitchFamily="34" charset="0"/>
              </a:rPr>
              <a:t>Electoral interactions are between voters and political actors</a:t>
            </a:r>
          </a:p>
          <a:p>
            <a:pPr marL="0" indent="0" defTabSz="360000">
              <a:lnSpc>
                <a:spcPct val="100000"/>
              </a:lnSpc>
              <a:buNone/>
            </a:pPr>
            <a:endParaRPr lang="da-DK" sz="2000" smtClean="0">
              <a:solidFill>
                <a:schemeClr val="tx1">
                  <a:lumMod val="85000"/>
                  <a:lumOff val="15000"/>
                </a:schemeClr>
              </a:solidFill>
              <a:latin typeface="Calibri" pitchFamily="34" charset="0"/>
            </a:endParaRPr>
          </a:p>
          <a:p>
            <a:pPr marL="0" indent="0" defTabSz="360000">
              <a:lnSpc>
                <a:spcPct val="100000"/>
              </a:lnSpc>
              <a:buNone/>
            </a:pPr>
            <a:r>
              <a:rPr lang="da-DK" sz="2000" smtClean="0">
                <a:solidFill>
                  <a:schemeClr val="tx1">
                    <a:lumMod val="85000"/>
                    <a:lumOff val="15000"/>
                  </a:schemeClr>
                </a:solidFill>
                <a:latin typeface="Calibri" pitchFamily="34" charset="0"/>
              </a:rPr>
              <a:t>The interaction consists of a vote for the promise of good government</a:t>
            </a:r>
          </a:p>
          <a:p>
            <a:pPr marL="0" indent="0" defTabSz="360000">
              <a:lnSpc>
                <a:spcPct val="100000"/>
              </a:lnSpc>
              <a:buNone/>
            </a:pPr>
            <a:endParaRPr lang="da-DK" sz="2000" smtClean="0">
              <a:solidFill>
                <a:schemeClr val="tx1">
                  <a:lumMod val="85000"/>
                  <a:lumOff val="15000"/>
                </a:schemeClr>
              </a:solidFill>
              <a:latin typeface="Calibri" pitchFamily="34" charset="0"/>
            </a:endParaRPr>
          </a:p>
          <a:p>
            <a:pPr marL="0" indent="0" defTabSz="360000">
              <a:lnSpc>
                <a:spcPct val="100000"/>
              </a:lnSpc>
              <a:buNone/>
            </a:pPr>
            <a:r>
              <a:rPr lang="da-DK" sz="2000" smtClean="0">
                <a:solidFill>
                  <a:schemeClr val="tx1">
                    <a:lumMod val="85000"/>
                    <a:lumOff val="15000"/>
                  </a:schemeClr>
                </a:solidFill>
                <a:latin typeface="Calibri" pitchFamily="34" charset="0"/>
              </a:rPr>
              <a:t>The voter may not get anything in return if the political actor cannot influence legislation – thus it is </a:t>
            </a:r>
            <a:r>
              <a:rPr lang="da-DK" sz="2000" i="1" smtClean="0">
                <a:solidFill>
                  <a:schemeClr val="tx1">
                    <a:lumMod val="85000"/>
                    <a:lumOff val="15000"/>
                  </a:schemeClr>
                </a:solidFill>
                <a:latin typeface="Calibri" pitchFamily="34" charset="0"/>
              </a:rPr>
              <a:t>not</a:t>
            </a:r>
            <a:r>
              <a:rPr lang="da-DK" sz="2000" smtClean="0">
                <a:solidFill>
                  <a:schemeClr val="tx1">
                    <a:lumMod val="85000"/>
                    <a:lumOff val="15000"/>
                  </a:schemeClr>
                </a:solidFill>
                <a:latin typeface="Calibri" pitchFamily="34" charset="0"/>
              </a:rPr>
              <a:t> an exchange!</a:t>
            </a:r>
          </a:p>
          <a:p>
            <a:pPr marL="0" indent="0" defTabSz="360000">
              <a:lnSpc>
                <a:spcPct val="100000"/>
              </a:lnSpc>
              <a:buNone/>
            </a:pPr>
            <a:endParaRPr lang="da-DK" sz="2000" smtClean="0">
              <a:solidFill>
                <a:schemeClr val="tx1">
                  <a:lumMod val="85000"/>
                  <a:lumOff val="15000"/>
                </a:schemeClr>
              </a:solidFill>
              <a:latin typeface="Calibri" pitchFamily="34" charset="0"/>
            </a:endParaRPr>
          </a:p>
          <a:p>
            <a:pPr marL="0" indent="0" defTabSz="360000">
              <a:lnSpc>
                <a:spcPct val="100000"/>
              </a:lnSpc>
              <a:buNone/>
            </a:pPr>
            <a:r>
              <a:rPr lang="da-DK" sz="2000" smtClean="0">
                <a:solidFill>
                  <a:schemeClr val="tx1">
                    <a:lumMod val="85000"/>
                    <a:lumOff val="15000"/>
                  </a:schemeClr>
                </a:solidFill>
                <a:latin typeface="Calibri" pitchFamily="34" charset="0"/>
              </a:rPr>
              <a:t>The political actor does not have to fulfill the promise even if they </a:t>
            </a:r>
            <a:r>
              <a:rPr lang="da-DK" sz="2000" i="1" smtClean="0">
                <a:solidFill>
                  <a:schemeClr val="tx1">
                    <a:lumMod val="85000"/>
                    <a:lumOff val="15000"/>
                  </a:schemeClr>
                </a:solidFill>
                <a:latin typeface="Calibri" pitchFamily="34" charset="0"/>
              </a:rPr>
              <a:t>do</a:t>
            </a:r>
            <a:r>
              <a:rPr lang="da-DK" sz="2000" smtClean="0">
                <a:solidFill>
                  <a:schemeClr val="tx1">
                    <a:lumMod val="85000"/>
                    <a:lumOff val="15000"/>
                  </a:schemeClr>
                </a:solidFill>
                <a:latin typeface="Calibri" pitchFamily="34" charset="0"/>
              </a:rPr>
              <a:t> have the influence</a:t>
            </a:r>
          </a:p>
          <a:p>
            <a:pPr marL="0" indent="0" defTabSz="360000">
              <a:lnSpc>
                <a:spcPct val="100000"/>
              </a:lnSpc>
              <a:buNone/>
            </a:pPr>
            <a:endParaRPr lang="da-DK" sz="2000" smtClean="0">
              <a:solidFill>
                <a:schemeClr val="tx1">
                  <a:lumMod val="85000"/>
                  <a:lumOff val="15000"/>
                </a:schemeClr>
              </a:solidFill>
              <a:latin typeface="Calibri" pitchFamily="34" charset="0"/>
            </a:endParaRPr>
          </a:p>
          <a:p>
            <a:pPr marL="0" indent="0" defTabSz="360000">
              <a:lnSpc>
                <a:spcPct val="100000"/>
              </a:lnSpc>
              <a:buNone/>
            </a:pPr>
            <a:endParaRPr lang="da-DK" sz="2000" smtClean="0">
              <a:solidFill>
                <a:schemeClr val="tx1">
                  <a:lumMod val="85000"/>
                  <a:lumOff val="15000"/>
                </a:schemeClr>
              </a:solidFill>
              <a:latin typeface="Calibri" pitchFamily="34" charset="0"/>
            </a:endParaRPr>
          </a:p>
          <a:p>
            <a:pPr marL="0" indent="0" defTabSz="360000">
              <a:lnSpc>
                <a:spcPct val="100000"/>
              </a:lnSpc>
              <a:buNone/>
            </a:pPr>
            <a:endParaRPr lang="da-DK" sz="2000" smtClean="0">
              <a:solidFill>
                <a:schemeClr val="tx1">
                  <a:lumMod val="85000"/>
                  <a:lumOff val="15000"/>
                </a:schemeClr>
              </a:solidFill>
              <a:latin typeface="Calibri" pitchFamily="34" charset="0"/>
            </a:endParaRPr>
          </a:p>
        </p:txBody>
      </p:sp>
      <p:pic>
        <p:nvPicPr>
          <p:cNvPr id="5" name="Picture 2"/>
          <p:cNvPicPr>
            <a:picLocks noChangeAspect="1" noChangeArrowheads="1"/>
          </p:cNvPicPr>
          <p:nvPr/>
        </p:nvPicPr>
        <p:blipFill>
          <a:blip r:embed="rId2" cstate="print"/>
          <a:srcRect/>
          <a:stretch>
            <a:fillRect/>
          </a:stretch>
        </p:blipFill>
        <p:spPr bwMode="auto">
          <a:xfrm>
            <a:off x="213122" y="6165304"/>
            <a:ext cx="3206750" cy="484187"/>
          </a:xfrm>
          <a:prstGeom prst="rect">
            <a:avLst/>
          </a:prstGeom>
          <a:noFill/>
          <a:ln w="9525">
            <a:noFill/>
            <a:miter lim="800000"/>
            <a:headEnd/>
            <a:tailEnd/>
          </a:ln>
          <a:effectLst/>
        </p:spPr>
      </p:pic>
      <p:sp>
        <p:nvSpPr>
          <p:cNvPr id="6" name="TextBox 5"/>
          <p:cNvSpPr txBox="1"/>
          <p:nvPr/>
        </p:nvSpPr>
        <p:spPr>
          <a:xfrm>
            <a:off x="755576" y="1556792"/>
            <a:ext cx="7416824" cy="587533"/>
          </a:xfrm>
          <a:prstGeom prst="rect">
            <a:avLst/>
          </a:prstGeom>
          <a:noFill/>
        </p:spPr>
        <p:txBody>
          <a:bodyPr wrap="square" rtlCol="0">
            <a:spAutoFit/>
          </a:bodyPr>
          <a:lstStyle/>
          <a:p>
            <a:pPr algn="ctr"/>
            <a:r>
              <a:rPr lang="da-DK" sz="4400" smtClean="0">
                <a:latin typeface="Calibri" pitchFamily="34" charset="0"/>
              </a:rPr>
              <a:t>Electoral interactions</a:t>
            </a:r>
            <a:endParaRPr lang="en-US" sz="4400">
              <a:latin typeface="Calibri" pitchFamily="34" charset="0"/>
            </a:endParaRPr>
          </a:p>
        </p:txBody>
      </p:sp>
      <p:sp>
        <p:nvSpPr>
          <p:cNvPr id="7" name="Slide Number Placeholder 3"/>
          <p:cNvSpPr>
            <a:spLocks noGrp="1"/>
          </p:cNvSpPr>
          <p:nvPr>
            <p:ph type="sldNum" sz="quarter" idx="10"/>
          </p:nvPr>
        </p:nvSpPr>
        <p:spPr>
          <a:xfrm>
            <a:off x="6804248" y="6309320"/>
            <a:ext cx="2133600" cy="365125"/>
          </a:xfrm>
        </p:spPr>
        <p:txBody>
          <a:bodyPr/>
          <a:lstStyle/>
          <a:p>
            <a:pPr algn="r"/>
            <a:fld id="{4A778A20-C4FB-4A5D-BA56-B6F7BCAF0113}" type="slidenum">
              <a:rPr lang="da-DK" smtClean="0"/>
              <a:pPr algn="r"/>
              <a:t>13</a:t>
            </a:fld>
            <a:endParaRPr lang="da-DK"/>
          </a:p>
        </p:txBody>
      </p:sp>
      <p:sp>
        <p:nvSpPr>
          <p:cNvPr id="8" name="TextBox 7"/>
          <p:cNvSpPr txBox="1"/>
          <p:nvPr/>
        </p:nvSpPr>
        <p:spPr>
          <a:xfrm>
            <a:off x="3059832" y="168895"/>
            <a:ext cx="5976664" cy="307777"/>
          </a:xfrm>
          <a:prstGeom prst="rect">
            <a:avLst/>
          </a:prstGeom>
          <a:noFill/>
        </p:spPr>
        <p:txBody>
          <a:bodyPr wrap="square" rtlCol="0" anchor="ctr">
            <a:spAutoFit/>
          </a:bodyPr>
          <a:lstStyle/>
          <a:p>
            <a:pPr algn="r"/>
            <a:r>
              <a:rPr lang="da-DK" sz="1400" i="1" smtClean="0">
                <a:latin typeface="Calibri" pitchFamily="34" charset="0"/>
              </a:rPr>
              <a:t>Political Marketing Theory (POL592), Masaryk University, 16th-18th March 2015</a:t>
            </a:r>
            <a:endParaRPr lang="en-US" sz="1400" i="1">
              <a:latin typeface="Calibri"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4879" y="2636912"/>
            <a:ext cx="6733505" cy="3384376"/>
          </a:xfrm>
        </p:spPr>
        <p:txBody>
          <a:bodyPr/>
          <a:lstStyle/>
          <a:p>
            <a:pPr marL="0" indent="0" defTabSz="360000">
              <a:lnSpc>
                <a:spcPct val="100000"/>
              </a:lnSpc>
              <a:buNone/>
            </a:pPr>
            <a:r>
              <a:rPr lang="da-DK" sz="2000" smtClean="0">
                <a:solidFill>
                  <a:schemeClr val="tx1">
                    <a:lumMod val="85000"/>
                    <a:lumOff val="15000"/>
                  </a:schemeClr>
                </a:solidFill>
                <a:latin typeface="Calibri" pitchFamily="34" charset="0"/>
              </a:rPr>
              <a:t>Parliamentary interactions are between political actors within the parliament</a:t>
            </a:r>
          </a:p>
          <a:p>
            <a:pPr marL="0" indent="0" defTabSz="360000">
              <a:lnSpc>
                <a:spcPct val="100000"/>
              </a:lnSpc>
              <a:buNone/>
            </a:pPr>
            <a:endParaRPr lang="da-DK" sz="2000" smtClean="0">
              <a:solidFill>
                <a:schemeClr val="tx1">
                  <a:lumMod val="85000"/>
                  <a:lumOff val="15000"/>
                </a:schemeClr>
              </a:solidFill>
              <a:latin typeface="Calibri" pitchFamily="34" charset="0"/>
            </a:endParaRPr>
          </a:p>
          <a:p>
            <a:pPr marL="0" indent="0" defTabSz="360000">
              <a:lnSpc>
                <a:spcPct val="100000"/>
              </a:lnSpc>
              <a:buNone/>
            </a:pPr>
            <a:r>
              <a:rPr lang="da-DK" sz="2000" smtClean="0">
                <a:solidFill>
                  <a:schemeClr val="tx1">
                    <a:lumMod val="85000"/>
                    <a:lumOff val="15000"/>
                  </a:schemeClr>
                </a:solidFill>
                <a:latin typeface="Calibri" pitchFamily="34" charset="0"/>
              </a:rPr>
              <a:t>If the political actor has the ability to form a government, then the actor can have influence over the development of policy</a:t>
            </a:r>
          </a:p>
          <a:p>
            <a:pPr marL="0" indent="0" defTabSz="360000">
              <a:lnSpc>
                <a:spcPct val="100000"/>
              </a:lnSpc>
              <a:buNone/>
            </a:pPr>
            <a:endParaRPr lang="da-DK" sz="2000" smtClean="0">
              <a:solidFill>
                <a:schemeClr val="tx1">
                  <a:lumMod val="85000"/>
                  <a:lumOff val="15000"/>
                </a:schemeClr>
              </a:solidFill>
              <a:latin typeface="Calibri" pitchFamily="34" charset="0"/>
            </a:endParaRPr>
          </a:p>
          <a:p>
            <a:pPr marL="0" indent="0" defTabSz="360000">
              <a:lnSpc>
                <a:spcPct val="100000"/>
              </a:lnSpc>
              <a:buNone/>
            </a:pPr>
            <a:r>
              <a:rPr lang="da-DK" sz="2000" smtClean="0">
                <a:solidFill>
                  <a:schemeClr val="tx1">
                    <a:lumMod val="85000"/>
                    <a:lumOff val="15000"/>
                  </a:schemeClr>
                </a:solidFill>
                <a:latin typeface="Calibri" pitchFamily="34" charset="0"/>
              </a:rPr>
              <a:t>Sometimes the actor cannot affect policy – this means that the second interaction is not possible and the promise given in the electoral interaction is broken</a:t>
            </a:r>
          </a:p>
          <a:p>
            <a:pPr marL="0" indent="0" defTabSz="360000">
              <a:lnSpc>
                <a:spcPct val="100000"/>
              </a:lnSpc>
              <a:buNone/>
            </a:pPr>
            <a:endParaRPr lang="da-DK" sz="2000" smtClean="0">
              <a:solidFill>
                <a:schemeClr val="tx1">
                  <a:lumMod val="85000"/>
                  <a:lumOff val="15000"/>
                </a:schemeClr>
              </a:solidFill>
              <a:latin typeface="Calibri" pitchFamily="34" charset="0"/>
            </a:endParaRPr>
          </a:p>
        </p:txBody>
      </p:sp>
      <p:pic>
        <p:nvPicPr>
          <p:cNvPr id="5" name="Picture 2"/>
          <p:cNvPicPr>
            <a:picLocks noChangeAspect="1" noChangeArrowheads="1"/>
          </p:cNvPicPr>
          <p:nvPr/>
        </p:nvPicPr>
        <p:blipFill>
          <a:blip r:embed="rId2" cstate="print"/>
          <a:srcRect/>
          <a:stretch>
            <a:fillRect/>
          </a:stretch>
        </p:blipFill>
        <p:spPr bwMode="auto">
          <a:xfrm>
            <a:off x="213122" y="6165304"/>
            <a:ext cx="3206750" cy="484187"/>
          </a:xfrm>
          <a:prstGeom prst="rect">
            <a:avLst/>
          </a:prstGeom>
          <a:noFill/>
          <a:ln w="9525">
            <a:noFill/>
            <a:miter lim="800000"/>
            <a:headEnd/>
            <a:tailEnd/>
          </a:ln>
          <a:effectLst/>
        </p:spPr>
      </p:pic>
      <p:sp>
        <p:nvSpPr>
          <p:cNvPr id="6" name="TextBox 5"/>
          <p:cNvSpPr txBox="1"/>
          <p:nvPr/>
        </p:nvSpPr>
        <p:spPr>
          <a:xfrm>
            <a:off x="755576" y="1556792"/>
            <a:ext cx="7416824" cy="587533"/>
          </a:xfrm>
          <a:prstGeom prst="rect">
            <a:avLst/>
          </a:prstGeom>
          <a:noFill/>
        </p:spPr>
        <p:txBody>
          <a:bodyPr wrap="square" rtlCol="0">
            <a:spAutoFit/>
          </a:bodyPr>
          <a:lstStyle/>
          <a:p>
            <a:pPr algn="ctr"/>
            <a:r>
              <a:rPr lang="da-DK" sz="4400" smtClean="0">
                <a:latin typeface="Calibri" pitchFamily="34" charset="0"/>
              </a:rPr>
              <a:t>Parliamentary interactions</a:t>
            </a:r>
            <a:endParaRPr lang="en-US" sz="4400">
              <a:latin typeface="Calibri" pitchFamily="34" charset="0"/>
            </a:endParaRPr>
          </a:p>
        </p:txBody>
      </p:sp>
      <p:sp>
        <p:nvSpPr>
          <p:cNvPr id="7" name="Slide Number Placeholder 3"/>
          <p:cNvSpPr>
            <a:spLocks noGrp="1"/>
          </p:cNvSpPr>
          <p:nvPr>
            <p:ph type="sldNum" sz="quarter" idx="10"/>
          </p:nvPr>
        </p:nvSpPr>
        <p:spPr>
          <a:xfrm>
            <a:off x="6804248" y="6376243"/>
            <a:ext cx="2133600" cy="365125"/>
          </a:xfrm>
        </p:spPr>
        <p:txBody>
          <a:bodyPr/>
          <a:lstStyle/>
          <a:p>
            <a:pPr algn="r"/>
            <a:fld id="{4A778A20-C4FB-4A5D-BA56-B6F7BCAF0113}" type="slidenum">
              <a:rPr lang="da-DK" smtClean="0"/>
              <a:pPr algn="r"/>
              <a:t>14</a:t>
            </a:fld>
            <a:endParaRPr lang="da-DK"/>
          </a:p>
        </p:txBody>
      </p:sp>
      <p:sp>
        <p:nvSpPr>
          <p:cNvPr id="8" name="TextBox 7"/>
          <p:cNvSpPr txBox="1"/>
          <p:nvPr/>
        </p:nvSpPr>
        <p:spPr>
          <a:xfrm>
            <a:off x="3059832" y="168895"/>
            <a:ext cx="5976664" cy="307777"/>
          </a:xfrm>
          <a:prstGeom prst="rect">
            <a:avLst/>
          </a:prstGeom>
          <a:noFill/>
        </p:spPr>
        <p:txBody>
          <a:bodyPr wrap="square" rtlCol="0" anchor="ctr">
            <a:spAutoFit/>
          </a:bodyPr>
          <a:lstStyle/>
          <a:p>
            <a:pPr algn="r"/>
            <a:r>
              <a:rPr lang="da-DK" sz="1400" i="1" smtClean="0">
                <a:latin typeface="Calibri" pitchFamily="34" charset="0"/>
              </a:rPr>
              <a:t>Political Marketing Theory (POL592), Masaryk University, 16th-18th March 2015</a:t>
            </a:r>
            <a:endParaRPr lang="en-US" sz="1400" i="1">
              <a:latin typeface="Calibri"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06847" y="2852936"/>
            <a:ext cx="7237561" cy="2880320"/>
          </a:xfrm>
        </p:spPr>
        <p:txBody>
          <a:bodyPr/>
          <a:lstStyle/>
          <a:p>
            <a:pPr marL="0" indent="0" defTabSz="360000">
              <a:lnSpc>
                <a:spcPct val="100000"/>
              </a:lnSpc>
              <a:buNone/>
            </a:pPr>
            <a:r>
              <a:rPr lang="da-DK" sz="2000" smtClean="0">
                <a:solidFill>
                  <a:schemeClr val="tx1">
                    <a:lumMod val="85000"/>
                    <a:lumOff val="15000"/>
                  </a:schemeClr>
                </a:solidFill>
                <a:latin typeface="Calibri" pitchFamily="34" charset="0"/>
              </a:rPr>
              <a:t>If the parliamentary interaction is successful then the political actor is in a position to fulfill the promise given in the electoral interaction</a:t>
            </a:r>
          </a:p>
          <a:p>
            <a:pPr marL="0" indent="0" defTabSz="360000">
              <a:lnSpc>
                <a:spcPct val="100000"/>
              </a:lnSpc>
              <a:buNone/>
            </a:pPr>
            <a:endParaRPr lang="da-DK" sz="2000" smtClean="0">
              <a:solidFill>
                <a:schemeClr val="tx1">
                  <a:lumMod val="85000"/>
                  <a:lumOff val="15000"/>
                </a:schemeClr>
              </a:solidFill>
              <a:latin typeface="Calibri" pitchFamily="34" charset="0"/>
            </a:endParaRPr>
          </a:p>
          <a:p>
            <a:pPr marL="0" indent="0" defTabSz="360000">
              <a:buNone/>
            </a:pPr>
            <a:r>
              <a:rPr lang="en-GB" sz="2000" smtClean="0">
                <a:latin typeface="Calibri" pitchFamily="34" charset="0"/>
              </a:rPr>
              <a:t>The interaction between the government and citizens is mediated by the implementers of policy – teachers, doctors, police and so on</a:t>
            </a:r>
          </a:p>
          <a:p>
            <a:pPr marL="0" indent="0" defTabSz="360000">
              <a:lnSpc>
                <a:spcPct val="100000"/>
              </a:lnSpc>
              <a:buNone/>
            </a:pPr>
            <a:endParaRPr lang="da-DK" sz="2000" smtClean="0">
              <a:solidFill>
                <a:schemeClr val="tx1">
                  <a:lumMod val="85000"/>
                  <a:lumOff val="15000"/>
                </a:schemeClr>
              </a:solidFill>
              <a:latin typeface="Calibri" pitchFamily="34" charset="0"/>
            </a:endParaRPr>
          </a:p>
          <a:p>
            <a:pPr marL="0" indent="0" defTabSz="360000">
              <a:lnSpc>
                <a:spcPct val="100000"/>
              </a:lnSpc>
              <a:buNone/>
            </a:pPr>
            <a:r>
              <a:rPr lang="da-DK" sz="2000" smtClean="0">
                <a:solidFill>
                  <a:schemeClr val="tx1">
                    <a:lumMod val="85000"/>
                    <a:lumOff val="15000"/>
                  </a:schemeClr>
                </a:solidFill>
                <a:latin typeface="Calibri" pitchFamily="34" charset="0"/>
              </a:rPr>
              <a:t>But what happens if environmental factors mean that the policy cannot be implemented?</a:t>
            </a:r>
          </a:p>
          <a:p>
            <a:pPr marL="0" indent="0" defTabSz="360000">
              <a:lnSpc>
                <a:spcPct val="100000"/>
              </a:lnSpc>
              <a:buNone/>
            </a:pPr>
            <a:endParaRPr lang="da-DK" sz="2000" smtClean="0">
              <a:solidFill>
                <a:schemeClr val="tx1">
                  <a:lumMod val="85000"/>
                  <a:lumOff val="15000"/>
                </a:schemeClr>
              </a:solidFill>
              <a:latin typeface="Calibri" pitchFamily="34" charset="0"/>
            </a:endParaRPr>
          </a:p>
        </p:txBody>
      </p:sp>
      <p:pic>
        <p:nvPicPr>
          <p:cNvPr id="5" name="Picture 2"/>
          <p:cNvPicPr>
            <a:picLocks noChangeAspect="1" noChangeArrowheads="1"/>
          </p:cNvPicPr>
          <p:nvPr/>
        </p:nvPicPr>
        <p:blipFill>
          <a:blip r:embed="rId2" cstate="print"/>
          <a:srcRect/>
          <a:stretch>
            <a:fillRect/>
          </a:stretch>
        </p:blipFill>
        <p:spPr bwMode="auto">
          <a:xfrm>
            <a:off x="213122" y="6165304"/>
            <a:ext cx="3206750" cy="484187"/>
          </a:xfrm>
          <a:prstGeom prst="rect">
            <a:avLst/>
          </a:prstGeom>
          <a:noFill/>
          <a:ln w="9525">
            <a:noFill/>
            <a:miter lim="800000"/>
            <a:headEnd/>
            <a:tailEnd/>
          </a:ln>
          <a:effectLst/>
        </p:spPr>
      </p:pic>
      <p:sp>
        <p:nvSpPr>
          <p:cNvPr id="6" name="TextBox 5"/>
          <p:cNvSpPr txBox="1"/>
          <p:nvPr/>
        </p:nvSpPr>
        <p:spPr>
          <a:xfrm>
            <a:off x="755576" y="1556792"/>
            <a:ext cx="7416824" cy="587533"/>
          </a:xfrm>
          <a:prstGeom prst="rect">
            <a:avLst/>
          </a:prstGeom>
          <a:noFill/>
        </p:spPr>
        <p:txBody>
          <a:bodyPr wrap="square" rtlCol="0">
            <a:spAutoFit/>
          </a:bodyPr>
          <a:lstStyle/>
          <a:p>
            <a:pPr algn="ctr"/>
            <a:r>
              <a:rPr lang="da-DK" sz="4400" smtClean="0">
                <a:latin typeface="Calibri" pitchFamily="34" charset="0"/>
              </a:rPr>
              <a:t>Governmental interactions</a:t>
            </a:r>
            <a:endParaRPr lang="en-US" sz="4400">
              <a:latin typeface="Calibri" pitchFamily="34" charset="0"/>
            </a:endParaRPr>
          </a:p>
        </p:txBody>
      </p:sp>
      <p:sp>
        <p:nvSpPr>
          <p:cNvPr id="7" name="Slide Number Placeholder 3"/>
          <p:cNvSpPr>
            <a:spLocks noGrp="1"/>
          </p:cNvSpPr>
          <p:nvPr>
            <p:ph type="sldNum" sz="quarter" idx="10"/>
          </p:nvPr>
        </p:nvSpPr>
        <p:spPr>
          <a:xfrm>
            <a:off x="6804248" y="6309320"/>
            <a:ext cx="2133600" cy="365125"/>
          </a:xfrm>
        </p:spPr>
        <p:txBody>
          <a:bodyPr/>
          <a:lstStyle/>
          <a:p>
            <a:pPr algn="r"/>
            <a:fld id="{4A778A20-C4FB-4A5D-BA56-B6F7BCAF0113}" type="slidenum">
              <a:rPr lang="da-DK" smtClean="0"/>
              <a:pPr algn="r"/>
              <a:t>15</a:t>
            </a:fld>
            <a:endParaRPr lang="da-DK"/>
          </a:p>
        </p:txBody>
      </p:sp>
      <p:sp>
        <p:nvSpPr>
          <p:cNvPr id="8" name="TextBox 7"/>
          <p:cNvSpPr txBox="1"/>
          <p:nvPr/>
        </p:nvSpPr>
        <p:spPr>
          <a:xfrm>
            <a:off x="3059832" y="168895"/>
            <a:ext cx="5976664" cy="307777"/>
          </a:xfrm>
          <a:prstGeom prst="rect">
            <a:avLst/>
          </a:prstGeom>
          <a:noFill/>
        </p:spPr>
        <p:txBody>
          <a:bodyPr wrap="square" rtlCol="0" anchor="ctr">
            <a:spAutoFit/>
          </a:bodyPr>
          <a:lstStyle/>
          <a:p>
            <a:pPr algn="r"/>
            <a:r>
              <a:rPr lang="da-DK" sz="1400" i="1" smtClean="0">
                <a:latin typeface="Calibri" pitchFamily="34" charset="0"/>
              </a:rPr>
              <a:t>Political Marketing Theory (POL592), Masaryk University, 16th-18th March 2015</a:t>
            </a:r>
            <a:endParaRPr lang="en-US" sz="1400" i="1">
              <a:latin typeface="Calibri"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15616" y="2996952"/>
            <a:ext cx="7488832" cy="3240360"/>
          </a:xfrm>
        </p:spPr>
        <p:txBody>
          <a:bodyPr>
            <a:noAutofit/>
          </a:bodyPr>
          <a:lstStyle/>
          <a:p>
            <a:pPr marL="0" indent="0" defTabSz="360000">
              <a:lnSpc>
                <a:spcPct val="100000"/>
              </a:lnSpc>
              <a:buNone/>
            </a:pPr>
            <a:r>
              <a:rPr lang="en-GB" sz="1800" smtClean="0">
                <a:latin typeface="Calibri" pitchFamily="34" charset="0"/>
              </a:rPr>
              <a:t>Towards the end of the electoral cycle, citizens can assess whether the candidate they voted for last time has fulfilled their promises</a:t>
            </a:r>
          </a:p>
          <a:p>
            <a:pPr marL="0" indent="0" defTabSz="360000">
              <a:lnSpc>
                <a:spcPct val="100000"/>
              </a:lnSpc>
              <a:buNone/>
            </a:pPr>
            <a:endParaRPr lang="en-GB" sz="1800" smtClean="0">
              <a:solidFill>
                <a:schemeClr val="tx1"/>
              </a:solidFill>
              <a:latin typeface="Calibri" pitchFamily="34" charset="0"/>
            </a:endParaRPr>
          </a:p>
          <a:p>
            <a:pPr marL="0" indent="0" defTabSz="360000">
              <a:lnSpc>
                <a:spcPct val="100000"/>
              </a:lnSpc>
              <a:buNone/>
            </a:pPr>
            <a:r>
              <a:rPr lang="en-GB" sz="1800" smtClean="0">
                <a:latin typeface="Calibri" pitchFamily="34" charset="0"/>
              </a:rPr>
              <a:t>Promise fulfillment in the governmental marletplace may influence the interaction in the subsequent electoral marketplace</a:t>
            </a:r>
            <a:endParaRPr lang="en-GB" sz="1800" smtClean="0">
              <a:solidFill>
                <a:schemeClr val="tx1"/>
              </a:solidFill>
              <a:latin typeface="Calibri" pitchFamily="34" charset="0"/>
            </a:endParaRPr>
          </a:p>
          <a:p>
            <a:pPr marL="0" indent="0" defTabSz="360000">
              <a:lnSpc>
                <a:spcPct val="100000"/>
              </a:lnSpc>
              <a:buNone/>
            </a:pPr>
            <a:endParaRPr lang="en-GB" sz="1800" smtClean="0">
              <a:solidFill>
                <a:schemeClr val="tx1"/>
              </a:solidFill>
              <a:latin typeface="Calibri" pitchFamily="34" charset="0"/>
            </a:endParaRPr>
          </a:p>
          <a:p>
            <a:pPr marL="0" indent="0" defTabSz="360000">
              <a:lnSpc>
                <a:spcPct val="100000"/>
              </a:lnSpc>
              <a:buNone/>
            </a:pPr>
            <a:r>
              <a:rPr lang="en-GB" sz="1800" smtClean="0">
                <a:latin typeface="Calibri" pitchFamily="34" charset="0"/>
              </a:rPr>
              <a:t>So i</a:t>
            </a:r>
            <a:r>
              <a:rPr lang="en-GB" sz="1800" smtClean="0">
                <a:solidFill>
                  <a:schemeClr val="tx1"/>
                </a:solidFill>
                <a:latin typeface="Calibri" pitchFamily="34" charset="0"/>
              </a:rPr>
              <a:t>t is not enough to look at one interaction marketplace on its own!</a:t>
            </a:r>
          </a:p>
          <a:p>
            <a:pPr marL="0" indent="0" defTabSz="360000">
              <a:lnSpc>
                <a:spcPct val="100000"/>
              </a:lnSpc>
              <a:buNone/>
            </a:pPr>
            <a:endParaRPr lang="en-GB" sz="1800" smtClean="0">
              <a:latin typeface="Calibri" pitchFamily="34" charset="0"/>
            </a:endParaRPr>
          </a:p>
          <a:p>
            <a:pPr marL="0" indent="0" defTabSz="360000">
              <a:lnSpc>
                <a:spcPct val="100000"/>
              </a:lnSpc>
              <a:buNone/>
            </a:pPr>
            <a:r>
              <a:rPr lang="en-GB" sz="1800" smtClean="0">
                <a:latin typeface="Calibri" pitchFamily="34" charset="0"/>
              </a:rPr>
              <a:t>The triadic interaction model can  help structure our understanding of the impact of previous events on current behaviour</a:t>
            </a:r>
            <a:endParaRPr lang="en-GB" sz="1800" smtClean="0">
              <a:solidFill>
                <a:schemeClr val="tx1"/>
              </a:solidFill>
              <a:latin typeface="Calibri" pitchFamily="34" charset="0"/>
            </a:endParaRPr>
          </a:p>
        </p:txBody>
      </p:sp>
      <p:pic>
        <p:nvPicPr>
          <p:cNvPr id="5" name="Picture 2"/>
          <p:cNvPicPr>
            <a:picLocks noChangeAspect="1" noChangeArrowheads="1"/>
          </p:cNvPicPr>
          <p:nvPr/>
        </p:nvPicPr>
        <p:blipFill>
          <a:blip r:embed="rId2" cstate="print"/>
          <a:srcRect/>
          <a:stretch>
            <a:fillRect/>
          </a:stretch>
        </p:blipFill>
        <p:spPr bwMode="auto">
          <a:xfrm>
            <a:off x="213122" y="6165304"/>
            <a:ext cx="3206750" cy="484187"/>
          </a:xfrm>
          <a:prstGeom prst="rect">
            <a:avLst/>
          </a:prstGeom>
          <a:noFill/>
          <a:ln w="9525">
            <a:noFill/>
            <a:miter lim="800000"/>
            <a:headEnd/>
            <a:tailEnd/>
          </a:ln>
          <a:effectLst/>
        </p:spPr>
      </p:pic>
      <p:sp>
        <p:nvSpPr>
          <p:cNvPr id="6" name="TextBox 5"/>
          <p:cNvSpPr txBox="1"/>
          <p:nvPr/>
        </p:nvSpPr>
        <p:spPr>
          <a:xfrm>
            <a:off x="755576" y="1556792"/>
            <a:ext cx="7488832" cy="1446550"/>
          </a:xfrm>
          <a:prstGeom prst="rect">
            <a:avLst/>
          </a:prstGeom>
          <a:noFill/>
        </p:spPr>
        <p:txBody>
          <a:bodyPr wrap="square" rtlCol="0">
            <a:spAutoFit/>
          </a:bodyPr>
          <a:lstStyle/>
          <a:p>
            <a:pPr algn="ctr"/>
            <a:r>
              <a:rPr lang="da-DK" sz="4400" smtClean="0">
                <a:latin typeface="Calibri" pitchFamily="34" charset="0"/>
              </a:rPr>
              <a:t>…and back to the electoral marketplace</a:t>
            </a:r>
            <a:endParaRPr lang="en-US" sz="4400">
              <a:latin typeface="Calibri" pitchFamily="34" charset="0"/>
            </a:endParaRPr>
          </a:p>
        </p:txBody>
      </p:sp>
      <p:sp>
        <p:nvSpPr>
          <p:cNvPr id="8" name="Slide Number Placeholder 3"/>
          <p:cNvSpPr>
            <a:spLocks noGrp="1"/>
          </p:cNvSpPr>
          <p:nvPr>
            <p:ph type="sldNum" sz="quarter" idx="10"/>
          </p:nvPr>
        </p:nvSpPr>
        <p:spPr>
          <a:xfrm>
            <a:off x="6804248" y="6309320"/>
            <a:ext cx="2133600" cy="365125"/>
          </a:xfrm>
        </p:spPr>
        <p:txBody>
          <a:bodyPr/>
          <a:lstStyle/>
          <a:p>
            <a:pPr algn="r"/>
            <a:fld id="{4A778A20-C4FB-4A5D-BA56-B6F7BCAF0113}" type="slidenum">
              <a:rPr lang="da-DK" smtClean="0"/>
              <a:pPr algn="r"/>
              <a:t>16</a:t>
            </a:fld>
            <a:endParaRPr lang="da-DK"/>
          </a:p>
        </p:txBody>
      </p:sp>
      <p:sp>
        <p:nvSpPr>
          <p:cNvPr id="9" name="TextBox 8"/>
          <p:cNvSpPr txBox="1"/>
          <p:nvPr/>
        </p:nvSpPr>
        <p:spPr>
          <a:xfrm>
            <a:off x="3059832" y="168895"/>
            <a:ext cx="5976664" cy="307777"/>
          </a:xfrm>
          <a:prstGeom prst="rect">
            <a:avLst/>
          </a:prstGeom>
          <a:noFill/>
        </p:spPr>
        <p:txBody>
          <a:bodyPr wrap="square" rtlCol="0" anchor="ctr">
            <a:spAutoFit/>
          </a:bodyPr>
          <a:lstStyle/>
          <a:p>
            <a:pPr algn="r"/>
            <a:r>
              <a:rPr lang="da-DK" sz="1400" i="1" smtClean="0">
                <a:latin typeface="Calibri" pitchFamily="34" charset="0"/>
              </a:rPr>
              <a:t>Political Marketing Theory (POL592), Masaryk University, 16th-18th March 2015</a:t>
            </a:r>
            <a:endParaRPr lang="en-US" sz="1400" i="1">
              <a:latin typeface="Calibri"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1720" y="4077072"/>
            <a:ext cx="4824536" cy="936104"/>
          </a:xfrm>
        </p:spPr>
        <p:txBody>
          <a:bodyPr>
            <a:normAutofit/>
          </a:bodyPr>
          <a:lstStyle/>
          <a:p>
            <a:pPr marL="0" indent="0" algn="ctr" defTabSz="360000">
              <a:lnSpc>
                <a:spcPct val="100000"/>
              </a:lnSpc>
              <a:buNone/>
            </a:pPr>
            <a:r>
              <a:rPr lang="en-GB" sz="2800" smtClean="0">
                <a:latin typeface="Calibri" pitchFamily="34" charset="0"/>
              </a:rPr>
              <a:t>Better luck next time...!</a:t>
            </a:r>
            <a:endParaRPr lang="en-GB" sz="2800" smtClean="0">
              <a:solidFill>
                <a:schemeClr val="tx1"/>
              </a:solidFill>
              <a:latin typeface="Calibri" pitchFamily="34" charset="0"/>
            </a:endParaRPr>
          </a:p>
          <a:p>
            <a:pPr marL="0" indent="0" algn="ctr" defTabSz="360000">
              <a:lnSpc>
                <a:spcPct val="100000"/>
              </a:lnSpc>
              <a:buNone/>
            </a:pPr>
            <a:endParaRPr lang="en-GB" sz="2800" smtClean="0">
              <a:solidFill>
                <a:schemeClr val="tx1"/>
              </a:solidFill>
              <a:latin typeface="Calibri" pitchFamily="34" charset="0"/>
            </a:endParaRPr>
          </a:p>
          <a:p>
            <a:pPr marL="0" indent="0" algn="ctr" defTabSz="360000">
              <a:lnSpc>
                <a:spcPct val="100000"/>
              </a:lnSpc>
              <a:buNone/>
            </a:pPr>
            <a:endParaRPr lang="en-GB" sz="2800" smtClean="0">
              <a:solidFill>
                <a:schemeClr val="tx1"/>
              </a:solidFill>
              <a:latin typeface="Calibri" pitchFamily="34" charset="0"/>
            </a:endParaRPr>
          </a:p>
        </p:txBody>
      </p:sp>
      <p:pic>
        <p:nvPicPr>
          <p:cNvPr id="5" name="Picture 2"/>
          <p:cNvPicPr>
            <a:picLocks noChangeAspect="1" noChangeArrowheads="1"/>
          </p:cNvPicPr>
          <p:nvPr/>
        </p:nvPicPr>
        <p:blipFill>
          <a:blip r:embed="rId2" cstate="print"/>
          <a:srcRect/>
          <a:stretch>
            <a:fillRect/>
          </a:stretch>
        </p:blipFill>
        <p:spPr bwMode="auto">
          <a:xfrm>
            <a:off x="213122" y="6165304"/>
            <a:ext cx="3206750" cy="484187"/>
          </a:xfrm>
          <a:prstGeom prst="rect">
            <a:avLst/>
          </a:prstGeom>
          <a:noFill/>
          <a:ln w="9525">
            <a:noFill/>
            <a:miter lim="800000"/>
            <a:headEnd/>
            <a:tailEnd/>
          </a:ln>
          <a:effectLst/>
        </p:spPr>
      </p:pic>
      <p:sp>
        <p:nvSpPr>
          <p:cNvPr id="6" name="TextBox 5"/>
          <p:cNvSpPr txBox="1"/>
          <p:nvPr/>
        </p:nvSpPr>
        <p:spPr>
          <a:xfrm>
            <a:off x="755576" y="1556792"/>
            <a:ext cx="7560840" cy="1446550"/>
          </a:xfrm>
          <a:prstGeom prst="rect">
            <a:avLst/>
          </a:prstGeom>
          <a:noFill/>
        </p:spPr>
        <p:txBody>
          <a:bodyPr wrap="square" rtlCol="0">
            <a:spAutoFit/>
          </a:bodyPr>
          <a:lstStyle/>
          <a:p>
            <a:pPr algn="ctr"/>
            <a:r>
              <a:rPr lang="da-DK" sz="4400" smtClean="0">
                <a:latin typeface="Calibri" pitchFamily="34" charset="0"/>
              </a:rPr>
              <a:t>…but what if your candidate/party wasn’t elected?</a:t>
            </a:r>
            <a:endParaRPr lang="en-US" sz="4400">
              <a:latin typeface="Calibri" pitchFamily="34" charset="0"/>
            </a:endParaRPr>
          </a:p>
        </p:txBody>
      </p:sp>
      <p:sp>
        <p:nvSpPr>
          <p:cNvPr id="8" name="Slide Number Placeholder 3"/>
          <p:cNvSpPr>
            <a:spLocks noGrp="1"/>
          </p:cNvSpPr>
          <p:nvPr>
            <p:ph type="sldNum" sz="quarter" idx="10"/>
          </p:nvPr>
        </p:nvSpPr>
        <p:spPr>
          <a:xfrm>
            <a:off x="6804248" y="6309320"/>
            <a:ext cx="2133600" cy="365125"/>
          </a:xfrm>
        </p:spPr>
        <p:txBody>
          <a:bodyPr/>
          <a:lstStyle/>
          <a:p>
            <a:pPr algn="r"/>
            <a:fld id="{4A778A20-C4FB-4A5D-BA56-B6F7BCAF0113}" type="slidenum">
              <a:rPr lang="da-DK" smtClean="0"/>
              <a:pPr algn="r"/>
              <a:t>17</a:t>
            </a:fld>
            <a:endParaRPr lang="da-DK"/>
          </a:p>
        </p:txBody>
      </p:sp>
      <p:sp>
        <p:nvSpPr>
          <p:cNvPr id="9" name="TextBox 8"/>
          <p:cNvSpPr txBox="1"/>
          <p:nvPr/>
        </p:nvSpPr>
        <p:spPr>
          <a:xfrm>
            <a:off x="3059832" y="168895"/>
            <a:ext cx="5976664" cy="307777"/>
          </a:xfrm>
          <a:prstGeom prst="rect">
            <a:avLst/>
          </a:prstGeom>
          <a:noFill/>
        </p:spPr>
        <p:txBody>
          <a:bodyPr wrap="square" rtlCol="0" anchor="ctr">
            <a:spAutoFit/>
          </a:bodyPr>
          <a:lstStyle/>
          <a:p>
            <a:pPr algn="r"/>
            <a:r>
              <a:rPr lang="da-DK" sz="1400" i="1" smtClean="0">
                <a:latin typeface="Calibri" pitchFamily="34" charset="0"/>
              </a:rPr>
              <a:t>Political Marketing Theory (POL592), Masaryk University, 16th-18th March 2015</a:t>
            </a:r>
            <a:endParaRPr lang="en-US" sz="1400" i="1">
              <a:latin typeface="Calibri"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15616" y="3212976"/>
            <a:ext cx="6984776" cy="2952328"/>
          </a:xfrm>
        </p:spPr>
        <p:txBody>
          <a:bodyPr>
            <a:normAutofit/>
          </a:bodyPr>
          <a:lstStyle/>
          <a:p>
            <a:pPr marL="0" indent="0" defTabSz="360000">
              <a:lnSpc>
                <a:spcPct val="100000"/>
              </a:lnSpc>
              <a:buNone/>
            </a:pPr>
            <a:r>
              <a:rPr lang="en-GB" sz="1800" smtClean="0">
                <a:latin typeface="Calibri" pitchFamily="34" charset="0"/>
              </a:rPr>
              <a:t>Each political exchange is the result of interactions in three marketplaces</a:t>
            </a:r>
          </a:p>
          <a:p>
            <a:pPr marL="0" indent="0" defTabSz="360000">
              <a:lnSpc>
                <a:spcPct val="100000"/>
              </a:lnSpc>
              <a:buNone/>
            </a:pPr>
            <a:endParaRPr lang="en-GB" sz="1800">
              <a:solidFill>
                <a:schemeClr val="tx1"/>
              </a:solidFill>
              <a:latin typeface="Calibri" pitchFamily="34" charset="0"/>
            </a:endParaRPr>
          </a:p>
          <a:p>
            <a:pPr marL="0" indent="0" defTabSz="360000">
              <a:lnSpc>
                <a:spcPct val="100000"/>
              </a:lnSpc>
              <a:buNone/>
            </a:pPr>
            <a:r>
              <a:rPr lang="en-GB" sz="1800" smtClean="0">
                <a:latin typeface="Calibri" pitchFamily="34" charset="0"/>
              </a:rPr>
              <a:t>Each marketplace has focal actors with different characteristics, and interactions can occur simultaneously</a:t>
            </a:r>
          </a:p>
          <a:p>
            <a:pPr marL="0" indent="0" defTabSz="360000">
              <a:lnSpc>
                <a:spcPct val="100000"/>
              </a:lnSpc>
              <a:buNone/>
            </a:pPr>
            <a:endParaRPr lang="en-GB" sz="1800">
              <a:solidFill>
                <a:schemeClr val="tx1"/>
              </a:solidFill>
              <a:latin typeface="Calibri" pitchFamily="34" charset="0"/>
            </a:endParaRPr>
          </a:p>
          <a:p>
            <a:pPr marL="0" indent="0" defTabSz="360000">
              <a:lnSpc>
                <a:spcPct val="100000"/>
              </a:lnSpc>
              <a:buNone/>
            </a:pPr>
            <a:r>
              <a:rPr lang="en-GB" sz="1800" smtClean="0">
                <a:latin typeface="Calibri" pitchFamily="34" charset="0"/>
              </a:rPr>
              <a:t>There are also other actors that directly affect the political marketing strategies and tactics that are appropriate in each marketplace</a:t>
            </a:r>
          </a:p>
          <a:p>
            <a:pPr marL="0" indent="0" defTabSz="360000">
              <a:lnSpc>
                <a:spcPct val="100000"/>
              </a:lnSpc>
              <a:buNone/>
            </a:pPr>
            <a:endParaRPr lang="en-GB" sz="1800">
              <a:solidFill>
                <a:schemeClr val="tx1"/>
              </a:solidFill>
              <a:latin typeface="Calibri" pitchFamily="34" charset="0"/>
            </a:endParaRPr>
          </a:p>
          <a:p>
            <a:pPr marL="0" indent="0" defTabSz="360000">
              <a:lnSpc>
                <a:spcPct val="100000"/>
              </a:lnSpc>
              <a:buNone/>
            </a:pPr>
            <a:r>
              <a:rPr lang="en-GB" sz="1800" smtClean="0">
                <a:latin typeface="Calibri" pitchFamily="34" charset="0"/>
              </a:rPr>
              <a:t>A wide intepretation is necessary!</a:t>
            </a:r>
            <a:endParaRPr lang="en-GB" sz="1800" smtClean="0">
              <a:solidFill>
                <a:schemeClr val="tx1"/>
              </a:solidFill>
              <a:latin typeface="Calibri" pitchFamily="34" charset="0"/>
            </a:endParaRPr>
          </a:p>
          <a:p>
            <a:pPr marL="0" indent="0" defTabSz="360000">
              <a:lnSpc>
                <a:spcPct val="100000"/>
              </a:lnSpc>
              <a:buNone/>
            </a:pPr>
            <a:endParaRPr lang="en-GB" sz="1800" smtClean="0">
              <a:solidFill>
                <a:schemeClr val="tx1"/>
              </a:solidFill>
              <a:latin typeface="Calibri" pitchFamily="34" charset="0"/>
            </a:endParaRPr>
          </a:p>
          <a:p>
            <a:pPr marL="0" indent="0" defTabSz="360000">
              <a:lnSpc>
                <a:spcPct val="100000"/>
              </a:lnSpc>
              <a:buNone/>
            </a:pPr>
            <a:endParaRPr lang="en-GB" sz="1800" smtClean="0">
              <a:solidFill>
                <a:schemeClr val="tx1"/>
              </a:solidFill>
              <a:latin typeface="Calibri" pitchFamily="34" charset="0"/>
            </a:endParaRPr>
          </a:p>
        </p:txBody>
      </p:sp>
      <p:pic>
        <p:nvPicPr>
          <p:cNvPr id="5" name="Picture 2"/>
          <p:cNvPicPr>
            <a:picLocks noChangeAspect="1" noChangeArrowheads="1"/>
          </p:cNvPicPr>
          <p:nvPr/>
        </p:nvPicPr>
        <p:blipFill>
          <a:blip r:embed="rId2" cstate="print"/>
          <a:srcRect/>
          <a:stretch>
            <a:fillRect/>
          </a:stretch>
        </p:blipFill>
        <p:spPr bwMode="auto">
          <a:xfrm>
            <a:off x="213122" y="6165304"/>
            <a:ext cx="3206750" cy="484187"/>
          </a:xfrm>
          <a:prstGeom prst="rect">
            <a:avLst/>
          </a:prstGeom>
          <a:noFill/>
          <a:ln w="9525">
            <a:noFill/>
            <a:miter lim="800000"/>
            <a:headEnd/>
            <a:tailEnd/>
          </a:ln>
          <a:effectLst/>
        </p:spPr>
      </p:pic>
      <p:sp>
        <p:nvSpPr>
          <p:cNvPr id="6" name="TextBox 5"/>
          <p:cNvSpPr txBox="1"/>
          <p:nvPr/>
        </p:nvSpPr>
        <p:spPr>
          <a:xfrm>
            <a:off x="755576" y="1556792"/>
            <a:ext cx="7560840" cy="1446550"/>
          </a:xfrm>
          <a:prstGeom prst="rect">
            <a:avLst/>
          </a:prstGeom>
          <a:noFill/>
        </p:spPr>
        <p:txBody>
          <a:bodyPr wrap="square" rtlCol="0">
            <a:spAutoFit/>
          </a:bodyPr>
          <a:lstStyle/>
          <a:p>
            <a:pPr algn="ctr"/>
            <a:r>
              <a:rPr lang="da-DK" sz="4400" smtClean="0">
                <a:latin typeface="Calibri" pitchFamily="34" charset="0"/>
              </a:rPr>
              <a:t>The political exchange: a wide or narrow interpretation?</a:t>
            </a:r>
            <a:endParaRPr lang="en-US" sz="4400">
              <a:latin typeface="Calibri" pitchFamily="34" charset="0"/>
            </a:endParaRPr>
          </a:p>
        </p:txBody>
      </p:sp>
      <p:sp>
        <p:nvSpPr>
          <p:cNvPr id="8" name="Slide Number Placeholder 3"/>
          <p:cNvSpPr>
            <a:spLocks noGrp="1"/>
          </p:cNvSpPr>
          <p:nvPr>
            <p:ph type="sldNum" sz="quarter" idx="10"/>
          </p:nvPr>
        </p:nvSpPr>
        <p:spPr>
          <a:xfrm>
            <a:off x="6804248" y="6309320"/>
            <a:ext cx="2133600" cy="365125"/>
          </a:xfrm>
        </p:spPr>
        <p:txBody>
          <a:bodyPr/>
          <a:lstStyle/>
          <a:p>
            <a:pPr algn="r"/>
            <a:fld id="{4A778A20-C4FB-4A5D-BA56-B6F7BCAF0113}" type="slidenum">
              <a:rPr lang="da-DK" smtClean="0"/>
              <a:pPr algn="r"/>
              <a:t>18</a:t>
            </a:fld>
            <a:endParaRPr lang="da-DK"/>
          </a:p>
        </p:txBody>
      </p:sp>
      <p:sp>
        <p:nvSpPr>
          <p:cNvPr id="9" name="TextBox 8"/>
          <p:cNvSpPr txBox="1"/>
          <p:nvPr/>
        </p:nvSpPr>
        <p:spPr>
          <a:xfrm>
            <a:off x="3059832" y="168895"/>
            <a:ext cx="5976664" cy="307777"/>
          </a:xfrm>
          <a:prstGeom prst="rect">
            <a:avLst/>
          </a:prstGeom>
          <a:noFill/>
        </p:spPr>
        <p:txBody>
          <a:bodyPr wrap="square" rtlCol="0" anchor="ctr">
            <a:spAutoFit/>
          </a:bodyPr>
          <a:lstStyle/>
          <a:p>
            <a:pPr algn="r"/>
            <a:r>
              <a:rPr lang="da-DK" sz="1400" i="1" smtClean="0">
                <a:latin typeface="Calibri" pitchFamily="34" charset="0"/>
              </a:rPr>
              <a:t>Political Marketing Theory (POL592), Masaryk University, 16th-18th March 2015</a:t>
            </a:r>
            <a:endParaRPr lang="en-US" sz="1400" i="1">
              <a:latin typeface="Calibri"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5576" y="2276872"/>
            <a:ext cx="7704856" cy="3456384"/>
          </a:xfrm>
        </p:spPr>
        <p:txBody>
          <a:bodyPr>
            <a:noAutofit/>
          </a:bodyPr>
          <a:lstStyle/>
          <a:p>
            <a:pPr marL="0" indent="0" defTabSz="360000">
              <a:lnSpc>
                <a:spcPct val="100000"/>
              </a:lnSpc>
              <a:buNone/>
            </a:pPr>
            <a:r>
              <a:rPr lang="en-GB" sz="1800" smtClean="0">
                <a:latin typeface="Calibri" pitchFamily="34" charset="0"/>
              </a:rPr>
              <a:t>The first part of today’s lecture focused on </a:t>
            </a:r>
            <a:r>
              <a:rPr lang="en-GB" sz="1800" smtClean="0">
                <a:latin typeface="Calibri" pitchFamily="34" charset="0"/>
              </a:rPr>
              <a:t>the exchange </a:t>
            </a:r>
            <a:r>
              <a:rPr lang="en-GB" sz="1800" smtClean="0">
                <a:latin typeface="Calibri" pitchFamily="34" charset="0"/>
              </a:rPr>
              <a:t>in the political context</a:t>
            </a:r>
          </a:p>
          <a:p>
            <a:pPr marL="0" indent="0" defTabSz="360000">
              <a:buNone/>
            </a:pPr>
            <a:endParaRPr lang="en-GB" sz="1800" smtClean="0">
              <a:latin typeface="Calibri" pitchFamily="34" charset="0"/>
            </a:endParaRPr>
          </a:p>
          <a:p>
            <a:pPr marL="0" indent="0" defTabSz="360000">
              <a:buNone/>
            </a:pPr>
            <a:r>
              <a:rPr lang="en-GB" sz="1800" smtClean="0">
                <a:latin typeface="Calibri" pitchFamily="34" charset="0"/>
              </a:rPr>
              <a:t>Now you are going to apply the triadic interaction model of political exchange to the real world (testing theory through empirical investigation)</a:t>
            </a:r>
          </a:p>
          <a:p>
            <a:pPr marL="0" indent="0" defTabSz="360000">
              <a:lnSpc>
                <a:spcPct val="100000"/>
              </a:lnSpc>
              <a:buNone/>
            </a:pPr>
            <a:endParaRPr lang="en-GB" sz="1800" smtClean="0">
              <a:solidFill>
                <a:schemeClr val="tx1"/>
              </a:solidFill>
              <a:latin typeface="Calibri" pitchFamily="34" charset="0"/>
            </a:endParaRPr>
          </a:p>
          <a:p>
            <a:pPr marL="0" indent="0" defTabSz="360000">
              <a:lnSpc>
                <a:spcPct val="100000"/>
              </a:lnSpc>
              <a:buNone/>
            </a:pPr>
            <a:r>
              <a:rPr lang="en-GB" sz="1800" smtClean="0">
                <a:latin typeface="Calibri" pitchFamily="34" charset="0"/>
              </a:rPr>
              <a:t>Download one of the election manifestos from the course website</a:t>
            </a:r>
            <a:endParaRPr lang="en-GB" sz="1800" smtClean="0">
              <a:latin typeface="Calibri" pitchFamily="34" charset="0"/>
            </a:endParaRPr>
          </a:p>
          <a:p>
            <a:pPr marL="0" indent="0" defTabSz="360000">
              <a:lnSpc>
                <a:spcPct val="100000"/>
              </a:lnSpc>
              <a:buNone/>
            </a:pPr>
            <a:endParaRPr lang="en-GB" sz="1800" smtClean="0">
              <a:latin typeface="Calibri" pitchFamily="34" charset="0"/>
            </a:endParaRPr>
          </a:p>
          <a:p>
            <a:pPr marL="0" indent="0" defTabSz="360000">
              <a:lnSpc>
                <a:spcPct val="100000"/>
              </a:lnSpc>
              <a:buNone/>
            </a:pPr>
            <a:r>
              <a:rPr lang="en-GB" sz="1800" smtClean="0">
                <a:latin typeface="Calibri" pitchFamily="34" charset="0"/>
              </a:rPr>
              <a:t>To what extent do you find evidence of </a:t>
            </a:r>
            <a:r>
              <a:rPr lang="en-GB" sz="1800" smtClean="0">
                <a:latin typeface="Calibri" pitchFamily="34" charset="0"/>
              </a:rPr>
              <a:t>the</a:t>
            </a:r>
            <a:r>
              <a:rPr lang="en-GB" sz="1800" smtClean="0">
                <a:latin typeface="Calibri" pitchFamily="34" charset="0"/>
              </a:rPr>
              <a:t> </a:t>
            </a:r>
            <a:r>
              <a:rPr lang="en-GB" sz="1800" smtClean="0">
                <a:latin typeface="Calibri" pitchFamily="34" charset="0"/>
              </a:rPr>
              <a:t>three marketplaces in the manifesto</a:t>
            </a:r>
            <a:r>
              <a:rPr lang="en-GB" sz="1800" smtClean="0">
                <a:latin typeface="Calibri" pitchFamily="34" charset="0"/>
              </a:rPr>
              <a:t>?</a:t>
            </a:r>
          </a:p>
          <a:p>
            <a:pPr marL="0" indent="0" defTabSz="360000">
              <a:lnSpc>
                <a:spcPct val="100000"/>
              </a:lnSpc>
              <a:buNone/>
            </a:pPr>
            <a:endParaRPr lang="en-GB" sz="1800" smtClean="0">
              <a:latin typeface="Calibri" pitchFamily="34" charset="0"/>
            </a:endParaRPr>
          </a:p>
          <a:p>
            <a:pPr marL="0" indent="0" defTabSz="360000">
              <a:lnSpc>
                <a:spcPct val="100000"/>
              </a:lnSpc>
              <a:buNone/>
            </a:pPr>
            <a:r>
              <a:rPr lang="en-GB" sz="1800" smtClean="0">
                <a:latin typeface="Calibri" pitchFamily="34" charset="0"/>
              </a:rPr>
              <a:t>Do you think that a triadic structure can tell us more than a dyadic structure, or is the triadic structure just an unneccesary complication?</a:t>
            </a:r>
            <a:endParaRPr lang="en-GB" sz="1800" smtClean="0">
              <a:latin typeface="Calibri" pitchFamily="34" charset="0"/>
            </a:endParaRPr>
          </a:p>
        </p:txBody>
      </p:sp>
      <p:pic>
        <p:nvPicPr>
          <p:cNvPr id="5" name="Picture 2"/>
          <p:cNvPicPr>
            <a:picLocks noChangeAspect="1" noChangeArrowheads="1"/>
          </p:cNvPicPr>
          <p:nvPr/>
        </p:nvPicPr>
        <p:blipFill>
          <a:blip r:embed="rId2" cstate="print"/>
          <a:srcRect/>
          <a:stretch>
            <a:fillRect/>
          </a:stretch>
        </p:blipFill>
        <p:spPr bwMode="auto">
          <a:xfrm>
            <a:off x="213122" y="6165304"/>
            <a:ext cx="3206750" cy="484187"/>
          </a:xfrm>
          <a:prstGeom prst="rect">
            <a:avLst/>
          </a:prstGeom>
          <a:noFill/>
          <a:ln w="9525">
            <a:noFill/>
            <a:miter lim="800000"/>
            <a:headEnd/>
            <a:tailEnd/>
          </a:ln>
          <a:effectLst/>
        </p:spPr>
      </p:pic>
      <p:sp>
        <p:nvSpPr>
          <p:cNvPr id="6" name="TextBox 5"/>
          <p:cNvSpPr txBox="1"/>
          <p:nvPr/>
        </p:nvSpPr>
        <p:spPr>
          <a:xfrm>
            <a:off x="755576" y="1268760"/>
            <a:ext cx="7560840" cy="769441"/>
          </a:xfrm>
          <a:prstGeom prst="rect">
            <a:avLst/>
          </a:prstGeom>
          <a:noFill/>
        </p:spPr>
        <p:txBody>
          <a:bodyPr wrap="square" rtlCol="0">
            <a:spAutoFit/>
          </a:bodyPr>
          <a:lstStyle/>
          <a:p>
            <a:pPr algn="ctr"/>
            <a:r>
              <a:rPr lang="da-DK" sz="4400" smtClean="0">
                <a:latin typeface="Calibri" pitchFamily="34" charset="0"/>
              </a:rPr>
              <a:t>Now it’s your turn!</a:t>
            </a:r>
            <a:endParaRPr lang="en-US" sz="4400">
              <a:latin typeface="Calibri" pitchFamily="34" charset="0"/>
            </a:endParaRPr>
          </a:p>
        </p:txBody>
      </p:sp>
      <p:sp>
        <p:nvSpPr>
          <p:cNvPr id="8" name="Slide Number Placeholder 3"/>
          <p:cNvSpPr>
            <a:spLocks noGrp="1"/>
          </p:cNvSpPr>
          <p:nvPr>
            <p:ph type="sldNum" sz="quarter" idx="10"/>
          </p:nvPr>
        </p:nvSpPr>
        <p:spPr>
          <a:xfrm>
            <a:off x="6804248" y="6309320"/>
            <a:ext cx="2133600" cy="365125"/>
          </a:xfrm>
        </p:spPr>
        <p:txBody>
          <a:bodyPr/>
          <a:lstStyle/>
          <a:p>
            <a:pPr algn="r"/>
            <a:fld id="{4A778A20-C4FB-4A5D-BA56-B6F7BCAF0113}" type="slidenum">
              <a:rPr lang="da-DK" smtClean="0"/>
              <a:pPr algn="r"/>
              <a:t>19</a:t>
            </a:fld>
            <a:endParaRPr lang="da-DK"/>
          </a:p>
        </p:txBody>
      </p:sp>
      <p:sp>
        <p:nvSpPr>
          <p:cNvPr id="9" name="TextBox 8"/>
          <p:cNvSpPr txBox="1"/>
          <p:nvPr/>
        </p:nvSpPr>
        <p:spPr>
          <a:xfrm>
            <a:off x="3059832" y="168895"/>
            <a:ext cx="5976664" cy="307777"/>
          </a:xfrm>
          <a:prstGeom prst="rect">
            <a:avLst/>
          </a:prstGeom>
          <a:noFill/>
        </p:spPr>
        <p:txBody>
          <a:bodyPr wrap="square" rtlCol="0" anchor="ctr">
            <a:spAutoFit/>
          </a:bodyPr>
          <a:lstStyle/>
          <a:p>
            <a:pPr algn="r"/>
            <a:r>
              <a:rPr lang="da-DK" sz="1400" i="1" smtClean="0">
                <a:latin typeface="Calibri" pitchFamily="34" charset="0"/>
              </a:rPr>
              <a:t>Political Marketing Theory (POL592), Masaryk University, 16th-18th March 2015</a:t>
            </a:r>
            <a:endParaRPr lang="en-US" sz="1400" i="1">
              <a:latin typeface="Calibri"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95736" y="2780928"/>
            <a:ext cx="5400600" cy="3168352"/>
          </a:xfrm>
        </p:spPr>
        <p:txBody>
          <a:bodyPr>
            <a:normAutofit/>
          </a:bodyPr>
          <a:lstStyle/>
          <a:p>
            <a:pPr marL="0" indent="0" defTabSz="360000">
              <a:lnSpc>
                <a:spcPct val="100000"/>
              </a:lnSpc>
              <a:buNone/>
            </a:pPr>
            <a:r>
              <a:rPr lang="en-GB" sz="1800" smtClean="0">
                <a:solidFill>
                  <a:schemeClr val="tx1"/>
                </a:solidFill>
                <a:latin typeface="Calibri" pitchFamily="34" charset="0"/>
              </a:rPr>
              <a:t>Recap from yesterday: wide and narrow interpretations of political marketing</a:t>
            </a:r>
          </a:p>
          <a:p>
            <a:pPr marL="0" indent="0" defTabSz="360000">
              <a:lnSpc>
                <a:spcPct val="100000"/>
              </a:lnSpc>
              <a:buNone/>
            </a:pPr>
            <a:endParaRPr lang="en-GB" sz="1800">
              <a:latin typeface="Calibri" pitchFamily="34" charset="0"/>
            </a:endParaRPr>
          </a:p>
          <a:p>
            <a:pPr marL="0" indent="0" defTabSz="360000">
              <a:lnSpc>
                <a:spcPct val="100000"/>
              </a:lnSpc>
              <a:buNone/>
            </a:pPr>
            <a:r>
              <a:rPr lang="en-GB" sz="1800" smtClean="0">
                <a:latin typeface="Calibri" pitchFamily="34" charset="0"/>
              </a:rPr>
              <a:t>Interactions in political marketplaces</a:t>
            </a:r>
          </a:p>
          <a:p>
            <a:pPr marL="0" indent="0" defTabSz="360000">
              <a:lnSpc>
                <a:spcPct val="100000"/>
              </a:lnSpc>
              <a:buNone/>
            </a:pPr>
            <a:endParaRPr lang="en-GB" sz="1800">
              <a:solidFill>
                <a:schemeClr val="tx1"/>
              </a:solidFill>
              <a:latin typeface="Calibri" pitchFamily="34" charset="0"/>
            </a:endParaRPr>
          </a:p>
          <a:p>
            <a:pPr marL="0" indent="0" defTabSz="360000">
              <a:lnSpc>
                <a:spcPct val="100000"/>
              </a:lnSpc>
              <a:buNone/>
            </a:pPr>
            <a:r>
              <a:rPr lang="en-GB" sz="1800" smtClean="0">
                <a:latin typeface="Calibri" pitchFamily="34" charset="0"/>
              </a:rPr>
              <a:t>Relationships and stakeholders</a:t>
            </a:r>
          </a:p>
          <a:p>
            <a:pPr marL="0" indent="0" defTabSz="360000">
              <a:lnSpc>
                <a:spcPct val="100000"/>
              </a:lnSpc>
              <a:buNone/>
            </a:pPr>
            <a:endParaRPr lang="en-GB" sz="1800">
              <a:solidFill>
                <a:schemeClr val="tx1"/>
              </a:solidFill>
              <a:latin typeface="Calibri" pitchFamily="34" charset="0"/>
            </a:endParaRPr>
          </a:p>
          <a:p>
            <a:pPr marL="0" indent="0" defTabSz="360000">
              <a:lnSpc>
                <a:spcPct val="100000"/>
              </a:lnSpc>
              <a:buNone/>
            </a:pPr>
            <a:r>
              <a:rPr lang="en-GB" sz="1800" smtClean="0">
                <a:latin typeface="Calibri" pitchFamily="34" charset="0"/>
              </a:rPr>
              <a:t>A definition of political marketing</a:t>
            </a:r>
            <a:endParaRPr lang="en-GB" sz="1800">
              <a:solidFill>
                <a:schemeClr val="tx1"/>
              </a:solidFill>
              <a:latin typeface="Calibri" pitchFamily="34" charset="0"/>
            </a:endParaRPr>
          </a:p>
        </p:txBody>
      </p:sp>
      <p:sp>
        <p:nvSpPr>
          <p:cNvPr id="4" name="Slide Number Placeholder 3"/>
          <p:cNvSpPr>
            <a:spLocks noGrp="1"/>
          </p:cNvSpPr>
          <p:nvPr>
            <p:ph type="sldNum" sz="quarter" idx="10"/>
          </p:nvPr>
        </p:nvSpPr>
        <p:spPr>
          <a:xfrm>
            <a:off x="6804248" y="6309320"/>
            <a:ext cx="2133600" cy="365125"/>
          </a:xfrm>
        </p:spPr>
        <p:txBody>
          <a:bodyPr/>
          <a:lstStyle/>
          <a:p>
            <a:pPr algn="r"/>
            <a:fld id="{4A778A20-C4FB-4A5D-BA56-B6F7BCAF0113}" type="slidenum">
              <a:rPr lang="da-DK" smtClean="0"/>
              <a:pPr algn="r"/>
              <a:t>2</a:t>
            </a:fld>
            <a:endParaRPr lang="da-DK"/>
          </a:p>
        </p:txBody>
      </p:sp>
      <p:pic>
        <p:nvPicPr>
          <p:cNvPr id="5" name="Picture 2"/>
          <p:cNvPicPr>
            <a:picLocks noChangeAspect="1" noChangeArrowheads="1"/>
          </p:cNvPicPr>
          <p:nvPr/>
        </p:nvPicPr>
        <p:blipFill>
          <a:blip r:embed="rId2" cstate="print"/>
          <a:srcRect/>
          <a:stretch>
            <a:fillRect/>
          </a:stretch>
        </p:blipFill>
        <p:spPr bwMode="auto">
          <a:xfrm>
            <a:off x="213122" y="6165304"/>
            <a:ext cx="3206750" cy="484187"/>
          </a:xfrm>
          <a:prstGeom prst="rect">
            <a:avLst/>
          </a:prstGeom>
          <a:noFill/>
          <a:ln w="9525">
            <a:noFill/>
            <a:miter lim="800000"/>
            <a:headEnd/>
            <a:tailEnd/>
          </a:ln>
          <a:effectLst/>
        </p:spPr>
      </p:pic>
      <p:sp>
        <p:nvSpPr>
          <p:cNvPr id="6" name="TextBox 5"/>
          <p:cNvSpPr txBox="1"/>
          <p:nvPr/>
        </p:nvSpPr>
        <p:spPr>
          <a:xfrm>
            <a:off x="755576" y="1556792"/>
            <a:ext cx="7416824" cy="769441"/>
          </a:xfrm>
          <a:prstGeom prst="rect">
            <a:avLst/>
          </a:prstGeom>
          <a:noFill/>
        </p:spPr>
        <p:txBody>
          <a:bodyPr wrap="square" rtlCol="0">
            <a:spAutoFit/>
          </a:bodyPr>
          <a:lstStyle/>
          <a:p>
            <a:pPr algn="ctr"/>
            <a:r>
              <a:rPr lang="da-DK" sz="4400" smtClean="0">
                <a:latin typeface="Calibri" pitchFamily="34" charset="0"/>
              </a:rPr>
              <a:t>Agenda</a:t>
            </a:r>
            <a:endParaRPr lang="en-US" sz="4400">
              <a:latin typeface="Calibri" pitchFamily="34" charset="0"/>
            </a:endParaRPr>
          </a:p>
        </p:txBody>
      </p:sp>
      <p:sp>
        <p:nvSpPr>
          <p:cNvPr id="8" name="TextBox 7"/>
          <p:cNvSpPr txBox="1"/>
          <p:nvPr/>
        </p:nvSpPr>
        <p:spPr>
          <a:xfrm>
            <a:off x="3059832" y="168895"/>
            <a:ext cx="5976664" cy="307777"/>
          </a:xfrm>
          <a:prstGeom prst="rect">
            <a:avLst/>
          </a:prstGeom>
          <a:noFill/>
        </p:spPr>
        <p:txBody>
          <a:bodyPr wrap="square" rtlCol="0" anchor="ctr">
            <a:spAutoFit/>
          </a:bodyPr>
          <a:lstStyle/>
          <a:p>
            <a:pPr algn="r"/>
            <a:r>
              <a:rPr lang="da-DK" sz="1400" i="1" smtClean="0">
                <a:latin typeface="Calibri" pitchFamily="34" charset="0"/>
              </a:rPr>
              <a:t>Political Marketing Theory (POL592), Masaryk University, 16th-18th March 2015</a:t>
            </a:r>
            <a:endParaRPr lang="en-US" sz="1400" i="1">
              <a:latin typeface="Calibri"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75656" y="2780928"/>
            <a:ext cx="6336704" cy="2952328"/>
          </a:xfrm>
        </p:spPr>
        <p:txBody>
          <a:bodyPr>
            <a:normAutofit fontScale="92500" lnSpcReduction="10000"/>
          </a:bodyPr>
          <a:lstStyle/>
          <a:p>
            <a:pPr marL="0" indent="0" defTabSz="360000">
              <a:lnSpc>
                <a:spcPct val="100000"/>
              </a:lnSpc>
              <a:buNone/>
            </a:pPr>
            <a:r>
              <a:rPr lang="en-GB" sz="1800" smtClean="0">
                <a:latin typeface="Calibri" pitchFamily="34" charset="0"/>
              </a:rPr>
              <a:t>Interactions are repeated over time</a:t>
            </a:r>
          </a:p>
          <a:p>
            <a:pPr marL="0" indent="0" defTabSz="360000">
              <a:lnSpc>
                <a:spcPct val="100000"/>
              </a:lnSpc>
              <a:buNone/>
            </a:pPr>
            <a:endParaRPr lang="en-GB" sz="1800">
              <a:solidFill>
                <a:schemeClr val="tx1"/>
              </a:solidFill>
              <a:latin typeface="Calibri" pitchFamily="34" charset="0"/>
            </a:endParaRPr>
          </a:p>
          <a:p>
            <a:pPr marL="0" indent="0" defTabSz="360000">
              <a:lnSpc>
                <a:spcPct val="100000"/>
              </a:lnSpc>
              <a:buNone/>
            </a:pPr>
            <a:r>
              <a:rPr lang="en-GB" sz="1800" smtClean="0">
                <a:latin typeface="Calibri" pitchFamily="34" charset="0"/>
              </a:rPr>
              <a:t>These repeated interactions lead to the formation of relationships</a:t>
            </a:r>
          </a:p>
          <a:p>
            <a:pPr marL="0" indent="0" defTabSz="360000">
              <a:lnSpc>
                <a:spcPct val="100000"/>
              </a:lnSpc>
              <a:buNone/>
            </a:pPr>
            <a:endParaRPr lang="en-GB" sz="1800" smtClean="0">
              <a:latin typeface="Calibri" pitchFamily="34" charset="0"/>
            </a:endParaRPr>
          </a:p>
          <a:p>
            <a:pPr marL="0" indent="0" defTabSz="360000">
              <a:lnSpc>
                <a:spcPct val="100000"/>
              </a:lnSpc>
              <a:buNone/>
            </a:pPr>
            <a:r>
              <a:rPr lang="en-GB" sz="1800" smtClean="0">
                <a:latin typeface="Calibri" pitchFamily="34" charset="0"/>
              </a:rPr>
              <a:t>Long-term relationships are built upon trust and reduce the likelihood of a customer choosing a different product</a:t>
            </a:r>
          </a:p>
          <a:p>
            <a:pPr marL="0" indent="0" defTabSz="360000">
              <a:lnSpc>
                <a:spcPct val="100000"/>
              </a:lnSpc>
              <a:buNone/>
            </a:pPr>
            <a:endParaRPr lang="en-GB" sz="1800">
              <a:solidFill>
                <a:schemeClr val="tx1"/>
              </a:solidFill>
              <a:latin typeface="Calibri" pitchFamily="34" charset="0"/>
            </a:endParaRPr>
          </a:p>
          <a:p>
            <a:pPr marL="0" indent="0" defTabSz="360000">
              <a:lnSpc>
                <a:spcPct val="100000"/>
              </a:lnSpc>
              <a:buNone/>
            </a:pPr>
            <a:r>
              <a:rPr lang="en-GB" sz="1800" smtClean="0">
                <a:latin typeface="Calibri" pitchFamily="34" charset="0"/>
              </a:rPr>
              <a:t>What are the characteristics of relationships in the political context?</a:t>
            </a:r>
          </a:p>
          <a:p>
            <a:pPr marL="0" indent="0" defTabSz="360000">
              <a:lnSpc>
                <a:spcPct val="100000"/>
              </a:lnSpc>
              <a:buNone/>
            </a:pPr>
            <a:endParaRPr lang="en-GB" sz="1800">
              <a:solidFill>
                <a:schemeClr val="tx1"/>
              </a:solidFill>
              <a:latin typeface="Calibri" pitchFamily="34" charset="0"/>
            </a:endParaRPr>
          </a:p>
          <a:p>
            <a:pPr marL="0" indent="0" defTabSz="360000">
              <a:lnSpc>
                <a:spcPct val="100000"/>
              </a:lnSpc>
              <a:buNone/>
            </a:pPr>
            <a:r>
              <a:rPr lang="en-GB" sz="1800" smtClean="0">
                <a:solidFill>
                  <a:schemeClr val="tx1"/>
                </a:solidFill>
                <a:latin typeface="Calibri" pitchFamily="34" charset="0"/>
              </a:rPr>
              <a:t>How are these relationships related to the triadic exchange structure?</a:t>
            </a:r>
          </a:p>
        </p:txBody>
      </p:sp>
      <p:pic>
        <p:nvPicPr>
          <p:cNvPr id="5" name="Picture 2"/>
          <p:cNvPicPr>
            <a:picLocks noChangeAspect="1" noChangeArrowheads="1"/>
          </p:cNvPicPr>
          <p:nvPr/>
        </p:nvPicPr>
        <p:blipFill>
          <a:blip r:embed="rId2" cstate="print"/>
          <a:srcRect/>
          <a:stretch>
            <a:fillRect/>
          </a:stretch>
        </p:blipFill>
        <p:spPr bwMode="auto">
          <a:xfrm>
            <a:off x="213122" y="6165304"/>
            <a:ext cx="3206750" cy="484187"/>
          </a:xfrm>
          <a:prstGeom prst="rect">
            <a:avLst/>
          </a:prstGeom>
          <a:noFill/>
          <a:ln w="9525">
            <a:noFill/>
            <a:miter lim="800000"/>
            <a:headEnd/>
            <a:tailEnd/>
          </a:ln>
          <a:effectLst/>
        </p:spPr>
      </p:pic>
      <p:sp>
        <p:nvSpPr>
          <p:cNvPr id="6" name="TextBox 5"/>
          <p:cNvSpPr txBox="1"/>
          <p:nvPr/>
        </p:nvSpPr>
        <p:spPr>
          <a:xfrm>
            <a:off x="755576" y="1556792"/>
            <a:ext cx="7560840" cy="769441"/>
          </a:xfrm>
          <a:prstGeom prst="rect">
            <a:avLst/>
          </a:prstGeom>
          <a:noFill/>
        </p:spPr>
        <p:txBody>
          <a:bodyPr wrap="square" rtlCol="0">
            <a:spAutoFit/>
          </a:bodyPr>
          <a:lstStyle/>
          <a:p>
            <a:pPr algn="ctr"/>
            <a:r>
              <a:rPr lang="da-DK" sz="4400" smtClean="0">
                <a:latin typeface="Calibri" pitchFamily="34" charset="0"/>
              </a:rPr>
              <a:t>Political relationship </a:t>
            </a:r>
            <a:r>
              <a:rPr lang="da-DK" sz="4400" smtClean="0">
                <a:latin typeface="Calibri" pitchFamily="34" charset="0"/>
              </a:rPr>
              <a:t>marketing</a:t>
            </a:r>
            <a:endParaRPr lang="en-US" sz="4400">
              <a:latin typeface="Calibri" pitchFamily="34" charset="0"/>
            </a:endParaRPr>
          </a:p>
        </p:txBody>
      </p:sp>
      <p:sp>
        <p:nvSpPr>
          <p:cNvPr id="8" name="Slide Number Placeholder 3"/>
          <p:cNvSpPr>
            <a:spLocks noGrp="1"/>
          </p:cNvSpPr>
          <p:nvPr>
            <p:ph type="sldNum" sz="quarter" idx="10"/>
          </p:nvPr>
        </p:nvSpPr>
        <p:spPr>
          <a:xfrm>
            <a:off x="6804248" y="6309320"/>
            <a:ext cx="2133600" cy="365125"/>
          </a:xfrm>
        </p:spPr>
        <p:txBody>
          <a:bodyPr/>
          <a:lstStyle/>
          <a:p>
            <a:pPr algn="r"/>
            <a:fld id="{4A778A20-C4FB-4A5D-BA56-B6F7BCAF0113}" type="slidenum">
              <a:rPr lang="da-DK" smtClean="0"/>
              <a:pPr algn="r"/>
              <a:t>20</a:t>
            </a:fld>
            <a:endParaRPr lang="da-DK"/>
          </a:p>
        </p:txBody>
      </p:sp>
      <p:sp>
        <p:nvSpPr>
          <p:cNvPr id="9" name="TextBox 8"/>
          <p:cNvSpPr txBox="1"/>
          <p:nvPr/>
        </p:nvSpPr>
        <p:spPr>
          <a:xfrm>
            <a:off x="3059832" y="168895"/>
            <a:ext cx="5976664" cy="307777"/>
          </a:xfrm>
          <a:prstGeom prst="rect">
            <a:avLst/>
          </a:prstGeom>
          <a:noFill/>
        </p:spPr>
        <p:txBody>
          <a:bodyPr wrap="square" rtlCol="0" anchor="ctr">
            <a:spAutoFit/>
          </a:bodyPr>
          <a:lstStyle/>
          <a:p>
            <a:pPr algn="r"/>
            <a:r>
              <a:rPr lang="da-DK" sz="1400" i="1" smtClean="0">
                <a:latin typeface="Calibri" pitchFamily="34" charset="0"/>
              </a:rPr>
              <a:t>Political Marketing Theory (POL592), Masaryk University, 16th-18th March 2015</a:t>
            </a:r>
            <a:endParaRPr lang="en-US" sz="1400" i="1">
              <a:latin typeface="Calibri"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31640" y="3212976"/>
            <a:ext cx="6984776" cy="2592288"/>
          </a:xfrm>
        </p:spPr>
        <p:txBody>
          <a:bodyPr>
            <a:normAutofit lnSpcReduction="10000"/>
          </a:bodyPr>
          <a:lstStyle/>
          <a:p>
            <a:pPr marL="0" indent="0" defTabSz="360000">
              <a:lnSpc>
                <a:spcPct val="100000"/>
              </a:lnSpc>
              <a:buNone/>
            </a:pPr>
            <a:r>
              <a:rPr lang="en-GB" sz="1800" smtClean="0">
                <a:latin typeface="Calibri" pitchFamily="34" charset="0"/>
              </a:rPr>
              <a:t>Yesterday, we compared three approaches to political marketing:</a:t>
            </a:r>
          </a:p>
          <a:p>
            <a:pPr marL="0" indent="0" defTabSz="360000">
              <a:lnSpc>
                <a:spcPct val="100000"/>
              </a:lnSpc>
              <a:buNone/>
            </a:pPr>
            <a:endParaRPr lang="en-GB" sz="1800" smtClean="0">
              <a:latin typeface="Calibri" pitchFamily="34" charset="0"/>
            </a:endParaRPr>
          </a:p>
          <a:p>
            <a:pPr marL="0" indent="0" defTabSz="360000">
              <a:lnSpc>
                <a:spcPct val="100000"/>
              </a:lnSpc>
              <a:buNone/>
            </a:pPr>
            <a:r>
              <a:rPr lang="en-GB" sz="1800" smtClean="0">
                <a:latin typeface="Calibri" pitchFamily="34" charset="0"/>
              </a:rPr>
              <a:t>		- the sales-based approach</a:t>
            </a:r>
          </a:p>
          <a:p>
            <a:pPr marL="0" indent="0" defTabSz="360000">
              <a:lnSpc>
                <a:spcPct val="100000"/>
              </a:lnSpc>
              <a:buNone/>
            </a:pPr>
            <a:r>
              <a:rPr lang="en-GB" sz="1800" smtClean="0">
                <a:latin typeface="Calibri" pitchFamily="34" charset="0"/>
              </a:rPr>
              <a:t>		- the instrumental/managerial approach</a:t>
            </a:r>
          </a:p>
          <a:p>
            <a:pPr marL="0" indent="0" defTabSz="360000">
              <a:lnSpc>
                <a:spcPct val="100000"/>
              </a:lnSpc>
              <a:buNone/>
            </a:pPr>
            <a:r>
              <a:rPr lang="en-GB" sz="1800" smtClean="0">
                <a:latin typeface="Calibri" pitchFamily="34" charset="0"/>
              </a:rPr>
              <a:t>		- t</a:t>
            </a:r>
            <a:r>
              <a:rPr lang="en-GB" sz="1800" smtClean="0">
                <a:solidFill>
                  <a:schemeClr val="tx1"/>
                </a:solidFill>
                <a:latin typeface="Calibri" pitchFamily="34" charset="0"/>
              </a:rPr>
              <a:t>he relationship-based approach</a:t>
            </a:r>
          </a:p>
          <a:p>
            <a:pPr marL="0" indent="0" defTabSz="360000">
              <a:lnSpc>
                <a:spcPct val="100000"/>
              </a:lnSpc>
              <a:buNone/>
            </a:pPr>
            <a:endParaRPr lang="en-GB" sz="1800">
              <a:latin typeface="Calibri" pitchFamily="34" charset="0"/>
            </a:endParaRPr>
          </a:p>
          <a:p>
            <a:pPr marL="0" indent="0" defTabSz="360000">
              <a:lnSpc>
                <a:spcPct val="100000"/>
              </a:lnSpc>
              <a:buNone/>
            </a:pPr>
            <a:r>
              <a:rPr lang="en-GB" sz="1800" smtClean="0">
                <a:solidFill>
                  <a:schemeClr val="tx1"/>
                </a:solidFill>
                <a:latin typeface="Calibri" pitchFamily="34" charset="0"/>
              </a:rPr>
              <a:t>I argued that the relationship-based approach was most useful in the political marketing context</a:t>
            </a:r>
          </a:p>
        </p:txBody>
      </p:sp>
      <p:pic>
        <p:nvPicPr>
          <p:cNvPr id="5" name="Picture 2"/>
          <p:cNvPicPr>
            <a:picLocks noChangeAspect="1" noChangeArrowheads="1"/>
          </p:cNvPicPr>
          <p:nvPr/>
        </p:nvPicPr>
        <p:blipFill>
          <a:blip r:embed="rId2" cstate="print"/>
          <a:srcRect/>
          <a:stretch>
            <a:fillRect/>
          </a:stretch>
        </p:blipFill>
        <p:spPr bwMode="auto">
          <a:xfrm>
            <a:off x="213122" y="6165304"/>
            <a:ext cx="3206750" cy="484187"/>
          </a:xfrm>
          <a:prstGeom prst="rect">
            <a:avLst/>
          </a:prstGeom>
          <a:noFill/>
          <a:ln w="9525">
            <a:noFill/>
            <a:miter lim="800000"/>
            <a:headEnd/>
            <a:tailEnd/>
          </a:ln>
          <a:effectLst/>
        </p:spPr>
      </p:pic>
      <p:sp>
        <p:nvSpPr>
          <p:cNvPr id="6" name="TextBox 5"/>
          <p:cNvSpPr txBox="1"/>
          <p:nvPr/>
        </p:nvSpPr>
        <p:spPr>
          <a:xfrm>
            <a:off x="755576" y="1556792"/>
            <a:ext cx="7560840" cy="1446550"/>
          </a:xfrm>
          <a:prstGeom prst="rect">
            <a:avLst/>
          </a:prstGeom>
          <a:noFill/>
        </p:spPr>
        <p:txBody>
          <a:bodyPr wrap="square" rtlCol="0">
            <a:spAutoFit/>
          </a:bodyPr>
          <a:lstStyle/>
          <a:p>
            <a:pPr algn="ctr"/>
            <a:r>
              <a:rPr lang="da-DK" sz="4400">
                <a:latin typeface="Calibri" pitchFamily="34" charset="0"/>
              </a:rPr>
              <a:t>A</a:t>
            </a:r>
            <a:r>
              <a:rPr lang="da-DK" sz="4400" smtClean="0">
                <a:latin typeface="Calibri" pitchFamily="34" charset="0"/>
              </a:rPr>
              <a:t> relationship approach to political marketing?</a:t>
            </a:r>
            <a:endParaRPr lang="en-US" sz="4400">
              <a:latin typeface="Calibri" pitchFamily="34" charset="0"/>
            </a:endParaRPr>
          </a:p>
        </p:txBody>
      </p:sp>
      <p:sp>
        <p:nvSpPr>
          <p:cNvPr id="8" name="Slide Number Placeholder 3"/>
          <p:cNvSpPr>
            <a:spLocks noGrp="1"/>
          </p:cNvSpPr>
          <p:nvPr>
            <p:ph type="sldNum" sz="quarter" idx="10"/>
          </p:nvPr>
        </p:nvSpPr>
        <p:spPr>
          <a:xfrm>
            <a:off x="6804248" y="6309320"/>
            <a:ext cx="2133600" cy="365125"/>
          </a:xfrm>
        </p:spPr>
        <p:txBody>
          <a:bodyPr/>
          <a:lstStyle/>
          <a:p>
            <a:pPr algn="r"/>
            <a:fld id="{4A778A20-C4FB-4A5D-BA56-B6F7BCAF0113}" type="slidenum">
              <a:rPr lang="da-DK" smtClean="0"/>
              <a:pPr algn="r"/>
              <a:t>21</a:t>
            </a:fld>
            <a:endParaRPr lang="da-DK"/>
          </a:p>
        </p:txBody>
      </p:sp>
      <p:sp>
        <p:nvSpPr>
          <p:cNvPr id="9" name="TextBox 8"/>
          <p:cNvSpPr txBox="1"/>
          <p:nvPr/>
        </p:nvSpPr>
        <p:spPr>
          <a:xfrm>
            <a:off x="3059832" y="168895"/>
            <a:ext cx="5976664" cy="307777"/>
          </a:xfrm>
          <a:prstGeom prst="rect">
            <a:avLst/>
          </a:prstGeom>
          <a:noFill/>
        </p:spPr>
        <p:txBody>
          <a:bodyPr wrap="square" rtlCol="0" anchor="ctr">
            <a:spAutoFit/>
          </a:bodyPr>
          <a:lstStyle/>
          <a:p>
            <a:pPr algn="r"/>
            <a:r>
              <a:rPr lang="da-DK" sz="1400" i="1" smtClean="0">
                <a:latin typeface="Calibri" pitchFamily="34" charset="0"/>
              </a:rPr>
              <a:t>Political Marketing Theory (POL592), Masaryk University, 16th-18th March 2015</a:t>
            </a:r>
            <a:endParaRPr lang="en-US" sz="1400" i="1">
              <a:latin typeface="Calibri"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99592" y="3429000"/>
            <a:ext cx="7272808" cy="1872208"/>
          </a:xfrm>
        </p:spPr>
        <p:txBody>
          <a:bodyPr>
            <a:noAutofit/>
          </a:bodyPr>
          <a:lstStyle/>
          <a:p>
            <a:pPr marL="0" indent="0" defTabSz="360000">
              <a:lnSpc>
                <a:spcPct val="100000"/>
              </a:lnSpc>
              <a:buNone/>
            </a:pPr>
            <a:r>
              <a:rPr lang="da-DK" sz="1800" smtClean="0">
                <a:solidFill>
                  <a:schemeClr val="tx1"/>
                </a:solidFill>
                <a:latin typeface="Calibri" pitchFamily="34" charset="0"/>
              </a:rPr>
              <a:t>Strategy:		wide focus on stakeholders rather than specific voter groups</a:t>
            </a:r>
          </a:p>
          <a:p>
            <a:pPr marL="0" indent="0" defTabSz="360000">
              <a:lnSpc>
                <a:spcPct val="100000"/>
              </a:lnSpc>
              <a:buNone/>
            </a:pPr>
            <a:endParaRPr lang="da-DK" sz="1800" smtClean="0">
              <a:solidFill>
                <a:schemeClr val="tx1"/>
              </a:solidFill>
              <a:latin typeface="Calibri" pitchFamily="34" charset="0"/>
            </a:endParaRPr>
          </a:p>
          <a:p>
            <a:pPr marL="0" indent="0" defTabSz="360000">
              <a:lnSpc>
                <a:spcPct val="100000"/>
              </a:lnSpc>
              <a:buNone/>
            </a:pPr>
            <a:r>
              <a:rPr lang="da-DK" sz="1800" smtClean="0">
                <a:solidFill>
                  <a:schemeClr val="tx1"/>
                </a:solidFill>
                <a:latin typeface="Calibri" pitchFamily="34" charset="0"/>
              </a:rPr>
              <a:t>Interaction:		two-way dialogue to uncover stakeholder needs and wants</a:t>
            </a:r>
          </a:p>
          <a:p>
            <a:pPr marL="0" indent="0" defTabSz="360000">
              <a:lnSpc>
                <a:spcPct val="100000"/>
              </a:lnSpc>
              <a:buNone/>
            </a:pPr>
            <a:endParaRPr lang="da-DK" sz="1800" smtClean="0">
              <a:solidFill>
                <a:schemeClr val="tx1"/>
              </a:solidFill>
              <a:latin typeface="Calibri" pitchFamily="34" charset="0"/>
            </a:endParaRPr>
          </a:p>
          <a:p>
            <a:pPr marL="0" indent="0" defTabSz="360000">
              <a:lnSpc>
                <a:spcPct val="100000"/>
              </a:lnSpc>
              <a:buNone/>
            </a:pPr>
            <a:r>
              <a:rPr lang="da-DK" sz="1800" smtClean="0">
                <a:solidFill>
                  <a:schemeClr val="tx1"/>
                </a:solidFill>
                <a:latin typeface="Calibri" pitchFamily="34" charset="0"/>
              </a:rPr>
              <a:t>Activities:		management of relationships throughout the electoral 					period (although focal stakeholders can change over time)</a:t>
            </a:r>
          </a:p>
          <a:p>
            <a:pPr marL="0" indent="0" defTabSz="360000">
              <a:lnSpc>
                <a:spcPct val="100000"/>
              </a:lnSpc>
              <a:buNone/>
            </a:pPr>
            <a:endParaRPr lang="da-DK" sz="1800" dirty="0">
              <a:solidFill>
                <a:schemeClr val="tx1"/>
              </a:solidFill>
              <a:latin typeface="Calibri" pitchFamily="34" charset="0"/>
            </a:endParaRPr>
          </a:p>
        </p:txBody>
      </p:sp>
      <p:pic>
        <p:nvPicPr>
          <p:cNvPr id="5" name="Picture 2"/>
          <p:cNvPicPr>
            <a:picLocks noChangeAspect="1" noChangeArrowheads="1"/>
          </p:cNvPicPr>
          <p:nvPr/>
        </p:nvPicPr>
        <p:blipFill>
          <a:blip r:embed="rId2" cstate="print"/>
          <a:srcRect/>
          <a:stretch>
            <a:fillRect/>
          </a:stretch>
        </p:blipFill>
        <p:spPr bwMode="auto">
          <a:xfrm>
            <a:off x="213122" y="6165304"/>
            <a:ext cx="3206750" cy="484187"/>
          </a:xfrm>
          <a:prstGeom prst="rect">
            <a:avLst/>
          </a:prstGeom>
          <a:noFill/>
          <a:ln w="9525">
            <a:noFill/>
            <a:miter lim="800000"/>
            <a:headEnd/>
            <a:tailEnd/>
          </a:ln>
          <a:effectLst/>
        </p:spPr>
      </p:pic>
      <p:sp>
        <p:nvSpPr>
          <p:cNvPr id="6" name="TextBox 5"/>
          <p:cNvSpPr txBox="1"/>
          <p:nvPr/>
        </p:nvSpPr>
        <p:spPr>
          <a:xfrm>
            <a:off x="755576" y="1556792"/>
            <a:ext cx="7416824" cy="1446550"/>
          </a:xfrm>
          <a:prstGeom prst="rect">
            <a:avLst/>
          </a:prstGeom>
          <a:noFill/>
        </p:spPr>
        <p:txBody>
          <a:bodyPr wrap="square" rtlCol="0">
            <a:spAutoFit/>
          </a:bodyPr>
          <a:lstStyle/>
          <a:p>
            <a:pPr algn="ctr"/>
            <a:r>
              <a:rPr lang="da-DK" sz="4400" smtClean="0">
                <a:latin typeface="Calibri" pitchFamily="34" charset="0"/>
              </a:rPr>
              <a:t>Recap: the relationship-based school of political marketing</a:t>
            </a:r>
            <a:endParaRPr lang="en-US" sz="4400">
              <a:latin typeface="Calibri" pitchFamily="34" charset="0"/>
            </a:endParaRPr>
          </a:p>
        </p:txBody>
      </p:sp>
      <p:sp>
        <p:nvSpPr>
          <p:cNvPr id="8" name="Slide Number Placeholder 3"/>
          <p:cNvSpPr>
            <a:spLocks noGrp="1"/>
          </p:cNvSpPr>
          <p:nvPr>
            <p:ph type="sldNum" sz="quarter" idx="10"/>
          </p:nvPr>
        </p:nvSpPr>
        <p:spPr>
          <a:xfrm>
            <a:off x="6804248" y="6309320"/>
            <a:ext cx="2133600" cy="365125"/>
          </a:xfrm>
        </p:spPr>
        <p:txBody>
          <a:bodyPr/>
          <a:lstStyle/>
          <a:p>
            <a:pPr algn="r"/>
            <a:fld id="{4A778A20-C4FB-4A5D-BA56-B6F7BCAF0113}" type="slidenum">
              <a:rPr lang="da-DK" smtClean="0"/>
              <a:pPr algn="r"/>
              <a:t>22</a:t>
            </a:fld>
            <a:endParaRPr lang="da-DK"/>
          </a:p>
        </p:txBody>
      </p:sp>
      <p:sp>
        <p:nvSpPr>
          <p:cNvPr id="9" name="TextBox 8"/>
          <p:cNvSpPr txBox="1"/>
          <p:nvPr/>
        </p:nvSpPr>
        <p:spPr>
          <a:xfrm>
            <a:off x="3059832" y="168895"/>
            <a:ext cx="5976664" cy="307777"/>
          </a:xfrm>
          <a:prstGeom prst="rect">
            <a:avLst/>
          </a:prstGeom>
          <a:noFill/>
        </p:spPr>
        <p:txBody>
          <a:bodyPr wrap="square" rtlCol="0" anchor="ctr">
            <a:spAutoFit/>
          </a:bodyPr>
          <a:lstStyle/>
          <a:p>
            <a:pPr algn="r"/>
            <a:r>
              <a:rPr lang="da-DK" sz="1400" i="1" smtClean="0">
                <a:latin typeface="Calibri" pitchFamily="34" charset="0"/>
              </a:rPr>
              <a:t>Political Marketing Theory (POL592), Masaryk University, 16th-18th March 2015</a:t>
            </a:r>
            <a:endParaRPr lang="en-US" sz="1400" i="1">
              <a:latin typeface="Calibri"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06847" y="2708920"/>
            <a:ext cx="7093545" cy="3384376"/>
          </a:xfrm>
        </p:spPr>
        <p:txBody>
          <a:bodyPr>
            <a:noAutofit/>
          </a:bodyPr>
          <a:lstStyle/>
          <a:p>
            <a:pPr marL="0" indent="0" defTabSz="360000">
              <a:lnSpc>
                <a:spcPct val="100000"/>
              </a:lnSpc>
              <a:buNone/>
            </a:pPr>
            <a:r>
              <a:rPr lang="da-DK" sz="1800" smtClean="0">
                <a:solidFill>
                  <a:schemeClr val="tx1">
                    <a:lumMod val="85000"/>
                    <a:lumOff val="15000"/>
                  </a:schemeClr>
                </a:solidFill>
                <a:latin typeface="Calibri" pitchFamily="34" charset="0"/>
              </a:rPr>
              <a:t>Political relationship marketing can be understood on two levels:</a:t>
            </a:r>
          </a:p>
          <a:p>
            <a:pPr marL="0" indent="0" defTabSz="360000">
              <a:lnSpc>
                <a:spcPct val="100000"/>
              </a:lnSpc>
              <a:buNone/>
            </a:pPr>
            <a:endParaRPr lang="da-DK" sz="1800" smtClean="0">
              <a:solidFill>
                <a:schemeClr val="tx1">
                  <a:lumMod val="85000"/>
                  <a:lumOff val="15000"/>
                </a:schemeClr>
              </a:solidFill>
              <a:latin typeface="Calibri" pitchFamily="34" charset="0"/>
            </a:endParaRPr>
          </a:p>
          <a:p>
            <a:pPr marL="0" lvl="1" indent="0" defTabSz="360000">
              <a:buNone/>
            </a:pPr>
            <a:r>
              <a:rPr lang="da-DK" sz="1800" smtClean="0">
                <a:solidFill>
                  <a:schemeClr val="tx1">
                    <a:lumMod val="85000"/>
                    <a:lumOff val="15000"/>
                  </a:schemeClr>
                </a:solidFill>
                <a:latin typeface="Calibri" pitchFamily="34" charset="0"/>
              </a:rPr>
              <a:t>Macro:		the relationship between the political actor and the structural 			and systemic characteristics of the political marketplace</a:t>
            </a:r>
          </a:p>
          <a:p>
            <a:pPr marL="0" lvl="1" indent="0" defTabSz="360000">
              <a:lnSpc>
                <a:spcPct val="100000"/>
              </a:lnSpc>
              <a:buNone/>
            </a:pPr>
            <a:r>
              <a:rPr lang="da-DK" sz="1800" smtClean="0">
                <a:solidFill>
                  <a:schemeClr val="tx1">
                    <a:lumMod val="85000"/>
                    <a:lumOff val="15000"/>
                  </a:schemeClr>
                </a:solidFill>
                <a:latin typeface="Calibri" pitchFamily="34" charset="0"/>
              </a:rPr>
              <a:t>Micro</a:t>
            </a:r>
            <a:r>
              <a:rPr lang="da-DK" sz="1800" smtClean="0">
                <a:solidFill>
                  <a:schemeClr val="tx1">
                    <a:lumMod val="85000"/>
                    <a:lumOff val="15000"/>
                  </a:schemeClr>
                </a:solidFill>
                <a:latin typeface="Calibri" pitchFamily="34" charset="0"/>
              </a:rPr>
              <a:t>:		interactions and exchanges are between the political actor and 			individual stakeholders</a:t>
            </a:r>
          </a:p>
          <a:p>
            <a:pPr marL="0" indent="0" defTabSz="360000">
              <a:lnSpc>
                <a:spcPct val="100000"/>
              </a:lnSpc>
              <a:buNone/>
            </a:pPr>
            <a:endParaRPr lang="da-DK" sz="1800" smtClean="0">
              <a:solidFill>
                <a:schemeClr val="tx1">
                  <a:lumMod val="85000"/>
                  <a:lumOff val="15000"/>
                </a:schemeClr>
              </a:solidFill>
              <a:latin typeface="Calibri" pitchFamily="34" charset="0"/>
            </a:endParaRPr>
          </a:p>
          <a:p>
            <a:pPr marL="0" indent="0" defTabSz="360000">
              <a:lnSpc>
                <a:spcPct val="100000"/>
              </a:lnSpc>
              <a:buNone/>
            </a:pPr>
            <a:r>
              <a:rPr lang="da-DK" sz="1800" smtClean="0">
                <a:solidFill>
                  <a:schemeClr val="tx1">
                    <a:lumMod val="85000"/>
                    <a:lumOff val="15000"/>
                  </a:schemeClr>
                </a:solidFill>
                <a:latin typeface="Calibri" pitchFamily="34" charset="0"/>
              </a:rPr>
              <a:t>As with commercial organisations, relationships have to be managed</a:t>
            </a:r>
          </a:p>
          <a:p>
            <a:pPr marL="0" indent="0" defTabSz="360000">
              <a:lnSpc>
                <a:spcPct val="100000"/>
              </a:lnSpc>
              <a:buNone/>
            </a:pPr>
            <a:endParaRPr lang="da-DK" sz="1800" smtClean="0">
              <a:solidFill>
                <a:schemeClr val="tx1">
                  <a:lumMod val="85000"/>
                  <a:lumOff val="15000"/>
                </a:schemeClr>
              </a:solidFill>
              <a:latin typeface="Calibri" pitchFamily="34" charset="0"/>
            </a:endParaRPr>
          </a:p>
          <a:p>
            <a:pPr marL="0" indent="0" defTabSz="360000">
              <a:lnSpc>
                <a:spcPct val="100000"/>
              </a:lnSpc>
              <a:buNone/>
            </a:pPr>
            <a:r>
              <a:rPr lang="da-DK" sz="1800" smtClean="0">
                <a:solidFill>
                  <a:schemeClr val="tx1">
                    <a:lumMod val="85000"/>
                    <a:lumOff val="15000"/>
                  </a:schemeClr>
                </a:solidFill>
                <a:latin typeface="Calibri" pitchFamily="34" charset="0"/>
              </a:rPr>
              <a:t>Relationships can be short- or long-term, actor-specific, dynamic and vary in intensity</a:t>
            </a:r>
          </a:p>
        </p:txBody>
      </p:sp>
      <p:pic>
        <p:nvPicPr>
          <p:cNvPr id="5" name="Picture 2"/>
          <p:cNvPicPr>
            <a:picLocks noChangeAspect="1" noChangeArrowheads="1"/>
          </p:cNvPicPr>
          <p:nvPr/>
        </p:nvPicPr>
        <p:blipFill>
          <a:blip r:embed="rId2" cstate="print"/>
          <a:srcRect/>
          <a:stretch>
            <a:fillRect/>
          </a:stretch>
        </p:blipFill>
        <p:spPr bwMode="auto">
          <a:xfrm>
            <a:off x="213122" y="6165304"/>
            <a:ext cx="3206750" cy="484187"/>
          </a:xfrm>
          <a:prstGeom prst="rect">
            <a:avLst/>
          </a:prstGeom>
          <a:noFill/>
          <a:ln w="9525">
            <a:noFill/>
            <a:miter lim="800000"/>
            <a:headEnd/>
            <a:tailEnd/>
          </a:ln>
          <a:effectLst/>
        </p:spPr>
      </p:pic>
      <p:sp>
        <p:nvSpPr>
          <p:cNvPr id="6" name="TextBox 5"/>
          <p:cNvSpPr txBox="1"/>
          <p:nvPr/>
        </p:nvSpPr>
        <p:spPr>
          <a:xfrm>
            <a:off x="755576" y="1268760"/>
            <a:ext cx="7416824" cy="1446550"/>
          </a:xfrm>
          <a:prstGeom prst="rect">
            <a:avLst/>
          </a:prstGeom>
          <a:noFill/>
        </p:spPr>
        <p:txBody>
          <a:bodyPr wrap="square" rtlCol="0">
            <a:spAutoFit/>
          </a:bodyPr>
          <a:lstStyle/>
          <a:p>
            <a:pPr algn="ctr"/>
            <a:r>
              <a:rPr lang="da-DK" sz="4400" smtClean="0">
                <a:latin typeface="Calibri" pitchFamily="34" charset="0"/>
              </a:rPr>
              <a:t>Political relationship </a:t>
            </a:r>
            <a:r>
              <a:rPr lang="da-DK" sz="4400" smtClean="0">
                <a:latin typeface="Calibri" pitchFamily="34" charset="0"/>
              </a:rPr>
              <a:t>marketing at the macro and micro levels</a:t>
            </a:r>
            <a:endParaRPr lang="en-US" sz="4400">
              <a:latin typeface="Calibri" pitchFamily="34" charset="0"/>
            </a:endParaRPr>
          </a:p>
        </p:txBody>
      </p:sp>
      <p:sp>
        <p:nvSpPr>
          <p:cNvPr id="7" name="Slide Number Placeholder 3"/>
          <p:cNvSpPr>
            <a:spLocks noGrp="1"/>
          </p:cNvSpPr>
          <p:nvPr>
            <p:ph type="sldNum" sz="quarter" idx="10"/>
          </p:nvPr>
        </p:nvSpPr>
        <p:spPr>
          <a:xfrm>
            <a:off x="6804248" y="6309320"/>
            <a:ext cx="2133600" cy="365125"/>
          </a:xfrm>
        </p:spPr>
        <p:txBody>
          <a:bodyPr/>
          <a:lstStyle/>
          <a:p>
            <a:pPr algn="r"/>
            <a:fld id="{4A778A20-C4FB-4A5D-BA56-B6F7BCAF0113}" type="slidenum">
              <a:rPr lang="da-DK" smtClean="0"/>
              <a:pPr algn="r"/>
              <a:t>23</a:t>
            </a:fld>
            <a:endParaRPr lang="da-DK"/>
          </a:p>
        </p:txBody>
      </p:sp>
      <p:sp>
        <p:nvSpPr>
          <p:cNvPr id="8" name="TextBox 7"/>
          <p:cNvSpPr txBox="1"/>
          <p:nvPr/>
        </p:nvSpPr>
        <p:spPr>
          <a:xfrm>
            <a:off x="3059832" y="168895"/>
            <a:ext cx="5976664" cy="307777"/>
          </a:xfrm>
          <a:prstGeom prst="rect">
            <a:avLst/>
          </a:prstGeom>
          <a:noFill/>
        </p:spPr>
        <p:txBody>
          <a:bodyPr wrap="square" rtlCol="0" anchor="ctr">
            <a:spAutoFit/>
          </a:bodyPr>
          <a:lstStyle/>
          <a:p>
            <a:pPr algn="r"/>
            <a:r>
              <a:rPr lang="da-DK" sz="1400" i="1" smtClean="0">
                <a:latin typeface="Calibri" pitchFamily="34" charset="0"/>
              </a:rPr>
              <a:t>Political Marketing Theory (POL592), Masaryk University, 16th-18th March 2015</a:t>
            </a:r>
            <a:endParaRPr lang="en-US" sz="1400" i="1">
              <a:latin typeface="Calibri"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99592" y="3356992"/>
            <a:ext cx="7309569" cy="2160240"/>
          </a:xfrm>
        </p:spPr>
        <p:txBody>
          <a:bodyPr>
            <a:noAutofit/>
          </a:bodyPr>
          <a:lstStyle/>
          <a:p>
            <a:pPr marL="0" indent="0" defTabSz="360000">
              <a:lnSpc>
                <a:spcPct val="100000"/>
              </a:lnSpc>
              <a:buNone/>
            </a:pPr>
            <a:r>
              <a:rPr lang="da-DK" sz="1800" smtClean="0">
                <a:solidFill>
                  <a:schemeClr val="tx1">
                    <a:lumMod val="85000"/>
                    <a:lumOff val="15000"/>
                  </a:schemeClr>
                </a:solidFill>
                <a:latin typeface="Calibri" pitchFamily="34" charset="0"/>
              </a:rPr>
              <a:t>Political relationship marketing emphasises the importance of relationships at two levels, the macro (system) and micro (individual) levels</a:t>
            </a:r>
          </a:p>
          <a:p>
            <a:pPr marL="0" indent="0" defTabSz="360000">
              <a:lnSpc>
                <a:spcPct val="100000"/>
              </a:lnSpc>
              <a:buNone/>
            </a:pPr>
            <a:endParaRPr lang="da-DK" sz="1800" smtClean="0">
              <a:solidFill>
                <a:schemeClr val="tx1">
                  <a:lumMod val="85000"/>
                  <a:lumOff val="15000"/>
                </a:schemeClr>
              </a:solidFill>
              <a:latin typeface="Calibri" pitchFamily="34" charset="0"/>
            </a:endParaRPr>
          </a:p>
          <a:p>
            <a:pPr marL="0" indent="0" defTabSz="360000">
              <a:lnSpc>
                <a:spcPct val="100000"/>
              </a:lnSpc>
              <a:buNone/>
            </a:pPr>
            <a:r>
              <a:rPr lang="da-DK" sz="1800" smtClean="0">
                <a:solidFill>
                  <a:schemeClr val="tx1">
                    <a:lumMod val="85000"/>
                    <a:lumOff val="15000"/>
                  </a:schemeClr>
                </a:solidFill>
                <a:latin typeface="Calibri" pitchFamily="34" charset="0"/>
              </a:rPr>
              <a:t>This means that it is necessary to have a wide focus – what happens at the individual level affects the system level, and vice versa</a:t>
            </a:r>
          </a:p>
          <a:p>
            <a:pPr marL="0" indent="0" defTabSz="360000">
              <a:lnSpc>
                <a:spcPct val="100000"/>
              </a:lnSpc>
              <a:buNone/>
            </a:pPr>
            <a:endParaRPr lang="da-DK" sz="1800" smtClean="0">
              <a:solidFill>
                <a:schemeClr val="tx1">
                  <a:lumMod val="85000"/>
                  <a:lumOff val="15000"/>
                </a:schemeClr>
              </a:solidFill>
              <a:latin typeface="Calibri" pitchFamily="34" charset="0"/>
            </a:endParaRPr>
          </a:p>
          <a:p>
            <a:pPr marL="0" indent="0" defTabSz="360000">
              <a:lnSpc>
                <a:spcPct val="100000"/>
              </a:lnSpc>
              <a:buNone/>
            </a:pPr>
            <a:r>
              <a:rPr lang="da-DK" sz="1800" smtClean="0">
                <a:solidFill>
                  <a:schemeClr val="tx1">
                    <a:lumMod val="85000"/>
                    <a:lumOff val="15000"/>
                  </a:schemeClr>
                </a:solidFill>
                <a:latin typeface="Calibri" pitchFamily="34" charset="0"/>
              </a:rPr>
              <a:t>One cannot be understood alone – the other level is always affected!</a:t>
            </a:r>
          </a:p>
        </p:txBody>
      </p:sp>
      <p:pic>
        <p:nvPicPr>
          <p:cNvPr id="5" name="Picture 2"/>
          <p:cNvPicPr>
            <a:picLocks noChangeAspect="1" noChangeArrowheads="1"/>
          </p:cNvPicPr>
          <p:nvPr/>
        </p:nvPicPr>
        <p:blipFill>
          <a:blip r:embed="rId2" cstate="print"/>
          <a:srcRect/>
          <a:stretch>
            <a:fillRect/>
          </a:stretch>
        </p:blipFill>
        <p:spPr bwMode="auto">
          <a:xfrm>
            <a:off x="213122" y="6165304"/>
            <a:ext cx="3206750" cy="484187"/>
          </a:xfrm>
          <a:prstGeom prst="rect">
            <a:avLst/>
          </a:prstGeom>
          <a:noFill/>
          <a:ln w="9525">
            <a:noFill/>
            <a:miter lim="800000"/>
            <a:headEnd/>
            <a:tailEnd/>
          </a:ln>
          <a:effectLst/>
        </p:spPr>
      </p:pic>
      <p:sp>
        <p:nvSpPr>
          <p:cNvPr id="6" name="TextBox 5"/>
          <p:cNvSpPr txBox="1"/>
          <p:nvPr/>
        </p:nvSpPr>
        <p:spPr>
          <a:xfrm>
            <a:off x="755576" y="1556792"/>
            <a:ext cx="7416824" cy="1446550"/>
          </a:xfrm>
          <a:prstGeom prst="rect">
            <a:avLst/>
          </a:prstGeom>
          <a:noFill/>
        </p:spPr>
        <p:txBody>
          <a:bodyPr wrap="square" rtlCol="0">
            <a:spAutoFit/>
          </a:bodyPr>
          <a:lstStyle/>
          <a:p>
            <a:pPr algn="ctr"/>
            <a:r>
              <a:rPr lang="da-DK" sz="4400" smtClean="0">
                <a:latin typeface="Calibri" pitchFamily="34" charset="0"/>
              </a:rPr>
              <a:t>Political relationship marketing: a wide interpretation</a:t>
            </a:r>
            <a:endParaRPr lang="en-US" sz="4400">
              <a:latin typeface="Calibri" pitchFamily="34" charset="0"/>
            </a:endParaRPr>
          </a:p>
        </p:txBody>
      </p:sp>
      <p:sp>
        <p:nvSpPr>
          <p:cNvPr id="7" name="Slide Number Placeholder 3"/>
          <p:cNvSpPr>
            <a:spLocks noGrp="1"/>
          </p:cNvSpPr>
          <p:nvPr>
            <p:ph type="sldNum" sz="quarter" idx="10"/>
          </p:nvPr>
        </p:nvSpPr>
        <p:spPr>
          <a:xfrm>
            <a:off x="6804248" y="6309320"/>
            <a:ext cx="2133600" cy="365125"/>
          </a:xfrm>
        </p:spPr>
        <p:txBody>
          <a:bodyPr/>
          <a:lstStyle/>
          <a:p>
            <a:pPr algn="r"/>
            <a:fld id="{4A778A20-C4FB-4A5D-BA56-B6F7BCAF0113}" type="slidenum">
              <a:rPr lang="da-DK" smtClean="0"/>
              <a:pPr algn="r"/>
              <a:t>24</a:t>
            </a:fld>
            <a:endParaRPr lang="da-DK"/>
          </a:p>
        </p:txBody>
      </p:sp>
      <p:sp>
        <p:nvSpPr>
          <p:cNvPr id="8" name="TextBox 7"/>
          <p:cNvSpPr txBox="1"/>
          <p:nvPr/>
        </p:nvSpPr>
        <p:spPr>
          <a:xfrm>
            <a:off x="3059832" y="168895"/>
            <a:ext cx="5976664" cy="307777"/>
          </a:xfrm>
          <a:prstGeom prst="rect">
            <a:avLst/>
          </a:prstGeom>
          <a:noFill/>
        </p:spPr>
        <p:txBody>
          <a:bodyPr wrap="square" rtlCol="0" anchor="ctr">
            <a:spAutoFit/>
          </a:bodyPr>
          <a:lstStyle/>
          <a:p>
            <a:pPr algn="r"/>
            <a:r>
              <a:rPr lang="da-DK" sz="1400" i="1" smtClean="0">
                <a:latin typeface="Calibri" pitchFamily="34" charset="0"/>
              </a:rPr>
              <a:t>Political Marketing Theory (POL592), Masaryk University, 16th-18th March 2015</a:t>
            </a:r>
            <a:endParaRPr lang="en-US" sz="1400" i="1">
              <a:latin typeface="Calibri"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03648" y="3356992"/>
            <a:ext cx="6768752" cy="2952328"/>
          </a:xfrm>
        </p:spPr>
        <p:txBody>
          <a:bodyPr>
            <a:noAutofit/>
          </a:bodyPr>
          <a:lstStyle/>
          <a:p>
            <a:pPr marL="0" indent="0" defTabSz="360000">
              <a:lnSpc>
                <a:spcPct val="100000"/>
              </a:lnSpc>
              <a:buNone/>
            </a:pPr>
            <a:r>
              <a:rPr lang="da-DK" sz="1800" smtClean="0">
                <a:solidFill>
                  <a:schemeClr val="tx1">
                    <a:lumMod val="85000"/>
                    <a:lumOff val="15000"/>
                  </a:schemeClr>
                </a:solidFill>
                <a:latin typeface="Calibri" pitchFamily="34" charset="0"/>
              </a:rPr>
              <a:t>	- </a:t>
            </a:r>
            <a:r>
              <a:rPr lang="da-DK" sz="1800" smtClean="0">
                <a:solidFill>
                  <a:schemeClr val="tx1">
                    <a:lumMod val="85000"/>
                    <a:lumOff val="15000"/>
                  </a:schemeClr>
                </a:solidFill>
                <a:latin typeface="Calibri" pitchFamily="34" charset="0"/>
              </a:rPr>
              <a:t>stabilises the party’s core support</a:t>
            </a:r>
          </a:p>
          <a:p>
            <a:pPr marL="0" indent="0" defTabSz="360000">
              <a:lnSpc>
                <a:spcPct val="100000"/>
              </a:lnSpc>
              <a:buNone/>
            </a:pPr>
            <a:r>
              <a:rPr lang="da-DK" sz="1800" smtClean="0">
                <a:solidFill>
                  <a:schemeClr val="tx1">
                    <a:lumMod val="85000"/>
                    <a:lumOff val="15000"/>
                  </a:schemeClr>
                </a:solidFill>
                <a:latin typeface="Calibri" pitchFamily="34" charset="0"/>
              </a:rPr>
              <a:t>	</a:t>
            </a:r>
            <a:r>
              <a:rPr lang="da-DK" sz="1800" smtClean="0">
                <a:solidFill>
                  <a:schemeClr val="tx1">
                    <a:lumMod val="85000"/>
                    <a:lumOff val="15000"/>
                  </a:schemeClr>
                </a:solidFill>
                <a:latin typeface="Calibri" pitchFamily="34" charset="0"/>
              </a:rPr>
              <a:t>- reduce the number of swing voters</a:t>
            </a:r>
          </a:p>
          <a:p>
            <a:pPr marL="0" indent="0" defTabSz="360000">
              <a:lnSpc>
                <a:spcPct val="100000"/>
              </a:lnSpc>
              <a:buNone/>
            </a:pPr>
            <a:r>
              <a:rPr lang="da-DK" sz="1800" smtClean="0">
                <a:solidFill>
                  <a:schemeClr val="tx1">
                    <a:lumMod val="85000"/>
                    <a:lumOff val="15000"/>
                  </a:schemeClr>
                </a:solidFill>
                <a:latin typeface="Calibri" pitchFamily="34" charset="0"/>
              </a:rPr>
              <a:t>	</a:t>
            </a:r>
            <a:r>
              <a:rPr lang="da-DK" sz="1800" smtClean="0">
                <a:solidFill>
                  <a:schemeClr val="tx1">
                    <a:lumMod val="85000"/>
                    <a:lumOff val="15000"/>
                  </a:schemeClr>
                </a:solidFill>
                <a:latin typeface="Calibri" pitchFamily="34" charset="0"/>
              </a:rPr>
              <a:t>- reduce the volatility of the party system</a:t>
            </a:r>
          </a:p>
          <a:p>
            <a:pPr marL="0" indent="0" defTabSz="360000">
              <a:lnSpc>
                <a:spcPct val="100000"/>
              </a:lnSpc>
              <a:buNone/>
            </a:pPr>
            <a:r>
              <a:rPr lang="da-DK" sz="1800" smtClean="0">
                <a:solidFill>
                  <a:schemeClr val="tx1">
                    <a:lumMod val="85000"/>
                    <a:lumOff val="15000"/>
                  </a:schemeClr>
                </a:solidFill>
                <a:latin typeface="Calibri" pitchFamily="34" charset="0"/>
              </a:rPr>
              <a:t>	</a:t>
            </a:r>
            <a:r>
              <a:rPr lang="da-DK" sz="1800" smtClean="0">
                <a:solidFill>
                  <a:schemeClr val="tx1">
                    <a:lumMod val="85000"/>
                    <a:lumOff val="15000"/>
                  </a:schemeClr>
                </a:solidFill>
                <a:latin typeface="Calibri" pitchFamily="34" charset="0"/>
              </a:rPr>
              <a:t>- deepen </a:t>
            </a:r>
            <a:r>
              <a:rPr lang="da-DK" sz="1800" smtClean="0">
                <a:solidFill>
                  <a:schemeClr val="tx1">
                    <a:lumMod val="85000"/>
                    <a:lumOff val="15000"/>
                  </a:schemeClr>
                </a:solidFill>
                <a:latin typeface="Calibri" pitchFamily="34" charset="0"/>
              </a:rPr>
              <a:t>democracy by </a:t>
            </a:r>
            <a:r>
              <a:rPr lang="da-DK" sz="1800" smtClean="0">
                <a:solidFill>
                  <a:schemeClr val="tx1">
                    <a:lumMod val="85000"/>
                    <a:lumOff val="15000"/>
                  </a:schemeClr>
                </a:solidFill>
                <a:latin typeface="Calibri" pitchFamily="34" charset="0"/>
              </a:rPr>
              <a:t>including </a:t>
            </a:r>
            <a:r>
              <a:rPr lang="da-DK" sz="1800" smtClean="0">
                <a:solidFill>
                  <a:schemeClr val="tx1">
                    <a:lumMod val="85000"/>
                    <a:lumOff val="15000"/>
                  </a:schemeClr>
                </a:solidFill>
                <a:latin typeface="Calibri" pitchFamily="34" charset="0"/>
              </a:rPr>
              <a:t>citizens in the development of 	legislation</a:t>
            </a:r>
          </a:p>
          <a:p>
            <a:pPr marL="0" indent="0" defTabSz="360000">
              <a:lnSpc>
                <a:spcPct val="100000"/>
              </a:lnSpc>
              <a:buNone/>
            </a:pPr>
            <a:r>
              <a:rPr lang="da-DK" sz="1800" smtClean="0">
                <a:solidFill>
                  <a:schemeClr val="tx1">
                    <a:lumMod val="85000"/>
                    <a:lumOff val="15000"/>
                  </a:schemeClr>
                </a:solidFill>
                <a:latin typeface="Calibri" pitchFamily="34" charset="0"/>
              </a:rPr>
              <a:t>	- broaden </a:t>
            </a:r>
            <a:r>
              <a:rPr lang="da-DK" sz="1800" smtClean="0">
                <a:solidFill>
                  <a:schemeClr val="tx1">
                    <a:lumMod val="85000"/>
                    <a:lumOff val="15000"/>
                  </a:schemeClr>
                </a:solidFill>
                <a:latin typeface="Calibri" pitchFamily="34" charset="0"/>
              </a:rPr>
              <a:t>democracy by </a:t>
            </a:r>
            <a:r>
              <a:rPr lang="da-DK" sz="1800" smtClean="0">
                <a:solidFill>
                  <a:schemeClr val="tx1">
                    <a:lumMod val="85000"/>
                    <a:lumOff val="15000"/>
                  </a:schemeClr>
                </a:solidFill>
                <a:latin typeface="Calibri" pitchFamily="34" charset="0"/>
              </a:rPr>
              <a:t>involving </a:t>
            </a:r>
            <a:r>
              <a:rPr lang="da-DK" sz="1800" smtClean="0">
                <a:solidFill>
                  <a:schemeClr val="tx1">
                    <a:lumMod val="85000"/>
                    <a:lumOff val="15000"/>
                  </a:schemeClr>
                </a:solidFill>
                <a:latin typeface="Calibri" pitchFamily="34" charset="0"/>
              </a:rPr>
              <a:t>citizens in the implementation 	of legislation</a:t>
            </a:r>
          </a:p>
        </p:txBody>
      </p:sp>
      <p:pic>
        <p:nvPicPr>
          <p:cNvPr id="5" name="Picture 2"/>
          <p:cNvPicPr>
            <a:picLocks noChangeAspect="1" noChangeArrowheads="1"/>
          </p:cNvPicPr>
          <p:nvPr/>
        </p:nvPicPr>
        <p:blipFill>
          <a:blip r:embed="rId2" cstate="print"/>
          <a:srcRect/>
          <a:stretch>
            <a:fillRect/>
          </a:stretch>
        </p:blipFill>
        <p:spPr bwMode="auto">
          <a:xfrm>
            <a:off x="213122" y="6165304"/>
            <a:ext cx="3206750" cy="484187"/>
          </a:xfrm>
          <a:prstGeom prst="rect">
            <a:avLst/>
          </a:prstGeom>
          <a:noFill/>
          <a:ln w="9525">
            <a:noFill/>
            <a:miter lim="800000"/>
            <a:headEnd/>
            <a:tailEnd/>
          </a:ln>
          <a:effectLst/>
        </p:spPr>
      </p:pic>
      <p:sp>
        <p:nvSpPr>
          <p:cNvPr id="6" name="TextBox 5"/>
          <p:cNvSpPr txBox="1"/>
          <p:nvPr/>
        </p:nvSpPr>
        <p:spPr>
          <a:xfrm>
            <a:off x="395536" y="1556792"/>
            <a:ext cx="8352928" cy="1446550"/>
          </a:xfrm>
          <a:prstGeom prst="rect">
            <a:avLst/>
          </a:prstGeom>
          <a:noFill/>
        </p:spPr>
        <p:txBody>
          <a:bodyPr wrap="square" rtlCol="0">
            <a:spAutoFit/>
          </a:bodyPr>
          <a:lstStyle/>
          <a:p>
            <a:pPr algn="ctr"/>
            <a:r>
              <a:rPr lang="da-DK" sz="4400" smtClean="0">
                <a:latin typeface="Calibri" pitchFamily="34" charset="0"/>
              </a:rPr>
              <a:t>Advantages of political </a:t>
            </a:r>
            <a:r>
              <a:rPr lang="da-DK" sz="4400" smtClean="0">
                <a:latin typeface="Calibri" pitchFamily="34" charset="0"/>
              </a:rPr>
              <a:t>relationship </a:t>
            </a:r>
            <a:r>
              <a:rPr lang="da-DK" sz="4400" smtClean="0">
                <a:latin typeface="Calibri" pitchFamily="34" charset="0"/>
              </a:rPr>
              <a:t>marketing: the macro level</a:t>
            </a:r>
            <a:endParaRPr lang="en-US" sz="4400">
              <a:latin typeface="Calibri" pitchFamily="34" charset="0"/>
            </a:endParaRPr>
          </a:p>
        </p:txBody>
      </p:sp>
      <p:sp>
        <p:nvSpPr>
          <p:cNvPr id="7" name="Slide Number Placeholder 3"/>
          <p:cNvSpPr>
            <a:spLocks noGrp="1"/>
          </p:cNvSpPr>
          <p:nvPr>
            <p:ph type="sldNum" sz="quarter" idx="10"/>
          </p:nvPr>
        </p:nvSpPr>
        <p:spPr>
          <a:xfrm>
            <a:off x="6804248" y="6309320"/>
            <a:ext cx="2133600" cy="365125"/>
          </a:xfrm>
        </p:spPr>
        <p:txBody>
          <a:bodyPr/>
          <a:lstStyle/>
          <a:p>
            <a:pPr algn="r"/>
            <a:fld id="{4A778A20-C4FB-4A5D-BA56-B6F7BCAF0113}" type="slidenum">
              <a:rPr lang="da-DK" smtClean="0"/>
              <a:pPr algn="r"/>
              <a:t>25</a:t>
            </a:fld>
            <a:endParaRPr lang="da-DK"/>
          </a:p>
        </p:txBody>
      </p:sp>
      <p:sp>
        <p:nvSpPr>
          <p:cNvPr id="8" name="TextBox 7"/>
          <p:cNvSpPr txBox="1"/>
          <p:nvPr/>
        </p:nvSpPr>
        <p:spPr>
          <a:xfrm>
            <a:off x="3059832" y="168895"/>
            <a:ext cx="5976664" cy="307777"/>
          </a:xfrm>
          <a:prstGeom prst="rect">
            <a:avLst/>
          </a:prstGeom>
          <a:noFill/>
        </p:spPr>
        <p:txBody>
          <a:bodyPr wrap="square" rtlCol="0" anchor="ctr">
            <a:spAutoFit/>
          </a:bodyPr>
          <a:lstStyle/>
          <a:p>
            <a:pPr algn="r"/>
            <a:r>
              <a:rPr lang="da-DK" sz="1400" i="1" smtClean="0">
                <a:latin typeface="Calibri" pitchFamily="34" charset="0"/>
              </a:rPr>
              <a:t>Political Marketing Theory (POL592), Masaryk University, 16th-18th March 2015</a:t>
            </a:r>
            <a:endParaRPr lang="en-US" sz="1400" i="1">
              <a:latin typeface="Calibri"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03648" y="3068960"/>
            <a:ext cx="6768752" cy="2952328"/>
          </a:xfrm>
        </p:spPr>
        <p:txBody>
          <a:bodyPr>
            <a:noAutofit/>
          </a:bodyPr>
          <a:lstStyle/>
          <a:p>
            <a:pPr marL="0" indent="0" defTabSz="360000">
              <a:lnSpc>
                <a:spcPct val="100000"/>
              </a:lnSpc>
              <a:buFontTx/>
              <a:buChar char="-"/>
            </a:pPr>
            <a:r>
              <a:rPr lang="da-DK" sz="1800" smtClean="0">
                <a:solidFill>
                  <a:schemeClr val="tx1">
                    <a:lumMod val="85000"/>
                    <a:lumOff val="15000"/>
                  </a:schemeClr>
                </a:solidFill>
                <a:latin typeface="Calibri" pitchFamily="34" charset="0"/>
              </a:rPr>
              <a:t> increases citizen inclusion</a:t>
            </a:r>
          </a:p>
          <a:p>
            <a:pPr marL="0" indent="0" defTabSz="360000">
              <a:lnSpc>
                <a:spcPct val="100000"/>
              </a:lnSpc>
              <a:buNone/>
            </a:pPr>
            <a:r>
              <a:rPr lang="da-DK" sz="1800" smtClean="0">
                <a:solidFill>
                  <a:schemeClr val="tx1">
                    <a:lumMod val="85000"/>
                    <a:lumOff val="15000"/>
                  </a:schemeClr>
                </a:solidFill>
                <a:latin typeface="Calibri" pitchFamily="34" charset="0"/>
              </a:rPr>
              <a:t>- decreases the distance between the governers and the governed</a:t>
            </a:r>
          </a:p>
          <a:p>
            <a:pPr marL="0" indent="0" defTabSz="360000">
              <a:lnSpc>
                <a:spcPct val="100000"/>
              </a:lnSpc>
              <a:buNone/>
            </a:pPr>
            <a:r>
              <a:rPr lang="da-DK" sz="1800" smtClean="0">
                <a:solidFill>
                  <a:schemeClr val="tx1">
                    <a:lumMod val="85000"/>
                    <a:lumOff val="15000"/>
                  </a:schemeClr>
                </a:solidFill>
                <a:latin typeface="Calibri" pitchFamily="34" charset="0"/>
              </a:rPr>
              <a:t>- enables the meeting of like-minded individuals</a:t>
            </a:r>
          </a:p>
          <a:p>
            <a:pPr marL="0" indent="0" defTabSz="360000">
              <a:lnSpc>
                <a:spcPct val="100000"/>
              </a:lnSpc>
              <a:buFontTx/>
              <a:buChar char="-"/>
            </a:pPr>
            <a:r>
              <a:rPr lang="da-DK" sz="1800" smtClean="0">
                <a:solidFill>
                  <a:schemeClr val="tx1">
                    <a:lumMod val="85000"/>
                    <a:lumOff val="15000"/>
                  </a:schemeClr>
                </a:solidFill>
                <a:latin typeface="Calibri" pitchFamily="34" charset="0"/>
              </a:rPr>
              <a:t> reduces the use of resources on voter identification (voter self-select rather than have to be segmented)</a:t>
            </a:r>
          </a:p>
          <a:p>
            <a:pPr marL="0" indent="0" defTabSz="360000">
              <a:lnSpc>
                <a:spcPct val="100000"/>
              </a:lnSpc>
              <a:buFontTx/>
              <a:buChar char="-"/>
            </a:pPr>
            <a:r>
              <a:rPr lang="da-DK" sz="1800" smtClean="0">
                <a:solidFill>
                  <a:schemeClr val="tx1">
                    <a:lumMod val="85000"/>
                    <a:lumOff val="15000"/>
                  </a:schemeClr>
                </a:solidFill>
                <a:latin typeface="Calibri" pitchFamily="34" charset="0"/>
              </a:rPr>
              <a:t> </a:t>
            </a:r>
            <a:r>
              <a:rPr lang="da-DK" sz="1800" smtClean="0">
                <a:solidFill>
                  <a:schemeClr val="tx1">
                    <a:lumMod val="85000"/>
                    <a:lumOff val="15000"/>
                  </a:schemeClr>
                </a:solidFill>
                <a:latin typeface="Calibri" pitchFamily="34" charset="0"/>
              </a:rPr>
              <a:t>increases relevance as members can ’opt-in’ to those policy areas that interest them</a:t>
            </a:r>
          </a:p>
          <a:p>
            <a:pPr marL="0" indent="0" defTabSz="360000">
              <a:lnSpc>
                <a:spcPct val="100000"/>
              </a:lnSpc>
              <a:buFontTx/>
              <a:buChar char="-"/>
            </a:pPr>
            <a:r>
              <a:rPr lang="da-DK" sz="1800" smtClean="0">
                <a:solidFill>
                  <a:schemeClr val="tx1">
                    <a:lumMod val="85000"/>
                    <a:lumOff val="15000"/>
                  </a:schemeClr>
                </a:solidFill>
                <a:latin typeface="Calibri" pitchFamily="34" charset="0"/>
              </a:rPr>
              <a:t> increases the resource base (included members are loyal members – and paying members)</a:t>
            </a:r>
            <a:endParaRPr lang="da-DK" sz="1800" smtClean="0">
              <a:solidFill>
                <a:schemeClr val="tx1">
                  <a:lumMod val="85000"/>
                  <a:lumOff val="15000"/>
                </a:schemeClr>
              </a:solidFill>
              <a:latin typeface="Calibri" pitchFamily="34" charset="0"/>
            </a:endParaRPr>
          </a:p>
        </p:txBody>
      </p:sp>
      <p:pic>
        <p:nvPicPr>
          <p:cNvPr id="5" name="Picture 2"/>
          <p:cNvPicPr>
            <a:picLocks noChangeAspect="1" noChangeArrowheads="1"/>
          </p:cNvPicPr>
          <p:nvPr/>
        </p:nvPicPr>
        <p:blipFill>
          <a:blip r:embed="rId2" cstate="print"/>
          <a:srcRect/>
          <a:stretch>
            <a:fillRect/>
          </a:stretch>
        </p:blipFill>
        <p:spPr bwMode="auto">
          <a:xfrm>
            <a:off x="213122" y="6165304"/>
            <a:ext cx="3206750" cy="484187"/>
          </a:xfrm>
          <a:prstGeom prst="rect">
            <a:avLst/>
          </a:prstGeom>
          <a:noFill/>
          <a:ln w="9525">
            <a:noFill/>
            <a:miter lim="800000"/>
            <a:headEnd/>
            <a:tailEnd/>
          </a:ln>
          <a:effectLst/>
        </p:spPr>
      </p:pic>
      <p:sp>
        <p:nvSpPr>
          <p:cNvPr id="6" name="TextBox 5"/>
          <p:cNvSpPr txBox="1"/>
          <p:nvPr/>
        </p:nvSpPr>
        <p:spPr>
          <a:xfrm>
            <a:off x="395536" y="1340768"/>
            <a:ext cx="8352928" cy="1446550"/>
          </a:xfrm>
          <a:prstGeom prst="rect">
            <a:avLst/>
          </a:prstGeom>
          <a:noFill/>
        </p:spPr>
        <p:txBody>
          <a:bodyPr wrap="square" rtlCol="0">
            <a:spAutoFit/>
          </a:bodyPr>
          <a:lstStyle/>
          <a:p>
            <a:pPr algn="ctr"/>
            <a:r>
              <a:rPr lang="da-DK" sz="4400" smtClean="0">
                <a:latin typeface="Calibri" pitchFamily="34" charset="0"/>
              </a:rPr>
              <a:t>Advantages of political </a:t>
            </a:r>
            <a:r>
              <a:rPr lang="da-DK" sz="4400" smtClean="0">
                <a:latin typeface="Calibri" pitchFamily="34" charset="0"/>
              </a:rPr>
              <a:t>relationship </a:t>
            </a:r>
            <a:r>
              <a:rPr lang="da-DK" sz="4400" smtClean="0">
                <a:latin typeface="Calibri" pitchFamily="34" charset="0"/>
              </a:rPr>
              <a:t>marketing: the micro level</a:t>
            </a:r>
            <a:endParaRPr lang="en-US" sz="4400">
              <a:latin typeface="Calibri" pitchFamily="34" charset="0"/>
            </a:endParaRPr>
          </a:p>
        </p:txBody>
      </p:sp>
      <p:sp>
        <p:nvSpPr>
          <p:cNvPr id="7" name="Slide Number Placeholder 3"/>
          <p:cNvSpPr>
            <a:spLocks noGrp="1"/>
          </p:cNvSpPr>
          <p:nvPr>
            <p:ph type="sldNum" sz="quarter" idx="10"/>
          </p:nvPr>
        </p:nvSpPr>
        <p:spPr>
          <a:xfrm>
            <a:off x="6804248" y="6309320"/>
            <a:ext cx="2133600" cy="365125"/>
          </a:xfrm>
        </p:spPr>
        <p:txBody>
          <a:bodyPr/>
          <a:lstStyle/>
          <a:p>
            <a:pPr algn="r"/>
            <a:fld id="{4A778A20-C4FB-4A5D-BA56-B6F7BCAF0113}" type="slidenum">
              <a:rPr lang="da-DK" smtClean="0"/>
              <a:pPr algn="r"/>
              <a:t>26</a:t>
            </a:fld>
            <a:endParaRPr lang="da-DK"/>
          </a:p>
        </p:txBody>
      </p:sp>
      <p:sp>
        <p:nvSpPr>
          <p:cNvPr id="8" name="TextBox 7"/>
          <p:cNvSpPr txBox="1"/>
          <p:nvPr/>
        </p:nvSpPr>
        <p:spPr>
          <a:xfrm>
            <a:off x="3059832" y="168895"/>
            <a:ext cx="5976664" cy="307777"/>
          </a:xfrm>
          <a:prstGeom prst="rect">
            <a:avLst/>
          </a:prstGeom>
          <a:noFill/>
        </p:spPr>
        <p:txBody>
          <a:bodyPr wrap="square" rtlCol="0" anchor="ctr">
            <a:spAutoFit/>
          </a:bodyPr>
          <a:lstStyle/>
          <a:p>
            <a:pPr algn="r"/>
            <a:r>
              <a:rPr lang="da-DK" sz="1400" i="1" smtClean="0">
                <a:latin typeface="Calibri" pitchFamily="34" charset="0"/>
              </a:rPr>
              <a:t>Political Marketing Theory (POL592), Masaryk University, 16th-18th March 2015</a:t>
            </a:r>
            <a:endParaRPr lang="en-US" sz="1400" i="1">
              <a:latin typeface="Calibri"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87624" y="2780928"/>
            <a:ext cx="7128792" cy="3384376"/>
          </a:xfrm>
        </p:spPr>
        <p:txBody>
          <a:bodyPr>
            <a:normAutofit/>
          </a:bodyPr>
          <a:lstStyle/>
          <a:p>
            <a:pPr marL="0" indent="0" defTabSz="360000">
              <a:lnSpc>
                <a:spcPct val="100000"/>
              </a:lnSpc>
              <a:buNone/>
            </a:pPr>
            <a:r>
              <a:rPr lang="en-GB" sz="2000" smtClean="0">
                <a:latin typeface="Calibri" pitchFamily="34" charset="0"/>
              </a:rPr>
              <a:t>Look at the advantages for the adoption of political relationships marketing at the macro and micro levels</a:t>
            </a:r>
          </a:p>
          <a:p>
            <a:pPr marL="0" indent="0" defTabSz="360000">
              <a:lnSpc>
                <a:spcPct val="100000"/>
              </a:lnSpc>
              <a:buNone/>
            </a:pPr>
            <a:endParaRPr lang="en-GB" sz="2000" smtClean="0">
              <a:latin typeface="Calibri" pitchFamily="34" charset="0"/>
            </a:endParaRPr>
          </a:p>
          <a:p>
            <a:pPr marL="0" indent="0" defTabSz="360000">
              <a:lnSpc>
                <a:spcPct val="100000"/>
              </a:lnSpc>
              <a:buNone/>
            </a:pPr>
            <a:r>
              <a:rPr lang="en-GB" sz="2000" smtClean="0">
                <a:latin typeface="Calibri" pitchFamily="34" charset="0"/>
              </a:rPr>
              <a:t>Do you see evidence of this in the election manifestos?</a:t>
            </a:r>
          </a:p>
          <a:p>
            <a:pPr marL="0" indent="0" defTabSz="360000">
              <a:lnSpc>
                <a:spcPct val="100000"/>
              </a:lnSpc>
              <a:buNone/>
            </a:pPr>
            <a:endParaRPr lang="en-GB" sz="2000" smtClean="0">
              <a:solidFill>
                <a:schemeClr val="tx1"/>
              </a:solidFill>
              <a:latin typeface="Calibri" pitchFamily="34" charset="0"/>
            </a:endParaRPr>
          </a:p>
          <a:p>
            <a:pPr marL="0" indent="0" defTabSz="360000">
              <a:lnSpc>
                <a:spcPct val="100000"/>
              </a:lnSpc>
              <a:buNone/>
            </a:pPr>
            <a:r>
              <a:rPr lang="en-GB" sz="2000" smtClean="0">
                <a:latin typeface="Calibri" pitchFamily="34" charset="0"/>
              </a:rPr>
              <a:t>Are the advantages realistic in practice? Why/why not?</a:t>
            </a:r>
          </a:p>
          <a:p>
            <a:pPr marL="0" indent="0" defTabSz="360000">
              <a:lnSpc>
                <a:spcPct val="100000"/>
              </a:lnSpc>
              <a:buNone/>
            </a:pPr>
            <a:endParaRPr lang="en-GB" sz="2000" smtClean="0">
              <a:solidFill>
                <a:schemeClr val="tx1"/>
              </a:solidFill>
              <a:latin typeface="Calibri" pitchFamily="34" charset="0"/>
            </a:endParaRPr>
          </a:p>
          <a:p>
            <a:pPr marL="0" indent="0" defTabSz="360000">
              <a:lnSpc>
                <a:spcPct val="100000"/>
              </a:lnSpc>
              <a:buNone/>
            </a:pPr>
            <a:endParaRPr lang="en-GB" sz="2000" smtClean="0">
              <a:solidFill>
                <a:schemeClr val="tx1"/>
              </a:solidFill>
              <a:latin typeface="Calibri" pitchFamily="34" charset="0"/>
            </a:endParaRPr>
          </a:p>
        </p:txBody>
      </p:sp>
      <p:pic>
        <p:nvPicPr>
          <p:cNvPr id="6" name="Picture 2"/>
          <p:cNvPicPr>
            <a:picLocks noChangeAspect="1" noChangeArrowheads="1"/>
          </p:cNvPicPr>
          <p:nvPr/>
        </p:nvPicPr>
        <p:blipFill>
          <a:blip r:embed="rId2" cstate="print"/>
          <a:srcRect/>
          <a:stretch>
            <a:fillRect/>
          </a:stretch>
        </p:blipFill>
        <p:spPr bwMode="auto">
          <a:xfrm>
            <a:off x="213122" y="6165304"/>
            <a:ext cx="3206750" cy="484187"/>
          </a:xfrm>
          <a:prstGeom prst="rect">
            <a:avLst/>
          </a:prstGeom>
          <a:noFill/>
          <a:ln w="9525">
            <a:noFill/>
            <a:miter lim="800000"/>
            <a:headEnd/>
            <a:tailEnd/>
          </a:ln>
          <a:effectLst/>
        </p:spPr>
      </p:pic>
      <p:sp>
        <p:nvSpPr>
          <p:cNvPr id="7" name="TextBox 6"/>
          <p:cNvSpPr txBox="1"/>
          <p:nvPr/>
        </p:nvSpPr>
        <p:spPr>
          <a:xfrm>
            <a:off x="755576" y="1507431"/>
            <a:ext cx="7416824" cy="769441"/>
          </a:xfrm>
          <a:prstGeom prst="rect">
            <a:avLst/>
          </a:prstGeom>
          <a:noFill/>
        </p:spPr>
        <p:txBody>
          <a:bodyPr wrap="square" rtlCol="0">
            <a:spAutoFit/>
          </a:bodyPr>
          <a:lstStyle/>
          <a:p>
            <a:pPr algn="ctr"/>
            <a:r>
              <a:rPr lang="da-DK" sz="4400" smtClean="0">
                <a:latin typeface="Calibri" pitchFamily="34" charset="0"/>
              </a:rPr>
              <a:t>Now it’s your turn!</a:t>
            </a:r>
            <a:endParaRPr lang="en-US" sz="4400">
              <a:latin typeface="Calibri" pitchFamily="34" charset="0"/>
            </a:endParaRPr>
          </a:p>
        </p:txBody>
      </p:sp>
      <p:sp>
        <p:nvSpPr>
          <p:cNvPr id="8" name="Slide Number Placeholder 3"/>
          <p:cNvSpPr>
            <a:spLocks noGrp="1"/>
          </p:cNvSpPr>
          <p:nvPr>
            <p:ph type="sldNum" sz="quarter" idx="10"/>
          </p:nvPr>
        </p:nvSpPr>
        <p:spPr>
          <a:xfrm>
            <a:off x="6804248" y="6309320"/>
            <a:ext cx="2133600" cy="365125"/>
          </a:xfrm>
        </p:spPr>
        <p:txBody>
          <a:bodyPr/>
          <a:lstStyle/>
          <a:p>
            <a:pPr algn="r"/>
            <a:fld id="{4A778A20-C4FB-4A5D-BA56-B6F7BCAF0113}" type="slidenum">
              <a:rPr lang="da-DK" smtClean="0"/>
              <a:pPr algn="r"/>
              <a:t>27</a:t>
            </a:fld>
            <a:endParaRPr lang="da-DK"/>
          </a:p>
        </p:txBody>
      </p:sp>
      <p:sp>
        <p:nvSpPr>
          <p:cNvPr id="9" name="TextBox 8"/>
          <p:cNvSpPr txBox="1"/>
          <p:nvPr/>
        </p:nvSpPr>
        <p:spPr>
          <a:xfrm>
            <a:off x="3059832" y="168895"/>
            <a:ext cx="5976664" cy="307777"/>
          </a:xfrm>
          <a:prstGeom prst="rect">
            <a:avLst/>
          </a:prstGeom>
          <a:noFill/>
        </p:spPr>
        <p:txBody>
          <a:bodyPr wrap="square" rtlCol="0" anchor="ctr">
            <a:spAutoFit/>
          </a:bodyPr>
          <a:lstStyle/>
          <a:p>
            <a:pPr algn="r"/>
            <a:r>
              <a:rPr lang="da-DK" sz="1400" i="1" smtClean="0">
                <a:latin typeface="Calibri" pitchFamily="34" charset="0"/>
              </a:rPr>
              <a:t>Political Marketing Theory (POL592), Masaryk University, 16th-18th March 2015</a:t>
            </a:r>
            <a:endParaRPr lang="en-US" sz="1400" i="1">
              <a:latin typeface="Calibri" pitchFamily="34"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608" y="2780928"/>
            <a:ext cx="7128792" cy="3384376"/>
          </a:xfrm>
        </p:spPr>
        <p:txBody>
          <a:bodyPr>
            <a:normAutofit lnSpcReduction="10000"/>
          </a:bodyPr>
          <a:lstStyle/>
          <a:p>
            <a:pPr marL="0" indent="0" defTabSz="360000">
              <a:lnSpc>
                <a:spcPct val="100000"/>
              </a:lnSpc>
              <a:buNone/>
            </a:pPr>
            <a:r>
              <a:rPr lang="en-GB" sz="2000" smtClean="0">
                <a:latin typeface="Calibri" pitchFamily="34" charset="0"/>
              </a:rPr>
              <a:t>Commercial </a:t>
            </a:r>
            <a:r>
              <a:rPr lang="en-GB" sz="2000" smtClean="0">
                <a:solidFill>
                  <a:schemeClr val="tx1"/>
                </a:solidFill>
                <a:latin typeface="Calibri" pitchFamily="34" charset="0"/>
              </a:rPr>
              <a:t>marketing emphasises the importance of co-creating value with the customer and consumer</a:t>
            </a:r>
          </a:p>
          <a:p>
            <a:pPr marL="0" indent="0" defTabSz="360000">
              <a:lnSpc>
                <a:spcPct val="100000"/>
              </a:lnSpc>
              <a:buNone/>
            </a:pPr>
            <a:endParaRPr lang="en-GB" sz="2000" smtClean="0">
              <a:solidFill>
                <a:schemeClr val="tx1"/>
              </a:solidFill>
              <a:latin typeface="Calibri" pitchFamily="34" charset="0"/>
            </a:endParaRPr>
          </a:p>
          <a:p>
            <a:pPr marL="0" indent="0" defTabSz="360000">
              <a:lnSpc>
                <a:spcPct val="100000"/>
              </a:lnSpc>
              <a:buNone/>
            </a:pPr>
            <a:r>
              <a:rPr lang="en-GB" sz="2000" smtClean="0">
                <a:solidFill>
                  <a:schemeClr val="tx1"/>
                </a:solidFill>
                <a:latin typeface="Calibri" pitchFamily="34" charset="0"/>
              </a:rPr>
              <a:t>However, we have to take other influencers – stakeholders – into consideration (opinion leaders, opinion formers etc.) when we co-create value with customers and consumers</a:t>
            </a:r>
          </a:p>
          <a:p>
            <a:pPr marL="0" indent="0" defTabSz="360000">
              <a:lnSpc>
                <a:spcPct val="100000"/>
              </a:lnSpc>
              <a:buNone/>
            </a:pPr>
            <a:endParaRPr lang="en-GB" sz="2000" smtClean="0">
              <a:solidFill>
                <a:schemeClr val="tx1"/>
              </a:solidFill>
              <a:latin typeface="Calibri" pitchFamily="34" charset="0"/>
            </a:endParaRPr>
          </a:p>
          <a:p>
            <a:pPr marL="0" indent="0" defTabSz="360000">
              <a:lnSpc>
                <a:spcPct val="100000"/>
              </a:lnSpc>
              <a:buNone/>
            </a:pPr>
            <a:r>
              <a:rPr lang="en-GB" sz="2000" smtClean="0">
                <a:solidFill>
                  <a:schemeClr val="tx1"/>
                </a:solidFill>
                <a:latin typeface="Calibri" pitchFamily="34" charset="0"/>
              </a:rPr>
              <a:t>This is even more important in the political</a:t>
            </a:r>
          </a:p>
          <a:p>
            <a:pPr marL="0" indent="0" defTabSz="360000">
              <a:lnSpc>
                <a:spcPct val="100000"/>
              </a:lnSpc>
              <a:buNone/>
            </a:pPr>
            <a:endParaRPr lang="en-GB" sz="2000" smtClean="0">
              <a:solidFill>
                <a:schemeClr val="tx1"/>
              </a:solidFill>
              <a:latin typeface="Calibri" pitchFamily="34" charset="0"/>
            </a:endParaRPr>
          </a:p>
          <a:p>
            <a:pPr marL="0" indent="0" defTabSz="360000">
              <a:lnSpc>
                <a:spcPct val="100000"/>
              </a:lnSpc>
              <a:buNone/>
            </a:pPr>
            <a:r>
              <a:rPr lang="en-GB" sz="2000" smtClean="0">
                <a:solidFill>
                  <a:schemeClr val="tx1"/>
                </a:solidFill>
                <a:latin typeface="Calibri" pitchFamily="34" charset="0"/>
              </a:rPr>
              <a:t>So a good understanding of stakeholders is important!</a:t>
            </a:r>
          </a:p>
          <a:p>
            <a:pPr marL="0" indent="0" defTabSz="360000">
              <a:lnSpc>
                <a:spcPct val="100000"/>
              </a:lnSpc>
              <a:buNone/>
            </a:pPr>
            <a:endParaRPr lang="en-GB" sz="2000" smtClean="0">
              <a:solidFill>
                <a:schemeClr val="tx1"/>
              </a:solidFill>
              <a:latin typeface="Calibri" pitchFamily="34" charset="0"/>
            </a:endParaRPr>
          </a:p>
          <a:p>
            <a:pPr marL="0" indent="0" defTabSz="360000">
              <a:lnSpc>
                <a:spcPct val="100000"/>
              </a:lnSpc>
              <a:buNone/>
            </a:pPr>
            <a:endParaRPr lang="en-GB" sz="2000" smtClean="0">
              <a:solidFill>
                <a:schemeClr val="tx1"/>
              </a:solidFill>
              <a:latin typeface="Calibri" pitchFamily="34" charset="0"/>
            </a:endParaRPr>
          </a:p>
        </p:txBody>
      </p:sp>
      <p:pic>
        <p:nvPicPr>
          <p:cNvPr id="6" name="Picture 2"/>
          <p:cNvPicPr>
            <a:picLocks noChangeAspect="1" noChangeArrowheads="1"/>
          </p:cNvPicPr>
          <p:nvPr/>
        </p:nvPicPr>
        <p:blipFill>
          <a:blip r:embed="rId2" cstate="print"/>
          <a:srcRect/>
          <a:stretch>
            <a:fillRect/>
          </a:stretch>
        </p:blipFill>
        <p:spPr bwMode="auto">
          <a:xfrm>
            <a:off x="213122" y="6165304"/>
            <a:ext cx="3206750" cy="484187"/>
          </a:xfrm>
          <a:prstGeom prst="rect">
            <a:avLst/>
          </a:prstGeom>
          <a:noFill/>
          <a:ln w="9525">
            <a:noFill/>
            <a:miter lim="800000"/>
            <a:headEnd/>
            <a:tailEnd/>
          </a:ln>
          <a:effectLst/>
        </p:spPr>
      </p:pic>
      <p:sp>
        <p:nvSpPr>
          <p:cNvPr id="7" name="TextBox 6"/>
          <p:cNvSpPr txBox="1"/>
          <p:nvPr/>
        </p:nvSpPr>
        <p:spPr>
          <a:xfrm>
            <a:off x="755576" y="1268760"/>
            <a:ext cx="7416824" cy="1446550"/>
          </a:xfrm>
          <a:prstGeom prst="rect">
            <a:avLst/>
          </a:prstGeom>
          <a:noFill/>
        </p:spPr>
        <p:txBody>
          <a:bodyPr wrap="square" rtlCol="0">
            <a:spAutoFit/>
          </a:bodyPr>
          <a:lstStyle/>
          <a:p>
            <a:pPr algn="ctr"/>
            <a:r>
              <a:rPr lang="da-DK" sz="4400" smtClean="0">
                <a:latin typeface="Calibri" pitchFamily="34" charset="0"/>
              </a:rPr>
              <a:t>Political marketing and stakeholders</a:t>
            </a:r>
            <a:endParaRPr lang="en-US" sz="4400">
              <a:latin typeface="Calibri" pitchFamily="34" charset="0"/>
            </a:endParaRPr>
          </a:p>
        </p:txBody>
      </p:sp>
      <p:sp>
        <p:nvSpPr>
          <p:cNvPr id="8" name="Slide Number Placeholder 3"/>
          <p:cNvSpPr>
            <a:spLocks noGrp="1"/>
          </p:cNvSpPr>
          <p:nvPr>
            <p:ph type="sldNum" sz="quarter" idx="10"/>
          </p:nvPr>
        </p:nvSpPr>
        <p:spPr>
          <a:xfrm>
            <a:off x="6804248" y="6309320"/>
            <a:ext cx="2133600" cy="365125"/>
          </a:xfrm>
        </p:spPr>
        <p:txBody>
          <a:bodyPr/>
          <a:lstStyle/>
          <a:p>
            <a:pPr algn="r"/>
            <a:fld id="{4A778A20-C4FB-4A5D-BA56-B6F7BCAF0113}" type="slidenum">
              <a:rPr lang="da-DK" smtClean="0"/>
              <a:pPr algn="r"/>
              <a:t>28</a:t>
            </a:fld>
            <a:endParaRPr lang="da-DK"/>
          </a:p>
        </p:txBody>
      </p:sp>
      <p:sp>
        <p:nvSpPr>
          <p:cNvPr id="9" name="TextBox 8"/>
          <p:cNvSpPr txBox="1"/>
          <p:nvPr/>
        </p:nvSpPr>
        <p:spPr>
          <a:xfrm>
            <a:off x="3059832" y="168895"/>
            <a:ext cx="5976664" cy="307777"/>
          </a:xfrm>
          <a:prstGeom prst="rect">
            <a:avLst/>
          </a:prstGeom>
          <a:noFill/>
        </p:spPr>
        <p:txBody>
          <a:bodyPr wrap="square" rtlCol="0" anchor="ctr">
            <a:spAutoFit/>
          </a:bodyPr>
          <a:lstStyle/>
          <a:p>
            <a:pPr algn="r"/>
            <a:r>
              <a:rPr lang="da-DK" sz="1400" i="1" smtClean="0">
                <a:latin typeface="Calibri" pitchFamily="34" charset="0"/>
              </a:rPr>
              <a:t>Political Marketing Theory (POL592), Masaryk University, 16th-18th March 2015</a:t>
            </a:r>
            <a:endParaRPr lang="en-US" sz="1400" i="1">
              <a:latin typeface="Calibri"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4879" y="2708920"/>
            <a:ext cx="7093545" cy="3384376"/>
          </a:xfrm>
        </p:spPr>
        <p:txBody>
          <a:bodyPr>
            <a:normAutofit fontScale="92500" lnSpcReduction="20000"/>
          </a:bodyPr>
          <a:lstStyle/>
          <a:p>
            <a:pPr marL="0" indent="0" defTabSz="360000">
              <a:lnSpc>
                <a:spcPct val="100000"/>
              </a:lnSpc>
              <a:buNone/>
            </a:pPr>
            <a:r>
              <a:rPr lang="en-GB" sz="2000" smtClean="0">
                <a:solidFill>
                  <a:schemeClr val="tx1"/>
                </a:solidFill>
                <a:latin typeface="Calibri" pitchFamily="34" charset="0"/>
              </a:rPr>
              <a:t>Before we can understand what or who a stakeholder is, we have to know what a stake is</a:t>
            </a:r>
          </a:p>
          <a:p>
            <a:pPr marL="0" indent="0" defTabSz="360000">
              <a:lnSpc>
                <a:spcPct val="100000"/>
              </a:lnSpc>
              <a:buNone/>
            </a:pPr>
            <a:endParaRPr lang="en-GB" sz="2000" smtClean="0">
              <a:solidFill>
                <a:schemeClr val="tx1"/>
              </a:solidFill>
              <a:latin typeface="Calibri" pitchFamily="34" charset="0"/>
            </a:endParaRPr>
          </a:p>
          <a:p>
            <a:pPr marL="0" indent="0" defTabSz="360000">
              <a:lnSpc>
                <a:spcPct val="100000"/>
              </a:lnSpc>
              <a:buNone/>
            </a:pPr>
            <a:r>
              <a:rPr lang="en-GB" sz="2000" smtClean="0">
                <a:solidFill>
                  <a:schemeClr val="tx1"/>
                </a:solidFill>
                <a:latin typeface="Calibri" pitchFamily="34" charset="0"/>
              </a:rPr>
              <a:t>There are many different ways of understanding a ‘stake</a:t>
            </a:r>
            <a:r>
              <a:rPr lang="en-GB" sz="2000" smtClean="0">
                <a:solidFill>
                  <a:schemeClr val="tx1"/>
                </a:solidFill>
                <a:latin typeface="Calibri" pitchFamily="34" charset="0"/>
              </a:rPr>
              <a:t>’ in the political context</a:t>
            </a:r>
            <a:endParaRPr lang="en-GB" sz="2000" smtClean="0">
              <a:solidFill>
                <a:schemeClr val="tx1"/>
              </a:solidFill>
              <a:latin typeface="Calibri" pitchFamily="34" charset="0"/>
            </a:endParaRPr>
          </a:p>
          <a:p>
            <a:pPr marL="0" indent="0" defTabSz="360000">
              <a:lnSpc>
                <a:spcPct val="100000"/>
              </a:lnSpc>
              <a:buNone/>
            </a:pPr>
            <a:endParaRPr lang="en-GB" sz="2000" smtClean="0">
              <a:solidFill>
                <a:schemeClr val="tx1"/>
              </a:solidFill>
              <a:latin typeface="Calibri" pitchFamily="34" charset="0"/>
            </a:endParaRPr>
          </a:p>
          <a:p>
            <a:pPr marL="0" indent="0" defTabSz="360000">
              <a:lnSpc>
                <a:spcPct val="100000"/>
              </a:lnSpc>
              <a:buNone/>
            </a:pPr>
            <a:r>
              <a:rPr lang="en-GB" sz="2000" smtClean="0">
                <a:solidFill>
                  <a:schemeClr val="tx1"/>
                </a:solidFill>
                <a:latin typeface="Calibri" pitchFamily="34" charset="0"/>
              </a:rPr>
              <a:t>		For example:	A personal interest in </a:t>
            </a:r>
            <a:r>
              <a:rPr lang="en-GB" sz="2000" smtClean="0">
                <a:solidFill>
                  <a:schemeClr val="tx1"/>
                </a:solidFill>
                <a:latin typeface="Calibri" pitchFamily="34" charset="0"/>
              </a:rPr>
              <a:t>legislation</a:t>
            </a:r>
            <a:endParaRPr lang="en-GB" sz="2000" smtClean="0">
              <a:solidFill>
                <a:schemeClr val="tx1"/>
              </a:solidFill>
              <a:latin typeface="Calibri" pitchFamily="34" charset="0"/>
            </a:endParaRPr>
          </a:p>
          <a:p>
            <a:pPr marL="0" lvl="1" indent="0" defTabSz="360000">
              <a:lnSpc>
                <a:spcPct val="100000"/>
              </a:lnSpc>
              <a:buNone/>
            </a:pPr>
            <a:r>
              <a:rPr lang="en-GB" sz="2000" smtClean="0">
                <a:solidFill>
                  <a:schemeClr val="tx1"/>
                </a:solidFill>
                <a:latin typeface="Calibri" pitchFamily="34" charset="0"/>
              </a:rPr>
              <a:t>						A moral right to comment on </a:t>
            </a:r>
            <a:r>
              <a:rPr lang="en-GB" sz="2000" smtClean="0">
                <a:solidFill>
                  <a:schemeClr val="tx1"/>
                </a:solidFill>
                <a:latin typeface="Calibri" pitchFamily="34" charset="0"/>
              </a:rPr>
              <a:t>legislation</a:t>
            </a:r>
            <a:endParaRPr lang="en-GB" sz="2000" smtClean="0">
              <a:solidFill>
                <a:schemeClr val="tx1"/>
              </a:solidFill>
              <a:latin typeface="Calibri" pitchFamily="34" charset="0"/>
            </a:endParaRPr>
          </a:p>
          <a:p>
            <a:pPr marL="0" lvl="1" indent="0" defTabSz="360000">
              <a:lnSpc>
                <a:spcPct val="100000"/>
              </a:lnSpc>
              <a:buNone/>
            </a:pPr>
            <a:r>
              <a:rPr lang="en-GB" sz="2000" smtClean="0">
                <a:solidFill>
                  <a:schemeClr val="tx1"/>
                </a:solidFill>
                <a:latin typeface="Calibri" pitchFamily="34" charset="0"/>
              </a:rPr>
              <a:t>						A legal right to affect the design of </a:t>
            </a:r>
            <a:r>
              <a:rPr lang="en-GB" sz="2000" smtClean="0">
                <a:solidFill>
                  <a:schemeClr val="tx1"/>
                </a:solidFill>
                <a:latin typeface="Calibri" pitchFamily="34" charset="0"/>
              </a:rPr>
              <a:t>legislation</a:t>
            </a:r>
            <a:endParaRPr lang="en-GB" sz="2000" smtClean="0">
              <a:solidFill>
                <a:schemeClr val="tx1"/>
              </a:solidFill>
              <a:latin typeface="Calibri" pitchFamily="34" charset="0"/>
            </a:endParaRPr>
          </a:p>
          <a:p>
            <a:pPr marL="0" lvl="1" indent="0" defTabSz="360000">
              <a:lnSpc>
                <a:spcPct val="100000"/>
              </a:lnSpc>
              <a:buNone/>
            </a:pPr>
            <a:endParaRPr lang="en-GB" sz="2000" smtClean="0">
              <a:solidFill>
                <a:schemeClr val="tx1"/>
              </a:solidFill>
              <a:latin typeface="Calibri" pitchFamily="34" charset="0"/>
            </a:endParaRPr>
          </a:p>
          <a:p>
            <a:pPr marL="0" indent="0" defTabSz="360000">
              <a:lnSpc>
                <a:spcPct val="100000"/>
              </a:lnSpc>
              <a:buNone/>
            </a:pPr>
            <a:r>
              <a:rPr lang="en-GB" sz="2000" smtClean="0">
                <a:solidFill>
                  <a:schemeClr val="tx1"/>
                </a:solidFill>
                <a:latin typeface="Calibri" pitchFamily="34" charset="0"/>
              </a:rPr>
              <a:t>So stakes can vary greatly in formality, reciprocity and enforcability</a:t>
            </a:r>
          </a:p>
          <a:p>
            <a:pPr marL="0" indent="0" defTabSz="360000">
              <a:lnSpc>
                <a:spcPct val="100000"/>
              </a:lnSpc>
              <a:buNone/>
            </a:pPr>
            <a:endParaRPr lang="en-GB" sz="2000" smtClean="0">
              <a:solidFill>
                <a:schemeClr val="tx1"/>
              </a:solidFill>
              <a:latin typeface="Calibri" pitchFamily="34" charset="0"/>
            </a:endParaRPr>
          </a:p>
          <a:p>
            <a:pPr marL="0" indent="0" defTabSz="360000">
              <a:lnSpc>
                <a:spcPct val="100000"/>
              </a:lnSpc>
              <a:buNone/>
            </a:pPr>
            <a:endParaRPr lang="en-GB" sz="2000" smtClean="0">
              <a:solidFill>
                <a:schemeClr val="tx1"/>
              </a:solidFill>
              <a:latin typeface="Calibri" pitchFamily="34" charset="0"/>
            </a:endParaRPr>
          </a:p>
        </p:txBody>
      </p:sp>
      <p:pic>
        <p:nvPicPr>
          <p:cNvPr id="6" name="Picture 2"/>
          <p:cNvPicPr>
            <a:picLocks noChangeAspect="1" noChangeArrowheads="1"/>
          </p:cNvPicPr>
          <p:nvPr/>
        </p:nvPicPr>
        <p:blipFill>
          <a:blip r:embed="rId2" cstate="print"/>
          <a:srcRect/>
          <a:stretch>
            <a:fillRect/>
          </a:stretch>
        </p:blipFill>
        <p:spPr bwMode="auto">
          <a:xfrm>
            <a:off x="213122" y="6165304"/>
            <a:ext cx="3206750" cy="484187"/>
          </a:xfrm>
          <a:prstGeom prst="rect">
            <a:avLst/>
          </a:prstGeom>
          <a:noFill/>
          <a:ln w="9525">
            <a:noFill/>
            <a:miter lim="800000"/>
            <a:headEnd/>
            <a:tailEnd/>
          </a:ln>
          <a:effectLst/>
        </p:spPr>
      </p:pic>
      <p:sp>
        <p:nvSpPr>
          <p:cNvPr id="7" name="TextBox 6"/>
          <p:cNvSpPr txBox="1"/>
          <p:nvPr/>
        </p:nvSpPr>
        <p:spPr>
          <a:xfrm>
            <a:off x="755576" y="1556792"/>
            <a:ext cx="7416824" cy="587533"/>
          </a:xfrm>
          <a:prstGeom prst="rect">
            <a:avLst/>
          </a:prstGeom>
          <a:noFill/>
        </p:spPr>
        <p:txBody>
          <a:bodyPr wrap="square" rtlCol="0">
            <a:spAutoFit/>
          </a:bodyPr>
          <a:lstStyle/>
          <a:p>
            <a:pPr algn="ctr"/>
            <a:r>
              <a:rPr lang="da-DK" sz="4400" smtClean="0">
                <a:latin typeface="Calibri" pitchFamily="34" charset="0"/>
              </a:rPr>
              <a:t>What is a stake?</a:t>
            </a:r>
            <a:endParaRPr lang="en-US" sz="4400">
              <a:latin typeface="Calibri" pitchFamily="34" charset="0"/>
            </a:endParaRPr>
          </a:p>
        </p:txBody>
      </p:sp>
      <p:sp>
        <p:nvSpPr>
          <p:cNvPr id="8" name="Slide Number Placeholder 3"/>
          <p:cNvSpPr>
            <a:spLocks noGrp="1"/>
          </p:cNvSpPr>
          <p:nvPr>
            <p:ph type="sldNum" sz="quarter" idx="10"/>
          </p:nvPr>
        </p:nvSpPr>
        <p:spPr>
          <a:xfrm>
            <a:off x="6804248" y="6309320"/>
            <a:ext cx="2133600" cy="365125"/>
          </a:xfrm>
        </p:spPr>
        <p:txBody>
          <a:bodyPr/>
          <a:lstStyle/>
          <a:p>
            <a:pPr algn="r"/>
            <a:fld id="{4A778A20-C4FB-4A5D-BA56-B6F7BCAF0113}" type="slidenum">
              <a:rPr lang="da-DK" smtClean="0"/>
              <a:pPr algn="r"/>
              <a:t>29</a:t>
            </a:fld>
            <a:endParaRPr lang="da-DK"/>
          </a:p>
        </p:txBody>
      </p:sp>
      <p:sp>
        <p:nvSpPr>
          <p:cNvPr id="9" name="TextBox 8"/>
          <p:cNvSpPr txBox="1"/>
          <p:nvPr/>
        </p:nvSpPr>
        <p:spPr>
          <a:xfrm>
            <a:off x="3059832" y="168895"/>
            <a:ext cx="5976664" cy="307777"/>
          </a:xfrm>
          <a:prstGeom prst="rect">
            <a:avLst/>
          </a:prstGeom>
          <a:noFill/>
        </p:spPr>
        <p:txBody>
          <a:bodyPr wrap="square" rtlCol="0" anchor="ctr">
            <a:spAutoFit/>
          </a:bodyPr>
          <a:lstStyle/>
          <a:p>
            <a:pPr algn="r"/>
            <a:r>
              <a:rPr lang="da-DK" sz="1400" i="1" smtClean="0">
                <a:latin typeface="Calibri" pitchFamily="34" charset="0"/>
              </a:rPr>
              <a:t>Political Marketing Theory (POL592), Masaryk University, 16th-18th March 2015</a:t>
            </a:r>
            <a:endParaRPr lang="en-US" sz="1400" i="1">
              <a:latin typeface="Calibri"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03648" y="2708920"/>
            <a:ext cx="6408712" cy="3168352"/>
          </a:xfrm>
        </p:spPr>
        <p:txBody>
          <a:bodyPr>
            <a:normAutofit/>
          </a:bodyPr>
          <a:lstStyle/>
          <a:p>
            <a:pPr marL="0" indent="0" defTabSz="360000">
              <a:lnSpc>
                <a:spcPct val="100000"/>
              </a:lnSpc>
              <a:buNone/>
            </a:pPr>
            <a:r>
              <a:rPr lang="en-GB" sz="1800" smtClean="0">
                <a:solidFill>
                  <a:schemeClr val="tx1"/>
                </a:solidFill>
                <a:latin typeface="Calibri" pitchFamily="34" charset="0"/>
              </a:rPr>
              <a:t>Yesterday, we talked about wide and narrow interpretations of the scope and nature of political marketing</a:t>
            </a:r>
          </a:p>
          <a:p>
            <a:pPr marL="0" indent="0" defTabSz="360000">
              <a:lnSpc>
                <a:spcPct val="100000"/>
              </a:lnSpc>
              <a:buNone/>
            </a:pPr>
            <a:endParaRPr lang="en-GB" sz="1800">
              <a:latin typeface="Calibri" pitchFamily="34" charset="0"/>
            </a:endParaRPr>
          </a:p>
          <a:p>
            <a:pPr marL="0" indent="0" defTabSz="360000">
              <a:lnSpc>
                <a:spcPct val="100000"/>
              </a:lnSpc>
              <a:buNone/>
            </a:pPr>
            <a:r>
              <a:rPr lang="en-GB" sz="1800" smtClean="0">
                <a:solidFill>
                  <a:schemeClr val="tx1"/>
                </a:solidFill>
                <a:latin typeface="Calibri" pitchFamily="34" charset="0"/>
              </a:rPr>
              <a:t>A wide interpretation sees the contribution of political marketing on the societal </a:t>
            </a:r>
            <a:r>
              <a:rPr lang="en-GB" sz="1800" smtClean="0">
                <a:solidFill>
                  <a:schemeClr val="tx1"/>
                </a:solidFill>
                <a:latin typeface="Calibri" pitchFamily="34" charset="0"/>
              </a:rPr>
              <a:t>level and on management activities</a:t>
            </a:r>
            <a:endParaRPr lang="en-GB" sz="1800" smtClean="0">
              <a:solidFill>
                <a:schemeClr val="tx1"/>
              </a:solidFill>
              <a:latin typeface="Calibri" pitchFamily="34" charset="0"/>
            </a:endParaRPr>
          </a:p>
          <a:p>
            <a:pPr marL="0" indent="0" defTabSz="360000">
              <a:lnSpc>
                <a:spcPct val="100000"/>
              </a:lnSpc>
              <a:buNone/>
            </a:pPr>
            <a:endParaRPr lang="en-GB" sz="1800">
              <a:latin typeface="Calibri" pitchFamily="34" charset="0"/>
            </a:endParaRPr>
          </a:p>
          <a:p>
            <a:pPr marL="0" indent="0" defTabSz="360000">
              <a:lnSpc>
                <a:spcPct val="100000"/>
              </a:lnSpc>
              <a:buNone/>
            </a:pPr>
            <a:r>
              <a:rPr lang="en-GB" sz="1800" smtClean="0">
                <a:solidFill>
                  <a:schemeClr val="tx1"/>
                </a:solidFill>
                <a:latin typeface="Calibri" pitchFamily="34" charset="0"/>
              </a:rPr>
              <a:t>A narrow interpretation focuses on management activities only</a:t>
            </a:r>
          </a:p>
          <a:p>
            <a:pPr marL="0" indent="0" defTabSz="360000">
              <a:lnSpc>
                <a:spcPct val="100000"/>
              </a:lnSpc>
              <a:buNone/>
            </a:pPr>
            <a:endParaRPr lang="en-GB" sz="1800">
              <a:latin typeface="Calibri" pitchFamily="34" charset="0"/>
            </a:endParaRPr>
          </a:p>
          <a:p>
            <a:pPr marL="0" indent="0" defTabSz="360000">
              <a:lnSpc>
                <a:spcPct val="100000"/>
              </a:lnSpc>
              <a:buNone/>
            </a:pPr>
            <a:r>
              <a:rPr lang="en-GB" sz="1800" smtClean="0">
                <a:solidFill>
                  <a:schemeClr val="tx1"/>
                </a:solidFill>
                <a:latin typeface="Calibri" pitchFamily="34" charset="0"/>
              </a:rPr>
              <a:t>I argued that it is necessary to adopt a wide </a:t>
            </a:r>
            <a:r>
              <a:rPr lang="en-GB" sz="1800" smtClean="0">
                <a:latin typeface="Calibri" pitchFamily="34" charset="0"/>
              </a:rPr>
              <a:t>interpretation of the scope of political marketing</a:t>
            </a:r>
            <a:endParaRPr lang="en-GB" sz="1800">
              <a:solidFill>
                <a:schemeClr val="tx1"/>
              </a:solidFill>
              <a:latin typeface="Calibri" pitchFamily="34" charset="0"/>
            </a:endParaRPr>
          </a:p>
        </p:txBody>
      </p:sp>
      <p:pic>
        <p:nvPicPr>
          <p:cNvPr id="5" name="Picture 2"/>
          <p:cNvPicPr>
            <a:picLocks noChangeAspect="1" noChangeArrowheads="1"/>
          </p:cNvPicPr>
          <p:nvPr/>
        </p:nvPicPr>
        <p:blipFill>
          <a:blip r:embed="rId2" cstate="print"/>
          <a:srcRect/>
          <a:stretch>
            <a:fillRect/>
          </a:stretch>
        </p:blipFill>
        <p:spPr bwMode="auto">
          <a:xfrm>
            <a:off x="213122" y="6165304"/>
            <a:ext cx="3206750" cy="484187"/>
          </a:xfrm>
          <a:prstGeom prst="rect">
            <a:avLst/>
          </a:prstGeom>
          <a:noFill/>
          <a:ln w="9525">
            <a:noFill/>
            <a:miter lim="800000"/>
            <a:headEnd/>
            <a:tailEnd/>
          </a:ln>
          <a:effectLst/>
        </p:spPr>
      </p:pic>
      <p:sp>
        <p:nvSpPr>
          <p:cNvPr id="6" name="TextBox 5"/>
          <p:cNvSpPr txBox="1"/>
          <p:nvPr/>
        </p:nvSpPr>
        <p:spPr>
          <a:xfrm>
            <a:off x="755576" y="1556792"/>
            <a:ext cx="7416824" cy="769441"/>
          </a:xfrm>
          <a:prstGeom prst="rect">
            <a:avLst/>
          </a:prstGeom>
          <a:noFill/>
        </p:spPr>
        <p:txBody>
          <a:bodyPr wrap="square" rtlCol="0">
            <a:spAutoFit/>
          </a:bodyPr>
          <a:lstStyle/>
          <a:p>
            <a:pPr algn="ctr"/>
            <a:r>
              <a:rPr lang="da-DK" sz="4400" smtClean="0">
                <a:latin typeface="Calibri" pitchFamily="34" charset="0"/>
              </a:rPr>
              <a:t>Recap from yesterday</a:t>
            </a:r>
            <a:endParaRPr lang="en-US" sz="4400">
              <a:latin typeface="Calibri" pitchFamily="34" charset="0"/>
            </a:endParaRPr>
          </a:p>
        </p:txBody>
      </p:sp>
      <p:sp>
        <p:nvSpPr>
          <p:cNvPr id="8" name="Slide Number Placeholder 3"/>
          <p:cNvSpPr>
            <a:spLocks noGrp="1"/>
          </p:cNvSpPr>
          <p:nvPr>
            <p:ph type="sldNum" sz="quarter" idx="10"/>
          </p:nvPr>
        </p:nvSpPr>
        <p:spPr>
          <a:xfrm>
            <a:off x="6804248" y="6309320"/>
            <a:ext cx="2133600" cy="365125"/>
          </a:xfrm>
        </p:spPr>
        <p:txBody>
          <a:bodyPr/>
          <a:lstStyle/>
          <a:p>
            <a:pPr algn="r"/>
            <a:fld id="{4A778A20-C4FB-4A5D-BA56-B6F7BCAF0113}" type="slidenum">
              <a:rPr lang="da-DK" smtClean="0"/>
              <a:pPr algn="r"/>
              <a:t>3</a:t>
            </a:fld>
            <a:endParaRPr lang="da-DK"/>
          </a:p>
        </p:txBody>
      </p:sp>
      <p:sp>
        <p:nvSpPr>
          <p:cNvPr id="9" name="TextBox 8"/>
          <p:cNvSpPr txBox="1"/>
          <p:nvPr/>
        </p:nvSpPr>
        <p:spPr>
          <a:xfrm>
            <a:off x="3059832" y="168895"/>
            <a:ext cx="5976664" cy="307777"/>
          </a:xfrm>
          <a:prstGeom prst="rect">
            <a:avLst/>
          </a:prstGeom>
          <a:noFill/>
        </p:spPr>
        <p:txBody>
          <a:bodyPr wrap="square" rtlCol="0" anchor="ctr">
            <a:spAutoFit/>
          </a:bodyPr>
          <a:lstStyle/>
          <a:p>
            <a:pPr algn="r"/>
            <a:r>
              <a:rPr lang="da-DK" sz="1400" i="1" smtClean="0">
                <a:latin typeface="Calibri" pitchFamily="34" charset="0"/>
              </a:rPr>
              <a:t>Political Marketing Theory (POL592), Masaryk University, 16th-18th March 2015</a:t>
            </a:r>
            <a:endParaRPr lang="en-US" sz="1400" i="1">
              <a:latin typeface="Calibri"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608" y="3212976"/>
            <a:ext cx="7200800" cy="2808312"/>
          </a:xfrm>
        </p:spPr>
        <p:txBody>
          <a:bodyPr>
            <a:normAutofit/>
          </a:bodyPr>
          <a:lstStyle/>
          <a:p>
            <a:pPr marL="0" indent="0" defTabSz="360000">
              <a:lnSpc>
                <a:spcPct val="100000"/>
              </a:lnSpc>
              <a:buNone/>
            </a:pPr>
            <a:r>
              <a:rPr lang="en-GB" sz="2000" smtClean="0">
                <a:solidFill>
                  <a:schemeClr val="tx1">
                    <a:lumMod val="85000"/>
                    <a:lumOff val="15000"/>
                  </a:schemeClr>
                </a:solidFill>
                <a:latin typeface="Calibri" pitchFamily="34" charset="0"/>
              </a:rPr>
              <a:t>Simply put, a stakeholder has some form of stake in an organisation</a:t>
            </a:r>
          </a:p>
          <a:p>
            <a:pPr marL="0" indent="0" defTabSz="360000">
              <a:lnSpc>
                <a:spcPct val="100000"/>
              </a:lnSpc>
              <a:buNone/>
            </a:pPr>
            <a:endParaRPr lang="en-GB" sz="2000" smtClean="0">
              <a:solidFill>
                <a:schemeClr val="tx1">
                  <a:lumMod val="85000"/>
                  <a:lumOff val="15000"/>
                </a:schemeClr>
              </a:solidFill>
              <a:latin typeface="Calibri" pitchFamily="34" charset="0"/>
            </a:endParaRPr>
          </a:p>
          <a:p>
            <a:pPr marL="0" indent="0" algn="r" defTabSz="360000">
              <a:lnSpc>
                <a:spcPct val="100000"/>
              </a:lnSpc>
              <a:buNone/>
            </a:pPr>
            <a:r>
              <a:rPr lang="en-GB" sz="2000" smtClean="0">
                <a:solidFill>
                  <a:schemeClr val="tx1">
                    <a:lumMod val="85000"/>
                    <a:lumOff val="15000"/>
                  </a:schemeClr>
                </a:solidFill>
                <a:latin typeface="Calibri" pitchFamily="34" charset="0"/>
              </a:rPr>
              <a:t>…but there are many definitions of ‘stakeholder’...</a:t>
            </a:r>
          </a:p>
          <a:p>
            <a:pPr marL="0" indent="0" defTabSz="360000">
              <a:lnSpc>
                <a:spcPct val="100000"/>
              </a:lnSpc>
              <a:buNone/>
            </a:pPr>
            <a:endParaRPr lang="en-GB" sz="2000" smtClean="0">
              <a:solidFill>
                <a:schemeClr val="tx1">
                  <a:lumMod val="85000"/>
                  <a:lumOff val="15000"/>
                </a:schemeClr>
              </a:solidFill>
              <a:latin typeface="Calibri" pitchFamily="34" charset="0"/>
            </a:endParaRPr>
          </a:p>
          <a:p>
            <a:pPr marL="0" indent="0" defTabSz="360000">
              <a:lnSpc>
                <a:spcPct val="100000"/>
              </a:lnSpc>
              <a:buNone/>
            </a:pPr>
            <a:r>
              <a:rPr lang="en-GB" sz="2000" smtClean="0">
                <a:solidFill>
                  <a:schemeClr val="tx1">
                    <a:lumMod val="85000"/>
                    <a:lumOff val="15000"/>
                  </a:schemeClr>
                </a:solidFill>
                <a:latin typeface="Calibri" pitchFamily="34" charset="0"/>
              </a:rPr>
              <a:t>These definitions vary from very narrow (specific stakeholders) to very broad (just about everything)</a:t>
            </a:r>
          </a:p>
        </p:txBody>
      </p:sp>
      <p:pic>
        <p:nvPicPr>
          <p:cNvPr id="6" name="Picture 2"/>
          <p:cNvPicPr>
            <a:picLocks noChangeAspect="1" noChangeArrowheads="1"/>
          </p:cNvPicPr>
          <p:nvPr/>
        </p:nvPicPr>
        <p:blipFill>
          <a:blip r:embed="rId2" cstate="print"/>
          <a:srcRect/>
          <a:stretch>
            <a:fillRect/>
          </a:stretch>
        </p:blipFill>
        <p:spPr bwMode="auto">
          <a:xfrm>
            <a:off x="213122" y="6165304"/>
            <a:ext cx="3206750" cy="484187"/>
          </a:xfrm>
          <a:prstGeom prst="rect">
            <a:avLst/>
          </a:prstGeom>
          <a:noFill/>
          <a:ln w="9525">
            <a:noFill/>
            <a:miter lim="800000"/>
            <a:headEnd/>
            <a:tailEnd/>
          </a:ln>
          <a:effectLst/>
        </p:spPr>
      </p:pic>
      <p:sp>
        <p:nvSpPr>
          <p:cNvPr id="7" name="TextBox 6"/>
          <p:cNvSpPr txBox="1"/>
          <p:nvPr/>
        </p:nvSpPr>
        <p:spPr>
          <a:xfrm>
            <a:off x="755576" y="1484784"/>
            <a:ext cx="7416824" cy="1015663"/>
          </a:xfrm>
          <a:prstGeom prst="rect">
            <a:avLst/>
          </a:prstGeom>
          <a:noFill/>
        </p:spPr>
        <p:txBody>
          <a:bodyPr wrap="square" rtlCol="0">
            <a:spAutoFit/>
          </a:bodyPr>
          <a:lstStyle/>
          <a:p>
            <a:pPr algn="ctr"/>
            <a:r>
              <a:rPr lang="da-DK" sz="4400" smtClean="0">
                <a:latin typeface="Calibri" pitchFamily="34" charset="0"/>
              </a:rPr>
              <a:t>So what or who is a stakeholder?</a:t>
            </a:r>
            <a:endParaRPr lang="en-US" sz="4400">
              <a:latin typeface="Calibri" pitchFamily="34" charset="0"/>
            </a:endParaRPr>
          </a:p>
        </p:txBody>
      </p:sp>
      <p:sp>
        <p:nvSpPr>
          <p:cNvPr id="8" name="Slide Number Placeholder 3"/>
          <p:cNvSpPr>
            <a:spLocks noGrp="1"/>
          </p:cNvSpPr>
          <p:nvPr>
            <p:ph type="sldNum" sz="quarter" idx="10"/>
          </p:nvPr>
        </p:nvSpPr>
        <p:spPr>
          <a:xfrm>
            <a:off x="6804248" y="6309320"/>
            <a:ext cx="2133600" cy="365125"/>
          </a:xfrm>
        </p:spPr>
        <p:txBody>
          <a:bodyPr/>
          <a:lstStyle/>
          <a:p>
            <a:pPr algn="r"/>
            <a:fld id="{4A778A20-C4FB-4A5D-BA56-B6F7BCAF0113}" type="slidenum">
              <a:rPr lang="da-DK" smtClean="0"/>
              <a:pPr algn="r"/>
              <a:t>30</a:t>
            </a:fld>
            <a:endParaRPr lang="da-DK"/>
          </a:p>
        </p:txBody>
      </p:sp>
      <p:sp>
        <p:nvSpPr>
          <p:cNvPr id="9" name="TextBox 8"/>
          <p:cNvSpPr txBox="1"/>
          <p:nvPr/>
        </p:nvSpPr>
        <p:spPr>
          <a:xfrm>
            <a:off x="3059832" y="168895"/>
            <a:ext cx="5976664" cy="307777"/>
          </a:xfrm>
          <a:prstGeom prst="rect">
            <a:avLst/>
          </a:prstGeom>
          <a:noFill/>
        </p:spPr>
        <p:txBody>
          <a:bodyPr wrap="square" rtlCol="0" anchor="ctr">
            <a:spAutoFit/>
          </a:bodyPr>
          <a:lstStyle/>
          <a:p>
            <a:pPr algn="r"/>
            <a:r>
              <a:rPr lang="da-DK" sz="1400" i="1" smtClean="0">
                <a:latin typeface="Calibri" pitchFamily="34" charset="0"/>
              </a:rPr>
              <a:t>Political Marketing Theory (POL592), Masaryk University, 16th-18th March 2015</a:t>
            </a:r>
            <a:endParaRPr lang="en-US" sz="1400" i="1">
              <a:latin typeface="Calibri"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22871" y="3140968"/>
            <a:ext cx="6517481" cy="3384376"/>
          </a:xfrm>
        </p:spPr>
        <p:txBody>
          <a:bodyPr/>
          <a:lstStyle/>
          <a:p>
            <a:pPr marL="0" indent="0" algn="ctr" defTabSz="360000">
              <a:lnSpc>
                <a:spcPct val="100000"/>
              </a:lnSpc>
              <a:buNone/>
            </a:pPr>
            <a:r>
              <a:rPr lang="en-GB" sz="2000" smtClean="0">
                <a:solidFill>
                  <a:schemeClr val="tx1"/>
                </a:solidFill>
                <a:latin typeface="Calibri" pitchFamily="34" charset="0"/>
              </a:rPr>
              <a:t>“any group or individual who can affect or is affected by the achievement of the organization’s objectives”</a:t>
            </a:r>
          </a:p>
          <a:p>
            <a:pPr marL="0" indent="0" defTabSz="360000">
              <a:lnSpc>
                <a:spcPct val="100000"/>
              </a:lnSpc>
              <a:buNone/>
            </a:pPr>
            <a:endParaRPr lang="en-GB" sz="2000" smtClean="0">
              <a:solidFill>
                <a:schemeClr val="tx1"/>
              </a:solidFill>
              <a:latin typeface="Calibri" pitchFamily="34" charset="0"/>
            </a:endParaRPr>
          </a:p>
          <a:p>
            <a:pPr marL="0" indent="0" defTabSz="360000">
              <a:lnSpc>
                <a:spcPct val="100000"/>
              </a:lnSpc>
              <a:buNone/>
            </a:pPr>
            <a:endParaRPr lang="en-GB" sz="2000" smtClean="0">
              <a:solidFill>
                <a:schemeClr val="tx1"/>
              </a:solidFill>
              <a:latin typeface="Calibri" pitchFamily="34" charset="0"/>
            </a:endParaRPr>
          </a:p>
          <a:p>
            <a:pPr marL="0" indent="0" defTabSz="360000">
              <a:lnSpc>
                <a:spcPct val="100000"/>
              </a:lnSpc>
              <a:buNone/>
            </a:pPr>
            <a:r>
              <a:rPr lang="en-GB" sz="2000" smtClean="0">
                <a:solidFill>
                  <a:schemeClr val="tx1"/>
                </a:solidFill>
                <a:latin typeface="Calibri" pitchFamily="34" charset="0"/>
              </a:rPr>
              <a:t>			Key words:	Affect and affected by</a:t>
            </a:r>
          </a:p>
          <a:p>
            <a:pPr marL="0" lvl="1" indent="0" defTabSz="360000">
              <a:lnSpc>
                <a:spcPct val="100000"/>
              </a:lnSpc>
              <a:buNone/>
            </a:pPr>
            <a:r>
              <a:rPr lang="en-GB" sz="2000" smtClean="0">
                <a:solidFill>
                  <a:schemeClr val="tx1"/>
                </a:solidFill>
                <a:latin typeface="Calibri" pitchFamily="34" charset="0"/>
              </a:rPr>
              <a:t>							Organisational objectives</a:t>
            </a:r>
          </a:p>
          <a:p>
            <a:pPr marL="0" indent="0" defTabSz="360000">
              <a:lnSpc>
                <a:spcPct val="100000"/>
              </a:lnSpc>
              <a:buNone/>
            </a:pPr>
            <a:endParaRPr lang="en-GB" sz="2000">
              <a:solidFill>
                <a:schemeClr val="tx1"/>
              </a:solidFill>
              <a:latin typeface="Calibri" pitchFamily="34" charset="0"/>
            </a:endParaRPr>
          </a:p>
        </p:txBody>
      </p:sp>
      <p:pic>
        <p:nvPicPr>
          <p:cNvPr id="5" name="Picture 2"/>
          <p:cNvPicPr>
            <a:picLocks noChangeAspect="1" noChangeArrowheads="1"/>
          </p:cNvPicPr>
          <p:nvPr/>
        </p:nvPicPr>
        <p:blipFill>
          <a:blip r:embed="rId2" cstate="print"/>
          <a:srcRect/>
          <a:stretch>
            <a:fillRect/>
          </a:stretch>
        </p:blipFill>
        <p:spPr bwMode="auto">
          <a:xfrm>
            <a:off x="213122" y="6165304"/>
            <a:ext cx="3206750" cy="484187"/>
          </a:xfrm>
          <a:prstGeom prst="rect">
            <a:avLst/>
          </a:prstGeom>
          <a:noFill/>
          <a:ln w="9525">
            <a:noFill/>
            <a:miter lim="800000"/>
            <a:headEnd/>
            <a:tailEnd/>
          </a:ln>
          <a:effectLst/>
        </p:spPr>
      </p:pic>
      <p:sp>
        <p:nvSpPr>
          <p:cNvPr id="6" name="TextBox 5"/>
          <p:cNvSpPr txBox="1"/>
          <p:nvPr/>
        </p:nvSpPr>
        <p:spPr>
          <a:xfrm>
            <a:off x="755576" y="1556792"/>
            <a:ext cx="7416824" cy="587533"/>
          </a:xfrm>
          <a:prstGeom prst="rect">
            <a:avLst/>
          </a:prstGeom>
          <a:noFill/>
        </p:spPr>
        <p:txBody>
          <a:bodyPr wrap="square" rtlCol="0">
            <a:spAutoFit/>
          </a:bodyPr>
          <a:lstStyle/>
          <a:p>
            <a:pPr algn="ctr"/>
            <a:r>
              <a:rPr lang="da-DK" sz="4400" smtClean="0">
                <a:latin typeface="Calibri" pitchFamily="34" charset="0"/>
              </a:rPr>
              <a:t>Definition: Freeman (1984)</a:t>
            </a:r>
            <a:endParaRPr lang="en-US" sz="4400">
              <a:latin typeface="Calibri" pitchFamily="34" charset="0"/>
            </a:endParaRPr>
          </a:p>
        </p:txBody>
      </p:sp>
      <p:sp>
        <p:nvSpPr>
          <p:cNvPr id="7" name="Slide Number Placeholder 3"/>
          <p:cNvSpPr>
            <a:spLocks noGrp="1"/>
          </p:cNvSpPr>
          <p:nvPr>
            <p:ph type="sldNum" sz="quarter" idx="10"/>
          </p:nvPr>
        </p:nvSpPr>
        <p:spPr>
          <a:xfrm>
            <a:off x="6804248" y="6309320"/>
            <a:ext cx="2133600" cy="365125"/>
          </a:xfrm>
        </p:spPr>
        <p:txBody>
          <a:bodyPr/>
          <a:lstStyle/>
          <a:p>
            <a:pPr algn="r"/>
            <a:fld id="{4A778A20-C4FB-4A5D-BA56-B6F7BCAF0113}" type="slidenum">
              <a:rPr lang="da-DK" smtClean="0"/>
              <a:pPr algn="r"/>
              <a:t>31</a:t>
            </a:fld>
            <a:endParaRPr lang="da-DK"/>
          </a:p>
        </p:txBody>
      </p:sp>
      <p:sp>
        <p:nvSpPr>
          <p:cNvPr id="8" name="TextBox 7"/>
          <p:cNvSpPr txBox="1"/>
          <p:nvPr/>
        </p:nvSpPr>
        <p:spPr>
          <a:xfrm>
            <a:off x="3059832" y="168895"/>
            <a:ext cx="5976664" cy="307777"/>
          </a:xfrm>
          <a:prstGeom prst="rect">
            <a:avLst/>
          </a:prstGeom>
          <a:noFill/>
        </p:spPr>
        <p:txBody>
          <a:bodyPr wrap="square" rtlCol="0" anchor="ctr">
            <a:spAutoFit/>
          </a:bodyPr>
          <a:lstStyle/>
          <a:p>
            <a:pPr algn="r"/>
            <a:r>
              <a:rPr lang="da-DK" sz="1400" i="1" smtClean="0">
                <a:latin typeface="Calibri" pitchFamily="34" charset="0"/>
              </a:rPr>
              <a:t>Political Marketing Theory (POL592), Masaryk University, 16th-18th March 2015</a:t>
            </a:r>
            <a:endParaRPr lang="en-US" sz="1400" i="1">
              <a:latin typeface="Calibri" pitchFamily="34"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34839" y="2996952"/>
            <a:ext cx="7021537" cy="3384376"/>
          </a:xfrm>
        </p:spPr>
        <p:txBody>
          <a:bodyPr/>
          <a:lstStyle/>
          <a:p>
            <a:pPr marL="0" indent="0" algn="ctr" defTabSz="360000">
              <a:lnSpc>
                <a:spcPct val="100000"/>
              </a:lnSpc>
              <a:buNone/>
            </a:pPr>
            <a:r>
              <a:rPr lang="en-GB" sz="2000" smtClean="0">
                <a:solidFill>
                  <a:schemeClr val="tx1"/>
                </a:solidFill>
                <a:latin typeface="Calibri" pitchFamily="34" charset="0"/>
              </a:rPr>
              <a:t>“any group or individual that can be influenced by, or can itself influence, the activities of the organisation”</a:t>
            </a:r>
          </a:p>
          <a:p>
            <a:pPr marL="0" indent="0" defTabSz="360000">
              <a:lnSpc>
                <a:spcPct val="100000"/>
              </a:lnSpc>
              <a:buNone/>
            </a:pPr>
            <a:endParaRPr lang="en-GB" sz="2000" smtClean="0">
              <a:solidFill>
                <a:schemeClr val="tx1"/>
              </a:solidFill>
              <a:latin typeface="Calibri" pitchFamily="34" charset="0"/>
            </a:endParaRPr>
          </a:p>
          <a:p>
            <a:pPr marL="0" indent="0" defTabSz="360000">
              <a:lnSpc>
                <a:spcPct val="100000"/>
              </a:lnSpc>
              <a:buNone/>
            </a:pPr>
            <a:endParaRPr lang="en-GB" sz="2000" smtClean="0">
              <a:solidFill>
                <a:schemeClr val="tx1"/>
              </a:solidFill>
              <a:latin typeface="Calibri" pitchFamily="34" charset="0"/>
            </a:endParaRPr>
          </a:p>
          <a:p>
            <a:pPr marL="0" indent="0" defTabSz="360000">
              <a:lnSpc>
                <a:spcPct val="100000"/>
              </a:lnSpc>
              <a:buNone/>
            </a:pPr>
            <a:r>
              <a:rPr lang="en-GB" sz="2000" smtClean="0">
                <a:solidFill>
                  <a:schemeClr val="tx1"/>
                </a:solidFill>
                <a:latin typeface="Calibri" pitchFamily="34" charset="0"/>
              </a:rPr>
              <a:t>		Key words:	Influence and influenced by</a:t>
            </a:r>
          </a:p>
          <a:p>
            <a:pPr marL="0" lvl="1" indent="0" defTabSz="360000">
              <a:lnSpc>
                <a:spcPct val="100000"/>
              </a:lnSpc>
              <a:buNone/>
            </a:pPr>
            <a:r>
              <a:rPr lang="en-GB" sz="2000" smtClean="0">
                <a:solidFill>
                  <a:schemeClr val="tx1"/>
                </a:solidFill>
                <a:latin typeface="Calibri" pitchFamily="34" charset="0"/>
              </a:rPr>
              <a:t>						Activities (not objectives) of the organisation</a:t>
            </a:r>
          </a:p>
          <a:p>
            <a:pPr marL="0" indent="0" defTabSz="360000">
              <a:lnSpc>
                <a:spcPct val="100000"/>
              </a:lnSpc>
              <a:buNone/>
            </a:pPr>
            <a:endParaRPr lang="en-GB" sz="2000" smtClean="0">
              <a:solidFill>
                <a:schemeClr val="tx1"/>
              </a:solidFill>
              <a:latin typeface="Calibri" pitchFamily="34" charset="0"/>
            </a:endParaRPr>
          </a:p>
          <a:p>
            <a:pPr marL="0" indent="0" defTabSz="360000">
              <a:lnSpc>
                <a:spcPct val="100000"/>
              </a:lnSpc>
              <a:buNone/>
            </a:pPr>
            <a:endParaRPr lang="en-GB" sz="2000" smtClean="0">
              <a:solidFill>
                <a:schemeClr val="tx1"/>
              </a:solidFill>
              <a:latin typeface="Calibri" pitchFamily="34" charset="0"/>
            </a:endParaRPr>
          </a:p>
          <a:p>
            <a:pPr marL="0" indent="0" defTabSz="360000">
              <a:lnSpc>
                <a:spcPct val="100000"/>
              </a:lnSpc>
              <a:buNone/>
            </a:pPr>
            <a:endParaRPr lang="en-GB" sz="2000">
              <a:solidFill>
                <a:schemeClr val="tx1"/>
              </a:solidFill>
              <a:latin typeface="Calibri" pitchFamily="34" charset="0"/>
            </a:endParaRPr>
          </a:p>
        </p:txBody>
      </p:sp>
      <p:pic>
        <p:nvPicPr>
          <p:cNvPr id="5" name="Picture 2"/>
          <p:cNvPicPr>
            <a:picLocks noChangeAspect="1" noChangeArrowheads="1"/>
          </p:cNvPicPr>
          <p:nvPr/>
        </p:nvPicPr>
        <p:blipFill>
          <a:blip r:embed="rId2" cstate="print"/>
          <a:srcRect/>
          <a:stretch>
            <a:fillRect/>
          </a:stretch>
        </p:blipFill>
        <p:spPr bwMode="auto">
          <a:xfrm>
            <a:off x="213122" y="6165304"/>
            <a:ext cx="3206750" cy="484187"/>
          </a:xfrm>
          <a:prstGeom prst="rect">
            <a:avLst/>
          </a:prstGeom>
          <a:noFill/>
          <a:ln w="9525">
            <a:noFill/>
            <a:miter lim="800000"/>
            <a:headEnd/>
            <a:tailEnd/>
          </a:ln>
          <a:effectLst/>
        </p:spPr>
      </p:pic>
      <p:sp>
        <p:nvSpPr>
          <p:cNvPr id="6" name="TextBox 5"/>
          <p:cNvSpPr txBox="1"/>
          <p:nvPr/>
        </p:nvSpPr>
        <p:spPr>
          <a:xfrm>
            <a:off x="755576" y="1556792"/>
            <a:ext cx="7416824" cy="587533"/>
          </a:xfrm>
          <a:prstGeom prst="rect">
            <a:avLst/>
          </a:prstGeom>
          <a:noFill/>
        </p:spPr>
        <p:txBody>
          <a:bodyPr wrap="square" rtlCol="0">
            <a:spAutoFit/>
          </a:bodyPr>
          <a:lstStyle/>
          <a:p>
            <a:pPr algn="ctr"/>
            <a:r>
              <a:rPr lang="da-DK" sz="4400" smtClean="0">
                <a:latin typeface="Calibri" pitchFamily="34" charset="0"/>
              </a:rPr>
              <a:t>Definition: Gray et al. (1996)</a:t>
            </a:r>
            <a:endParaRPr lang="en-US" sz="4400">
              <a:latin typeface="Calibri" pitchFamily="34" charset="0"/>
            </a:endParaRPr>
          </a:p>
        </p:txBody>
      </p:sp>
      <p:sp>
        <p:nvSpPr>
          <p:cNvPr id="7" name="Slide Number Placeholder 3"/>
          <p:cNvSpPr>
            <a:spLocks noGrp="1"/>
          </p:cNvSpPr>
          <p:nvPr>
            <p:ph type="sldNum" sz="quarter" idx="10"/>
          </p:nvPr>
        </p:nvSpPr>
        <p:spPr>
          <a:xfrm>
            <a:off x="6804248" y="6309320"/>
            <a:ext cx="2133600" cy="365125"/>
          </a:xfrm>
        </p:spPr>
        <p:txBody>
          <a:bodyPr/>
          <a:lstStyle/>
          <a:p>
            <a:pPr algn="r"/>
            <a:fld id="{4A778A20-C4FB-4A5D-BA56-B6F7BCAF0113}" type="slidenum">
              <a:rPr lang="da-DK" smtClean="0"/>
              <a:pPr algn="r"/>
              <a:t>32</a:t>
            </a:fld>
            <a:endParaRPr lang="da-DK"/>
          </a:p>
        </p:txBody>
      </p:sp>
      <p:sp>
        <p:nvSpPr>
          <p:cNvPr id="8" name="TextBox 7"/>
          <p:cNvSpPr txBox="1"/>
          <p:nvPr/>
        </p:nvSpPr>
        <p:spPr>
          <a:xfrm>
            <a:off x="3059832" y="168895"/>
            <a:ext cx="5976664" cy="307777"/>
          </a:xfrm>
          <a:prstGeom prst="rect">
            <a:avLst/>
          </a:prstGeom>
          <a:noFill/>
        </p:spPr>
        <p:txBody>
          <a:bodyPr wrap="square" rtlCol="0" anchor="ctr">
            <a:spAutoFit/>
          </a:bodyPr>
          <a:lstStyle/>
          <a:p>
            <a:pPr algn="r"/>
            <a:r>
              <a:rPr lang="da-DK" sz="1400" i="1" smtClean="0">
                <a:latin typeface="Calibri" pitchFamily="34" charset="0"/>
              </a:rPr>
              <a:t>Political Marketing Theory (POL592), Masaryk University, 16th-18th March 2015</a:t>
            </a:r>
            <a:endParaRPr lang="en-US" sz="1400" i="1">
              <a:latin typeface="Calibri" pitchFamily="34"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6807" y="2636912"/>
            <a:ext cx="7525593" cy="3384376"/>
          </a:xfrm>
        </p:spPr>
        <p:txBody>
          <a:bodyPr>
            <a:normAutofit fontScale="92500" lnSpcReduction="20000"/>
          </a:bodyPr>
          <a:lstStyle/>
          <a:p>
            <a:pPr marL="0" indent="0" algn="ctr" defTabSz="360000">
              <a:lnSpc>
                <a:spcPct val="100000"/>
              </a:lnSpc>
              <a:buNone/>
            </a:pPr>
            <a:r>
              <a:rPr lang="en-GB" sz="2000" smtClean="0">
                <a:solidFill>
                  <a:schemeClr val="tx1"/>
                </a:solidFill>
                <a:latin typeface="Calibri" pitchFamily="34" charset="0"/>
              </a:rPr>
              <a:t>“any naturally occuring entity which affects or is affected by organisational performance”</a:t>
            </a:r>
          </a:p>
          <a:p>
            <a:pPr marL="0" indent="0" defTabSz="360000">
              <a:lnSpc>
                <a:spcPct val="100000"/>
              </a:lnSpc>
              <a:buNone/>
            </a:pPr>
            <a:endParaRPr lang="en-GB" sz="2000" smtClean="0">
              <a:solidFill>
                <a:schemeClr val="tx1"/>
              </a:solidFill>
              <a:latin typeface="Calibri" pitchFamily="34" charset="0"/>
            </a:endParaRPr>
          </a:p>
          <a:p>
            <a:pPr marL="0" indent="0" defTabSz="360000">
              <a:lnSpc>
                <a:spcPct val="100000"/>
              </a:lnSpc>
              <a:buNone/>
            </a:pPr>
            <a:r>
              <a:rPr lang="en-GB" sz="2000" smtClean="0">
                <a:solidFill>
                  <a:schemeClr val="tx1"/>
                </a:solidFill>
                <a:latin typeface="Calibri" pitchFamily="34" charset="0"/>
              </a:rPr>
              <a:t>		Key words:	Naturally occuring entity (not manufactured)</a:t>
            </a:r>
          </a:p>
          <a:p>
            <a:pPr marL="0" lvl="1" indent="0" defTabSz="360000">
              <a:lnSpc>
                <a:spcPct val="100000"/>
              </a:lnSpc>
              <a:buNone/>
            </a:pPr>
            <a:r>
              <a:rPr lang="en-GB" sz="2000" smtClean="0">
                <a:solidFill>
                  <a:schemeClr val="tx1"/>
                </a:solidFill>
                <a:latin typeface="Calibri" pitchFamily="34" charset="0"/>
              </a:rPr>
              <a:t>						Affect and affected by</a:t>
            </a:r>
          </a:p>
          <a:p>
            <a:pPr marL="0" lvl="1" indent="0" defTabSz="360000">
              <a:lnSpc>
                <a:spcPct val="100000"/>
              </a:lnSpc>
              <a:buNone/>
            </a:pPr>
            <a:r>
              <a:rPr lang="en-GB" sz="2000" smtClean="0">
                <a:solidFill>
                  <a:schemeClr val="tx1"/>
                </a:solidFill>
                <a:latin typeface="Calibri" pitchFamily="34" charset="0"/>
              </a:rPr>
              <a:t>						Organisational performance</a:t>
            </a:r>
          </a:p>
          <a:p>
            <a:pPr marL="0" indent="0" defTabSz="360000">
              <a:lnSpc>
                <a:spcPct val="100000"/>
              </a:lnSpc>
              <a:buNone/>
            </a:pPr>
            <a:endParaRPr lang="en-GB" sz="2000" smtClean="0">
              <a:solidFill>
                <a:schemeClr val="tx1"/>
              </a:solidFill>
              <a:latin typeface="Calibri" pitchFamily="34" charset="0"/>
            </a:endParaRPr>
          </a:p>
          <a:p>
            <a:pPr marL="0" indent="0" defTabSz="360000">
              <a:lnSpc>
                <a:spcPct val="100000"/>
              </a:lnSpc>
              <a:buNone/>
            </a:pPr>
            <a:r>
              <a:rPr lang="en-GB" sz="2000" smtClean="0">
                <a:solidFill>
                  <a:schemeClr val="tx1"/>
                </a:solidFill>
                <a:latin typeface="Calibri" pitchFamily="34" charset="0"/>
              </a:rPr>
              <a:t>	In addition to being organisations/individuals, entities can be:</a:t>
            </a:r>
          </a:p>
          <a:p>
            <a:pPr marL="0" lvl="1" indent="0" defTabSz="360000">
              <a:lnSpc>
                <a:spcPct val="100000"/>
              </a:lnSpc>
              <a:buNone/>
            </a:pPr>
            <a:r>
              <a:rPr lang="en-GB" sz="2000" smtClean="0">
                <a:solidFill>
                  <a:schemeClr val="tx1"/>
                </a:solidFill>
                <a:latin typeface="Calibri" pitchFamily="34" charset="0"/>
              </a:rPr>
              <a:t>							Symbols, images and architypes</a:t>
            </a:r>
          </a:p>
          <a:p>
            <a:pPr marL="0" lvl="1" indent="0" defTabSz="360000">
              <a:lnSpc>
                <a:spcPct val="100000"/>
              </a:lnSpc>
              <a:buNone/>
            </a:pPr>
            <a:r>
              <a:rPr lang="en-GB" sz="2000" smtClean="0">
                <a:solidFill>
                  <a:schemeClr val="tx1"/>
                </a:solidFill>
                <a:latin typeface="Calibri" pitchFamily="34" charset="0"/>
              </a:rPr>
              <a:t>							Living, dead, yet-to-be-born</a:t>
            </a:r>
          </a:p>
          <a:p>
            <a:pPr marL="0" lvl="1" indent="0" defTabSz="360000">
              <a:lnSpc>
                <a:spcPct val="100000"/>
              </a:lnSpc>
              <a:buNone/>
            </a:pPr>
            <a:r>
              <a:rPr lang="en-GB" sz="2000" smtClean="0">
                <a:solidFill>
                  <a:schemeClr val="tx1"/>
                </a:solidFill>
                <a:latin typeface="Calibri" pitchFamily="34" charset="0"/>
              </a:rPr>
              <a:t>							Memes (units of culture)</a:t>
            </a:r>
          </a:p>
          <a:p>
            <a:pPr marL="0" indent="0" defTabSz="360000">
              <a:lnSpc>
                <a:spcPct val="100000"/>
              </a:lnSpc>
              <a:buNone/>
            </a:pPr>
            <a:endParaRPr lang="en-GB" sz="2000">
              <a:solidFill>
                <a:schemeClr val="tx1"/>
              </a:solidFill>
              <a:latin typeface="Calibri" pitchFamily="34" charset="0"/>
            </a:endParaRPr>
          </a:p>
        </p:txBody>
      </p:sp>
      <p:pic>
        <p:nvPicPr>
          <p:cNvPr id="6" name="Picture 2"/>
          <p:cNvPicPr>
            <a:picLocks noChangeAspect="1" noChangeArrowheads="1"/>
          </p:cNvPicPr>
          <p:nvPr/>
        </p:nvPicPr>
        <p:blipFill>
          <a:blip r:embed="rId2" cstate="print"/>
          <a:srcRect/>
          <a:stretch>
            <a:fillRect/>
          </a:stretch>
        </p:blipFill>
        <p:spPr bwMode="auto">
          <a:xfrm>
            <a:off x="213122" y="6165304"/>
            <a:ext cx="3206750" cy="484187"/>
          </a:xfrm>
          <a:prstGeom prst="rect">
            <a:avLst/>
          </a:prstGeom>
          <a:noFill/>
          <a:ln w="9525">
            <a:noFill/>
            <a:miter lim="800000"/>
            <a:headEnd/>
            <a:tailEnd/>
          </a:ln>
          <a:effectLst/>
        </p:spPr>
      </p:pic>
      <p:sp>
        <p:nvSpPr>
          <p:cNvPr id="7" name="TextBox 6"/>
          <p:cNvSpPr txBox="1"/>
          <p:nvPr/>
        </p:nvSpPr>
        <p:spPr>
          <a:xfrm>
            <a:off x="755576" y="1556792"/>
            <a:ext cx="7416824" cy="587533"/>
          </a:xfrm>
          <a:prstGeom prst="rect">
            <a:avLst/>
          </a:prstGeom>
          <a:noFill/>
        </p:spPr>
        <p:txBody>
          <a:bodyPr wrap="square" rtlCol="0">
            <a:spAutoFit/>
          </a:bodyPr>
          <a:lstStyle/>
          <a:p>
            <a:pPr algn="ctr"/>
            <a:r>
              <a:rPr lang="da-DK" sz="4400" smtClean="0">
                <a:latin typeface="Calibri" pitchFamily="34" charset="0"/>
              </a:rPr>
              <a:t>Definition: Starik (1994)</a:t>
            </a:r>
            <a:endParaRPr lang="en-US" sz="4400">
              <a:latin typeface="Calibri" pitchFamily="34" charset="0"/>
            </a:endParaRPr>
          </a:p>
        </p:txBody>
      </p:sp>
      <p:sp>
        <p:nvSpPr>
          <p:cNvPr id="8" name="Slide Number Placeholder 3"/>
          <p:cNvSpPr>
            <a:spLocks noGrp="1"/>
          </p:cNvSpPr>
          <p:nvPr>
            <p:ph type="sldNum" sz="quarter" idx="10"/>
          </p:nvPr>
        </p:nvSpPr>
        <p:spPr>
          <a:xfrm>
            <a:off x="6804248" y="6309320"/>
            <a:ext cx="2133600" cy="365125"/>
          </a:xfrm>
        </p:spPr>
        <p:txBody>
          <a:bodyPr/>
          <a:lstStyle/>
          <a:p>
            <a:pPr algn="r"/>
            <a:fld id="{4A778A20-C4FB-4A5D-BA56-B6F7BCAF0113}" type="slidenum">
              <a:rPr lang="da-DK" smtClean="0"/>
              <a:pPr algn="r"/>
              <a:t>33</a:t>
            </a:fld>
            <a:endParaRPr lang="da-DK"/>
          </a:p>
        </p:txBody>
      </p:sp>
      <p:sp>
        <p:nvSpPr>
          <p:cNvPr id="9" name="TextBox 8"/>
          <p:cNvSpPr txBox="1"/>
          <p:nvPr/>
        </p:nvSpPr>
        <p:spPr>
          <a:xfrm>
            <a:off x="3059832" y="168895"/>
            <a:ext cx="5976664" cy="307777"/>
          </a:xfrm>
          <a:prstGeom prst="rect">
            <a:avLst/>
          </a:prstGeom>
          <a:noFill/>
        </p:spPr>
        <p:txBody>
          <a:bodyPr wrap="square" rtlCol="0" anchor="ctr">
            <a:spAutoFit/>
          </a:bodyPr>
          <a:lstStyle/>
          <a:p>
            <a:pPr algn="r"/>
            <a:r>
              <a:rPr lang="da-DK" sz="1400" i="1" smtClean="0">
                <a:latin typeface="Calibri" pitchFamily="34" charset="0"/>
              </a:rPr>
              <a:t>Political Marketing Theory (POL592), Masaryk University, 16th-18th March 2015</a:t>
            </a:r>
            <a:endParaRPr lang="en-US" sz="1400" i="1">
              <a:latin typeface="Calibri" pitchFamily="34"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87624" y="2564904"/>
            <a:ext cx="6984776" cy="3384376"/>
          </a:xfrm>
        </p:spPr>
        <p:txBody>
          <a:bodyPr>
            <a:normAutofit/>
          </a:bodyPr>
          <a:lstStyle/>
          <a:p>
            <a:pPr marL="0" indent="0" defTabSz="360000">
              <a:lnSpc>
                <a:spcPct val="100000"/>
              </a:lnSpc>
              <a:buNone/>
            </a:pPr>
            <a:r>
              <a:rPr lang="da-DK" sz="1800" smtClean="0">
                <a:solidFill>
                  <a:schemeClr val="tx1"/>
                </a:solidFill>
                <a:latin typeface="Calibri" pitchFamily="34" charset="0"/>
              </a:rPr>
              <a:t>Which actions and strategies can stakeholders use to influence political organisations, their policies and legislation?</a:t>
            </a:r>
          </a:p>
          <a:p>
            <a:pPr marL="0" indent="0" defTabSz="360000">
              <a:lnSpc>
                <a:spcPct val="100000"/>
              </a:lnSpc>
              <a:buNone/>
            </a:pPr>
            <a:endParaRPr lang="da-DK" sz="1800" smtClean="0">
              <a:solidFill>
                <a:schemeClr val="tx1"/>
              </a:solidFill>
              <a:latin typeface="Calibri" pitchFamily="34" charset="0"/>
            </a:endParaRPr>
          </a:p>
          <a:p>
            <a:pPr marL="0" indent="0" defTabSz="360000">
              <a:lnSpc>
                <a:spcPct val="100000"/>
              </a:lnSpc>
              <a:buNone/>
            </a:pPr>
            <a:r>
              <a:rPr lang="da-DK" sz="1800" smtClean="0">
                <a:solidFill>
                  <a:schemeClr val="tx1"/>
                </a:solidFill>
                <a:latin typeface="Calibri" pitchFamily="34" charset="0"/>
              </a:rPr>
              <a:t>Do we want stakeholders to have this influence?</a:t>
            </a:r>
          </a:p>
          <a:p>
            <a:pPr marL="0" indent="0" defTabSz="360000">
              <a:lnSpc>
                <a:spcPct val="100000"/>
              </a:lnSpc>
              <a:buNone/>
            </a:pPr>
            <a:endParaRPr lang="da-DK" sz="1800" smtClean="0">
              <a:solidFill>
                <a:schemeClr val="tx1"/>
              </a:solidFill>
              <a:latin typeface="Calibri" pitchFamily="34" charset="0"/>
            </a:endParaRPr>
          </a:p>
          <a:p>
            <a:pPr marL="0" indent="0" defTabSz="360000">
              <a:lnSpc>
                <a:spcPct val="100000"/>
              </a:lnSpc>
              <a:buNone/>
            </a:pPr>
            <a:r>
              <a:rPr lang="da-DK" sz="1800" smtClean="0">
                <a:solidFill>
                  <a:schemeClr val="tx1"/>
                </a:solidFill>
                <a:latin typeface="Calibri" pitchFamily="34" charset="0"/>
              </a:rPr>
              <a:t>The impact of stakeholder inclusion in the policy development process can be constructive or destructive to the success of </a:t>
            </a:r>
            <a:r>
              <a:rPr lang="da-DK" sz="1800" smtClean="0">
                <a:latin typeface="Calibri" pitchFamily="34" charset="0"/>
              </a:rPr>
              <a:t>legislation</a:t>
            </a:r>
            <a:endParaRPr lang="da-DK" sz="1800" smtClean="0">
              <a:solidFill>
                <a:schemeClr val="tx1"/>
              </a:solidFill>
              <a:latin typeface="Calibri" pitchFamily="34" charset="0"/>
            </a:endParaRPr>
          </a:p>
          <a:p>
            <a:pPr marL="0" indent="0" defTabSz="360000">
              <a:lnSpc>
                <a:spcPct val="100000"/>
              </a:lnSpc>
              <a:buNone/>
            </a:pPr>
            <a:endParaRPr lang="da-DK" sz="1800" smtClean="0">
              <a:solidFill>
                <a:schemeClr val="tx1"/>
              </a:solidFill>
              <a:latin typeface="Calibri" pitchFamily="34" charset="0"/>
            </a:endParaRPr>
          </a:p>
          <a:p>
            <a:pPr marL="0" indent="0" defTabSz="360000">
              <a:lnSpc>
                <a:spcPct val="100000"/>
              </a:lnSpc>
              <a:buNone/>
            </a:pPr>
            <a:r>
              <a:rPr lang="da-DK" sz="1800" smtClean="0">
                <a:solidFill>
                  <a:schemeClr val="tx1"/>
                </a:solidFill>
                <a:latin typeface="Calibri" pitchFamily="34" charset="0"/>
              </a:rPr>
              <a:t>After all, including stakeholders in the </a:t>
            </a:r>
            <a:r>
              <a:rPr lang="da-DK" sz="1800" smtClean="0">
                <a:latin typeface="Calibri" pitchFamily="34" charset="0"/>
              </a:rPr>
              <a:t>development</a:t>
            </a:r>
            <a:r>
              <a:rPr lang="da-DK" sz="1800" smtClean="0">
                <a:solidFill>
                  <a:schemeClr val="tx1"/>
                </a:solidFill>
                <a:latin typeface="Calibri" pitchFamily="34" charset="0"/>
              </a:rPr>
              <a:t> of legislation can change </a:t>
            </a:r>
            <a:r>
              <a:rPr lang="da-DK" sz="1800" smtClean="0">
                <a:solidFill>
                  <a:schemeClr val="tx1"/>
                </a:solidFill>
                <a:latin typeface="Calibri" pitchFamily="34" charset="0"/>
              </a:rPr>
              <a:t>the </a:t>
            </a:r>
            <a:r>
              <a:rPr lang="da-DK" sz="1800" smtClean="0">
                <a:solidFill>
                  <a:schemeClr val="tx1"/>
                </a:solidFill>
                <a:latin typeface="Calibri" pitchFamily="34" charset="0"/>
              </a:rPr>
              <a:t>legislation </a:t>
            </a:r>
            <a:r>
              <a:rPr lang="da-DK" sz="1800" smtClean="0">
                <a:solidFill>
                  <a:schemeClr val="tx1"/>
                </a:solidFill>
                <a:latin typeface="Calibri" pitchFamily="34" charset="0"/>
              </a:rPr>
              <a:t>to the advantage of the stakeholder</a:t>
            </a:r>
          </a:p>
          <a:p>
            <a:pPr marL="0" indent="0" defTabSz="360000">
              <a:lnSpc>
                <a:spcPct val="100000"/>
              </a:lnSpc>
              <a:buNone/>
            </a:pPr>
            <a:endParaRPr lang="da-DK" sz="1800" dirty="0">
              <a:solidFill>
                <a:schemeClr val="tx1"/>
              </a:solidFill>
              <a:latin typeface="Calibri" pitchFamily="34" charset="0"/>
            </a:endParaRPr>
          </a:p>
        </p:txBody>
      </p:sp>
      <p:pic>
        <p:nvPicPr>
          <p:cNvPr id="5" name="Picture 2"/>
          <p:cNvPicPr>
            <a:picLocks noChangeAspect="1" noChangeArrowheads="1"/>
          </p:cNvPicPr>
          <p:nvPr/>
        </p:nvPicPr>
        <p:blipFill>
          <a:blip r:embed="rId2" cstate="print"/>
          <a:srcRect/>
          <a:stretch>
            <a:fillRect/>
          </a:stretch>
        </p:blipFill>
        <p:spPr bwMode="auto">
          <a:xfrm>
            <a:off x="213122" y="6165304"/>
            <a:ext cx="3206750" cy="484187"/>
          </a:xfrm>
          <a:prstGeom prst="rect">
            <a:avLst/>
          </a:prstGeom>
          <a:noFill/>
          <a:ln w="9525">
            <a:noFill/>
            <a:miter lim="800000"/>
            <a:headEnd/>
            <a:tailEnd/>
          </a:ln>
          <a:effectLst/>
        </p:spPr>
      </p:pic>
      <p:sp>
        <p:nvSpPr>
          <p:cNvPr id="6" name="TextBox 5"/>
          <p:cNvSpPr txBox="1"/>
          <p:nvPr/>
        </p:nvSpPr>
        <p:spPr>
          <a:xfrm>
            <a:off x="755576" y="1556792"/>
            <a:ext cx="7416824" cy="587533"/>
          </a:xfrm>
          <a:prstGeom prst="rect">
            <a:avLst/>
          </a:prstGeom>
          <a:noFill/>
        </p:spPr>
        <p:txBody>
          <a:bodyPr wrap="square" rtlCol="0">
            <a:spAutoFit/>
          </a:bodyPr>
          <a:lstStyle/>
          <a:p>
            <a:pPr algn="ctr"/>
            <a:r>
              <a:rPr lang="da-DK" sz="4400" smtClean="0">
                <a:latin typeface="Calibri" pitchFamily="34" charset="0"/>
              </a:rPr>
              <a:t>The stakeholder perspective</a:t>
            </a:r>
            <a:endParaRPr lang="en-US" sz="4400">
              <a:latin typeface="Calibri" pitchFamily="34" charset="0"/>
            </a:endParaRPr>
          </a:p>
        </p:txBody>
      </p:sp>
      <p:sp>
        <p:nvSpPr>
          <p:cNvPr id="7" name="Slide Number Placeholder 3"/>
          <p:cNvSpPr>
            <a:spLocks noGrp="1"/>
          </p:cNvSpPr>
          <p:nvPr>
            <p:ph type="sldNum" sz="quarter" idx="10"/>
          </p:nvPr>
        </p:nvSpPr>
        <p:spPr>
          <a:xfrm>
            <a:off x="6804248" y="6309320"/>
            <a:ext cx="2133600" cy="365125"/>
          </a:xfrm>
        </p:spPr>
        <p:txBody>
          <a:bodyPr/>
          <a:lstStyle/>
          <a:p>
            <a:pPr algn="r"/>
            <a:fld id="{4A778A20-C4FB-4A5D-BA56-B6F7BCAF0113}" type="slidenum">
              <a:rPr lang="da-DK" smtClean="0"/>
              <a:pPr algn="r"/>
              <a:t>34</a:t>
            </a:fld>
            <a:endParaRPr lang="da-DK"/>
          </a:p>
        </p:txBody>
      </p:sp>
      <p:sp>
        <p:nvSpPr>
          <p:cNvPr id="8" name="TextBox 7"/>
          <p:cNvSpPr txBox="1"/>
          <p:nvPr/>
        </p:nvSpPr>
        <p:spPr>
          <a:xfrm>
            <a:off x="3059832" y="168895"/>
            <a:ext cx="5976664" cy="307777"/>
          </a:xfrm>
          <a:prstGeom prst="rect">
            <a:avLst/>
          </a:prstGeom>
          <a:noFill/>
        </p:spPr>
        <p:txBody>
          <a:bodyPr wrap="square" rtlCol="0" anchor="ctr">
            <a:spAutoFit/>
          </a:bodyPr>
          <a:lstStyle/>
          <a:p>
            <a:pPr algn="r"/>
            <a:r>
              <a:rPr lang="da-DK" sz="1400" i="1" smtClean="0">
                <a:latin typeface="Calibri" pitchFamily="34" charset="0"/>
              </a:rPr>
              <a:t>Political Marketing Theory (POL592), Masaryk University, 16th-18th March 2015</a:t>
            </a:r>
            <a:endParaRPr lang="en-US" sz="1400" i="1">
              <a:latin typeface="Calibri" pitchFamily="34"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50863" y="2636912"/>
            <a:ext cx="7021537" cy="3384376"/>
          </a:xfrm>
        </p:spPr>
        <p:txBody>
          <a:bodyPr>
            <a:normAutofit/>
          </a:bodyPr>
          <a:lstStyle/>
          <a:p>
            <a:pPr marL="0" indent="0" defTabSz="360000">
              <a:lnSpc>
                <a:spcPct val="100000"/>
              </a:lnSpc>
              <a:buNone/>
            </a:pPr>
            <a:r>
              <a:rPr lang="da-DK" sz="1800" smtClean="0">
                <a:solidFill>
                  <a:schemeClr val="tx1"/>
                </a:solidFill>
                <a:latin typeface="Calibri" pitchFamily="34" charset="0"/>
              </a:rPr>
              <a:t>Who identifies who or what is a stakeholder - the organisation or the stakeholder?</a:t>
            </a:r>
          </a:p>
          <a:p>
            <a:pPr marL="0" indent="0" defTabSz="360000">
              <a:lnSpc>
                <a:spcPct val="100000"/>
              </a:lnSpc>
              <a:buNone/>
            </a:pPr>
            <a:endParaRPr lang="da-DK" sz="1800" smtClean="0">
              <a:solidFill>
                <a:schemeClr val="tx1"/>
              </a:solidFill>
              <a:latin typeface="Calibri" pitchFamily="34" charset="0"/>
            </a:endParaRPr>
          </a:p>
          <a:p>
            <a:pPr marL="0" indent="0" defTabSz="360000">
              <a:lnSpc>
                <a:spcPct val="100000"/>
              </a:lnSpc>
              <a:buNone/>
            </a:pPr>
            <a:r>
              <a:rPr lang="da-DK" sz="1800" smtClean="0">
                <a:solidFill>
                  <a:schemeClr val="tx1"/>
                </a:solidFill>
                <a:latin typeface="Calibri" pitchFamily="34" charset="0"/>
              </a:rPr>
              <a:t>Strategic/instrumental:	which stakeholders </a:t>
            </a:r>
            <a:r>
              <a:rPr lang="da-DK" sz="1800" i="1" smtClean="0">
                <a:solidFill>
                  <a:schemeClr val="tx1"/>
                </a:solidFill>
                <a:latin typeface="Calibri" pitchFamily="34" charset="0"/>
              </a:rPr>
              <a:t>are necessary </a:t>
            </a:r>
            <a:r>
              <a:rPr lang="da-DK" sz="1800" smtClean="0">
                <a:solidFill>
                  <a:schemeClr val="tx1"/>
                </a:solidFill>
                <a:latin typeface="Calibri" pitchFamily="34" charset="0"/>
              </a:rPr>
              <a:t>for the 								organisation to consider to achieve its goals?</a:t>
            </a:r>
          </a:p>
          <a:p>
            <a:pPr marL="0" indent="0" defTabSz="360000">
              <a:lnSpc>
                <a:spcPct val="100000"/>
              </a:lnSpc>
              <a:buNone/>
            </a:pPr>
            <a:r>
              <a:rPr lang="da-DK" sz="1800" smtClean="0">
                <a:solidFill>
                  <a:schemeClr val="tx1"/>
                </a:solidFill>
                <a:latin typeface="Calibri" pitchFamily="34" charset="0"/>
              </a:rPr>
              <a:t>Normative:				which stakeholders </a:t>
            </a:r>
            <a:r>
              <a:rPr lang="da-DK" sz="1800" i="1" smtClean="0">
                <a:solidFill>
                  <a:schemeClr val="tx1"/>
                </a:solidFill>
                <a:latin typeface="Calibri" pitchFamily="34" charset="0"/>
              </a:rPr>
              <a:t>should</a:t>
            </a:r>
            <a:r>
              <a:rPr lang="da-DK" sz="1800" smtClean="0">
                <a:solidFill>
                  <a:schemeClr val="tx1"/>
                </a:solidFill>
                <a:latin typeface="Calibri" pitchFamily="34" charset="0"/>
              </a:rPr>
              <a:t> an organisation take 						into consideration?</a:t>
            </a:r>
          </a:p>
          <a:p>
            <a:pPr marL="0" indent="0" defTabSz="360000">
              <a:lnSpc>
                <a:spcPct val="100000"/>
              </a:lnSpc>
              <a:buNone/>
            </a:pPr>
            <a:endParaRPr lang="da-DK" sz="1800" smtClean="0">
              <a:solidFill>
                <a:schemeClr val="tx1"/>
              </a:solidFill>
              <a:latin typeface="Calibri" pitchFamily="34" charset="0"/>
            </a:endParaRPr>
          </a:p>
          <a:p>
            <a:pPr marL="0" indent="0" algn="r" defTabSz="360000">
              <a:lnSpc>
                <a:spcPct val="100000"/>
              </a:lnSpc>
              <a:buNone/>
            </a:pPr>
            <a:r>
              <a:rPr lang="da-DK" sz="1800" smtClean="0">
                <a:solidFill>
                  <a:schemeClr val="tx1"/>
                </a:solidFill>
                <a:latin typeface="Calibri" pitchFamily="34" charset="0"/>
              </a:rPr>
              <a:t>…and how does this affect the definition of a ’stakeholder’ that we use?</a:t>
            </a:r>
          </a:p>
        </p:txBody>
      </p:sp>
      <p:pic>
        <p:nvPicPr>
          <p:cNvPr id="5" name="Picture 2"/>
          <p:cNvPicPr>
            <a:picLocks noChangeAspect="1" noChangeArrowheads="1"/>
          </p:cNvPicPr>
          <p:nvPr/>
        </p:nvPicPr>
        <p:blipFill>
          <a:blip r:embed="rId2" cstate="print"/>
          <a:srcRect/>
          <a:stretch>
            <a:fillRect/>
          </a:stretch>
        </p:blipFill>
        <p:spPr bwMode="auto">
          <a:xfrm>
            <a:off x="213122" y="6165304"/>
            <a:ext cx="3206750" cy="484187"/>
          </a:xfrm>
          <a:prstGeom prst="rect">
            <a:avLst/>
          </a:prstGeom>
          <a:noFill/>
          <a:ln w="9525">
            <a:noFill/>
            <a:miter lim="800000"/>
            <a:headEnd/>
            <a:tailEnd/>
          </a:ln>
          <a:effectLst/>
        </p:spPr>
      </p:pic>
      <p:sp>
        <p:nvSpPr>
          <p:cNvPr id="6" name="TextBox 5"/>
          <p:cNvSpPr txBox="1"/>
          <p:nvPr/>
        </p:nvSpPr>
        <p:spPr>
          <a:xfrm>
            <a:off x="755576" y="1556792"/>
            <a:ext cx="7416824" cy="587533"/>
          </a:xfrm>
          <a:prstGeom prst="rect">
            <a:avLst/>
          </a:prstGeom>
          <a:noFill/>
        </p:spPr>
        <p:txBody>
          <a:bodyPr wrap="square" rtlCol="0">
            <a:spAutoFit/>
          </a:bodyPr>
          <a:lstStyle/>
          <a:p>
            <a:pPr algn="ctr"/>
            <a:r>
              <a:rPr lang="da-DK" sz="4400" smtClean="0">
                <a:latin typeface="Calibri" pitchFamily="34" charset="0"/>
              </a:rPr>
              <a:t>Understanding stakeholders</a:t>
            </a:r>
            <a:endParaRPr lang="en-US" sz="4400">
              <a:latin typeface="Calibri" pitchFamily="34" charset="0"/>
            </a:endParaRPr>
          </a:p>
        </p:txBody>
      </p:sp>
      <p:sp>
        <p:nvSpPr>
          <p:cNvPr id="7" name="Slide Number Placeholder 3"/>
          <p:cNvSpPr>
            <a:spLocks noGrp="1"/>
          </p:cNvSpPr>
          <p:nvPr>
            <p:ph type="sldNum" sz="quarter" idx="10"/>
          </p:nvPr>
        </p:nvSpPr>
        <p:spPr>
          <a:xfrm>
            <a:off x="6804248" y="6309320"/>
            <a:ext cx="2133600" cy="365125"/>
          </a:xfrm>
        </p:spPr>
        <p:txBody>
          <a:bodyPr/>
          <a:lstStyle/>
          <a:p>
            <a:pPr algn="r"/>
            <a:fld id="{4A778A20-C4FB-4A5D-BA56-B6F7BCAF0113}" type="slidenum">
              <a:rPr lang="da-DK" smtClean="0"/>
              <a:pPr algn="r"/>
              <a:t>35</a:t>
            </a:fld>
            <a:endParaRPr lang="da-DK"/>
          </a:p>
        </p:txBody>
      </p:sp>
      <p:sp>
        <p:nvSpPr>
          <p:cNvPr id="8" name="TextBox 7"/>
          <p:cNvSpPr txBox="1"/>
          <p:nvPr/>
        </p:nvSpPr>
        <p:spPr>
          <a:xfrm>
            <a:off x="3059832" y="168895"/>
            <a:ext cx="5976664" cy="307777"/>
          </a:xfrm>
          <a:prstGeom prst="rect">
            <a:avLst/>
          </a:prstGeom>
          <a:noFill/>
        </p:spPr>
        <p:txBody>
          <a:bodyPr wrap="square" rtlCol="0" anchor="ctr">
            <a:spAutoFit/>
          </a:bodyPr>
          <a:lstStyle/>
          <a:p>
            <a:pPr algn="r"/>
            <a:r>
              <a:rPr lang="da-DK" sz="1400" i="1" smtClean="0">
                <a:latin typeface="Calibri" pitchFamily="34" charset="0"/>
              </a:rPr>
              <a:t>Political Marketing Theory (POL592), Masaryk University, 16th-18th March 2015</a:t>
            </a:r>
            <a:endParaRPr lang="en-US" sz="1400" i="1">
              <a:latin typeface="Calibri" pitchFamily="34"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59632" y="3140968"/>
            <a:ext cx="6984776" cy="3384376"/>
          </a:xfrm>
        </p:spPr>
        <p:txBody>
          <a:bodyPr/>
          <a:lstStyle/>
          <a:p>
            <a:pPr marL="0" indent="0" defTabSz="360000">
              <a:lnSpc>
                <a:spcPct val="100000"/>
              </a:lnSpc>
              <a:buNone/>
            </a:pPr>
            <a:r>
              <a:rPr lang="da-DK" sz="2000" smtClean="0">
                <a:solidFill>
                  <a:schemeClr val="tx1"/>
                </a:solidFill>
                <a:latin typeface="Calibri" pitchFamily="34" charset="0"/>
              </a:rPr>
              <a:t>Stakeholders vary between those that have a measurable influence over the ability of the organisation to meet its goals and those stakeholders that are recognised by societal institutions</a:t>
            </a:r>
          </a:p>
          <a:p>
            <a:pPr marL="0" indent="0" defTabSz="360000">
              <a:lnSpc>
                <a:spcPct val="100000"/>
              </a:lnSpc>
              <a:buNone/>
            </a:pPr>
            <a:endParaRPr lang="da-DK" sz="2000" smtClean="0">
              <a:solidFill>
                <a:schemeClr val="tx1"/>
              </a:solidFill>
              <a:latin typeface="Calibri" pitchFamily="34" charset="0"/>
            </a:endParaRPr>
          </a:p>
          <a:p>
            <a:pPr marL="0" indent="0" defTabSz="360000">
              <a:lnSpc>
                <a:spcPct val="100000"/>
              </a:lnSpc>
              <a:buNone/>
            </a:pPr>
            <a:r>
              <a:rPr lang="da-DK" sz="2000" smtClean="0">
                <a:solidFill>
                  <a:schemeClr val="tx1"/>
                </a:solidFill>
                <a:latin typeface="Calibri" pitchFamily="34" charset="0"/>
              </a:rPr>
              <a:t>Easy to implement in an organisational context…</a:t>
            </a:r>
          </a:p>
          <a:p>
            <a:pPr marL="0" indent="0" defTabSz="360000">
              <a:lnSpc>
                <a:spcPct val="100000"/>
              </a:lnSpc>
              <a:buNone/>
            </a:pPr>
            <a:endParaRPr lang="da-DK" sz="2000" smtClean="0">
              <a:solidFill>
                <a:schemeClr val="tx1"/>
              </a:solidFill>
              <a:latin typeface="Calibri" pitchFamily="34" charset="0"/>
            </a:endParaRPr>
          </a:p>
          <a:p>
            <a:pPr marL="0" indent="0" defTabSz="360000">
              <a:lnSpc>
                <a:spcPct val="100000"/>
              </a:lnSpc>
              <a:buNone/>
            </a:pPr>
            <a:r>
              <a:rPr lang="da-DK" sz="2000" smtClean="0">
                <a:solidFill>
                  <a:schemeClr val="tx1"/>
                </a:solidFill>
                <a:latin typeface="Calibri" pitchFamily="34" charset="0"/>
              </a:rPr>
              <a:t>…but is it too specific?</a:t>
            </a:r>
          </a:p>
        </p:txBody>
      </p:sp>
      <p:pic>
        <p:nvPicPr>
          <p:cNvPr id="5" name="Picture 2"/>
          <p:cNvPicPr>
            <a:picLocks noChangeAspect="1" noChangeArrowheads="1"/>
          </p:cNvPicPr>
          <p:nvPr/>
        </p:nvPicPr>
        <p:blipFill>
          <a:blip r:embed="rId2" cstate="print"/>
          <a:srcRect/>
          <a:stretch>
            <a:fillRect/>
          </a:stretch>
        </p:blipFill>
        <p:spPr bwMode="auto">
          <a:xfrm>
            <a:off x="213122" y="6165304"/>
            <a:ext cx="3206750" cy="484187"/>
          </a:xfrm>
          <a:prstGeom prst="rect">
            <a:avLst/>
          </a:prstGeom>
          <a:noFill/>
          <a:ln w="9525">
            <a:noFill/>
            <a:miter lim="800000"/>
            <a:headEnd/>
            <a:tailEnd/>
          </a:ln>
          <a:effectLst/>
        </p:spPr>
      </p:pic>
      <p:sp>
        <p:nvSpPr>
          <p:cNvPr id="6" name="TextBox 5"/>
          <p:cNvSpPr txBox="1"/>
          <p:nvPr/>
        </p:nvSpPr>
        <p:spPr>
          <a:xfrm>
            <a:off x="755576" y="1556792"/>
            <a:ext cx="7416824" cy="1446550"/>
          </a:xfrm>
          <a:prstGeom prst="rect">
            <a:avLst/>
          </a:prstGeom>
          <a:noFill/>
        </p:spPr>
        <p:txBody>
          <a:bodyPr wrap="square" rtlCol="0">
            <a:spAutoFit/>
          </a:bodyPr>
          <a:lstStyle/>
          <a:p>
            <a:pPr algn="ctr"/>
            <a:r>
              <a:rPr lang="da-DK" sz="4400" smtClean="0">
                <a:latin typeface="Calibri" pitchFamily="34" charset="0"/>
              </a:rPr>
              <a:t>Strategic/instrumental approach</a:t>
            </a:r>
            <a:endParaRPr lang="en-US" sz="4400">
              <a:latin typeface="Calibri" pitchFamily="34" charset="0"/>
            </a:endParaRPr>
          </a:p>
        </p:txBody>
      </p:sp>
      <p:sp>
        <p:nvSpPr>
          <p:cNvPr id="7" name="Slide Number Placeholder 3"/>
          <p:cNvSpPr>
            <a:spLocks noGrp="1"/>
          </p:cNvSpPr>
          <p:nvPr>
            <p:ph type="sldNum" sz="quarter" idx="10"/>
          </p:nvPr>
        </p:nvSpPr>
        <p:spPr>
          <a:xfrm>
            <a:off x="6804248" y="6309320"/>
            <a:ext cx="2133600" cy="365125"/>
          </a:xfrm>
        </p:spPr>
        <p:txBody>
          <a:bodyPr/>
          <a:lstStyle/>
          <a:p>
            <a:pPr algn="r"/>
            <a:fld id="{4A778A20-C4FB-4A5D-BA56-B6F7BCAF0113}" type="slidenum">
              <a:rPr lang="da-DK" smtClean="0"/>
              <a:pPr algn="r"/>
              <a:t>36</a:t>
            </a:fld>
            <a:endParaRPr lang="da-DK"/>
          </a:p>
        </p:txBody>
      </p:sp>
      <p:sp>
        <p:nvSpPr>
          <p:cNvPr id="8" name="TextBox 7"/>
          <p:cNvSpPr txBox="1"/>
          <p:nvPr/>
        </p:nvSpPr>
        <p:spPr>
          <a:xfrm>
            <a:off x="3059832" y="168895"/>
            <a:ext cx="5976664" cy="307777"/>
          </a:xfrm>
          <a:prstGeom prst="rect">
            <a:avLst/>
          </a:prstGeom>
          <a:noFill/>
        </p:spPr>
        <p:txBody>
          <a:bodyPr wrap="square" rtlCol="0" anchor="ctr">
            <a:spAutoFit/>
          </a:bodyPr>
          <a:lstStyle/>
          <a:p>
            <a:pPr algn="r"/>
            <a:r>
              <a:rPr lang="da-DK" sz="1400" i="1" smtClean="0">
                <a:latin typeface="Calibri" pitchFamily="34" charset="0"/>
              </a:rPr>
              <a:t>Political Marketing Theory (POL592), Masaryk University, 16th-18th March 2015</a:t>
            </a:r>
            <a:endParaRPr lang="en-US" sz="1400" i="1">
              <a:latin typeface="Calibri" pitchFamily="34"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06847" y="2636912"/>
            <a:ext cx="7381577" cy="3384376"/>
          </a:xfrm>
        </p:spPr>
        <p:txBody>
          <a:bodyPr>
            <a:normAutofit lnSpcReduction="10000"/>
          </a:bodyPr>
          <a:lstStyle/>
          <a:p>
            <a:pPr marL="0" indent="0" defTabSz="360000">
              <a:lnSpc>
                <a:spcPct val="100000"/>
              </a:lnSpc>
              <a:buNone/>
            </a:pPr>
            <a:r>
              <a:rPr lang="da-DK" sz="2000" smtClean="0">
                <a:solidFill>
                  <a:schemeClr val="tx1"/>
                </a:solidFill>
                <a:latin typeface="Calibri" pitchFamily="34" charset="0"/>
              </a:rPr>
              <a:t>A normative understanding concentrates on which staeholders </a:t>
            </a:r>
            <a:r>
              <a:rPr lang="da-DK" sz="2000" i="1" smtClean="0">
                <a:solidFill>
                  <a:schemeClr val="tx1"/>
                </a:solidFill>
                <a:latin typeface="Calibri" pitchFamily="34" charset="0"/>
              </a:rPr>
              <a:t>should</a:t>
            </a:r>
            <a:r>
              <a:rPr lang="da-DK" sz="2000" smtClean="0">
                <a:solidFill>
                  <a:schemeClr val="tx1"/>
                </a:solidFill>
                <a:latin typeface="Calibri" pitchFamily="34" charset="0"/>
              </a:rPr>
              <a:t> or </a:t>
            </a:r>
            <a:r>
              <a:rPr lang="da-DK" sz="2000" i="1" smtClean="0">
                <a:solidFill>
                  <a:schemeClr val="tx1"/>
                </a:solidFill>
                <a:latin typeface="Calibri" pitchFamily="34" charset="0"/>
              </a:rPr>
              <a:t>ought</a:t>
            </a:r>
            <a:r>
              <a:rPr lang="da-DK" sz="2000" smtClean="0">
                <a:solidFill>
                  <a:schemeClr val="tx1"/>
                </a:solidFill>
                <a:latin typeface="Calibri" pitchFamily="34" charset="0"/>
              </a:rPr>
              <a:t> to be taken into consideration</a:t>
            </a:r>
          </a:p>
          <a:p>
            <a:pPr marL="0" indent="0" defTabSz="360000">
              <a:lnSpc>
                <a:spcPct val="100000"/>
              </a:lnSpc>
              <a:buNone/>
            </a:pPr>
            <a:endParaRPr lang="da-DK" sz="2000" smtClean="0">
              <a:solidFill>
                <a:schemeClr val="tx1"/>
              </a:solidFill>
              <a:latin typeface="Calibri" pitchFamily="34" charset="0"/>
            </a:endParaRPr>
          </a:p>
          <a:p>
            <a:pPr marL="0" indent="0" defTabSz="360000">
              <a:lnSpc>
                <a:spcPct val="100000"/>
              </a:lnSpc>
              <a:buNone/>
            </a:pPr>
            <a:r>
              <a:rPr lang="da-DK" sz="2000" smtClean="0">
                <a:solidFill>
                  <a:schemeClr val="tx1"/>
                </a:solidFill>
                <a:latin typeface="Calibri" pitchFamily="34" charset="0"/>
              </a:rPr>
              <a:t>Stakeholders vary between those owed responsibility on the one extreme, to including </a:t>
            </a:r>
            <a:r>
              <a:rPr lang="da-DK" sz="2000" i="1" smtClean="0">
                <a:solidFill>
                  <a:schemeClr val="tx1"/>
                </a:solidFill>
                <a:latin typeface="Calibri" pitchFamily="34" charset="0"/>
              </a:rPr>
              <a:t>all</a:t>
            </a:r>
            <a:r>
              <a:rPr lang="da-DK" sz="2000" smtClean="0">
                <a:solidFill>
                  <a:schemeClr val="tx1"/>
                </a:solidFill>
                <a:latin typeface="Calibri" pitchFamily="34" charset="0"/>
              </a:rPr>
              <a:t> stakeholders at the other extreme</a:t>
            </a:r>
          </a:p>
          <a:p>
            <a:pPr marL="0" indent="0" defTabSz="360000">
              <a:lnSpc>
                <a:spcPct val="100000"/>
              </a:lnSpc>
              <a:buNone/>
            </a:pPr>
            <a:endParaRPr lang="da-DK" sz="2000" smtClean="0">
              <a:solidFill>
                <a:schemeClr val="tx1"/>
              </a:solidFill>
              <a:latin typeface="Calibri" pitchFamily="34" charset="0"/>
            </a:endParaRPr>
          </a:p>
          <a:p>
            <a:pPr marL="0" indent="0" defTabSz="360000">
              <a:lnSpc>
                <a:spcPct val="100000"/>
              </a:lnSpc>
              <a:buNone/>
            </a:pPr>
            <a:r>
              <a:rPr lang="da-DK" sz="2000" smtClean="0">
                <a:solidFill>
                  <a:schemeClr val="tx1"/>
                </a:solidFill>
                <a:latin typeface="Calibri" pitchFamily="34" charset="0"/>
              </a:rPr>
              <a:t>The normative approach allows for cultural norms to influence the </a:t>
            </a:r>
            <a:r>
              <a:rPr lang="da-DK" sz="2000" smtClean="0">
                <a:latin typeface="Calibri" pitchFamily="34" charset="0"/>
              </a:rPr>
              <a:t>identification and treatment </a:t>
            </a:r>
            <a:r>
              <a:rPr lang="da-DK" sz="2000" smtClean="0">
                <a:solidFill>
                  <a:schemeClr val="tx1"/>
                </a:solidFill>
                <a:latin typeface="Calibri" pitchFamily="34" charset="0"/>
              </a:rPr>
              <a:t>of key stakeholders</a:t>
            </a:r>
          </a:p>
          <a:p>
            <a:pPr marL="0" indent="0" defTabSz="360000">
              <a:lnSpc>
                <a:spcPct val="100000"/>
              </a:lnSpc>
              <a:buNone/>
            </a:pPr>
            <a:endParaRPr lang="da-DK" sz="2000" smtClean="0">
              <a:solidFill>
                <a:schemeClr val="tx1"/>
              </a:solidFill>
              <a:latin typeface="Calibri" pitchFamily="34" charset="0"/>
            </a:endParaRPr>
          </a:p>
          <a:p>
            <a:pPr marL="0" indent="0" defTabSz="360000">
              <a:lnSpc>
                <a:spcPct val="100000"/>
              </a:lnSpc>
              <a:buNone/>
            </a:pPr>
            <a:r>
              <a:rPr lang="da-DK" sz="2000" smtClean="0">
                <a:solidFill>
                  <a:schemeClr val="tx1"/>
                </a:solidFill>
                <a:latin typeface="Calibri" pitchFamily="34" charset="0"/>
              </a:rPr>
              <a:t>Too diffuse?</a:t>
            </a:r>
          </a:p>
          <a:p>
            <a:pPr marL="0" indent="0" defTabSz="360000">
              <a:lnSpc>
                <a:spcPct val="100000"/>
              </a:lnSpc>
              <a:buNone/>
            </a:pPr>
            <a:endParaRPr lang="da-DK" sz="2000" smtClean="0">
              <a:solidFill>
                <a:schemeClr val="tx1"/>
              </a:solidFill>
              <a:latin typeface="Calibri" pitchFamily="34" charset="0"/>
            </a:endParaRPr>
          </a:p>
          <a:p>
            <a:pPr marL="0" indent="0" defTabSz="360000">
              <a:lnSpc>
                <a:spcPct val="100000"/>
              </a:lnSpc>
              <a:buNone/>
            </a:pPr>
            <a:endParaRPr lang="da-DK" sz="2000" dirty="0">
              <a:solidFill>
                <a:schemeClr val="tx1"/>
              </a:solidFill>
              <a:latin typeface="Calibri" pitchFamily="34" charset="0"/>
            </a:endParaRPr>
          </a:p>
        </p:txBody>
      </p:sp>
      <p:pic>
        <p:nvPicPr>
          <p:cNvPr id="5" name="Picture 2"/>
          <p:cNvPicPr>
            <a:picLocks noChangeAspect="1" noChangeArrowheads="1"/>
          </p:cNvPicPr>
          <p:nvPr/>
        </p:nvPicPr>
        <p:blipFill>
          <a:blip r:embed="rId2" cstate="print"/>
          <a:srcRect/>
          <a:stretch>
            <a:fillRect/>
          </a:stretch>
        </p:blipFill>
        <p:spPr bwMode="auto">
          <a:xfrm>
            <a:off x="213122" y="6165304"/>
            <a:ext cx="3206750" cy="484187"/>
          </a:xfrm>
          <a:prstGeom prst="rect">
            <a:avLst/>
          </a:prstGeom>
          <a:noFill/>
          <a:ln w="9525">
            <a:noFill/>
            <a:miter lim="800000"/>
            <a:headEnd/>
            <a:tailEnd/>
          </a:ln>
          <a:effectLst/>
        </p:spPr>
      </p:pic>
      <p:sp>
        <p:nvSpPr>
          <p:cNvPr id="6" name="TextBox 5"/>
          <p:cNvSpPr txBox="1"/>
          <p:nvPr/>
        </p:nvSpPr>
        <p:spPr>
          <a:xfrm>
            <a:off x="755576" y="1556792"/>
            <a:ext cx="7416824" cy="769441"/>
          </a:xfrm>
          <a:prstGeom prst="rect">
            <a:avLst/>
          </a:prstGeom>
          <a:noFill/>
        </p:spPr>
        <p:txBody>
          <a:bodyPr wrap="square" rtlCol="0">
            <a:spAutoFit/>
          </a:bodyPr>
          <a:lstStyle/>
          <a:p>
            <a:pPr algn="ctr"/>
            <a:r>
              <a:rPr lang="da-DK" sz="4400" smtClean="0">
                <a:latin typeface="Calibri" pitchFamily="34" charset="0"/>
              </a:rPr>
              <a:t>Normative approach</a:t>
            </a:r>
            <a:endParaRPr lang="en-US" sz="4400">
              <a:latin typeface="Calibri" pitchFamily="34" charset="0"/>
            </a:endParaRPr>
          </a:p>
        </p:txBody>
      </p:sp>
      <p:sp>
        <p:nvSpPr>
          <p:cNvPr id="7" name="Slide Number Placeholder 3"/>
          <p:cNvSpPr>
            <a:spLocks noGrp="1"/>
          </p:cNvSpPr>
          <p:nvPr>
            <p:ph type="sldNum" sz="quarter" idx="10"/>
          </p:nvPr>
        </p:nvSpPr>
        <p:spPr>
          <a:xfrm>
            <a:off x="6804248" y="6309320"/>
            <a:ext cx="2133600" cy="365125"/>
          </a:xfrm>
        </p:spPr>
        <p:txBody>
          <a:bodyPr/>
          <a:lstStyle/>
          <a:p>
            <a:pPr algn="r"/>
            <a:fld id="{4A778A20-C4FB-4A5D-BA56-B6F7BCAF0113}" type="slidenum">
              <a:rPr lang="da-DK" smtClean="0"/>
              <a:pPr algn="r"/>
              <a:t>37</a:t>
            </a:fld>
            <a:endParaRPr lang="da-DK"/>
          </a:p>
        </p:txBody>
      </p:sp>
      <p:sp>
        <p:nvSpPr>
          <p:cNvPr id="8" name="TextBox 7"/>
          <p:cNvSpPr txBox="1"/>
          <p:nvPr/>
        </p:nvSpPr>
        <p:spPr>
          <a:xfrm>
            <a:off x="3059832" y="168895"/>
            <a:ext cx="5976664" cy="307777"/>
          </a:xfrm>
          <a:prstGeom prst="rect">
            <a:avLst/>
          </a:prstGeom>
          <a:noFill/>
        </p:spPr>
        <p:txBody>
          <a:bodyPr wrap="square" rtlCol="0" anchor="ctr">
            <a:spAutoFit/>
          </a:bodyPr>
          <a:lstStyle/>
          <a:p>
            <a:pPr algn="r"/>
            <a:r>
              <a:rPr lang="da-DK" sz="1400" i="1" smtClean="0">
                <a:latin typeface="Calibri" pitchFamily="34" charset="0"/>
              </a:rPr>
              <a:t>Political Marketing Theory (POL592), Masaryk University, 16th-18th March 2015</a:t>
            </a:r>
            <a:endParaRPr lang="en-US" sz="1400" i="1">
              <a:latin typeface="Calibri" pitchFamily="34"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6856" y="2636912"/>
            <a:ext cx="7413576" cy="3384376"/>
          </a:xfrm>
        </p:spPr>
        <p:txBody>
          <a:bodyPr>
            <a:normAutofit/>
          </a:bodyPr>
          <a:lstStyle/>
          <a:p>
            <a:pPr marL="0" indent="0" defTabSz="360000">
              <a:lnSpc>
                <a:spcPct val="100000"/>
              </a:lnSpc>
              <a:buNone/>
            </a:pPr>
            <a:r>
              <a:rPr lang="da-DK" sz="2000" smtClean="0">
                <a:solidFill>
                  <a:schemeClr val="tx1"/>
                </a:solidFill>
                <a:latin typeface="Calibri" pitchFamily="34" charset="0"/>
              </a:rPr>
              <a:t>Joins the normative and analytic stakeholder approaches</a:t>
            </a:r>
          </a:p>
          <a:p>
            <a:pPr marL="0" indent="0" defTabSz="360000">
              <a:lnSpc>
                <a:spcPct val="100000"/>
              </a:lnSpc>
              <a:buNone/>
            </a:pPr>
            <a:endParaRPr lang="da-DK" sz="2000" smtClean="0">
              <a:solidFill>
                <a:schemeClr val="tx1"/>
              </a:solidFill>
              <a:latin typeface="Calibri" pitchFamily="34" charset="0"/>
            </a:endParaRPr>
          </a:p>
          <a:p>
            <a:pPr marL="0" indent="0" defTabSz="360000">
              <a:lnSpc>
                <a:spcPct val="100000"/>
              </a:lnSpc>
              <a:buNone/>
            </a:pPr>
            <a:r>
              <a:rPr lang="da-DK" sz="2000" smtClean="0">
                <a:solidFill>
                  <a:schemeClr val="tx1"/>
                </a:solidFill>
                <a:latin typeface="Calibri" pitchFamily="34" charset="0"/>
              </a:rPr>
              <a:t>Takes </a:t>
            </a:r>
            <a:r>
              <a:rPr lang="da-DK" sz="2000" smtClean="0">
                <a:solidFill>
                  <a:schemeClr val="tx1"/>
                </a:solidFill>
                <a:latin typeface="Calibri" pitchFamily="34" charset="0"/>
              </a:rPr>
              <a:t>human nature into consideration</a:t>
            </a:r>
          </a:p>
          <a:p>
            <a:pPr marL="0" indent="0" defTabSz="360000">
              <a:lnSpc>
                <a:spcPct val="100000"/>
              </a:lnSpc>
              <a:buNone/>
            </a:pPr>
            <a:endParaRPr lang="da-DK" sz="2000" smtClean="0">
              <a:solidFill>
                <a:schemeClr val="tx1"/>
              </a:solidFill>
              <a:latin typeface="Calibri" pitchFamily="34" charset="0"/>
            </a:endParaRPr>
          </a:p>
          <a:p>
            <a:pPr marL="0" indent="0" defTabSz="360000">
              <a:lnSpc>
                <a:spcPct val="100000"/>
              </a:lnSpc>
              <a:buNone/>
            </a:pPr>
            <a:r>
              <a:rPr lang="da-DK" sz="2000" smtClean="0">
                <a:solidFill>
                  <a:schemeClr val="tx1"/>
                </a:solidFill>
                <a:latin typeface="Calibri" pitchFamily="34" charset="0"/>
              </a:rPr>
              <a:t>Focuses on relationships and interactions</a:t>
            </a:r>
          </a:p>
          <a:p>
            <a:pPr marL="0" indent="0" defTabSz="360000">
              <a:lnSpc>
                <a:spcPct val="100000"/>
              </a:lnSpc>
              <a:buNone/>
            </a:pPr>
            <a:endParaRPr lang="da-DK" sz="2000" smtClean="0">
              <a:solidFill>
                <a:schemeClr val="tx1"/>
              </a:solidFill>
              <a:latin typeface="Calibri" pitchFamily="34" charset="0"/>
            </a:endParaRPr>
          </a:p>
          <a:p>
            <a:pPr marL="0" indent="0" defTabSz="360000">
              <a:lnSpc>
                <a:spcPct val="100000"/>
              </a:lnSpc>
              <a:buNone/>
            </a:pPr>
            <a:r>
              <a:rPr lang="da-DK" sz="2000" smtClean="0">
                <a:solidFill>
                  <a:schemeClr val="tx1"/>
                </a:solidFill>
                <a:latin typeface="Calibri" pitchFamily="34" charset="0"/>
              </a:rPr>
              <a:t>Provides concrete guidelines for political managers (rather than a focus on stakeholders in general)</a:t>
            </a:r>
            <a:endParaRPr lang="da-DK" sz="2000" dirty="0">
              <a:solidFill>
                <a:schemeClr val="tx1"/>
              </a:solidFill>
              <a:latin typeface="Calibri" pitchFamily="34" charset="0"/>
            </a:endParaRPr>
          </a:p>
        </p:txBody>
      </p:sp>
      <p:pic>
        <p:nvPicPr>
          <p:cNvPr id="5" name="Picture 2"/>
          <p:cNvPicPr>
            <a:picLocks noChangeAspect="1" noChangeArrowheads="1"/>
          </p:cNvPicPr>
          <p:nvPr/>
        </p:nvPicPr>
        <p:blipFill>
          <a:blip r:embed="rId2" cstate="print"/>
          <a:srcRect/>
          <a:stretch>
            <a:fillRect/>
          </a:stretch>
        </p:blipFill>
        <p:spPr bwMode="auto">
          <a:xfrm>
            <a:off x="213122" y="6165304"/>
            <a:ext cx="3206750" cy="484187"/>
          </a:xfrm>
          <a:prstGeom prst="rect">
            <a:avLst/>
          </a:prstGeom>
          <a:noFill/>
          <a:ln w="9525">
            <a:noFill/>
            <a:miter lim="800000"/>
            <a:headEnd/>
            <a:tailEnd/>
          </a:ln>
          <a:effectLst/>
        </p:spPr>
      </p:pic>
      <p:sp>
        <p:nvSpPr>
          <p:cNvPr id="6" name="TextBox 5"/>
          <p:cNvSpPr txBox="1"/>
          <p:nvPr/>
        </p:nvSpPr>
        <p:spPr>
          <a:xfrm>
            <a:off x="755576" y="1556792"/>
            <a:ext cx="7416824" cy="587533"/>
          </a:xfrm>
          <a:prstGeom prst="rect">
            <a:avLst/>
          </a:prstGeom>
          <a:noFill/>
        </p:spPr>
        <p:txBody>
          <a:bodyPr wrap="square" rtlCol="0">
            <a:spAutoFit/>
          </a:bodyPr>
          <a:lstStyle/>
          <a:p>
            <a:pPr algn="ctr"/>
            <a:r>
              <a:rPr lang="da-DK" sz="4400" smtClean="0">
                <a:latin typeface="Calibri" pitchFamily="34" charset="0"/>
              </a:rPr>
              <a:t>Convergent stakeholder theory</a:t>
            </a:r>
            <a:endParaRPr lang="en-US" sz="4400">
              <a:latin typeface="Calibri" pitchFamily="34" charset="0"/>
            </a:endParaRPr>
          </a:p>
        </p:txBody>
      </p:sp>
      <p:sp>
        <p:nvSpPr>
          <p:cNvPr id="7" name="Slide Number Placeholder 3"/>
          <p:cNvSpPr>
            <a:spLocks noGrp="1"/>
          </p:cNvSpPr>
          <p:nvPr>
            <p:ph type="sldNum" sz="quarter" idx="10"/>
          </p:nvPr>
        </p:nvSpPr>
        <p:spPr>
          <a:xfrm>
            <a:off x="6804248" y="6309320"/>
            <a:ext cx="2133600" cy="365125"/>
          </a:xfrm>
        </p:spPr>
        <p:txBody>
          <a:bodyPr/>
          <a:lstStyle/>
          <a:p>
            <a:pPr algn="r"/>
            <a:fld id="{4A778A20-C4FB-4A5D-BA56-B6F7BCAF0113}" type="slidenum">
              <a:rPr lang="da-DK" smtClean="0"/>
              <a:pPr algn="r"/>
              <a:t>38</a:t>
            </a:fld>
            <a:endParaRPr lang="da-DK"/>
          </a:p>
        </p:txBody>
      </p:sp>
      <p:sp>
        <p:nvSpPr>
          <p:cNvPr id="8" name="TextBox 7"/>
          <p:cNvSpPr txBox="1"/>
          <p:nvPr/>
        </p:nvSpPr>
        <p:spPr>
          <a:xfrm>
            <a:off x="3059832" y="168895"/>
            <a:ext cx="5976664" cy="307777"/>
          </a:xfrm>
          <a:prstGeom prst="rect">
            <a:avLst/>
          </a:prstGeom>
          <a:noFill/>
        </p:spPr>
        <p:txBody>
          <a:bodyPr wrap="square" rtlCol="0" anchor="ctr">
            <a:spAutoFit/>
          </a:bodyPr>
          <a:lstStyle/>
          <a:p>
            <a:pPr algn="r"/>
            <a:r>
              <a:rPr lang="da-DK" sz="1400" i="1" smtClean="0">
                <a:latin typeface="Calibri" pitchFamily="34" charset="0"/>
              </a:rPr>
              <a:t>Political Marketing Theory (POL592), Masaryk University, 16th-18th March 2015</a:t>
            </a:r>
            <a:endParaRPr lang="en-US" sz="1400" i="1">
              <a:latin typeface="Calibri" pitchFamily="34"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22871" y="2636912"/>
            <a:ext cx="6877521" cy="3384376"/>
          </a:xfrm>
        </p:spPr>
        <p:txBody>
          <a:bodyPr>
            <a:noAutofit/>
          </a:bodyPr>
          <a:lstStyle/>
          <a:p>
            <a:pPr marL="0" indent="0" defTabSz="360000">
              <a:lnSpc>
                <a:spcPct val="100000"/>
              </a:lnSpc>
              <a:buNone/>
            </a:pPr>
            <a:r>
              <a:rPr lang="da-DK" sz="1800" smtClean="0">
                <a:solidFill>
                  <a:schemeClr val="tx1"/>
                </a:solidFill>
                <a:latin typeface="Calibri" pitchFamily="34" charset="0"/>
              </a:rPr>
              <a:t>There are several ways of categorising stakeholders:</a:t>
            </a:r>
          </a:p>
          <a:p>
            <a:pPr marL="0" indent="0" defTabSz="360000">
              <a:lnSpc>
                <a:spcPct val="100000"/>
              </a:lnSpc>
              <a:buNone/>
            </a:pPr>
            <a:endParaRPr lang="da-DK" sz="1800" smtClean="0">
              <a:solidFill>
                <a:schemeClr val="tx1"/>
              </a:solidFill>
              <a:latin typeface="Calibri" pitchFamily="34" charset="0"/>
            </a:endParaRPr>
          </a:p>
          <a:p>
            <a:pPr marL="0" lvl="1" indent="0" defTabSz="360000">
              <a:lnSpc>
                <a:spcPct val="100000"/>
              </a:lnSpc>
              <a:buNone/>
            </a:pPr>
            <a:r>
              <a:rPr lang="da-DK" sz="1800" smtClean="0">
                <a:solidFill>
                  <a:schemeClr val="tx1"/>
                </a:solidFill>
                <a:latin typeface="Calibri" pitchFamily="34" charset="0"/>
              </a:rPr>
              <a:t>	-	Whether they are </a:t>
            </a:r>
            <a:r>
              <a:rPr lang="da-DK" sz="1800" b="1" smtClean="0">
                <a:solidFill>
                  <a:schemeClr val="tx1"/>
                </a:solidFill>
                <a:latin typeface="Calibri" pitchFamily="34" charset="0"/>
              </a:rPr>
              <a:t>internal</a:t>
            </a:r>
            <a:r>
              <a:rPr lang="da-DK" sz="1800" smtClean="0">
                <a:solidFill>
                  <a:schemeClr val="tx1"/>
                </a:solidFill>
                <a:latin typeface="Calibri" pitchFamily="34" charset="0"/>
              </a:rPr>
              <a:t> or </a:t>
            </a:r>
            <a:r>
              <a:rPr lang="da-DK" sz="1800" b="1" smtClean="0">
                <a:solidFill>
                  <a:schemeClr val="tx1"/>
                </a:solidFill>
                <a:latin typeface="Calibri" pitchFamily="34" charset="0"/>
              </a:rPr>
              <a:t>external</a:t>
            </a:r>
            <a:r>
              <a:rPr lang="da-DK" sz="1800" smtClean="0">
                <a:solidFill>
                  <a:schemeClr val="tx1"/>
                </a:solidFill>
                <a:latin typeface="Calibri" pitchFamily="34" charset="0"/>
              </a:rPr>
              <a:t> to the organisation</a:t>
            </a:r>
          </a:p>
          <a:p>
            <a:pPr marL="0" lvl="1" indent="0" defTabSz="360000">
              <a:lnSpc>
                <a:spcPct val="100000"/>
              </a:lnSpc>
              <a:buNone/>
            </a:pPr>
            <a:endParaRPr lang="da-DK" sz="1800" smtClean="0">
              <a:solidFill>
                <a:schemeClr val="tx1"/>
              </a:solidFill>
              <a:latin typeface="Calibri" pitchFamily="34" charset="0"/>
            </a:endParaRPr>
          </a:p>
          <a:p>
            <a:pPr marL="0" lvl="1" indent="0" defTabSz="360000">
              <a:lnSpc>
                <a:spcPct val="100000"/>
              </a:lnSpc>
              <a:buNone/>
            </a:pPr>
            <a:r>
              <a:rPr lang="da-DK" sz="1800" smtClean="0">
                <a:solidFill>
                  <a:schemeClr val="tx1"/>
                </a:solidFill>
                <a:latin typeface="Calibri" pitchFamily="34" charset="0"/>
              </a:rPr>
              <a:t>	-	Whether they are </a:t>
            </a:r>
            <a:r>
              <a:rPr lang="da-DK" sz="1800" b="1" smtClean="0">
                <a:solidFill>
                  <a:schemeClr val="tx1"/>
                </a:solidFill>
                <a:latin typeface="Calibri" pitchFamily="34" charset="0"/>
              </a:rPr>
              <a:t>primary</a:t>
            </a:r>
            <a:r>
              <a:rPr lang="da-DK" sz="1800" smtClean="0">
                <a:solidFill>
                  <a:schemeClr val="tx1"/>
                </a:solidFill>
                <a:latin typeface="Calibri" pitchFamily="34" charset="0"/>
              </a:rPr>
              <a:t> or </a:t>
            </a:r>
            <a:r>
              <a:rPr lang="da-DK" sz="1800" b="1" smtClean="0">
                <a:solidFill>
                  <a:schemeClr val="tx1"/>
                </a:solidFill>
                <a:latin typeface="Calibri" pitchFamily="34" charset="0"/>
              </a:rPr>
              <a:t>secondary</a:t>
            </a:r>
          </a:p>
          <a:p>
            <a:pPr marL="0" lvl="1" indent="0" defTabSz="360000">
              <a:lnSpc>
                <a:spcPct val="100000"/>
              </a:lnSpc>
              <a:buNone/>
            </a:pPr>
            <a:endParaRPr lang="da-DK" sz="1800" smtClean="0">
              <a:solidFill>
                <a:schemeClr val="tx1"/>
              </a:solidFill>
              <a:latin typeface="Calibri" pitchFamily="34" charset="0"/>
            </a:endParaRPr>
          </a:p>
          <a:p>
            <a:pPr marL="0" lvl="1" indent="0" defTabSz="360000">
              <a:lnSpc>
                <a:spcPct val="100000"/>
              </a:lnSpc>
              <a:buNone/>
            </a:pPr>
            <a:r>
              <a:rPr lang="da-DK" sz="1800" smtClean="0">
                <a:solidFill>
                  <a:schemeClr val="tx1"/>
                </a:solidFill>
                <a:latin typeface="Calibri" pitchFamily="34" charset="0"/>
              </a:rPr>
              <a:t>	-	Whether they are </a:t>
            </a:r>
            <a:r>
              <a:rPr lang="da-DK" sz="1800" b="1" smtClean="0">
                <a:solidFill>
                  <a:schemeClr val="tx1"/>
                </a:solidFill>
                <a:latin typeface="Calibri" pitchFamily="34" charset="0"/>
              </a:rPr>
              <a:t>core</a:t>
            </a:r>
            <a:r>
              <a:rPr lang="da-DK" sz="1800" smtClean="0">
                <a:solidFill>
                  <a:schemeClr val="tx1"/>
                </a:solidFill>
                <a:latin typeface="Calibri" pitchFamily="34" charset="0"/>
              </a:rPr>
              <a:t>, </a:t>
            </a:r>
            <a:r>
              <a:rPr lang="da-DK" sz="1800" b="1" smtClean="0">
                <a:solidFill>
                  <a:schemeClr val="tx1"/>
                </a:solidFill>
                <a:latin typeface="Calibri" pitchFamily="34" charset="0"/>
              </a:rPr>
              <a:t>strategic</a:t>
            </a:r>
            <a:r>
              <a:rPr lang="da-DK" sz="1800" smtClean="0">
                <a:solidFill>
                  <a:schemeClr val="tx1"/>
                </a:solidFill>
                <a:latin typeface="Calibri" pitchFamily="34" charset="0"/>
              </a:rPr>
              <a:t> or </a:t>
            </a:r>
            <a:r>
              <a:rPr lang="da-DK" sz="1800" b="1" smtClean="0">
                <a:solidFill>
                  <a:schemeClr val="tx1"/>
                </a:solidFill>
                <a:latin typeface="Calibri" pitchFamily="34" charset="0"/>
              </a:rPr>
              <a:t>environmental</a:t>
            </a:r>
          </a:p>
          <a:p>
            <a:pPr marL="0" lvl="1" indent="0" defTabSz="360000">
              <a:lnSpc>
                <a:spcPct val="100000"/>
              </a:lnSpc>
              <a:buNone/>
            </a:pPr>
            <a:endParaRPr lang="da-DK" sz="1800" smtClean="0">
              <a:solidFill>
                <a:schemeClr val="tx1"/>
              </a:solidFill>
              <a:latin typeface="Calibri" pitchFamily="34" charset="0"/>
            </a:endParaRPr>
          </a:p>
          <a:p>
            <a:pPr marL="0" lvl="1" indent="0" defTabSz="360000">
              <a:lnSpc>
                <a:spcPct val="100000"/>
              </a:lnSpc>
              <a:buNone/>
            </a:pPr>
            <a:r>
              <a:rPr lang="da-DK" sz="1800" smtClean="0">
                <a:solidFill>
                  <a:schemeClr val="tx1"/>
                </a:solidFill>
                <a:latin typeface="Calibri" pitchFamily="34" charset="0"/>
              </a:rPr>
              <a:t>	-	The stakeholder’s level of </a:t>
            </a:r>
            <a:r>
              <a:rPr lang="da-DK" sz="1800" b="1" smtClean="0">
                <a:solidFill>
                  <a:schemeClr val="tx1"/>
                </a:solidFill>
                <a:latin typeface="Calibri" pitchFamily="34" charset="0"/>
              </a:rPr>
              <a:t>power </a:t>
            </a:r>
            <a:r>
              <a:rPr lang="da-DK" sz="1800" smtClean="0">
                <a:latin typeface="Calibri" pitchFamily="34" charset="0"/>
              </a:rPr>
              <a:t>relative to the political 			actor, </a:t>
            </a:r>
            <a:r>
              <a:rPr lang="da-DK" sz="1800" smtClean="0">
                <a:solidFill>
                  <a:schemeClr val="tx1"/>
                </a:solidFill>
                <a:latin typeface="Calibri" pitchFamily="34" charset="0"/>
              </a:rPr>
              <a:t>the </a:t>
            </a:r>
            <a:r>
              <a:rPr lang="da-DK" sz="1800" b="1" smtClean="0">
                <a:solidFill>
                  <a:schemeClr val="tx1"/>
                </a:solidFill>
                <a:latin typeface="Calibri" pitchFamily="34" charset="0"/>
              </a:rPr>
              <a:t>legitimacy</a:t>
            </a:r>
            <a:r>
              <a:rPr lang="da-DK" sz="1800" smtClean="0">
                <a:solidFill>
                  <a:schemeClr val="tx1"/>
                </a:solidFill>
                <a:latin typeface="Calibri" pitchFamily="34" charset="0"/>
              </a:rPr>
              <a:t> of the issue and the </a:t>
            </a:r>
            <a:r>
              <a:rPr lang="da-DK" sz="1800" b="1" smtClean="0">
                <a:solidFill>
                  <a:schemeClr val="tx1"/>
                </a:solidFill>
                <a:latin typeface="Calibri" pitchFamily="34" charset="0"/>
              </a:rPr>
              <a:t>urgency</a:t>
            </a:r>
            <a:r>
              <a:rPr lang="da-DK" sz="1800" smtClean="0">
                <a:solidFill>
                  <a:schemeClr val="tx1"/>
                </a:solidFill>
                <a:latin typeface="Calibri" pitchFamily="34" charset="0"/>
              </a:rPr>
              <a:t> with 				which the issue needs to be addressed</a:t>
            </a:r>
          </a:p>
          <a:p>
            <a:pPr marL="0" indent="0" defTabSz="360000">
              <a:lnSpc>
                <a:spcPct val="100000"/>
              </a:lnSpc>
              <a:buNone/>
            </a:pPr>
            <a:endParaRPr lang="da-DK" sz="1800" smtClean="0">
              <a:solidFill>
                <a:schemeClr val="tx1"/>
              </a:solidFill>
              <a:latin typeface="Calibri" pitchFamily="34" charset="0"/>
            </a:endParaRPr>
          </a:p>
        </p:txBody>
      </p:sp>
      <p:pic>
        <p:nvPicPr>
          <p:cNvPr id="5" name="Picture 2"/>
          <p:cNvPicPr>
            <a:picLocks noChangeAspect="1" noChangeArrowheads="1"/>
          </p:cNvPicPr>
          <p:nvPr/>
        </p:nvPicPr>
        <p:blipFill>
          <a:blip r:embed="rId2" cstate="print"/>
          <a:srcRect/>
          <a:stretch>
            <a:fillRect/>
          </a:stretch>
        </p:blipFill>
        <p:spPr bwMode="auto">
          <a:xfrm>
            <a:off x="213122" y="6165304"/>
            <a:ext cx="3206750" cy="484187"/>
          </a:xfrm>
          <a:prstGeom prst="rect">
            <a:avLst/>
          </a:prstGeom>
          <a:noFill/>
          <a:ln w="9525">
            <a:noFill/>
            <a:miter lim="800000"/>
            <a:headEnd/>
            <a:tailEnd/>
          </a:ln>
          <a:effectLst/>
        </p:spPr>
      </p:pic>
      <p:sp>
        <p:nvSpPr>
          <p:cNvPr id="6" name="TextBox 5"/>
          <p:cNvSpPr txBox="1"/>
          <p:nvPr/>
        </p:nvSpPr>
        <p:spPr>
          <a:xfrm>
            <a:off x="755576" y="1556792"/>
            <a:ext cx="7416824" cy="587533"/>
          </a:xfrm>
          <a:prstGeom prst="rect">
            <a:avLst/>
          </a:prstGeom>
          <a:noFill/>
        </p:spPr>
        <p:txBody>
          <a:bodyPr wrap="square" rtlCol="0">
            <a:spAutoFit/>
          </a:bodyPr>
          <a:lstStyle/>
          <a:p>
            <a:pPr algn="ctr"/>
            <a:r>
              <a:rPr lang="da-DK" sz="4400" smtClean="0">
                <a:latin typeface="Calibri" pitchFamily="34" charset="0"/>
              </a:rPr>
              <a:t>Categorising stakeholders</a:t>
            </a:r>
            <a:endParaRPr lang="en-US" sz="4400">
              <a:latin typeface="Calibri" pitchFamily="34" charset="0"/>
            </a:endParaRPr>
          </a:p>
        </p:txBody>
      </p:sp>
      <p:sp>
        <p:nvSpPr>
          <p:cNvPr id="7" name="Slide Number Placeholder 3"/>
          <p:cNvSpPr>
            <a:spLocks noGrp="1"/>
          </p:cNvSpPr>
          <p:nvPr>
            <p:ph type="sldNum" sz="quarter" idx="10"/>
          </p:nvPr>
        </p:nvSpPr>
        <p:spPr>
          <a:xfrm>
            <a:off x="6804248" y="6309320"/>
            <a:ext cx="2133600" cy="365125"/>
          </a:xfrm>
        </p:spPr>
        <p:txBody>
          <a:bodyPr/>
          <a:lstStyle/>
          <a:p>
            <a:pPr algn="r"/>
            <a:fld id="{4A778A20-C4FB-4A5D-BA56-B6F7BCAF0113}" type="slidenum">
              <a:rPr lang="da-DK" smtClean="0"/>
              <a:pPr algn="r"/>
              <a:t>39</a:t>
            </a:fld>
            <a:endParaRPr lang="da-DK"/>
          </a:p>
        </p:txBody>
      </p:sp>
      <p:sp>
        <p:nvSpPr>
          <p:cNvPr id="8" name="TextBox 7"/>
          <p:cNvSpPr txBox="1"/>
          <p:nvPr/>
        </p:nvSpPr>
        <p:spPr>
          <a:xfrm>
            <a:off x="3059832" y="168895"/>
            <a:ext cx="5976664" cy="307777"/>
          </a:xfrm>
          <a:prstGeom prst="rect">
            <a:avLst/>
          </a:prstGeom>
          <a:noFill/>
        </p:spPr>
        <p:txBody>
          <a:bodyPr wrap="square" rtlCol="0" anchor="ctr">
            <a:spAutoFit/>
          </a:bodyPr>
          <a:lstStyle/>
          <a:p>
            <a:pPr algn="r"/>
            <a:r>
              <a:rPr lang="da-DK" sz="1400" i="1" smtClean="0">
                <a:latin typeface="Calibri" pitchFamily="34" charset="0"/>
              </a:rPr>
              <a:t>Political Marketing Theory (POL592), Masaryk University, 16th-18th March 2015</a:t>
            </a:r>
            <a:endParaRPr lang="en-US" sz="1400" i="1">
              <a:latin typeface="Calibri"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47664" y="2708920"/>
            <a:ext cx="6192688" cy="3168352"/>
          </a:xfrm>
        </p:spPr>
        <p:txBody>
          <a:bodyPr>
            <a:normAutofit/>
          </a:bodyPr>
          <a:lstStyle/>
          <a:p>
            <a:pPr marL="0" indent="0" defTabSz="360000">
              <a:lnSpc>
                <a:spcPct val="100000"/>
              </a:lnSpc>
              <a:buNone/>
            </a:pPr>
            <a:r>
              <a:rPr lang="en-GB" sz="1800" smtClean="0">
                <a:solidFill>
                  <a:schemeClr val="tx1"/>
                </a:solidFill>
                <a:latin typeface="Calibri" pitchFamily="34" charset="0"/>
              </a:rPr>
              <a:t>The concept of exchange is central to understanding marketing</a:t>
            </a:r>
          </a:p>
          <a:p>
            <a:pPr marL="0" indent="0" defTabSz="360000">
              <a:lnSpc>
                <a:spcPct val="100000"/>
              </a:lnSpc>
              <a:buNone/>
            </a:pPr>
            <a:endParaRPr lang="en-GB" sz="1800">
              <a:latin typeface="Calibri" pitchFamily="34" charset="0"/>
            </a:endParaRPr>
          </a:p>
          <a:p>
            <a:pPr marL="0" indent="0" defTabSz="360000">
              <a:lnSpc>
                <a:spcPct val="100000"/>
              </a:lnSpc>
              <a:buNone/>
            </a:pPr>
            <a:r>
              <a:rPr lang="en-GB" sz="1800" smtClean="0">
                <a:latin typeface="Calibri" pitchFamily="34" charset="0"/>
              </a:rPr>
              <a:t>Initially,</a:t>
            </a:r>
            <a:r>
              <a:rPr lang="en-GB" sz="1800" smtClean="0">
                <a:solidFill>
                  <a:schemeClr val="tx1"/>
                </a:solidFill>
                <a:latin typeface="Calibri" pitchFamily="34" charset="0"/>
              </a:rPr>
              <a:t> the commercial exchange was seen as a transaction</a:t>
            </a:r>
          </a:p>
          <a:p>
            <a:pPr marL="0" indent="0" defTabSz="360000">
              <a:lnSpc>
                <a:spcPct val="100000"/>
              </a:lnSpc>
              <a:buNone/>
            </a:pPr>
            <a:endParaRPr lang="en-GB" sz="1800">
              <a:latin typeface="Calibri" pitchFamily="34" charset="0"/>
            </a:endParaRPr>
          </a:p>
          <a:p>
            <a:pPr marL="0" indent="0" defTabSz="360000">
              <a:lnSpc>
                <a:spcPct val="100000"/>
              </a:lnSpc>
              <a:buNone/>
            </a:pPr>
            <a:r>
              <a:rPr lang="en-GB" sz="1800" smtClean="0">
                <a:solidFill>
                  <a:schemeClr val="tx1"/>
                </a:solidFill>
                <a:latin typeface="Calibri" pitchFamily="34" charset="0"/>
              </a:rPr>
              <a:t>In the 1990’s, the exchange was seen as part of a wider relationship management exercise</a:t>
            </a:r>
          </a:p>
          <a:p>
            <a:pPr marL="0" indent="0" defTabSz="360000">
              <a:lnSpc>
                <a:spcPct val="100000"/>
              </a:lnSpc>
              <a:buNone/>
            </a:pPr>
            <a:endParaRPr lang="en-GB" sz="1800">
              <a:latin typeface="Calibri" pitchFamily="34" charset="0"/>
            </a:endParaRPr>
          </a:p>
          <a:p>
            <a:pPr marL="0" indent="0" defTabSz="360000">
              <a:lnSpc>
                <a:spcPct val="100000"/>
              </a:lnSpc>
              <a:buNone/>
            </a:pPr>
            <a:r>
              <a:rPr lang="en-GB" sz="1800" smtClean="0">
                <a:solidFill>
                  <a:schemeClr val="tx1"/>
                </a:solidFill>
                <a:latin typeface="Calibri" pitchFamily="34" charset="0"/>
              </a:rPr>
              <a:t>In the last ten years, the focus has moved to the </a:t>
            </a:r>
            <a:r>
              <a:rPr lang="en-GB" sz="1800" i="1" smtClean="0">
                <a:solidFill>
                  <a:schemeClr val="tx1"/>
                </a:solidFill>
                <a:latin typeface="Calibri" pitchFamily="34" charset="0"/>
              </a:rPr>
              <a:t>value</a:t>
            </a:r>
            <a:r>
              <a:rPr lang="en-GB" sz="1800" smtClean="0">
                <a:solidFill>
                  <a:schemeClr val="tx1"/>
                </a:solidFill>
                <a:latin typeface="Calibri" pitchFamily="34" charset="0"/>
              </a:rPr>
              <a:t> that the exchange facilitates, rather than the exchange itself</a:t>
            </a:r>
            <a:endParaRPr lang="en-GB" sz="1800">
              <a:solidFill>
                <a:schemeClr val="tx1"/>
              </a:solidFill>
              <a:latin typeface="Calibri" pitchFamily="34" charset="0"/>
            </a:endParaRPr>
          </a:p>
        </p:txBody>
      </p:sp>
      <p:pic>
        <p:nvPicPr>
          <p:cNvPr id="5" name="Picture 2"/>
          <p:cNvPicPr>
            <a:picLocks noChangeAspect="1" noChangeArrowheads="1"/>
          </p:cNvPicPr>
          <p:nvPr/>
        </p:nvPicPr>
        <p:blipFill>
          <a:blip r:embed="rId2" cstate="print"/>
          <a:srcRect/>
          <a:stretch>
            <a:fillRect/>
          </a:stretch>
        </p:blipFill>
        <p:spPr bwMode="auto">
          <a:xfrm>
            <a:off x="213122" y="6165304"/>
            <a:ext cx="3206750" cy="484187"/>
          </a:xfrm>
          <a:prstGeom prst="rect">
            <a:avLst/>
          </a:prstGeom>
          <a:noFill/>
          <a:ln w="9525">
            <a:noFill/>
            <a:miter lim="800000"/>
            <a:headEnd/>
            <a:tailEnd/>
          </a:ln>
          <a:effectLst/>
        </p:spPr>
      </p:pic>
      <p:sp>
        <p:nvSpPr>
          <p:cNvPr id="6" name="TextBox 5"/>
          <p:cNvSpPr txBox="1"/>
          <p:nvPr/>
        </p:nvSpPr>
        <p:spPr>
          <a:xfrm>
            <a:off x="755576" y="1556792"/>
            <a:ext cx="7416824" cy="769441"/>
          </a:xfrm>
          <a:prstGeom prst="rect">
            <a:avLst/>
          </a:prstGeom>
          <a:noFill/>
        </p:spPr>
        <p:txBody>
          <a:bodyPr wrap="square" rtlCol="0">
            <a:spAutoFit/>
          </a:bodyPr>
          <a:lstStyle/>
          <a:p>
            <a:pPr algn="ctr"/>
            <a:r>
              <a:rPr lang="da-DK" sz="4400" smtClean="0">
                <a:latin typeface="Calibri" pitchFamily="34" charset="0"/>
              </a:rPr>
              <a:t>The political exchange</a:t>
            </a:r>
            <a:endParaRPr lang="en-US" sz="4400">
              <a:latin typeface="Calibri" pitchFamily="34" charset="0"/>
            </a:endParaRPr>
          </a:p>
        </p:txBody>
      </p:sp>
      <p:sp>
        <p:nvSpPr>
          <p:cNvPr id="8" name="Slide Number Placeholder 3"/>
          <p:cNvSpPr>
            <a:spLocks noGrp="1"/>
          </p:cNvSpPr>
          <p:nvPr>
            <p:ph type="sldNum" sz="quarter" idx="10"/>
          </p:nvPr>
        </p:nvSpPr>
        <p:spPr>
          <a:xfrm>
            <a:off x="6804248" y="6309320"/>
            <a:ext cx="2133600" cy="365125"/>
          </a:xfrm>
        </p:spPr>
        <p:txBody>
          <a:bodyPr/>
          <a:lstStyle/>
          <a:p>
            <a:pPr algn="r"/>
            <a:fld id="{4A778A20-C4FB-4A5D-BA56-B6F7BCAF0113}" type="slidenum">
              <a:rPr lang="da-DK" smtClean="0"/>
              <a:pPr algn="r"/>
              <a:t>4</a:t>
            </a:fld>
            <a:endParaRPr lang="da-DK"/>
          </a:p>
        </p:txBody>
      </p:sp>
      <p:sp>
        <p:nvSpPr>
          <p:cNvPr id="9" name="TextBox 8"/>
          <p:cNvSpPr txBox="1"/>
          <p:nvPr/>
        </p:nvSpPr>
        <p:spPr>
          <a:xfrm>
            <a:off x="3059832" y="168895"/>
            <a:ext cx="5976664" cy="307777"/>
          </a:xfrm>
          <a:prstGeom prst="rect">
            <a:avLst/>
          </a:prstGeom>
          <a:noFill/>
        </p:spPr>
        <p:txBody>
          <a:bodyPr wrap="square" rtlCol="0" anchor="ctr">
            <a:spAutoFit/>
          </a:bodyPr>
          <a:lstStyle/>
          <a:p>
            <a:pPr algn="r"/>
            <a:r>
              <a:rPr lang="da-DK" sz="1400" i="1" smtClean="0">
                <a:latin typeface="Calibri" pitchFamily="34" charset="0"/>
              </a:rPr>
              <a:t>Political Marketing Theory (POL592), Masaryk University, 16th-18th March 2015</a:t>
            </a:r>
            <a:endParaRPr lang="en-US" sz="1400" i="1">
              <a:latin typeface="Calibri" pitchFamily="34"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71600" y="2492896"/>
            <a:ext cx="7381577" cy="3384376"/>
          </a:xfrm>
        </p:spPr>
        <p:txBody>
          <a:bodyPr>
            <a:noAutofit/>
          </a:bodyPr>
          <a:lstStyle/>
          <a:p>
            <a:pPr marL="0" indent="0" defTabSz="360000">
              <a:lnSpc>
                <a:spcPct val="100000"/>
              </a:lnSpc>
              <a:buNone/>
            </a:pPr>
            <a:r>
              <a:rPr lang="da-DK" sz="1800" smtClean="0">
                <a:solidFill>
                  <a:schemeClr val="tx1"/>
                </a:solidFill>
                <a:latin typeface="Calibri" pitchFamily="34" charset="0"/>
              </a:rPr>
              <a:t>The </a:t>
            </a:r>
            <a:r>
              <a:rPr lang="da-DK" sz="1800" b="1" smtClean="0">
                <a:solidFill>
                  <a:schemeClr val="tx1"/>
                </a:solidFill>
                <a:latin typeface="Calibri" pitchFamily="34" charset="0"/>
              </a:rPr>
              <a:t>power</a:t>
            </a:r>
            <a:r>
              <a:rPr lang="da-DK" sz="1800" smtClean="0">
                <a:solidFill>
                  <a:schemeClr val="tx1"/>
                </a:solidFill>
                <a:latin typeface="Calibri" pitchFamily="34" charset="0"/>
              </a:rPr>
              <a:t>, </a:t>
            </a:r>
            <a:r>
              <a:rPr lang="da-DK" sz="1800" b="1" smtClean="0">
                <a:solidFill>
                  <a:schemeClr val="tx1"/>
                </a:solidFill>
                <a:latin typeface="Calibri" pitchFamily="34" charset="0"/>
              </a:rPr>
              <a:t>legitimacy</a:t>
            </a:r>
            <a:r>
              <a:rPr lang="da-DK" sz="1800" smtClean="0">
                <a:solidFill>
                  <a:schemeClr val="tx1"/>
                </a:solidFill>
                <a:latin typeface="Calibri" pitchFamily="34" charset="0"/>
              </a:rPr>
              <a:t> and </a:t>
            </a:r>
            <a:r>
              <a:rPr lang="da-DK" sz="1800" b="1" smtClean="0">
                <a:solidFill>
                  <a:schemeClr val="tx1"/>
                </a:solidFill>
                <a:latin typeface="Calibri" pitchFamily="34" charset="0"/>
              </a:rPr>
              <a:t>urgency </a:t>
            </a:r>
            <a:r>
              <a:rPr lang="da-DK" sz="1800" smtClean="0">
                <a:solidFill>
                  <a:schemeClr val="tx1"/>
                </a:solidFill>
                <a:latin typeface="Calibri" pitchFamily="34" charset="0"/>
              </a:rPr>
              <a:t>attributes are most useful when deciding which stakeholders to focus resources on</a:t>
            </a:r>
          </a:p>
          <a:p>
            <a:pPr marL="0" indent="0" defTabSz="360000">
              <a:lnSpc>
                <a:spcPct val="100000"/>
              </a:lnSpc>
              <a:buNone/>
            </a:pPr>
            <a:endParaRPr lang="da-DK" sz="1800" b="1" smtClean="0">
              <a:solidFill>
                <a:schemeClr val="tx1"/>
              </a:solidFill>
              <a:latin typeface="Calibri" pitchFamily="34" charset="0"/>
            </a:endParaRPr>
          </a:p>
          <a:p>
            <a:pPr marL="0" indent="0" defTabSz="360000">
              <a:lnSpc>
                <a:spcPct val="100000"/>
              </a:lnSpc>
              <a:buNone/>
            </a:pPr>
            <a:r>
              <a:rPr lang="da-DK" sz="1800" b="1" smtClean="0">
                <a:solidFill>
                  <a:schemeClr val="tx1"/>
                </a:solidFill>
                <a:latin typeface="Calibri" pitchFamily="34" charset="0"/>
              </a:rPr>
              <a:t>Power</a:t>
            </a:r>
            <a:r>
              <a:rPr lang="da-DK" sz="1800" smtClean="0">
                <a:solidFill>
                  <a:schemeClr val="tx1"/>
                </a:solidFill>
                <a:latin typeface="Calibri" pitchFamily="34" charset="0"/>
              </a:rPr>
              <a:t>:			can the stakeholder force a reaction from the organisation?</a:t>
            </a:r>
          </a:p>
          <a:p>
            <a:pPr marL="0" indent="0" defTabSz="360000">
              <a:lnSpc>
                <a:spcPct val="100000"/>
              </a:lnSpc>
              <a:buNone/>
            </a:pPr>
            <a:r>
              <a:rPr lang="da-DK" sz="1800" b="1" smtClean="0">
                <a:solidFill>
                  <a:schemeClr val="tx1"/>
                </a:solidFill>
                <a:latin typeface="Calibri" pitchFamily="34" charset="0"/>
              </a:rPr>
              <a:t>Legitimacy</a:t>
            </a:r>
            <a:r>
              <a:rPr lang="da-DK" sz="1800" smtClean="0">
                <a:solidFill>
                  <a:schemeClr val="tx1"/>
                </a:solidFill>
                <a:latin typeface="Calibri" pitchFamily="34" charset="0"/>
              </a:rPr>
              <a:t>:		the right of the stakeholder to make a specific claim</a:t>
            </a:r>
          </a:p>
          <a:p>
            <a:pPr marL="0" indent="0" defTabSz="360000">
              <a:lnSpc>
                <a:spcPct val="100000"/>
              </a:lnSpc>
              <a:buNone/>
            </a:pPr>
            <a:r>
              <a:rPr lang="da-DK" sz="1800" b="1" smtClean="0">
                <a:solidFill>
                  <a:schemeClr val="tx1"/>
                </a:solidFill>
                <a:latin typeface="Calibri" pitchFamily="34" charset="0"/>
              </a:rPr>
              <a:t>Urgency</a:t>
            </a:r>
            <a:r>
              <a:rPr lang="da-DK" sz="1800" smtClean="0">
                <a:solidFill>
                  <a:schemeClr val="tx1"/>
                </a:solidFill>
                <a:latin typeface="Calibri" pitchFamily="34" charset="0"/>
              </a:rPr>
              <a:t>:		the speed at which the claim of the stakeholder needs to be 				addressed</a:t>
            </a:r>
          </a:p>
          <a:p>
            <a:pPr marL="0" indent="0" defTabSz="360000">
              <a:lnSpc>
                <a:spcPct val="100000"/>
              </a:lnSpc>
              <a:buNone/>
            </a:pPr>
            <a:endParaRPr lang="da-DK" sz="1800" smtClean="0">
              <a:solidFill>
                <a:schemeClr val="tx1"/>
              </a:solidFill>
              <a:latin typeface="Calibri" pitchFamily="34" charset="0"/>
            </a:endParaRPr>
          </a:p>
          <a:p>
            <a:pPr marL="0" indent="0" defTabSz="360000">
              <a:lnSpc>
                <a:spcPct val="100000"/>
              </a:lnSpc>
              <a:buNone/>
            </a:pPr>
            <a:r>
              <a:rPr lang="da-DK" sz="1800" smtClean="0">
                <a:solidFill>
                  <a:schemeClr val="tx1"/>
                </a:solidFill>
                <a:latin typeface="Calibri" pitchFamily="34" charset="0"/>
              </a:rPr>
              <a:t>Stakeholders can score highly on one, two or all three attributes, but </a:t>
            </a:r>
            <a:r>
              <a:rPr lang="da-DK" sz="1800" smtClean="0">
                <a:solidFill>
                  <a:schemeClr val="tx1">
                    <a:lumMod val="85000"/>
                    <a:lumOff val="15000"/>
                  </a:schemeClr>
                </a:solidFill>
                <a:latin typeface="Calibri" pitchFamily="34" charset="0"/>
              </a:rPr>
              <a:t>the levels of power, legitimacy and urgency can change across the three interaction marketplaces</a:t>
            </a:r>
          </a:p>
        </p:txBody>
      </p:sp>
      <p:pic>
        <p:nvPicPr>
          <p:cNvPr id="5" name="Picture 2"/>
          <p:cNvPicPr>
            <a:picLocks noChangeAspect="1" noChangeArrowheads="1"/>
          </p:cNvPicPr>
          <p:nvPr/>
        </p:nvPicPr>
        <p:blipFill>
          <a:blip r:embed="rId2" cstate="print"/>
          <a:srcRect/>
          <a:stretch>
            <a:fillRect/>
          </a:stretch>
        </p:blipFill>
        <p:spPr bwMode="auto">
          <a:xfrm>
            <a:off x="213122" y="6165304"/>
            <a:ext cx="3206750" cy="484187"/>
          </a:xfrm>
          <a:prstGeom prst="rect">
            <a:avLst/>
          </a:prstGeom>
          <a:noFill/>
          <a:ln w="9525">
            <a:noFill/>
            <a:miter lim="800000"/>
            <a:headEnd/>
            <a:tailEnd/>
          </a:ln>
          <a:effectLst/>
        </p:spPr>
      </p:pic>
      <p:sp>
        <p:nvSpPr>
          <p:cNvPr id="6" name="TextBox 5"/>
          <p:cNvSpPr txBox="1"/>
          <p:nvPr/>
        </p:nvSpPr>
        <p:spPr>
          <a:xfrm>
            <a:off x="755576" y="1556792"/>
            <a:ext cx="7416824" cy="587533"/>
          </a:xfrm>
          <a:prstGeom prst="rect">
            <a:avLst/>
          </a:prstGeom>
          <a:noFill/>
        </p:spPr>
        <p:txBody>
          <a:bodyPr wrap="square" rtlCol="0">
            <a:spAutoFit/>
          </a:bodyPr>
          <a:lstStyle/>
          <a:p>
            <a:pPr algn="ctr"/>
            <a:r>
              <a:rPr lang="da-DK" sz="4400" smtClean="0">
                <a:latin typeface="Calibri" pitchFamily="34" charset="0"/>
              </a:rPr>
              <a:t>Stakeholder attributes</a:t>
            </a:r>
            <a:endParaRPr lang="en-US" sz="4400">
              <a:latin typeface="Calibri" pitchFamily="34" charset="0"/>
            </a:endParaRPr>
          </a:p>
        </p:txBody>
      </p:sp>
      <p:sp>
        <p:nvSpPr>
          <p:cNvPr id="7" name="Slide Number Placeholder 3"/>
          <p:cNvSpPr>
            <a:spLocks noGrp="1"/>
          </p:cNvSpPr>
          <p:nvPr>
            <p:ph type="sldNum" sz="quarter" idx="10"/>
          </p:nvPr>
        </p:nvSpPr>
        <p:spPr>
          <a:xfrm>
            <a:off x="6804248" y="6309320"/>
            <a:ext cx="2133600" cy="365125"/>
          </a:xfrm>
        </p:spPr>
        <p:txBody>
          <a:bodyPr/>
          <a:lstStyle/>
          <a:p>
            <a:pPr algn="r"/>
            <a:fld id="{4A778A20-C4FB-4A5D-BA56-B6F7BCAF0113}" type="slidenum">
              <a:rPr lang="da-DK" smtClean="0"/>
              <a:pPr algn="r"/>
              <a:t>40</a:t>
            </a:fld>
            <a:endParaRPr lang="da-DK"/>
          </a:p>
        </p:txBody>
      </p:sp>
      <p:sp>
        <p:nvSpPr>
          <p:cNvPr id="8" name="TextBox 7"/>
          <p:cNvSpPr txBox="1"/>
          <p:nvPr/>
        </p:nvSpPr>
        <p:spPr>
          <a:xfrm>
            <a:off x="3059832" y="168895"/>
            <a:ext cx="5976664" cy="307777"/>
          </a:xfrm>
          <a:prstGeom prst="rect">
            <a:avLst/>
          </a:prstGeom>
          <a:noFill/>
        </p:spPr>
        <p:txBody>
          <a:bodyPr wrap="square" rtlCol="0" anchor="ctr">
            <a:spAutoFit/>
          </a:bodyPr>
          <a:lstStyle/>
          <a:p>
            <a:pPr algn="r"/>
            <a:r>
              <a:rPr lang="da-DK" sz="1400" i="1" smtClean="0">
                <a:latin typeface="Calibri" pitchFamily="34" charset="0"/>
              </a:rPr>
              <a:t>Political Marketing Theory (POL592), Masaryk University, 16th-18th March 2015</a:t>
            </a:r>
            <a:endParaRPr lang="en-US" sz="1400" i="1">
              <a:latin typeface="Calibri" pitchFamily="34"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03648" y="2924944"/>
            <a:ext cx="6445473" cy="2520280"/>
          </a:xfrm>
        </p:spPr>
        <p:txBody>
          <a:bodyPr>
            <a:normAutofit fontScale="92500" lnSpcReduction="10000"/>
          </a:bodyPr>
          <a:lstStyle/>
          <a:p>
            <a:pPr marL="0" indent="0" defTabSz="360000">
              <a:lnSpc>
                <a:spcPct val="100000"/>
              </a:lnSpc>
              <a:buNone/>
            </a:pPr>
            <a:r>
              <a:rPr lang="da-DK" sz="2000" smtClean="0">
                <a:solidFill>
                  <a:schemeClr val="tx1">
                    <a:lumMod val="85000"/>
                    <a:lumOff val="15000"/>
                  </a:schemeClr>
                </a:solidFill>
                <a:latin typeface="Calibri" pitchFamily="34" charset="0"/>
              </a:rPr>
              <a:t>Stakeholders can affect the ability of organisations to achieve their goals</a:t>
            </a:r>
          </a:p>
          <a:p>
            <a:pPr marL="0" indent="0" defTabSz="360000">
              <a:lnSpc>
                <a:spcPct val="100000"/>
              </a:lnSpc>
              <a:buNone/>
            </a:pPr>
            <a:endParaRPr lang="da-DK" sz="2000" smtClean="0">
              <a:solidFill>
                <a:schemeClr val="tx1">
                  <a:lumMod val="85000"/>
                  <a:lumOff val="15000"/>
                </a:schemeClr>
              </a:solidFill>
              <a:latin typeface="Calibri" pitchFamily="34" charset="0"/>
            </a:endParaRPr>
          </a:p>
          <a:p>
            <a:pPr marL="0" indent="0" defTabSz="360000">
              <a:lnSpc>
                <a:spcPct val="100000"/>
              </a:lnSpc>
              <a:buNone/>
            </a:pPr>
            <a:r>
              <a:rPr lang="da-DK" sz="2000" smtClean="0">
                <a:solidFill>
                  <a:schemeClr val="tx1">
                    <a:lumMod val="85000"/>
                    <a:lumOff val="15000"/>
                  </a:schemeClr>
                </a:solidFill>
                <a:latin typeface="Calibri" pitchFamily="34" charset="0"/>
              </a:rPr>
              <a:t>So how can a political organisation manage stakeholders to their advantage?</a:t>
            </a:r>
          </a:p>
          <a:p>
            <a:pPr marL="0" indent="0" defTabSz="360000">
              <a:lnSpc>
                <a:spcPct val="100000"/>
              </a:lnSpc>
              <a:buNone/>
            </a:pPr>
            <a:endParaRPr lang="da-DK" sz="2000" smtClean="0">
              <a:solidFill>
                <a:schemeClr val="tx1">
                  <a:lumMod val="85000"/>
                  <a:lumOff val="15000"/>
                </a:schemeClr>
              </a:solidFill>
              <a:latin typeface="Calibri" pitchFamily="34" charset="0"/>
            </a:endParaRPr>
          </a:p>
          <a:p>
            <a:pPr marL="0" indent="0" defTabSz="360000">
              <a:lnSpc>
                <a:spcPct val="100000"/>
              </a:lnSpc>
              <a:buNone/>
            </a:pPr>
            <a:r>
              <a:rPr lang="da-DK" sz="2000" smtClean="0">
                <a:solidFill>
                  <a:schemeClr val="tx1">
                    <a:lumMod val="85000"/>
                    <a:lumOff val="15000"/>
                  </a:schemeClr>
                </a:solidFill>
                <a:latin typeface="Calibri" pitchFamily="34" charset="0"/>
              </a:rPr>
              <a:t>What questions can we ask in order to embed stakeholders in the very core of political marketing management?</a:t>
            </a:r>
          </a:p>
          <a:p>
            <a:pPr marL="0" indent="0" defTabSz="360000">
              <a:lnSpc>
                <a:spcPct val="100000"/>
              </a:lnSpc>
              <a:buNone/>
            </a:pPr>
            <a:endParaRPr lang="da-DK" sz="2000" smtClean="0">
              <a:solidFill>
                <a:schemeClr val="tx1">
                  <a:lumMod val="85000"/>
                  <a:lumOff val="15000"/>
                </a:schemeClr>
              </a:solidFill>
              <a:latin typeface="Calibri" pitchFamily="34" charset="0"/>
            </a:endParaRPr>
          </a:p>
          <a:p>
            <a:pPr marL="0" indent="0" defTabSz="360000">
              <a:lnSpc>
                <a:spcPct val="100000"/>
              </a:lnSpc>
              <a:buNone/>
            </a:pPr>
            <a:endParaRPr lang="da-DK" sz="2000" smtClean="0">
              <a:solidFill>
                <a:schemeClr val="tx1">
                  <a:lumMod val="85000"/>
                  <a:lumOff val="15000"/>
                </a:schemeClr>
              </a:solidFill>
              <a:latin typeface="Calibri" pitchFamily="34" charset="0"/>
            </a:endParaRPr>
          </a:p>
        </p:txBody>
      </p:sp>
      <p:pic>
        <p:nvPicPr>
          <p:cNvPr id="5" name="Picture 2"/>
          <p:cNvPicPr>
            <a:picLocks noChangeAspect="1" noChangeArrowheads="1"/>
          </p:cNvPicPr>
          <p:nvPr/>
        </p:nvPicPr>
        <p:blipFill>
          <a:blip r:embed="rId2" cstate="print"/>
          <a:srcRect/>
          <a:stretch>
            <a:fillRect/>
          </a:stretch>
        </p:blipFill>
        <p:spPr bwMode="auto">
          <a:xfrm>
            <a:off x="213122" y="6165304"/>
            <a:ext cx="3206750" cy="484187"/>
          </a:xfrm>
          <a:prstGeom prst="rect">
            <a:avLst/>
          </a:prstGeom>
          <a:noFill/>
          <a:ln w="9525">
            <a:noFill/>
            <a:miter lim="800000"/>
            <a:headEnd/>
            <a:tailEnd/>
          </a:ln>
          <a:effectLst/>
        </p:spPr>
      </p:pic>
      <p:sp>
        <p:nvSpPr>
          <p:cNvPr id="6" name="TextBox 5"/>
          <p:cNvSpPr txBox="1"/>
          <p:nvPr/>
        </p:nvSpPr>
        <p:spPr>
          <a:xfrm>
            <a:off x="755576" y="1556792"/>
            <a:ext cx="7416824" cy="587533"/>
          </a:xfrm>
          <a:prstGeom prst="rect">
            <a:avLst/>
          </a:prstGeom>
          <a:noFill/>
        </p:spPr>
        <p:txBody>
          <a:bodyPr wrap="square" rtlCol="0">
            <a:spAutoFit/>
          </a:bodyPr>
          <a:lstStyle/>
          <a:p>
            <a:pPr algn="ctr"/>
            <a:r>
              <a:rPr lang="da-DK" sz="4400" smtClean="0">
                <a:latin typeface="Calibri" pitchFamily="34" charset="0"/>
              </a:rPr>
              <a:t>Stakeholder management</a:t>
            </a:r>
            <a:endParaRPr lang="en-US" sz="4400">
              <a:latin typeface="Calibri" pitchFamily="34" charset="0"/>
            </a:endParaRPr>
          </a:p>
        </p:txBody>
      </p:sp>
      <p:sp>
        <p:nvSpPr>
          <p:cNvPr id="7" name="Slide Number Placeholder 3"/>
          <p:cNvSpPr>
            <a:spLocks noGrp="1"/>
          </p:cNvSpPr>
          <p:nvPr>
            <p:ph type="sldNum" sz="quarter" idx="10"/>
          </p:nvPr>
        </p:nvSpPr>
        <p:spPr>
          <a:xfrm>
            <a:off x="6804248" y="6309320"/>
            <a:ext cx="2133600" cy="365125"/>
          </a:xfrm>
        </p:spPr>
        <p:txBody>
          <a:bodyPr/>
          <a:lstStyle/>
          <a:p>
            <a:pPr algn="r"/>
            <a:fld id="{4A778A20-C4FB-4A5D-BA56-B6F7BCAF0113}" type="slidenum">
              <a:rPr lang="da-DK" smtClean="0"/>
              <a:pPr algn="r"/>
              <a:t>41</a:t>
            </a:fld>
            <a:endParaRPr lang="da-DK"/>
          </a:p>
        </p:txBody>
      </p:sp>
      <p:sp>
        <p:nvSpPr>
          <p:cNvPr id="8" name="TextBox 7"/>
          <p:cNvSpPr txBox="1"/>
          <p:nvPr/>
        </p:nvSpPr>
        <p:spPr>
          <a:xfrm>
            <a:off x="3059832" y="168895"/>
            <a:ext cx="5976664" cy="307777"/>
          </a:xfrm>
          <a:prstGeom prst="rect">
            <a:avLst/>
          </a:prstGeom>
          <a:noFill/>
        </p:spPr>
        <p:txBody>
          <a:bodyPr wrap="square" rtlCol="0" anchor="ctr">
            <a:spAutoFit/>
          </a:bodyPr>
          <a:lstStyle/>
          <a:p>
            <a:pPr algn="r"/>
            <a:r>
              <a:rPr lang="da-DK" sz="1400" i="1" smtClean="0">
                <a:latin typeface="Calibri" pitchFamily="34" charset="0"/>
              </a:rPr>
              <a:t>Political Marketing Theory (POL592), Masaryk University, 16th-18th March 2015</a:t>
            </a:r>
            <a:endParaRPr lang="en-US" sz="1400" i="1">
              <a:latin typeface="Calibri" pitchFamily="34" charset="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62831" y="2420888"/>
            <a:ext cx="7597601" cy="3384376"/>
          </a:xfrm>
        </p:spPr>
        <p:txBody>
          <a:bodyPr>
            <a:noAutofit/>
          </a:bodyPr>
          <a:lstStyle/>
          <a:p>
            <a:pPr marL="0" indent="0" defTabSz="360000">
              <a:lnSpc>
                <a:spcPct val="100000"/>
              </a:lnSpc>
              <a:buNone/>
            </a:pPr>
            <a:r>
              <a:rPr lang="da-DK" sz="1800" smtClean="0">
                <a:solidFill>
                  <a:schemeClr val="tx1"/>
                </a:solidFill>
                <a:latin typeface="Calibri" pitchFamily="34" charset="0"/>
              </a:rPr>
              <a:t>There are many different ways of analysing stakeholders, although there seems to be some agreement in the academic literature on the following questions:</a:t>
            </a:r>
          </a:p>
          <a:p>
            <a:pPr marL="0" lvl="1" indent="0" defTabSz="360000">
              <a:lnSpc>
                <a:spcPct val="100000"/>
              </a:lnSpc>
              <a:buNone/>
            </a:pPr>
            <a:r>
              <a:rPr lang="da-DK" sz="1800" smtClean="0">
                <a:solidFill>
                  <a:schemeClr val="tx1"/>
                </a:solidFill>
                <a:latin typeface="Calibri" pitchFamily="34" charset="0"/>
              </a:rPr>
              <a:t>		- What/who are </a:t>
            </a:r>
            <a:r>
              <a:rPr lang="da-DK" sz="1800" smtClean="0">
                <a:latin typeface="Calibri" pitchFamily="34" charset="0"/>
              </a:rPr>
              <a:t>the organisation’s</a:t>
            </a:r>
            <a:r>
              <a:rPr lang="da-DK" sz="1800" smtClean="0">
                <a:solidFill>
                  <a:schemeClr val="tx1"/>
                </a:solidFill>
                <a:latin typeface="Calibri" pitchFamily="34" charset="0"/>
              </a:rPr>
              <a:t> stakeholders?</a:t>
            </a:r>
          </a:p>
          <a:p>
            <a:pPr marL="0" lvl="1" indent="0" defTabSz="360000">
              <a:lnSpc>
                <a:spcPct val="100000"/>
              </a:lnSpc>
              <a:buNone/>
            </a:pPr>
            <a:r>
              <a:rPr lang="da-DK" sz="1800" smtClean="0">
                <a:solidFill>
                  <a:schemeClr val="tx1"/>
                </a:solidFill>
                <a:latin typeface="Calibri" pitchFamily="34" charset="0"/>
              </a:rPr>
              <a:t>		- Which coalition do the organisation’s stakeholders belong to?</a:t>
            </a:r>
          </a:p>
          <a:p>
            <a:pPr marL="0" lvl="1" indent="0" defTabSz="360000">
              <a:lnSpc>
                <a:spcPct val="100000"/>
              </a:lnSpc>
              <a:buNone/>
            </a:pPr>
            <a:r>
              <a:rPr lang="da-DK" sz="1800" smtClean="0">
                <a:solidFill>
                  <a:schemeClr val="tx1"/>
                </a:solidFill>
                <a:latin typeface="Calibri" pitchFamily="34" charset="0"/>
              </a:rPr>
              <a:t>		- What are the stakeholder’s stakes?</a:t>
            </a:r>
          </a:p>
          <a:p>
            <a:pPr marL="0" lvl="1" indent="0" defTabSz="360000">
              <a:lnSpc>
                <a:spcPct val="100000"/>
              </a:lnSpc>
              <a:buNone/>
            </a:pPr>
            <a:r>
              <a:rPr lang="da-DK" sz="1800" smtClean="0">
                <a:solidFill>
                  <a:schemeClr val="tx1"/>
                </a:solidFill>
                <a:latin typeface="Calibri" pitchFamily="34" charset="0"/>
              </a:rPr>
              <a:t>		- How much power do the stakeholders have?</a:t>
            </a:r>
          </a:p>
          <a:p>
            <a:pPr marL="0" lvl="1" indent="0" defTabSz="360000">
              <a:lnSpc>
                <a:spcPct val="100000"/>
              </a:lnSpc>
              <a:buNone/>
            </a:pPr>
            <a:r>
              <a:rPr lang="da-DK" sz="1800" smtClean="0">
                <a:solidFill>
                  <a:schemeClr val="tx1"/>
                </a:solidFill>
                <a:latin typeface="Calibri" pitchFamily="34" charset="0"/>
              </a:rPr>
              <a:t>		- Is their claim based on legislation or on moral grounds?</a:t>
            </a:r>
          </a:p>
          <a:p>
            <a:pPr marL="0" lvl="1" indent="0" defTabSz="360000">
              <a:lnSpc>
                <a:spcPct val="100000"/>
              </a:lnSpc>
              <a:buNone/>
            </a:pPr>
            <a:r>
              <a:rPr lang="da-DK" sz="1800" smtClean="0">
                <a:solidFill>
                  <a:schemeClr val="tx1"/>
                </a:solidFill>
                <a:latin typeface="Calibri" pitchFamily="34" charset="0"/>
              </a:rPr>
              <a:t>		- How should each stakeholder be treated?</a:t>
            </a:r>
          </a:p>
          <a:p>
            <a:pPr marL="0" lvl="1" indent="0" defTabSz="360000">
              <a:lnSpc>
                <a:spcPct val="100000"/>
              </a:lnSpc>
              <a:buNone/>
            </a:pPr>
            <a:r>
              <a:rPr lang="da-DK" sz="1800" smtClean="0">
                <a:solidFill>
                  <a:schemeClr val="tx1"/>
                </a:solidFill>
                <a:latin typeface="Calibri" pitchFamily="34" charset="0"/>
              </a:rPr>
              <a:t>		- What are the dynamics of relations with the stakeholder?</a:t>
            </a:r>
          </a:p>
          <a:p>
            <a:pPr marL="0" lvl="1" indent="0" defTabSz="360000">
              <a:lnSpc>
                <a:spcPct val="100000"/>
              </a:lnSpc>
              <a:buNone/>
            </a:pPr>
            <a:r>
              <a:rPr lang="da-DK" sz="1800" smtClean="0">
                <a:solidFill>
                  <a:schemeClr val="tx1"/>
                </a:solidFill>
                <a:latin typeface="Calibri" pitchFamily="34" charset="0"/>
              </a:rPr>
              <a:t>		- Can conflicting stakeholder goals be resolved?</a:t>
            </a:r>
          </a:p>
          <a:p>
            <a:pPr marL="0" lvl="1" indent="0" defTabSz="360000">
              <a:lnSpc>
                <a:spcPct val="100000"/>
              </a:lnSpc>
              <a:buNone/>
            </a:pPr>
            <a:r>
              <a:rPr lang="da-DK" sz="1800" smtClean="0">
                <a:latin typeface="Calibri" pitchFamily="34" charset="0"/>
              </a:rPr>
              <a:t>		- How similar are the stakeholder goals to ours?</a:t>
            </a:r>
            <a:endParaRPr lang="da-DK" sz="1800" smtClean="0">
              <a:solidFill>
                <a:schemeClr val="tx1"/>
              </a:solidFill>
              <a:latin typeface="Calibri" pitchFamily="34" charset="0"/>
            </a:endParaRPr>
          </a:p>
        </p:txBody>
      </p:sp>
      <p:pic>
        <p:nvPicPr>
          <p:cNvPr id="5" name="Picture 2"/>
          <p:cNvPicPr>
            <a:picLocks noChangeAspect="1" noChangeArrowheads="1"/>
          </p:cNvPicPr>
          <p:nvPr/>
        </p:nvPicPr>
        <p:blipFill>
          <a:blip r:embed="rId2" cstate="print"/>
          <a:srcRect/>
          <a:stretch>
            <a:fillRect/>
          </a:stretch>
        </p:blipFill>
        <p:spPr bwMode="auto">
          <a:xfrm>
            <a:off x="213122" y="6165304"/>
            <a:ext cx="3206750" cy="484187"/>
          </a:xfrm>
          <a:prstGeom prst="rect">
            <a:avLst/>
          </a:prstGeom>
          <a:noFill/>
          <a:ln w="9525">
            <a:noFill/>
            <a:miter lim="800000"/>
            <a:headEnd/>
            <a:tailEnd/>
          </a:ln>
          <a:effectLst/>
        </p:spPr>
      </p:pic>
      <p:sp>
        <p:nvSpPr>
          <p:cNvPr id="6" name="TextBox 5"/>
          <p:cNvSpPr txBox="1"/>
          <p:nvPr/>
        </p:nvSpPr>
        <p:spPr>
          <a:xfrm>
            <a:off x="683568" y="1556792"/>
            <a:ext cx="7920880" cy="769441"/>
          </a:xfrm>
          <a:prstGeom prst="rect">
            <a:avLst/>
          </a:prstGeom>
          <a:noFill/>
        </p:spPr>
        <p:txBody>
          <a:bodyPr wrap="square" rtlCol="0">
            <a:spAutoFit/>
          </a:bodyPr>
          <a:lstStyle/>
          <a:p>
            <a:pPr algn="ctr"/>
            <a:r>
              <a:rPr lang="da-DK" sz="4400" smtClean="0">
                <a:latin typeface="Calibri" pitchFamily="34" charset="0"/>
              </a:rPr>
              <a:t>Stakeholder management process</a:t>
            </a:r>
            <a:endParaRPr lang="en-US" sz="4400">
              <a:latin typeface="Calibri" pitchFamily="34" charset="0"/>
            </a:endParaRPr>
          </a:p>
        </p:txBody>
      </p:sp>
      <p:sp>
        <p:nvSpPr>
          <p:cNvPr id="7" name="Slide Number Placeholder 3"/>
          <p:cNvSpPr>
            <a:spLocks noGrp="1"/>
          </p:cNvSpPr>
          <p:nvPr>
            <p:ph type="sldNum" sz="quarter" idx="10"/>
          </p:nvPr>
        </p:nvSpPr>
        <p:spPr>
          <a:xfrm>
            <a:off x="6804248" y="6309320"/>
            <a:ext cx="2133600" cy="365125"/>
          </a:xfrm>
        </p:spPr>
        <p:txBody>
          <a:bodyPr/>
          <a:lstStyle/>
          <a:p>
            <a:pPr algn="r"/>
            <a:fld id="{4A778A20-C4FB-4A5D-BA56-B6F7BCAF0113}" type="slidenum">
              <a:rPr lang="da-DK" smtClean="0"/>
              <a:pPr algn="r"/>
              <a:t>42</a:t>
            </a:fld>
            <a:endParaRPr lang="da-DK"/>
          </a:p>
        </p:txBody>
      </p:sp>
      <p:sp>
        <p:nvSpPr>
          <p:cNvPr id="8" name="TextBox 7"/>
          <p:cNvSpPr txBox="1"/>
          <p:nvPr/>
        </p:nvSpPr>
        <p:spPr>
          <a:xfrm>
            <a:off x="3059832" y="168895"/>
            <a:ext cx="5976664" cy="307777"/>
          </a:xfrm>
          <a:prstGeom prst="rect">
            <a:avLst/>
          </a:prstGeom>
          <a:noFill/>
        </p:spPr>
        <p:txBody>
          <a:bodyPr wrap="square" rtlCol="0" anchor="ctr">
            <a:spAutoFit/>
          </a:bodyPr>
          <a:lstStyle/>
          <a:p>
            <a:pPr algn="r"/>
            <a:r>
              <a:rPr lang="da-DK" sz="1400" i="1" smtClean="0">
                <a:latin typeface="Calibri" pitchFamily="34" charset="0"/>
              </a:rPr>
              <a:t>Political Marketing Theory (POL592), Masaryk University, 16th-18th March 2015</a:t>
            </a:r>
            <a:endParaRPr lang="en-US" sz="1400" i="1">
              <a:latin typeface="Calibri" pitchFamily="34" charset="0"/>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15616" y="2636912"/>
            <a:ext cx="6840760" cy="3384376"/>
          </a:xfrm>
        </p:spPr>
        <p:txBody>
          <a:bodyPr>
            <a:normAutofit lnSpcReduction="10000"/>
          </a:bodyPr>
          <a:lstStyle/>
          <a:p>
            <a:pPr marL="0" indent="0" defTabSz="360000">
              <a:lnSpc>
                <a:spcPct val="100000"/>
              </a:lnSpc>
              <a:buNone/>
            </a:pPr>
            <a:r>
              <a:rPr lang="da-DK" sz="1800" smtClean="0">
                <a:latin typeface="Calibri" pitchFamily="34" charset="0"/>
              </a:rPr>
              <a:t>We have also seen how a stakeholder-based approach is more detailed than simply voters</a:t>
            </a:r>
            <a:endParaRPr lang="da-DK" sz="1800" smtClean="0">
              <a:solidFill>
                <a:schemeClr val="tx1"/>
              </a:solidFill>
              <a:latin typeface="Calibri" pitchFamily="34" charset="0"/>
            </a:endParaRPr>
          </a:p>
          <a:p>
            <a:pPr marL="0" indent="0" defTabSz="360000">
              <a:lnSpc>
                <a:spcPct val="100000"/>
              </a:lnSpc>
              <a:buNone/>
            </a:pPr>
            <a:endParaRPr lang="da-DK" sz="1800" smtClean="0">
              <a:solidFill>
                <a:schemeClr val="tx1"/>
              </a:solidFill>
              <a:latin typeface="Calibri" pitchFamily="34" charset="0"/>
            </a:endParaRPr>
          </a:p>
          <a:p>
            <a:pPr marL="0" indent="0" defTabSz="360000">
              <a:lnSpc>
                <a:spcPct val="100000"/>
              </a:lnSpc>
              <a:buNone/>
            </a:pPr>
            <a:r>
              <a:rPr lang="da-DK" sz="1800" smtClean="0">
                <a:solidFill>
                  <a:schemeClr val="tx1"/>
                </a:solidFill>
                <a:latin typeface="Calibri" pitchFamily="34" charset="0"/>
              </a:rPr>
              <a:t>Using the </a:t>
            </a:r>
            <a:r>
              <a:rPr lang="da-DK" sz="1800" smtClean="0">
                <a:solidFill>
                  <a:schemeClr val="tx1"/>
                </a:solidFill>
                <a:latin typeface="Calibri" pitchFamily="34" charset="0"/>
              </a:rPr>
              <a:t>manifesto:</a:t>
            </a:r>
            <a:endParaRPr lang="da-DK" sz="1800" smtClean="0">
              <a:solidFill>
                <a:schemeClr val="tx1"/>
              </a:solidFill>
              <a:latin typeface="Calibri" pitchFamily="34" charset="0"/>
            </a:endParaRPr>
          </a:p>
          <a:p>
            <a:pPr marL="400050" lvl="1" indent="0" defTabSz="360000">
              <a:buFontTx/>
              <a:buChar char="-"/>
            </a:pPr>
            <a:r>
              <a:rPr lang="da-DK" sz="1800" smtClean="0">
                <a:latin typeface="Calibri" pitchFamily="34" charset="0"/>
              </a:rPr>
              <a:t> </a:t>
            </a:r>
            <a:r>
              <a:rPr lang="da-DK" sz="1800" smtClean="0">
                <a:solidFill>
                  <a:schemeClr val="tx1"/>
                </a:solidFill>
                <a:latin typeface="Calibri" pitchFamily="34" charset="0"/>
              </a:rPr>
              <a:t>identify five stakeholders</a:t>
            </a:r>
          </a:p>
          <a:p>
            <a:pPr marL="400050" lvl="1" indent="0" defTabSz="360000">
              <a:buFontTx/>
              <a:buChar char="-"/>
            </a:pPr>
            <a:r>
              <a:rPr lang="da-DK" sz="1800" smtClean="0">
                <a:solidFill>
                  <a:schemeClr val="tx1"/>
                </a:solidFill>
                <a:latin typeface="Calibri" pitchFamily="34" charset="0"/>
              </a:rPr>
              <a:t> categorise the stakeholders </a:t>
            </a:r>
            <a:r>
              <a:rPr lang="da-DK" sz="1800" smtClean="0">
                <a:solidFill>
                  <a:schemeClr val="tx1"/>
                </a:solidFill>
                <a:latin typeface="Calibri" pitchFamily="34" charset="0"/>
              </a:rPr>
              <a:t>using </a:t>
            </a:r>
            <a:r>
              <a:rPr lang="da-DK" sz="1800" smtClean="0">
                <a:solidFill>
                  <a:schemeClr val="tx1"/>
                </a:solidFill>
                <a:latin typeface="Calibri" pitchFamily="34" charset="0"/>
              </a:rPr>
              <a:t>power, legitimacy and </a:t>
            </a:r>
            <a:r>
              <a:rPr lang="da-DK" sz="1800" smtClean="0">
                <a:solidFill>
                  <a:schemeClr val="tx1"/>
                </a:solidFill>
                <a:latin typeface="Calibri" pitchFamily="34" charset="0"/>
              </a:rPr>
              <a:t>urgency (I want your reasoned opinion, it doesn’t have to be ’correct’)</a:t>
            </a:r>
            <a:endParaRPr lang="da-DK" sz="1800" smtClean="0">
              <a:solidFill>
                <a:schemeClr val="tx1"/>
              </a:solidFill>
              <a:latin typeface="Calibri" pitchFamily="34" charset="0"/>
            </a:endParaRPr>
          </a:p>
          <a:p>
            <a:pPr marL="400050" lvl="1" indent="0" defTabSz="360000">
              <a:buFontTx/>
              <a:buChar char="-"/>
            </a:pPr>
            <a:r>
              <a:rPr lang="da-DK" sz="1800" smtClean="0">
                <a:latin typeface="Calibri" pitchFamily="34" charset="0"/>
              </a:rPr>
              <a:t> </a:t>
            </a:r>
            <a:r>
              <a:rPr lang="da-DK" sz="1800" smtClean="0">
                <a:latin typeface="Calibri" pitchFamily="34" charset="0"/>
              </a:rPr>
              <a:t>doe you think that this </a:t>
            </a:r>
            <a:r>
              <a:rPr lang="da-DK" sz="1800" smtClean="0">
                <a:latin typeface="Calibri" pitchFamily="34" charset="0"/>
              </a:rPr>
              <a:t>categorisation </a:t>
            </a:r>
            <a:r>
              <a:rPr lang="da-DK" sz="1800" smtClean="0">
                <a:latin typeface="Calibri" pitchFamily="34" charset="0"/>
              </a:rPr>
              <a:t>changes </a:t>
            </a:r>
            <a:r>
              <a:rPr lang="da-DK" sz="1800" smtClean="0">
                <a:latin typeface="Calibri" pitchFamily="34" charset="0"/>
              </a:rPr>
              <a:t>over the electoral cycle?</a:t>
            </a:r>
          </a:p>
          <a:p>
            <a:pPr marL="400050" lvl="1" indent="0" defTabSz="360000">
              <a:buFontTx/>
              <a:buChar char="-"/>
            </a:pPr>
            <a:r>
              <a:rPr lang="da-DK" sz="1800" smtClean="0">
                <a:solidFill>
                  <a:schemeClr val="tx1"/>
                </a:solidFill>
                <a:latin typeface="Calibri" pitchFamily="34" charset="0"/>
              </a:rPr>
              <a:t> </a:t>
            </a:r>
            <a:r>
              <a:rPr lang="da-DK" sz="1800" smtClean="0">
                <a:solidFill>
                  <a:schemeClr val="tx1"/>
                </a:solidFill>
                <a:latin typeface="Calibri" pitchFamily="34" charset="0"/>
              </a:rPr>
              <a:t>do you think that this categorisation changes </a:t>
            </a:r>
            <a:r>
              <a:rPr lang="da-DK" sz="1800" smtClean="0">
                <a:solidFill>
                  <a:schemeClr val="tx1"/>
                </a:solidFill>
                <a:latin typeface="Calibri" pitchFamily="34" charset="0"/>
              </a:rPr>
              <a:t>in each of the three interaction marketplaces?</a:t>
            </a:r>
            <a:endParaRPr lang="da-DK" sz="1800" dirty="0">
              <a:solidFill>
                <a:schemeClr val="tx1"/>
              </a:solidFill>
              <a:latin typeface="Calibri" pitchFamily="34" charset="0"/>
            </a:endParaRPr>
          </a:p>
        </p:txBody>
      </p:sp>
      <p:pic>
        <p:nvPicPr>
          <p:cNvPr id="5" name="Picture 2"/>
          <p:cNvPicPr>
            <a:picLocks noChangeAspect="1" noChangeArrowheads="1"/>
          </p:cNvPicPr>
          <p:nvPr/>
        </p:nvPicPr>
        <p:blipFill>
          <a:blip r:embed="rId2" cstate="print"/>
          <a:srcRect/>
          <a:stretch>
            <a:fillRect/>
          </a:stretch>
        </p:blipFill>
        <p:spPr bwMode="auto">
          <a:xfrm>
            <a:off x="213122" y="6165304"/>
            <a:ext cx="3206750" cy="484187"/>
          </a:xfrm>
          <a:prstGeom prst="rect">
            <a:avLst/>
          </a:prstGeom>
          <a:noFill/>
          <a:ln w="9525">
            <a:noFill/>
            <a:miter lim="800000"/>
            <a:headEnd/>
            <a:tailEnd/>
          </a:ln>
          <a:effectLst/>
        </p:spPr>
      </p:pic>
      <p:sp>
        <p:nvSpPr>
          <p:cNvPr id="6" name="TextBox 5"/>
          <p:cNvSpPr txBox="1"/>
          <p:nvPr/>
        </p:nvSpPr>
        <p:spPr>
          <a:xfrm>
            <a:off x="755576" y="1556792"/>
            <a:ext cx="7416824" cy="769441"/>
          </a:xfrm>
          <a:prstGeom prst="rect">
            <a:avLst/>
          </a:prstGeom>
          <a:noFill/>
        </p:spPr>
        <p:txBody>
          <a:bodyPr wrap="square" rtlCol="0">
            <a:spAutoFit/>
          </a:bodyPr>
          <a:lstStyle/>
          <a:p>
            <a:pPr algn="ctr"/>
            <a:r>
              <a:rPr lang="da-DK" sz="4400" smtClean="0">
                <a:latin typeface="Calibri" pitchFamily="34" charset="0"/>
              </a:rPr>
              <a:t>Now it’s your turn</a:t>
            </a:r>
            <a:r>
              <a:rPr lang="da-DK" sz="4400" smtClean="0">
                <a:latin typeface="Calibri" pitchFamily="34" charset="0"/>
              </a:rPr>
              <a:t>!</a:t>
            </a:r>
            <a:endParaRPr lang="en-US" sz="4400">
              <a:latin typeface="Calibri" pitchFamily="34" charset="0"/>
            </a:endParaRPr>
          </a:p>
        </p:txBody>
      </p:sp>
      <p:sp>
        <p:nvSpPr>
          <p:cNvPr id="7" name="Slide Number Placeholder 3"/>
          <p:cNvSpPr>
            <a:spLocks noGrp="1"/>
          </p:cNvSpPr>
          <p:nvPr>
            <p:ph type="sldNum" sz="quarter" idx="10"/>
          </p:nvPr>
        </p:nvSpPr>
        <p:spPr>
          <a:xfrm>
            <a:off x="6804248" y="6309320"/>
            <a:ext cx="2133600" cy="365125"/>
          </a:xfrm>
        </p:spPr>
        <p:txBody>
          <a:bodyPr/>
          <a:lstStyle/>
          <a:p>
            <a:pPr algn="r"/>
            <a:fld id="{4A778A20-C4FB-4A5D-BA56-B6F7BCAF0113}" type="slidenum">
              <a:rPr lang="da-DK" smtClean="0"/>
              <a:pPr algn="r"/>
              <a:t>43</a:t>
            </a:fld>
            <a:endParaRPr lang="da-DK"/>
          </a:p>
        </p:txBody>
      </p:sp>
      <p:sp>
        <p:nvSpPr>
          <p:cNvPr id="8" name="TextBox 7"/>
          <p:cNvSpPr txBox="1"/>
          <p:nvPr/>
        </p:nvSpPr>
        <p:spPr>
          <a:xfrm>
            <a:off x="3059832" y="168895"/>
            <a:ext cx="5976664" cy="307777"/>
          </a:xfrm>
          <a:prstGeom prst="rect">
            <a:avLst/>
          </a:prstGeom>
          <a:noFill/>
        </p:spPr>
        <p:txBody>
          <a:bodyPr wrap="square" rtlCol="0" anchor="ctr">
            <a:spAutoFit/>
          </a:bodyPr>
          <a:lstStyle/>
          <a:p>
            <a:pPr algn="r"/>
            <a:r>
              <a:rPr lang="da-DK" sz="1400" i="1" smtClean="0">
                <a:latin typeface="Calibri" pitchFamily="34" charset="0"/>
              </a:rPr>
              <a:t>Political Marketing Theory (POL592), Masaryk University, 16th-18th March 2015</a:t>
            </a:r>
            <a:endParaRPr lang="en-US" sz="1400" i="1">
              <a:latin typeface="Calibri" pitchFamily="34" charset="0"/>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06847" y="2636912"/>
            <a:ext cx="7309569" cy="3384376"/>
          </a:xfrm>
        </p:spPr>
        <p:txBody>
          <a:bodyPr>
            <a:normAutofit/>
          </a:bodyPr>
          <a:lstStyle/>
          <a:p>
            <a:pPr marL="0" indent="0" defTabSz="360000">
              <a:lnSpc>
                <a:spcPct val="100000"/>
              </a:lnSpc>
              <a:buNone/>
            </a:pPr>
            <a:r>
              <a:rPr lang="en-GB" sz="1800" smtClean="0">
                <a:solidFill>
                  <a:schemeClr val="tx1">
                    <a:lumMod val="85000"/>
                    <a:lumOff val="15000"/>
                  </a:schemeClr>
                </a:solidFill>
                <a:latin typeface="Calibri" pitchFamily="34" charset="0"/>
              </a:rPr>
              <a:t>We have seen that political marketing:</a:t>
            </a:r>
          </a:p>
          <a:p>
            <a:pPr marL="0" indent="0" defTabSz="360000">
              <a:lnSpc>
                <a:spcPct val="100000"/>
              </a:lnSpc>
              <a:buNone/>
            </a:pPr>
            <a:endParaRPr lang="en-GB" sz="1800" smtClean="0">
              <a:solidFill>
                <a:schemeClr val="tx1">
                  <a:lumMod val="85000"/>
                  <a:lumOff val="15000"/>
                </a:schemeClr>
              </a:solidFill>
              <a:latin typeface="Calibri" pitchFamily="34" charset="0"/>
            </a:endParaRPr>
          </a:p>
          <a:p>
            <a:pPr marL="0" indent="0" defTabSz="360000">
              <a:lnSpc>
                <a:spcPct val="100000"/>
              </a:lnSpc>
              <a:buFontTx/>
              <a:buChar char="-"/>
            </a:pPr>
            <a:r>
              <a:rPr lang="en-GB" sz="1800" smtClean="0">
                <a:solidFill>
                  <a:schemeClr val="tx1">
                    <a:lumMod val="85000"/>
                    <a:lumOff val="15000"/>
                  </a:schemeClr>
                </a:solidFill>
                <a:latin typeface="Calibri" pitchFamily="34" charset="0"/>
              </a:rPr>
              <a:t> focuses on the wider political context rather than just elections</a:t>
            </a:r>
          </a:p>
          <a:p>
            <a:pPr marL="0" indent="0" defTabSz="360000">
              <a:lnSpc>
                <a:spcPct val="100000"/>
              </a:lnSpc>
              <a:buFontTx/>
              <a:buChar char="-"/>
            </a:pPr>
            <a:r>
              <a:rPr lang="en-GB" sz="1800" smtClean="0">
                <a:solidFill>
                  <a:schemeClr val="tx1">
                    <a:lumMod val="85000"/>
                    <a:lumOff val="15000"/>
                  </a:schemeClr>
                </a:solidFill>
                <a:latin typeface="Calibri" pitchFamily="34" charset="0"/>
              </a:rPr>
              <a:t> has a more complicated exchange structure than commercial marketing</a:t>
            </a:r>
          </a:p>
          <a:p>
            <a:pPr marL="0" indent="0" defTabSz="360000">
              <a:lnSpc>
                <a:spcPct val="100000"/>
              </a:lnSpc>
              <a:buFontTx/>
              <a:buChar char="-"/>
            </a:pPr>
            <a:r>
              <a:rPr lang="en-GB" sz="1800" smtClean="0">
                <a:solidFill>
                  <a:schemeClr val="tx1">
                    <a:lumMod val="85000"/>
                    <a:lumOff val="15000"/>
                  </a:schemeClr>
                </a:solidFill>
                <a:latin typeface="Calibri" pitchFamily="34" charset="0"/>
              </a:rPr>
              <a:t> emphasises long-term relationships rather than discrete transactions</a:t>
            </a:r>
          </a:p>
          <a:p>
            <a:pPr marL="0" indent="0" defTabSz="360000">
              <a:lnSpc>
                <a:spcPct val="100000"/>
              </a:lnSpc>
              <a:buFontTx/>
              <a:buChar char="-"/>
            </a:pPr>
            <a:r>
              <a:rPr lang="en-GB" sz="1800" smtClean="0">
                <a:solidFill>
                  <a:schemeClr val="tx1">
                    <a:lumMod val="85000"/>
                    <a:lumOff val="15000"/>
                  </a:schemeClr>
                </a:solidFill>
                <a:latin typeface="Calibri" pitchFamily="34" charset="0"/>
              </a:rPr>
              <a:t> focuses on multiple stakeholders rather than just voters</a:t>
            </a:r>
          </a:p>
          <a:p>
            <a:pPr marL="0" indent="0" defTabSz="360000">
              <a:lnSpc>
                <a:spcPct val="100000"/>
              </a:lnSpc>
              <a:buFontTx/>
              <a:buChar char="-"/>
            </a:pPr>
            <a:endParaRPr lang="en-GB" sz="1800" smtClean="0">
              <a:solidFill>
                <a:schemeClr val="tx1">
                  <a:lumMod val="85000"/>
                  <a:lumOff val="15000"/>
                </a:schemeClr>
              </a:solidFill>
              <a:latin typeface="Calibri" pitchFamily="34" charset="0"/>
            </a:endParaRPr>
          </a:p>
          <a:p>
            <a:pPr marL="0" indent="0" defTabSz="360000">
              <a:lnSpc>
                <a:spcPct val="100000"/>
              </a:lnSpc>
              <a:buNone/>
            </a:pPr>
            <a:r>
              <a:rPr lang="en-GB" sz="1800" smtClean="0">
                <a:solidFill>
                  <a:schemeClr val="tx1">
                    <a:lumMod val="85000"/>
                    <a:lumOff val="15000"/>
                  </a:schemeClr>
                </a:solidFill>
                <a:latin typeface="Calibri" pitchFamily="34" charset="0"/>
              </a:rPr>
              <a:t>So how can we define ‘political marketing’?</a:t>
            </a:r>
          </a:p>
        </p:txBody>
      </p:sp>
      <p:pic>
        <p:nvPicPr>
          <p:cNvPr id="5" name="Picture 2"/>
          <p:cNvPicPr>
            <a:picLocks noChangeAspect="1" noChangeArrowheads="1"/>
          </p:cNvPicPr>
          <p:nvPr/>
        </p:nvPicPr>
        <p:blipFill>
          <a:blip r:embed="rId2" cstate="print"/>
          <a:srcRect/>
          <a:stretch>
            <a:fillRect/>
          </a:stretch>
        </p:blipFill>
        <p:spPr bwMode="auto">
          <a:xfrm>
            <a:off x="213122" y="6165304"/>
            <a:ext cx="3206750" cy="484187"/>
          </a:xfrm>
          <a:prstGeom prst="rect">
            <a:avLst/>
          </a:prstGeom>
          <a:noFill/>
          <a:ln w="9525">
            <a:noFill/>
            <a:miter lim="800000"/>
            <a:headEnd/>
            <a:tailEnd/>
          </a:ln>
          <a:effectLst/>
        </p:spPr>
      </p:pic>
      <p:sp>
        <p:nvSpPr>
          <p:cNvPr id="6" name="TextBox 5"/>
          <p:cNvSpPr txBox="1"/>
          <p:nvPr/>
        </p:nvSpPr>
        <p:spPr>
          <a:xfrm>
            <a:off x="755576" y="1556792"/>
            <a:ext cx="7416824" cy="769441"/>
          </a:xfrm>
          <a:prstGeom prst="rect">
            <a:avLst/>
          </a:prstGeom>
          <a:noFill/>
        </p:spPr>
        <p:txBody>
          <a:bodyPr wrap="square" rtlCol="0">
            <a:spAutoFit/>
          </a:bodyPr>
          <a:lstStyle/>
          <a:p>
            <a:pPr algn="ctr"/>
            <a:r>
              <a:rPr lang="da-DK" sz="4400" smtClean="0">
                <a:latin typeface="Calibri" pitchFamily="34" charset="0"/>
              </a:rPr>
              <a:t>So what is political marketing?</a:t>
            </a:r>
            <a:endParaRPr lang="en-US" sz="4400">
              <a:latin typeface="Calibri" pitchFamily="34" charset="0"/>
            </a:endParaRPr>
          </a:p>
        </p:txBody>
      </p:sp>
      <p:sp>
        <p:nvSpPr>
          <p:cNvPr id="7" name="Slide Number Placeholder 3"/>
          <p:cNvSpPr>
            <a:spLocks noGrp="1"/>
          </p:cNvSpPr>
          <p:nvPr>
            <p:ph type="sldNum" sz="quarter" idx="10"/>
          </p:nvPr>
        </p:nvSpPr>
        <p:spPr>
          <a:xfrm>
            <a:off x="6804248" y="6309320"/>
            <a:ext cx="2133600" cy="365125"/>
          </a:xfrm>
        </p:spPr>
        <p:txBody>
          <a:bodyPr/>
          <a:lstStyle/>
          <a:p>
            <a:pPr algn="r"/>
            <a:fld id="{4A778A20-C4FB-4A5D-BA56-B6F7BCAF0113}" type="slidenum">
              <a:rPr lang="da-DK" smtClean="0"/>
              <a:pPr algn="r"/>
              <a:t>44</a:t>
            </a:fld>
            <a:endParaRPr lang="da-DK"/>
          </a:p>
        </p:txBody>
      </p:sp>
      <p:sp>
        <p:nvSpPr>
          <p:cNvPr id="8" name="TextBox 7"/>
          <p:cNvSpPr txBox="1"/>
          <p:nvPr/>
        </p:nvSpPr>
        <p:spPr>
          <a:xfrm>
            <a:off x="3059832" y="168895"/>
            <a:ext cx="5976664" cy="307777"/>
          </a:xfrm>
          <a:prstGeom prst="rect">
            <a:avLst/>
          </a:prstGeom>
          <a:noFill/>
        </p:spPr>
        <p:txBody>
          <a:bodyPr wrap="square" rtlCol="0" anchor="ctr">
            <a:spAutoFit/>
          </a:bodyPr>
          <a:lstStyle/>
          <a:p>
            <a:pPr algn="r"/>
            <a:r>
              <a:rPr lang="da-DK" sz="1400" i="1" smtClean="0">
                <a:latin typeface="Calibri" pitchFamily="34" charset="0"/>
              </a:rPr>
              <a:t>Political Marketing Theory (POL592), Masaryk University, 16th-18th March 2015</a:t>
            </a:r>
            <a:endParaRPr lang="en-US" sz="1400" i="1">
              <a:latin typeface="Calibri" pitchFamily="34" charset="0"/>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31640" y="3429000"/>
            <a:ext cx="6624736" cy="1872208"/>
          </a:xfrm>
        </p:spPr>
        <p:txBody>
          <a:bodyPr>
            <a:normAutofit/>
          </a:bodyPr>
          <a:lstStyle/>
          <a:p>
            <a:pPr marL="0" indent="0" defTabSz="360000">
              <a:lnSpc>
                <a:spcPct val="100000"/>
              </a:lnSpc>
              <a:buNone/>
            </a:pPr>
            <a:r>
              <a:rPr lang="da-DK" sz="1800" smtClean="0">
                <a:solidFill>
                  <a:schemeClr val="tx1"/>
                </a:solidFill>
                <a:latin typeface="Calibri" pitchFamily="34" charset="0"/>
              </a:rPr>
              <a:t>Political marketing can be defined as:</a:t>
            </a:r>
          </a:p>
          <a:p>
            <a:pPr marL="0" indent="0" defTabSz="360000">
              <a:lnSpc>
                <a:spcPct val="100000"/>
              </a:lnSpc>
              <a:buNone/>
            </a:pPr>
            <a:endParaRPr lang="da-DK" sz="1800">
              <a:latin typeface="Calibri" pitchFamily="34" charset="0"/>
            </a:endParaRPr>
          </a:p>
          <a:p>
            <a:pPr marL="0" indent="0" algn="just" defTabSz="360000">
              <a:buNone/>
            </a:pPr>
            <a:r>
              <a:rPr lang="en-GB" sz="1800" i="1"/>
              <a:t>“...a perspective from which to understand phenomena in the political sphere, and an approach that seeks to facilitate political exchanges of value through interactions in the electoral, parliamentary and governmental markets to manage relationships with stakeholders.”</a:t>
            </a:r>
            <a:endParaRPr lang="en-US" sz="1800"/>
          </a:p>
          <a:p>
            <a:pPr marL="0" indent="0" defTabSz="360000">
              <a:lnSpc>
                <a:spcPct val="100000"/>
              </a:lnSpc>
              <a:buNone/>
            </a:pPr>
            <a:endParaRPr lang="da-DK" sz="1800" smtClean="0">
              <a:solidFill>
                <a:schemeClr val="tx1"/>
              </a:solidFill>
              <a:latin typeface="Calibri" pitchFamily="34" charset="0"/>
            </a:endParaRPr>
          </a:p>
          <a:p>
            <a:pPr marL="0" indent="0" defTabSz="360000">
              <a:lnSpc>
                <a:spcPct val="100000"/>
              </a:lnSpc>
              <a:buNone/>
            </a:pPr>
            <a:endParaRPr lang="da-DK" sz="1800" dirty="0">
              <a:solidFill>
                <a:schemeClr val="tx1"/>
              </a:solidFill>
              <a:latin typeface="Calibri" pitchFamily="34" charset="0"/>
            </a:endParaRPr>
          </a:p>
        </p:txBody>
      </p:sp>
      <p:pic>
        <p:nvPicPr>
          <p:cNvPr id="5" name="Picture 2"/>
          <p:cNvPicPr>
            <a:picLocks noChangeAspect="1" noChangeArrowheads="1"/>
          </p:cNvPicPr>
          <p:nvPr/>
        </p:nvPicPr>
        <p:blipFill>
          <a:blip r:embed="rId2" cstate="print"/>
          <a:srcRect/>
          <a:stretch>
            <a:fillRect/>
          </a:stretch>
        </p:blipFill>
        <p:spPr bwMode="auto">
          <a:xfrm>
            <a:off x="213122" y="6165304"/>
            <a:ext cx="3206750" cy="484187"/>
          </a:xfrm>
          <a:prstGeom prst="rect">
            <a:avLst/>
          </a:prstGeom>
          <a:noFill/>
          <a:ln w="9525">
            <a:noFill/>
            <a:miter lim="800000"/>
            <a:headEnd/>
            <a:tailEnd/>
          </a:ln>
          <a:effectLst/>
        </p:spPr>
      </p:pic>
      <p:sp>
        <p:nvSpPr>
          <p:cNvPr id="6" name="TextBox 5"/>
          <p:cNvSpPr txBox="1"/>
          <p:nvPr/>
        </p:nvSpPr>
        <p:spPr>
          <a:xfrm>
            <a:off x="755576" y="1556792"/>
            <a:ext cx="7416824" cy="1446550"/>
          </a:xfrm>
          <a:prstGeom prst="rect">
            <a:avLst/>
          </a:prstGeom>
          <a:noFill/>
        </p:spPr>
        <p:txBody>
          <a:bodyPr wrap="square" rtlCol="0">
            <a:spAutoFit/>
          </a:bodyPr>
          <a:lstStyle/>
          <a:p>
            <a:pPr algn="ctr"/>
            <a:r>
              <a:rPr lang="da-DK" sz="4400" smtClean="0">
                <a:latin typeface="Calibri" pitchFamily="34" charset="0"/>
              </a:rPr>
              <a:t>A definition of political marketing</a:t>
            </a:r>
            <a:endParaRPr lang="en-US" sz="4400">
              <a:latin typeface="Calibri" pitchFamily="34" charset="0"/>
            </a:endParaRPr>
          </a:p>
        </p:txBody>
      </p:sp>
      <p:sp>
        <p:nvSpPr>
          <p:cNvPr id="8" name="Slide Number Placeholder 3"/>
          <p:cNvSpPr>
            <a:spLocks noGrp="1"/>
          </p:cNvSpPr>
          <p:nvPr>
            <p:ph type="sldNum" sz="quarter" idx="10"/>
          </p:nvPr>
        </p:nvSpPr>
        <p:spPr>
          <a:xfrm>
            <a:off x="6804248" y="6309320"/>
            <a:ext cx="2133600" cy="365125"/>
          </a:xfrm>
        </p:spPr>
        <p:txBody>
          <a:bodyPr/>
          <a:lstStyle/>
          <a:p>
            <a:pPr algn="r"/>
            <a:fld id="{4A778A20-C4FB-4A5D-BA56-B6F7BCAF0113}" type="slidenum">
              <a:rPr lang="da-DK" smtClean="0"/>
              <a:pPr algn="r"/>
              <a:t>45</a:t>
            </a:fld>
            <a:endParaRPr lang="da-DK"/>
          </a:p>
        </p:txBody>
      </p:sp>
      <p:sp>
        <p:nvSpPr>
          <p:cNvPr id="9" name="TextBox 8"/>
          <p:cNvSpPr txBox="1"/>
          <p:nvPr/>
        </p:nvSpPr>
        <p:spPr>
          <a:xfrm>
            <a:off x="3059832" y="168895"/>
            <a:ext cx="5976664" cy="307777"/>
          </a:xfrm>
          <a:prstGeom prst="rect">
            <a:avLst/>
          </a:prstGeom>
          <a:noFill/>
        </p:spPr>
        <p:txBody>
          <a:bodyPr wrap="square" rtlCol="0" anchor="ctr">
            <a:spAutoFit/>
          </a:bodyPr>
          <a:lstStyle/>
          <a:p>
            <a:pPr algn="r"/>
            <a:r>
              <a:rPr lang="da-DK" sz="1400" i="1" smtClean="0">
                <a:latin typeface="Calibri" pitchFamily="34" charset="0"/>
              </a:rPr>
              <a:t>Political Marketing Theory (POL592), Masaryk University, 16th-18th March 2015</a:t>
            </a:r>
            <a:endParaRPr lang="en-US" sz="1400" i="1">
              <a:latin typeface="Calibri" pitchFamily="34" charset="0"/>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31640" y="3429000"/>
            <a:ext cx="6912768" cy="1872208"/>
          </a:xfrm>
        </p:spPr>
        <p:txBody>
          <a:bodyPr>
            <a:noAutofit/>
          </a:bodyPr>
          <a:lstStyle/>
          <a:p>
            <a:pPr marL="0" indent="0" defTabSz="360000">
              <a:lnSpc>
                <a:spcPct val="100000"/>
              </a:lnSpc>
              <a:buNone/>
            </a:pPr>
            <a:r>
              <a:rPr lang="da-DK" sz="1800" smtClean="0">
                <a:solidFill>
                  <a:schemeClr val="tx1"/>
                </a:solidFill>
                <a:latin typeface="Calibri" pitchFamily="34" charset="0"/>
              </a:rPr>
              <a:t>The definition of political marketing consists of several elements:</a:t>
            </a:r>
          </a:p>
          <a:p>
            <a:pPr marL="400050" lvl="1" indent="0" defTabSz="360000">
              <a:buFontTx/>
              <a:buChar char="-"/>
            </a:pPr>
            <a:r>
              <a:rPr lang="da-DK" sz="1800" smtClean="0">
                <a:latin typeface="Calibri" pitchFamily="34" charset="0"/>
              </a:rPr>
              <a:t> A wide interpretation of political marketing as a research field</a:t>
            </a:r>
          </a:p>
          <a:p>
            <a:pPr marL="400050" lvl="1" indent="0" defTabSz="360000">
              <a:buFontTx/>
              <a:buChar char="-"/>
            </a:pPr>
            <a:r>
              <a:rPr lang="da-DK" sz="1800" smtClean="0">
                <a:latin typeface="Calibri" pitchFamily="34" charset="0"/>
              </a:rPr>
              <a:t> the triadic exchange structure</a:t>
            </a:r>
          </a:p>
          <a:p>
            <a:pPr marL="400050" lvl="1" indent="0" defTabSz="360000">
              <a:buFontTx/>
              <a:buChar char="-"/>
            </a:pPr>
            <a:r>
              <a:rPr lang="da-DK" sz="1800" smtClean="0">
                <a:latin typeface="Calibri" pitchFamily="34" charset="0"/>
              </a:rPr>
              <a:t> the centrality of relationships</a:t>
            </a:r>
          </a:p>
          <a:p>
            <a:pPr marL="400050" lvl="1" indent="0" defTabSz="360000">
              <a:buFontTx/>
              <a:buChar char="-"/>
            </a:pPr>
            <a:r>
              <a:rPr lang="da-DK" sz="1800" smtClean="0">
                <a:latin typeface="Calibri" pitchFamily="34" charset="0"/>
              </a:rPr>
              <a:t> the importance of stakeholder management</a:t>
            </a:r>
            <a:endParaRPr lang="da-DK" sz="1800">
              <a:latin typeface="Calibri" pitchFamily="34" charset="0"/>
            </a:endParaRPr>
          </a:p>
          <a:p>
            <a:pPr marL="0" indent="0" defTabSz="360000">
              <a:lnSpc>
                <a:spcPct val="100000"/>
              </a:lnSpc>
              <a:buNone/>
            </a:pPr>
            <a:endParaRPr lang="da-DK" sz="1800" smtClean="0">
              <a:solidFill>
                <a:schemeClr val="tx1"/>
              </a:solidFill>
              <a:latin typeface="Calibri" pitchFamily="34" charset="0"/>
            </a:endParaRPr>
          </a:p>
          <a:p>
            <a:pPr marL="0" indent="0" defTabSz="360000">
              <a:lnSpc>
                <a:spcPct val="100000"/>
              </a:lnSpc>
              <a:buNone/>
            </a:pPr>
            <a:r>
              <a:rPr lang="da-DK" sz="1800" smtClean="0">
                <a:latin typeface="Calibri" pitchFamily="34" charset="0"/>
              </a:rPr>
              <a:t>What do these mean for empirical research…?</a:t>
            </a:r>
            <a:endParaRPr lang="da-DK" sz="1800" smtClean="0">
              <a:solidFill>
                <a:schemeClr val="tx1"/>
              </a:solidFill>
              <a:latin typeface="Calibri" pitchFamily="34" charset="0"/>
            </a:endParaRPr>
          </a:p>
          <a:p>
            <a:pPr marL="0" indent="0" defTabSz="360000">
              <a:lnSpc>
                <a:spcPct val="100000"/>
              </a:lnSpc>
              <a:buNone/>
            </a:pPr>
            <a:endParaRPr lang="da-DK" sz="1800">
              <a:latin typeface="Calibri" pitchFamily="34" charset="0"/>
            </a:endParaRPr>
          </a:p>
          <a:p>
            <a:pPr marL="0" indent="0" defTabSz="360000">
              <a:lnSpc>
                <a:spcPct val="100000"/>
              </a:lnSpc>
              <a:buNone/>
            </a:pPr>
            <a:endParaRPr lang="da-DK" sz="1800" smtClean="0">
              <a:solidFill>
                <a:schemeClr val="tx1"/>
              </a:solidFill>
              <a:latin typeface="Calibri" pitchFamily="34" charset="0"/>
            </a:endParaRPr>
          </a:p>
          <a:p>
            <a:pPr marL="0" indent="0" defTabSz="360000">
              <a:lnSpc>
                <a:spcPct val="100000"/>
              </a:lnSpc>
              <a:buNone/>
            </a:pPr>
            <a:endParaRPr lang="da-DK" sz="1800" dirty="0">
              <a:solidFill>
                <a:schemeClr val="tx1"/>
              </a:solidFill>
              <a:latin typeface="Calibri" pitchFamily="34" charset="0"/>
            </a:endParaRPr>
          </a:p>
        </p:txBody>
      </p:sp>
      <p:pic>
        <p:nvPicPr>
          <p:cNvPr id="5" name="Picture 2"/>
          <p:cNvPicPr>
            <a:picLocks noChangeAspect="1" noChangeArrowheads="1"/>
          </p:cNvPicPr>
          <p:nvPr/>
        </p:nvPicPr>
        <p:blipFill>
          <a:blip r:embed="rId2" cstate="print"/>
          <a:srcRect/>
          <a:stretch>
            <a:fillRect/>
          </a:stretch>
        </p:blipFill>
        <p:spPr bwMode="auto">
          <a:xfrm>
            <a:off x="213122" y="6165304"/>
            <a:ext cx="3206750" cy="484187"/>
          </a:xfrm>
          <a:prstGeom prst="rect">
            <a:avLst/>
          </a:prstGeom>
          <a:noFill/>
          <a:ln w="9525">
            <a:noFill/>
            <a:miter lim="800000"/>
            <a:headEnd/>
            <a:tailEnd/>
          </a:ln>
          <a:effectLst/>
        </p:spPr>
      </p:pic>
      <p:sp>
        <p:nvSpPr>
          <p:cNvPr id="6" name="TextBox 5"/>
          <p:cNvSpPr txBox="1"/>
          <p:nvPr/>
        </p:nvSpPr>
        <p:spPr>
          <a:xfrm>
            <a:off x="755576" y="1556792"/>
            <a:ext cx="7416824" cy="1446550"/>
          </a:xfrm>
          <a:prstGeom prst="rect">
            <a:avLst/>
          </a:prstGeom>
          <a:noFill/>
        </p:spPr>
        <p:txBody>
          <a:bodyPr wrap="square" rtlCol="0">
            <a:spAutoFit/>
          </a:bodyPr>
          <a:lstStyle/>
          <a:p>
            <a:pPr algn="ctr"/>
            <a:r>
              <a:rPr lang="da-DK" sz="4400" smtClean="0">
                <a:latin typeface="Calibri" pitchFamily="34" charset="0"/>
              </a:rPr>
              <a:t>Deconstructing the definition of political marketing</a:t>
            </a:r>
            <a:endParaRPr lang="en-US" sz="4400">
              <a:latin typeface="Calibri" pitchFamily="34" charset="0"/>
            </a:endParaRPr>
          </a:p>
        </p:txBody>
      </p:sp>
      <p:sp>
        <p:nvSpPr>
          <p:cNvPr id="8" name="Slide Number Placeholder 3"/>
          <p:cNvSpPr>
            <a:spLocks noGrp="1"/>
          </p:cNvSpPr>
          <p:nvPr>
            <p:ph type="sldNum" sz="quarter" idx="10"/>
          </p:nvPr>
        </p:nvSpPr>
        <p:spPr>
          <a:xfrm>
            <a:off x="6804248" y="6309320"/>
            <a:ext cx="2133600" cy="365125"/>
          </a:xfrm>
        </p:spPr>
        <p:txBody>
          <a:bodyPr/>
          <a:lstStyle/>
          <a:p>
            <a:pPr algn="r"/>
            <a:fld id="{4A778A20-C4FB-4A5D-BA56-B6F7BCAF0113}" type="slidenum">
              <a:rPr lang="da-DK" smtClean="0"/>
              <a:pPr algn="r"/>
              <a:t>46</a:t>
            </a:fld>
            <a:endParaRPr lang="da-DK"/>
          </a:p>
        </p:txBody>
      </p:sp>
      <p:sp>
        <p:nvSpPr>
          <p:cNvPr id="9" name="TextBox 8"/>
          <p:cNvSpPr txBox="1"/>
          <p:nvPr/>
        </p:nvSpPr>
        <p:spPr>
          <a:xfrm>
            <a:off x="3059832" y="168895"/>
            <a:ext cx="5976664" cy="307777"/>
          </a:xfrm>
          <a:prstGeom prst="rect">
            <a:avLst/>
          </a:prstGeom>
          <a:noFill/>
        </p:spPr>
        <p:txBody>
          <a:bodyPr wrap="square" rtlCol="0" anchor="ctr">
            <a:spAutoFit/>
          </a:bodyPr>
          <a:lstStyle/>
          <a:p>
            <a:pPr algn="r"/>
            <a:r>
              <a:rPr lang="da-DK" sz="1400" i="1" smtClean="0">
                <a:latin typeface="Calibri" pitchFamily="34" charset="0"/>
              </a:rPr>
              <a:t>Political Marketing Theory (POL592), Masaryk University, 16th-18th March 2015</a:t>
            </a:r>
            <a:endParaRPr lang="en-US" sz="1400" i="1">
              <a:latin typeface="Calibri" pitchFamily="34" charset="0"/>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15616" y="3140968"/>
            <a:ext cx="7416824" cy="2664296"/>
          </a:xfrm>
        </p:spPr>
        <p:txBody>
          <a:bodyPr>
            <a:noAutofit/>
          </a:bodyPr>
          <a:lstStyle/>
          <a:p>
            <a:pPr marL="0" indent="0" defTabSz="360000">
              <a:lnSpc>
                <a:spcPct val="100000"/>
              </a:lnSpc>
              <a:buNone/>
            </a:pPr>
            <a:r>
              <a:rPr lang="da-DK" sz="1800" smtClean="0">
                <a:solidFill>
                  <a:schemeClr val="tx1"/>
                </a:solidFill>
                <a:latin typeface="Calibri" pitchFamily="34" charset="0"/>
              </a:rPr>
              <a:t>Yesterday, we learned that a wide interpretation of the scope of political marketing is necessary to understand the political context</a:t>
            </a:r>
            <a:endParaRPr lang="da-DK" sz="1800">
              <a:latin typeface="Calibri" pitchFamily="34" charset="0"/>
            </a:endParaRPr>
          </a:p>
          <a:p>
            <a:pPr marL="0" indent="0" defTabSz="360000">
              <a:lnSpc>
                <a:spcPct val="100000"/>
              </a:lnSpc>
              <a:buNone/>
            </a:pPr>
            <a:endParaRPr lang="da-DK" sz="1800" smtClean="0">
              <a:solidFill>
                <a:schemeClr val="tx1"/>
              </a:solidFill>
              <a:latin typeface="Calibri" pitchFamily="34" charset="0"/>
            </a:endParaRPr>
          </a:p>
          <a:p>
            <a:pPr marL="0" indent="0" defTabSz="360000">
              <a:lnSpc>
                <a:spcPct val="100000"/>
              </a:lnSpc>
              <a:buNone/>
            </a:pPr>
            <a:r>
              <a:rPr lang="da-DK" sz="1800" smtClean="0">
                <a:solidFill>
                  <a:schemeClr val="tx1"/>
                </a:solidFill>
                <a:latin typeface="Calibri" pitchFamily="34" charset="0"/>
              </a:rPr>
              <a:t>Empirical research needs to take this breadth into consideration</a:t>
            </a:r>
          </a:p>
          <a:p>
            <a:pPr marL="0" indent="0" defTabSz="360000">
              <a:lnSpc>
                <a:spcPct val="100000"/>
              </a:lnSpc>
              <a:buNone/>
            </a:pPr>
            <a:endParaRPr lang="da-DK" sz="1800" smtClean="0">
              <a:latin typeface="Calibri" pitchFamily="34" charset="0"/>
            </a:endParaRPr>
          </a:p>
          <a:p>
            <a:pPr marL="0" indent="0" defTabSz="360000">
              <a:lnSpc>
                <a:spcPct val="100000"/>
              </a:lnSpc>
              <a:buNone/>
            </a:pPr>
            <a:r>
              <a:rPr lang="da-DK" sz="1800" smtClean="0">
                <a:solidFill>
                  <a:schemeClr val="tx1"/>
                </a:solidFill>
                <a:latin typeface="Calibri" pitchFamily="34" charset="0"/>
              </a:rPr>
              <a:t>The wide interpretation enables political marketing research to inform on a wider range of topics</a:t>
            </a:r>
          </a:p>
          <a:p>
            <a:pPr marL="0" indent="0" defTabSz="360000">
              <a:lnSpc>
                <a:spcPct val="100000"/>
              </a:lnSpc>
              <a:buNone/>
            </a:pPr>
            <a:endParaRPr lang="da-DK" sz="1800" smtClean="0">
              <a:latin typeface="Calibri" pitchFamily="34" charset="0"/>
            </a:endParaRPr>
          </a:p>
          <a:p>
            <a:pPr marL="0" indent="0" defTabSz="360000">
              <a:lnSpc>
                <a:spcPct val="100000"/>
              </a:lnSpc>
              <a:buNone/>
            </a:pPr>
            <a:r>
              <a:rPr lang="da-DK" sz="1800" smtClean="0">
                <a:latin typeface="Calibri" pitchFamily="34" charset="0"/>
              </a:rPr>
              <a:t>It also means that research designs need to be more specific about their aims</a:t>
            </a:r>
            <a:endParaRPr lang="da-DK" sz="1800" dirty="0">
              <a:solidFill>
                <a:schemeClr val="tx1"/>
              </a:solidFill>
              <a:latin typeface="Calibri" pitchFamily="34" charset="0"/>
            </a:endParaRPr>
          </a:p>
        </p:txBody>
      </p:sp>
      <p:pic>
        <p:nvPicPr>
          <p:cNvPr id="5" name="Picture 2"/>
          <p:cNvPicPr>
            <a:picLocks noChangeAspect="1" noChangeArrowheads="1"/>
          </p:cNvPicPr>
          <p:nvPr/>
        </p:nvPicPr>
        <p:blipFill>
          <a:blip r:embed="rId2" cstate="print"/>
          <a:srcRect/>
          <a:stretch>
            <a:fillRect/>
          </a:stretch>
        </p:blipFill>
        <p:spPr bwMode="auto">
          <a:xfrm>
            <a:off x="213122" y="6165304"/>
            <a:ext cx="3206750" cy="484187"/>
          </a:xfrm>
          <a:prstGeom prst="rect">
            <a:avLst/>
          </a:prstGeom>
          <a:noFill/>
          <a:ln w="9525">
            <a:noFill/>
            <a:miter lim="800000"/>
            <a:headEnd/>
            <a:tailEnd/>
          </a:ln>
          <a:effectLst/>
        </p:spPr>
      </p:pic>
      <p:sp>
        <p:nvSpPr>
          <p:cNvPr id="6" name="TextBox 5"/>
          <p:cNvSpPr txBox="1"/>
          <p:nvPr/>
        </p:nvSpPr>
        <p:spPr>
          <a:xfrm>
            <a:off x="755576" y="1556792"/>
            <a:ext cx="7416824" cy="1446550"/>
          </a:xfrm>
          <a:prstGeom prst="rect">
            <a:avLst/>
          </a:prstGeom>
          <a:noFill/>
        </p:spPr>
        <p:txBody>
          <a:bodyPr wrap="square" rtlCol="0">
            <a:spAutoFit/>
          </a:bodyPr>
          <a:lstStyle/>
          <a:p>
            <a:pPr algn="ctr"/>
            <a:r>
              <a:rPr lang="da-DK" sz="4400" smtClean="0">
                <a:latin typeface="Calibri" pitchFamily="34" charset="0"/>
              </a:rPr>
              <a:t>Element 1: A wide interpretation</a:t>
            </a:r>
            <a:endParaRPr lang="en-US" sz="4400">
              <a:latin typeface="Calibri" pitchFamily="34" charset="0"/>
            </a:endParaRPr>
          </a:p>
        </p:txBody>
      </p:sp>
      <p:sp>
        <p:nvSpPr>
          <p:cNvPr id="8" name="Slide Number Placeholder 3"/>
          <p:cNvSpPr>
            <a:spLocks noGrp="1"/>
          </p:cNvSpPr>
          <p:nvPr>
            <p:ph type="sldNum" sz="quarter" idx="10"/>
          </p:nvPr>
        </p:nvSpPr>
        <p:spPr>
          <a:xfrm>
            <a:off x="6804248" y="6309320"/>
            <a:ext cx="2133600" cy="365125"/>
          </a:xfrm>
        </p:spPr>
        <p:txBody>
          <a:bodyPr/>
          <a:lstStyle/>
          <a:p>
            <a:pPr algn="r"/>
            <a:fld id="{4A778A20-C4FB-4A5D-BA56-B6F7BCAF0113}" type="slidenum">
              <a:rPr lang="da-DK" smtClean="0"/>
              <a:pPr algn="r"/>
              <a:t>47</a:t>
            </a:fld>
            <a:endParaRPr lang="da-DK"/>
          </a:p>
        </p:txBody>
      </p:sp>
      <p:sp>
        <p:nvSpPr>
          <p:cNvPr id="9" name="TextBox 8"/>
          <p:cNvSpPr txBox="1"/>
          <p:nvPr/>
        </p:nvSpPr>
        <p:spPr>
          <a:xfrm>
            <a:off x="3059832" y="168895"/>
            <a:ext cx="5976664" cy="307777"/>
          </a:xfrm>
          <a:prstGeom prst="rect">
            <a:avLst/>
          </a:prstGeom>
          <a:noFill/>
        </p:spPr>
        <p:txBody>
          <a:bodyPr wrap="square" rtlCol="0" anchor="ctr">
            <a:spAutoFit/>
          </a:bodyPr>
          <a:lstStyle/>
          <a:p>
            <a:pPr algn="r"/>
            <a:r>
              <a:rPr lang="da-DK" sz="1400" i="1" smtClean="0">
                <a:latin typeface="Calibri" pitchFamily="34" charset="0"/>
              </a:rPr>
              <a:t>Political Marketing Theory (POL592), Masaryk University, 16th-18th March 2015</a:t>
            </a:r>
            <a:endParaRPr lang="en-US" sz="1400" i="1">
              <a:latin typeface="Calibri" pitchFamily="34" charset="0"/>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59632" y="2708920"/>
            <a:ext cx="6912768" cy="3240360"/>
          </a:xfrm>
        </p:spPr>
        <p:txBody>
          <a:bodyPr>
            <a:noAutofit/>
          </a:bodyPr>
          <a:lstStyle/>
          <a:p>
            <a:pPr marL="0" indent="0" defTabSz="360000">
              <a:lnSpc>
                <a:spcPct val="100000"/>
              </a:lnSpc>
              <a:buNone/>
            </a:pPr>
            <a:r>
              <a:rPr lang="da-DK" sz="1800" smtClean="0">
                <a:solidFill>
                  <a:schemeClr val="tx1"/>
                </a:solidFill>
                <a:latin typeface="Calibri" pitchFamily="34" charset="0"/>
              </a:rPr>
              <a:t>The definition of political marketing emphasises that there are three interaction marketplaces</a:t>
            </a:r>
          </a:p>
          <a:p>
            <a:pPr marL="0" indent="0" defTabSz="360000">
              <a:lnSpc>
                <a:spcPct val="100000"/>
              </a:lnSpc>
              <a:buNone/>
            </a:pPr>
            <a:endParaRPr lang="da-DK" sz="1800" smtClean="0">
              <a:latin typeface="Calibri" pitchFamily="34" charset="0"/>
            </a:endParaRPr>
          </a:p>
          <a:p>
            <a:pPr marL="0" indent="0" defTabSz="360000">
              <a:lnSpc>
                <a:spcPct val="100000"/>
              </a:lnSpc>
              <a:buNone/>
            </a:pPr>
            <a:r>
              <a:rPr lang="da-DK" sz="1800" smtClean="0">
                <a:latin typeface="Calibri" pitchFamily="34" charset="0"/>
              </a:rPr>
              <a:t>This raises several questions:</a:t>
            </a:r>
          </a:p>
          <a:p>
            <a:pPr marL="400050" lvl="1" indent="0" defTabSz="360000">
              <a:buFontTx/>
              <a:buChar char="-"/>
            </a:pPr>
            <a:r>
              <a:rPr lang="da-DK" sz="1800" smtClean="0">
                <a:solidFill>
                  <a:schemeClr val="tx1"/>
                </a:solidFill>
                <a:latin typeface="Calibri" pitchFamily="34" charset="0"/>
              </a:rPr>
              <a:t> Which marketplace does your research focus on?</a:t>
            </a:r>
          </a:p>
          <a:p>
            <a:pPr marL="400050" lvl="1" indent="0" defTabSz="360000">
              <a:buFontTx/>
              <a:buChar char="-"/>
            </a:pPr>
            <a:r>
              <a:rPr lang="da-DK" sz="1800" smtClean="0">
                <a:latin typeface="Calibri" pitchFamily="34" charset="0"/>
              </a:rPr>
              <a:t> What does this mean for which stakeholders are in focus?</a:t>
            </a:r>
          </a:p>
          <a:p>
            <a:pPr marL="400050" lvl="1" indent="0" defTabSz="360000">
              <a:buFontTx/>
              <a:buChar char="-"/>
            </a:pPr>
            <a:r>
              <a:rPr lang="da-DK" sz="1800" smtClean="0">
                <a:solidFill>
                  <a:schemeClr val="tx1"/>
                </a:solidFill>
                <a:latin typeface="Calibri" pitchFamily="34" charset="0"/>
              </a:rPr>
              <a:t> </a:t>
            </a:r>
            <a:r>
              <a:rPr lang="da-DK" sz="1800" smtClean="0">
                <a:latin typeface="Calibri" pitchFamily="34" charset="0"/>
              </a:rPr>
              <a:t>What are</a:t>
            </a:r>
            <a:r>
              <a:rPr lang="da-DK" sz="1800" smtClean="0">
                <a:solidFill>
                  <a:schemeClr val="tx1"/>
                </a:solidFill>
                <a:latin typeface="Calibri" pitchFamily="34" charset="0"/>
              </a:rPr>
              <a:t> the implications of your research for the other interaction marketplaces?</a:t>
            </a:r>
          </a:p>
          <a:p>
            <a:pPr marL="400050" lvl="1" indent="0" defTabSz="360000">
              <a:buFontTx/>
              <a:buChar char="-"/>
            </a:pPr>
            <a:r>
              <a:rPr lang="da-DK" sz="1800" smtClean="0">
                <a:latin typeface="Calibri" pitchFamily="34" charset="0"/>
              </a:rPr>
              <a:t> What are the implications of the other interaction marketplaces on your research?</a:t>
            </a:r>
            <a:endParaRPr lang="da-DK" sz="1800" smtClean="0">
              <a:solidFill>
                <a:schemeClr val="tx1"/>
              </a:solidFill>
              <a:latin typeface="Calibri" pitchFamily="34" charset="0"/>
            </a:endParaRPr>
          </a:p>
          <a:p>
            <a:pPr marL="0" indent="0" defTabSz="360000">
              <a:lnSpc>
                <a:spcPct val="100000"/>
              </a:lnSpc>
              <a:buNone/>
            </a:pPr>
            <a:endParaRPr lang="da-DK" sz="1800" dirty="0">
              <a:solidFill>
                <a:schemeClr val="tx1"/>
              </a:solidFill>
              <a:latin typeface="Calibri" pitchFamily="34" charset="0"/>
            </a:endParaRPr>
          </a:p>
        </p:txBody>
      </p:sp>
      <p:pic>
        <p:nvPicPr>
          <p:cNvPr id="5" name="Picture 2"/>
          <p:cNvPicPr>
            <a:picLocks noChangeAspect="1" noChangeArrowheads="1"/>
          </p:cNvPicPr>
          <p:nvPr/>
        </p:nvPicPr>
        <p:blipFill>
          <a:blip r:embed="rId2" cstate="print"/>
          <a:srcRect/>
          <a:stretch>
            <a:fillRect/>
          </a:stretch>
        </p:blipFill>
        <p:spPr bwMode="auto">
          <a:xfrm>
            <a:off x="213122" y="6165304"/>
            <a:ext cx="3206750" cy="484187"/>
          </a:xfrm>
          <a:prstGeom prst="rect">
            <a:avLst/>
          </a:prstGeom>
          <a:noFill/>
          <a:ln w="9525">
            <a:noFill/>
            <a:miter lim="800000"/>
            <a:headEnd/>
            <a:tailEnd/>
          </a:ln>
          <a:effectLst/>
        </p:spPr>
      </p:pic>
      <p:sp>
        <p:nvSpPr>
          <p:cNvPr id="6" name="TextBox 5"/>
          <p:cNvSpPr txBox="1"/>
          <p:nvPr/>
        </p:nvSpPr>
        <p:spPr>
          <a:xfrm>
            <a:off x="755576" y="1556792"/>
            <a:ext cx="7416824" cy="769441"/>
          </a:xfrm>
          <a:prstGeom prst="rect">
            <a:avLst/>
          </a:prstGeom>
          <a:noFill/>
        </p:spPr>
        <p:txBody>
          <a:bodyPr wrap="square" rtlCol="0">
            <a:spAutoFit/>
          </a:bodyPr>
          <a:lstStyle/>
          <a:p>
            <a:pPr algn="ctr"/>
            <a:r>
              <a:rPr lang="da-DK" sz="4400" smtClean="0">
                <a:latin typeface="Calibri" pitchFamily="34" charset="0"/>
              </a:rPr>
              <a:t>Element 2: Exchange as a triad</a:t>
            </a:r>
            <a:endParaRPr lang="en-US" sz="4400">
              <a:latin typeface="Calibri" pitchFamily="34" charset="0"/>
            </a:endParaRPr>
          </a:p>
        </p:txBody>
      </p:sp>
      <p:sp>
        <p:nvSpPr>
          <p:cNvPr id="8" name="Slide Number Placeholder 3"/>
          <p:cNvSpPr>
            <a:spLocks noGrp="1"/>
          </p:cNvSpPr>
          <p:nvPr>
            <p:ph type="sldNum" sz="quarter" idx="10"/>
          </p:nvPr>
        </p:nvSpPr>
        <p:spPr>
          <a:xfrm>
            <a:off x="6804248" y="6309320"/>
            <a:ext cx="2133600" cy="365125"/>
          </a:xfrm>
        </p:spPr>
        <p:txBody>
          <a:bodyPr/>
          <a:lstStyle/>
          <a:p>
            <a:pPr algn="r"/>
            <a:fld id="{4A778A20-C4FB-4A5D-BA56-B6F7BCAF0113}" type="slidenum">
              <a:rPr lang="da-DK" smtClean="0"/>
              <a:pPr algn="r"/>
              <a:t>48</a:t>
            </a:fld>
            <a:endParaRPr lang="da-DK"/>
          </a:p>
        </p:txBody>
      </p:sp>
      <p:sp>
        <p:nvSpPr>
          <p:cNvPr id="9" name="TextBox 8"/>
          <p:cNvSpPr txBox="1"/>
          <p:nvPr/>
        </p:nvSpPr>
        <p:spPr>
          <a:xfrm>
            <a:off x="3059832" y="168895"/>
            <a:ext cx="5976664" cy="307777"/>
          </a:xfrm>
          <a:prstGeom prst="rect">
            <a:avLst/>
          </a:prstGeom>
          <a:noFill/>
        </p:spPr>
        <p:txBody>
          <a:bodyPr wrap="square" rtlCol="0" anchor="ctr">
            <a:spAutoFit/>
          </a:bodyPr>
          <a:lstStyle/>
          <a:p>
            <a:pPr algn="r"/>
            <a:r>
              <a:rPr lang="da-DK" sz="1400" i="1" smtClean="0">
                <a:latin typeface="Calibri" pitchFamily="34" charset="0"/>
              </a:rPr>
              <a:t>Political Marketing Theory (POL592), Masaryk University, 16th-18th March 2015</a:t>
            </a:r>
            <a:endParaRPr lang="en-US" sz="1400" i="1">
              <a:latin typeface="Calibri" pitchFamily="34" charset="0"/>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15616" y="2996952"/>
            <a:ext cx="6912768" cy="1872208"/>
          </a:xfrm>
        </p:spPr>
        <p:txBody>
          <a:bodyPr>
            <a:noAutofit/>
          </a:bodyPr>
          <a:lstStyle/>
          <a:p>
            <a:pPr marL="0" indent="0" defTabSz="360000">
              <a:lnSpc>
                <a:spcPct val="100000"/>
              </a:lnSpc>
              <a:buNone/>
            </a:pPr>
            <a:r>
              <a:rPr lang="da-DK" sz="1800" smtClean="0">
                <a:solidFill>
                  <a:schemeClr val="tx1"/>
                </a:solidFill>
                <a:latin typeface="Calibri" pitchFamily="34" charset="0"/>
              </a:rPr>
              <a:t>The definition of political marketing includes both the micro and macro levels of political relationship marketing</a:t>
            </a:r>
          </a:p>
          <a:p>
            <a:pPr marL="0" indent="0" defTabSz="360000">
              <a:lnSpc>
                <a:spcPct val="100000"/>
              </a:lnSpc>
              <a:buNone/>
            </a:pPr>
            <a:endParaRPr lang="da-DK" sz="1800" smtClean="0">
              <a:latin typeface="Calibri" pitchFamily="34" charset="0"/>
            </a:endParaRPr>
          </a:p>
          <a:p>
            <a:pPr marL="0" indent="0" defTabSz="360000">
              <a:lnSpc>
                <a:spcPct val="100000"/>
              </a:lnSpc>
              <a:buNone/>
            </a:pPr>
            <a:r>
              <a:rPr lang="da-DK" sz="1800" smtClean="0">
                <a:latin typeface="Calibri" pitchFamily="34" charset="0"/>
              </a:rPr>
              <a:t>At the micro level, interactions between the political organisation and individual stakeholders in each of the three interaction marketplaces</a:t>
            </a:r>
          </a:p>
          <a:p>
            <a:pPr marL="0" indent="0" defTabSz="360000">
              <a:lnSpc>
                <a:spcPct val="100000"/>
              </a:lnSpc>
              <a:buNone/>
            </a:pPr>
            <a:endParaRPr lang="da-DK" sz="1800" smtClean="0">
              <a:latin typeface="Calibri" pitchFamily="34" charset="0"/>
            </a:endParaRPr>
          </a:p>
          <a:p>
            <a:pPr marL="0" indent="0" defTabSz="360000">
              <a:lnSpc>
                <a:spcPct val="100000"/>
              </a:lnSpc>
              <a:buNone/>
            </a:pPr>
            <a:r>
              <a:rPr lang="da-DK" sz="1800" smtClean="0">
                <a:latin typeface="Calibri" pitchFamily="34" charset="0"/>
              </a:rPr>
              <a:t>At the macro level, more general relationships between the political organisation and society</a:t>
            </a:r>
          </a:p>
          <a:p>
            <a:pPr marL="0" indent="0" defTabSz="360000">
              <a:lnSpc>
                <a:spcPct val="100000"/>
              </a:lnSpc>
              <a:buNone/>
            </a:pPr>
            <a:endParaRPr lang="da-DK" sz="1800">
              <a:latin typeface="Calibri" pitchFamily="34" charset="0"/>
            </a:endParaRPr>
          </a:p>
          <a:p>
            <a:pPr marL="0" indent="0" defTabSz="360000">
              <a:lnSpc>
                <a:spcPct val="100000"/>
              </a:lnSpc>
              <a:buNone/>
            </a:pPr>
            <a:r>
              <a:rPr lang="da-DK" sz="1800" smtClean="0">
                <a:latin typeface="Calibri" pitchFamily="34" charset="0"/>
              </a:rPr>
              <a:t>So which level is your investigation at?</a:t>
            </a:r>
            <a:endParaRPr lang="da-DK" sz="1800" smtClean="0">
              <a:solidFill>
                <a:schemeClr val="tx1"/>
              </a:solidFill>
              <a:latin typeface="Calibri" pitchFamily="34" charset="0"/>
            </a:endParaRPr>
          </a:p>
        </p:txBody>
      </p:sp>
      <p:pic>
        <p:nvPicPr>
          <p:cNvPr id="5" name="Picture 2"/>
          <p:cNvPicPr>
            <a:picLocks noChangeAspect="1" noChangeArrowheads="1"/>
          </p:cNvPicPr>
          <p:nvPr/>
        </p:nvPicPr>
        <p:blipFill>
          <a:blip r:embed="rId2" cstate="print"/>
          <a:srcRect/>
          <a:stretch>
            <a:fillRect/>
          </a:stretch>
        </p:blipFill>
        <p:spPr bwMode="auto">
          <a:xfrm>
            <a:off x="213122" y="6165304"/>
            <a:ext cx="3206750" cy="484187"/>
          </a:xfrm>
          <a:prstGeom prst="rect">
            <a:avLst/>
          </a:prstGeom>
          <a:noFill/>
          <a:ln w="9525">
            <a:noFill/>
            <a:miter lim="800000"/>
            <a:headEnd/>
            <a:tailEnd/>
          </a:ln>
          <a:effectLst/>
        </p:spPr>
      </p:pic>
      <p:sp>
        <p:nvSpPr>
          <p:cNvPr id="6" name="TextBox 5"/>
          <p:cNvSpPr txBox="1"/>
          <p:nvPr/>
        </p:nvSpPr>
        <p:spPr>
          <a:xfrm>
            <a:off x="755576" y="1556792"/>
            <a:ext cx="7416824" cy="1446550"/>
          </a:xfrm>
          <a:prstGeom prst="rect">
            <a:avLst/>
          </a:prstGeom>
          <a:noFill/>
        </p:spPr>
        <p:txBody>
          <a:bodyPr wrap="square" rtlCol="0">
            <a:spAutoFit/>
          </a:bodyPr>
          <a:lstStyle/>
          <a:p>
            <a:pPr algn="ctr"/>
            <a:r>
              <a:rPr lang="da-DK" sz="4400" smtClean="0">
                <a:latin typeface="Calibri" pitchFamily="34" charset="0"/>
              </a:rPr>
              <a:t>Element 3: A relationship-based approach</a:t>
            </a:r>
            <a:endParaRPr lang="en-US" sz="4400">
              <a:latin typeface="Calibri" pitchFamily="34" charset="0"/>
            </a:endParaRPr>
          </a:p>
        </p:txBody>
      </p:sp>
      <p:sp>
        <p:nvSpPr>
          <p:cNvPr id="8" name="Slide Number Placeholder 3"/>
          <p:cNvSpPr>
            <a:spLocks noGrp="1"/>
          </p:cNvSpPr>
          <p:nvPr>
            <p:ph type="sldNum" sz="quarter" idx="10"/>
          </p:nvPr>
        </p:nvSpPr>
        <p:spPr>
          <a:xfrm>
            <a:off x="6804248" y="6309320"/>
            <a:ext cx="2133600" cy="365125"/>
          </a:xfrm>
        </p:spPr>
        <p:txBody>
          <a:bodyPr/>
          <a:lstStyle/>
          <a:p>
            <a:pPr algn="r"/>
            <a:fld id="{4A778A20-C4FB-4A5D-BA56-B6F7BCAF0113}" type="slidenum">
              <a:rPr lang="da-DK" smtClean="0"/>
              <a:pPr algn="r"/>
              <a:t>49</a:t>
            </a:fld>
            <a:endParaRPr lang="da-DK"/>
          </a:p>
        </p:txBody>
      </p:sp>
      <p:sp>
        <p:nvSpPr>
          <p:cNvPr id="9" name="TextBox 8"/>
          <p:cNvSpPr txBox="1"/>
          <p:nvPr/>
        </p:nvSpPr>
        <p:spPr>
          <a:xfrm>
            <a:off x="3059832" y="168895"/>
            <a:ext cx="5976664" cy="307777"/>
          </a:xfrm>
          <a:prstGeom prst="rect">
            <a:avLst/>
          </a:prstGeom>
          <a:noFill/>
        </p:spPr>
        <p:txBody>
          <a:bodyPr wrap="square" rtlCol="0" anchor="ctr">
            <a:spAutoFit/>
          </a:bodyPr>
          <a:lstStyle/>
          <a:p>
            <a:pPr algn="r"/>
            <a:r>
              <a:rPr lang="da-DK" sz="1400" i="1" smtClean="0">
                <a:latin typeface="Calibri" pitchFamily="34" charset="0"/>
              </a:rPr>
              <a:t>Political Marketing Theory (POL592), Masaryk University, 16th-18th March 2015</a:t>
            </a:r>
            <a:endParaRPr lang="en-US" sz="1400" i="1">
              <a:latin typeface="Calibri"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47664" y="2708920"/>
            <a:ext cx="6264696" cy="3168352"/>
          </a:xfrm>
        </p:spPr>
        <p:txBody>
          <a:bodyPr>
            <a:normAutofit/>
          </a:bodyPr>
          <a:lstStyle/>
          <a:p>
            <a:pPr marL="0" indent="0" defTabSz="360000">
              <a:lnSpc>
                <a:spcPct val="100000"/>
              </a:lnSpc>
              <a:buNone/>
            </a:pPr>
            <a:r>
              <a:rPr lang="en-GB" sz="1800" smtClean="0">
                <a:solidFill>
                  <a:schemeClr val="tx1"/>
                </a:solidFill>
                <a:latin typeface="Calibri" pitchFamily="34" charset="0"/>
              </a:rPr>
              <a:t>In commercial and nonprofit marketing, the exchange is seen as </a:t>
            </a:r>
            <a:r>
              <a:rPr lang="en-GB" sz="1800" i="1" smtClean="0">
                <a:solidFill>
                  <a:schemeClr val="tx1"/>
                </a:solidFill>
                <a:latin typeface="Calibri" pitchFamily="34" charset="0"/>
              </a:rPr>
              <a:t>dyadic</a:t>
            </a:r>
          </a:p>
          <a:p>
            <a:pPr marL="0" indent="0" defTabSz="360000">
              <a:lnSpc>
                <a:spcPct val="100000"/>
              </a:lnSpc>
              <a:buNone/>
            </a:pPr>
            <a:endParaRPr lang="en-GB" sz="1800">
              <a:latin typeface="Calibri" pitchFamily="34" charset="0"/>
            </a:endParaRPr>
          </a:p>
          <a:p>
            <a:pPr marL="0" indent="0" defTabSz="360000">
              <a:lnSpc>
                <a:spcPct val="100000"/>
              </a:lnSpc>
              <a:buNone/>
            </a:pPr>
            <a:r>
              <a:rPr lang="en-GB" sz="1800" smtClean="0">
                <a:solidFill>
                  <a:schemeClr val="tx1"/>
                </a:solidFill>
                <a:latin typeface="Calibri" pitchFamily="34" charset="0"/>
              </a:rPr>
              <a:t>The exchange is between two actors who both bring something of value (e.g., a product and money) to the marketplace</a:t>
            </a:r>
          </a:p>
          <a:p>
            <a:pPr marL="0" indent="0" defTabSz="360000">
              <a:lnSpc>
                <a:spcPct val="100000"/>
              </a:lnSpc>
              <a:buNone/>
            </a:pPr>
            <a:endParaRPr lang="en-GB" sz="1800">
              <a:latin typeface="Calibri" pitchFamily="34" charset="0"/>
            </a:endParaRPr>
          </a:p>
          <a:p>
            <a:pPr marL="0" indent="0" defTabSz="360000">
              <a:lnSpc>
                <a:spcPct val="100000"/>
              </a:lnSpc>
              <a:buNone/>
            </a:pPr>
            <a:r>
              <a:rPr lang="en-GB" sz="1800" smtClean="0">
                <a:solidFill>
                  <a:schemeClr val="tx1"/>
                </a:solidFill>
                <a:latin typeface="Calibri" pitchFamily="34" charset="0"/>
              </a:rPr>
              <a:t>The actors exchange what they have brought to the marketplace, and both are better off</a:t>
            </a:r>
          </a:p>
        </p:txBody>
      </p:sp>
      <p:pic>
        <p:nvPicPr>
          <p:cNvPr id="5" name="Picture 2"/>
          <p:cNvPicPr>
            <a:picLocks noChangeAspect="1" noChangeArrowheads="1"/>
          </p:cNvPicPr>
          <p:nvPr/>
        </p:nvPicPr>
        <p:blipFill>
          <a:blip r:embed="rId2" cstate="print"/>
          <a:srcRect/>
          <a:stretch>
            <a:fillRect/>
          </a:stretch>
        </p:blipFill>
        <p:spPr bwMode="auto">
          <a:xfrm>
            <a:off x="213122" y="6165304"/>
            <a:ext cx="3206750" cy="484187"/>
          </a:xfrm>
          <a:prstGeom prst="rect">
            <a:avLst/>
          </a:prstGeom>
          <a:noFill/>
          <a:ln w="9525">
            <a:noFill/>
            <a:miter lim="800000"/>
            <a:headEnd/>
            <a:tailEnd/>
          </a:ln>
          <a:effectLst/>
        </p:spPr>
      </p:pic>
      <p:sp>
        <p:nvSpPr>
          <p:cNvPr id="6" name="TextBox 5"/>
          <p:cNvSpPr txBox="1"/>
          <p:nvPr/>
        </p:nvSpPr>
        <p:spPr>
          <a:xfrm>
            <a:off x="755576" y="1556792"/>
            <a:ext cx="7416824" cy="769441"/>
          </a:xfrm>
          <a:prstGeom prst="rect">
            <a:avLst/>
          </a:prstGeom>
          <a:noFill/>
        </p:spPr>
        <p:txBody>
          <a:bodyPr wrap="square" rtlCol="0">
            <a:spAutoFit/>
          </a:bodyPr>
          <a:lstStyle/>
          <a:p>
            <a:pPr algn="ctr"/>
            <a:r>
              <a:rPr lang="da-DK" sz="4400" smtClean="0">
                <a:latin typeface="Calibri" pitchFamily="34" charset="0"/>
              </a:rPr>
              <a:t>Dyadic exchange</a:t>
            </a:r>
            <a:endParaRPr lang="en-US" sz="4400">
              <a:latin typeface="Calibri" pitchFamily="34" charset="0"/>
            </a:endParaRPr>
          </a:p>
        </p:txBody>
      </p:sp>
      <p:sp>
        <p:nvSpPr>
          <p:cNvPr id="8" name="Slide Number Placeholder 3"/>
          <p:cNvSpPr>
            <a:spLocks noGrp="1"/>
          </p:cNvSpPr>
          <p:nvPr>
            <p:ph type="sldNum" sz="quarter" idx="10"/>
          </p:nvPr>
        </p:nvSpPr>
        <p:spPr>
          <a:xfrm>
            <a:off x="6804248" y="6309320"/>
            <a:ext cx="2133600" cy="365125"/>
          </a:xfrm>
        </p:spPr>
        <p:txBody>
          <a:bodyPr/>
          <a:lstStyle/>
          <a:p>
            <a:pPr algn="r"/>
            <a:fld id="{4A778A20-C4FB-4A5D-BA56-B6F7BCAF0113}" type="slidenum">
              <a:rPr lang="da-DK" smtClean="0"/>
              <a:pPr algn="r"/>
              <a:t>5</a:t>
            </a:fld>
            <a:endParaRPr lang="da-DK"/>
          </a:p>
        </p:txBody>
      </p:sp>
      <p:sp>
        <p:nvSpPr>
          <p:cNvPr id="9" name="TextBox 8"/>
          <p:cNvSpPr txBox="1"/>
          <p:nvPr/>
        </p:nvSpPr>
        <p:spPr>
          <a:xfrm>
            <a:off x="3059832" y="168895"/>
            <a:ext cx="5976664" cy="307777"/>
          </a:xfrm>
          <a:prstGeom prst="rect">
            <a:avLst/>
          </a:prstGeom>
          <a:noFill/>
        </p:spPr>
        <p:txBody>
          <a:bodyPr wrap="square" rtlCol="0" anchor="ctr">
            <a:spAutoFit/>
          </a:bodyPr>
          <a:lstStyle/>
          <a:p>
            <a:pPr algn="r"/>
            <a:r>
              <a:rPr lang="da-DK" sz="1400" i="1" smtClean="0">
                <a:latin typeface="Calibri" pitchFamily="34" charset="0"/>
              </a:rPr>
              <a:t>Political Marketing Theory (POL592), Masaryk University, 16th-18th March 2015</a:t>
            </a:r>
            <a:endParaRPr lang="en-US" sz="1400" i="1">
              <a:latin typeface="Calibri" pitchFamily="34" charset="0"/>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75656" y="3284984"/>
            <a:ext cx="6912768" cy="2736304"/>
          </a:xfrm>
        </p:spPr>
        <p:txBody>
          <a:bodyPr>
            <a:normAutofit/>
          </a:bodyPr>
          <a:lstStyle/>
          <a:p>
            <a:pPr marL="0" indent="0" defTabSz="360000">
              <a:lnSpc>
                <a:spcPct val="100000"/>
              </a:lnSpc>
              <a:buNone/>
            </a:pPr>
            <a:r>
              <a:rPr lang="da-DK" sz="1800" smtClean="0">
                <a:latin typeface="Calibri" pitchFamily="34" charset="0"/>
              </a:rPr>
              <a:t>Relationships are important – but with what or whom?</a:t>
            </a:r>
          </a:p>
          <a:p>
            <a:pPr marL="0" indent="0" defTabSz="360000">
              <a:lnSpc>
                <a:spcPct val="100000"/>
              </a:lnSpc>
              <a:buNone/>
            </a:pPr>
            <a:endParaRPr lang="da-DK" sz="1800" smtClean="0">
              <a:latin typeface="Calibri" pitchFamily="34" charset="0"/>
            </a:endParaRPr>
          </a:p>
          <a:p>
            <a:pPr marL="0" indent="0" defTabSz="360000">
              <a:lnSpc>
                <a:spcPct val="100000"/>
              </a:lnSpc>
              <a:buNone/>
            </a:pPr>
            <a:r>
              <a:rPr lang="da-DK" sz="1800" smtClean="0">
                <a:latin typeface="Calibri" pitchFamily="34" charset="0"/>
              </a:rPr>
              <a:t>The wide interpretation of political marketing includes multiple stakeholders in the three interaction marketplaces</a:t>
            </a:r>
          </a:p>
          <a:p>
            <a:pPr marL="0" indent="0" defTabSz="360000">
              <a:lnSpc>
                <a:spcPct val="100000"/>
              </a:lnSpc>
              <a:buNone/>
            </a:pPr>
            <a:endParaRPr lang="da-DK" sz="1800">
              <a:latin typeface="Calibri" pitchFamily="34" charset="0"/>
            </a:endParaRPr>
          </a:p>
          <a:p>
            <a:pPr marL="0" indent="0" defTabSz="360000">
              <a:lnSpc>
                <a:spcPct val="100000"/>
              </a:lnSpc>
              <a:buNone/>
            </a:pPr>
            <a:r>
              <a:rPr lang="da-DK" sz="1800" smtClean="0">
                <a:latin typeface="Calibri" pitchFamily="34" charset="0"/>
              </a:rPr>
              <a:t>How do we understand these stakeholders?</a:t>
            </a:r>
          </a:p>
          <a:p>
            <a:pPr marL="0" indent="0" defTabSz="360000">
              <a:lnSpc>
                <a:spcPct val="100000"/>
              </a:lnSpc>
              <a:buNone/>
            </a:pPr>
            <a:endParaRPr lang="da-DK" sz="1800" smtClean="0">
              <a:solidFill>
                <a:schemeClr val="tx1"/>
              </a:solidFill>
              <a:latin typeface="Calibri" pitchFamily="34" charset="0"/>
            </a:endParaRPr>
          </a:p>
          <a:p>
            <a:pPr marL="0" indent="0" defTabSz="360000">
              <a:lnSpc>
                <a:spcPct val="100000"/>
              </a:lnSpc>
              <a:buNone/>
            </a:pPr>
            <a:r>
              <a:rPr lang="da-DK" sz="1800" smtClean="0">
                <a:latin typeface="Calibri" pitchFamily="34" charset="0"/>
              </a:rPr>
              <a:t>Which stakeholders are relevant to your investigation?</a:t>
            </a:r>
            <a:endParaRPr lang="da-DK" sz="1800" smtClean="0">
              <a:solidFill>
                <a:schemeClr val="tx1"/>
              </a:solidFill>
              <a:latin typeface="Calibri" pitchFamily="34" charset="0"/>
            </a:endParaRPr>
          </a:p>
        </p:txBody>
      </p:sp>
      <p:pic>
        <p:nvPicPr>
          <p:cNvPr id="5" name="Picture 2"/>
          <p:cNvPicPr>
            <a:picLocks noChangeAspect="1" noChangeArrowheads="1"/>
          </p:cNvPicPr>
          <p:nvPr/>
        </p:nvPicPr>
        <p:blipFill>
          <a:blip r:embed="rId2" cstate="print"/>
          <a:srcRect/>
          <a:stretch>
            <a:fillRect/>
          </a:stretch>
        </p:blipFill>
        <p:spPr bwMode="auto">
          <a:xfrm>
            <a:off x="213122" y="6165304"/>
            <a:ext cx="3206750" cy="484187"/>
          </a:xfrm>
          <a:prstGeom prst="rect">
            <a:avLst/>
          </a:prstGeom>
          <a:noFill/>
          <a:ln w="9525">
            <a:noFill/>
            <a:miter lim="800000"/>
            <a:headEnd/>
            <a:tailEnd/>
          </a:ln>
          <a:effectLst/>
        </p:spPr>
      </p:pic>
      <p:sp>
        <p:nvSpPr>
          <p:cNvPr id="6" name="TextBox 5"/>
          <p:cNvSpPr txBox="1"/>
          <p:nvPr/>
        </p:nvSpPr>
        <p:spPr>
          <a:xfrm>
            <a:off x="755576" y="1556792"/>
            <a:ext cx="7416824" cy="1446550"/>
          </a:xfrm>
          <a:prstGeom prst="rect">
            <a:avLst/>
          </a:prstGeom>
          <a:noFill/>
        </p:spPr>
        <p:txBody>
          <a:bodyPr wrap="square" rtlCol="0">
            <a:spAutoFit/>
          </a:bodyPr>
          <a:lstStyle/>
          <a:p>
            <a:pPr algn="ctr"/>
            <a:r>
              <a:rPr lang="da-DK" sz="4400" smtClean="0">
                <a:latin typeface="Calibri" pitchFamily="34" charset="0"/>
              </a:rPr>
              <a:t>Element 4: The centrality of stakeholders</a:t>
            </a:r>
            <a:endParaRPr lang="en-US" sz="4400">
              <a:latin typeface="Calibri" pitchFamily="34" charset="0"/>
            </a:endParaRPr>
          </a:p>
        </p:txBody>
      </p:sp>
      <p:sp>
        <p:nvSpPr>
          <p:cNvPr id="8" name="Slide Number Placeholder 3"/>
          <p:cNvSpPr>
            <a:spLocks noGrp="1"/>
          </p:cNvSpPr>
          <p:nvPr>
            <p:ph type="sldNum" sz="quarter" idx="10"/>
          </p:nvPr>
        </p:nvSpPr>
        <p:spPr>
          <a:xfrm>
            <a:off x="6804248" y="6309320"/>
            <a:ext cx="2133600" cy="365125"/>
          </a:xfrm>
        </p:spPr>
        <p:txBody>
          <a:bodyPr/>
          <a:lstStyle/>
          <a:p>
            <a:pPr algn="r"/>
            <a:fld id="{4A778A20-C4FB-4A5D-BA56-B6F7BCAF0113}" type="slidenum">
              <a:rPr lang="da-DK" smtClean="0"/>
              <a:pPr algn="r"/>
              <a:t>50</a:t>
            </a:fld>
            <a:endParaRPr lang="da-DK"/>
          </a:p>
        </p:txBody>
      </p:sp>
      <p:sp>
        <p:nvSpPr>
          <p:cNvPr id="9" name="TextBox 8"/>
          <p:cNvSpPr txBox="1"/>
          <p:nvPr/>
        </p:nvSpPr>
        <p:spPr>
          <a:xfrm>
            <a:off x="3059832" y="168895"/>
            <a:ext cx="5976664" cy="307777"/>
          </a:xfrm>
          <a:prstGeom prst="rect">
            <a:avLst/>
          </a:prstGeom>
          <a:noFill/>
        </p:spPr>
        <p:txBody>
          <a:bodyPr wrap="square" rtlCol="0" anchor="ctr">
            <a:spAutoFit/>
          </a:bodyPr>
          <a:lstStyle/>
          <a:p>
            <a:pPr algn="r"/>
            <a:r>
              <a:rPr lang="da-DK" sz="1400" i="1" smtClean="0">
                <a:latin typeface="Calibri" pitchFamily="34" charset="0"/>
              </a:rPr>
              <a:t>Political Marketing Theory (POL592), Masaryk University, 16th-18th March 2015</a:t>
            </a:r>
            <a:endParaRPr lang="en-US" sz="1400" i="1">
              <a:latin typeface="Calibri" pitchFamily="34" charset="0"/>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15616" y="2492896"/>
            <a:ext cx="7200800" cy="3528392"/>
          </a:xfrm>
        </p:spPr>
        <p:txBody>
          <a:bodyPr>
            <a:noAutofit/>
          </a:bodyPr>
          <a:lstStyle/>
          <a:p>
            <a:pPr marL="0" indent="0" defTabSz="360000">
              <a:lnSpc>
                <a:spcPct val="100000"/>
              </a:lnSpc>
              <a:buNone/>
            </a:pPr>
            <a:r>
              <a:rPr lang="en-GB" sz="1800" smtClean="0">
                <a:solidFill>
                  <a:schemeClr val="tx1"/>
                </a:solidFill>
                <a:latin typeface="Calibri" pitchFamily="34" charset="0"/>
              </a:rPr>
              <a:t>The political exchange is different to the commercial exchange; in the political context, one exchange is the results of successful interactions in three marketplaces</a:t>
            </a:r>
          </a:p>
          <a:p>
            <a:pPr marL="0" indent="0" defTabSz="360000">
              <a:lnSpc>
                <a:spcPct val="100000"/>
              </a:lnSpc>
              <a:buNone/>
            </a:pPr>
            <a:endParaRPr lang="en-GB" sz="1800">
              <a:latin typeface="Calibri" pitchFamily="34" charset="0"/>
            </a:endParaRPr>
          </a:p>
          <a:p>
            <a:pPr marL="0" indent="0" defTabSz="360000">
              <a:lnSpc>
                <a:spcPct val="100000"/>
              </a:lnSpc>
              <a:buNone/>
            </a:pPr>
            <a:r>
              <a:rPr lang="en-GB" sz="1800" smtClean="0">
                <a:solidFill>
                  <a:schemeClr val="tx1"/>
                </a:solidFill>
                <a:latin typeface="Calibri" pitchFamily="34" charset="0"/>
              </a:rPr>
              <a:t>Relationship management and a relationship-building organisational philosophy are essential for political marketing activities</a:t>
            </a:r>
          </a:p>
          <a:p>
            <a:pPr marL="0" indent="0" defTabSz="360000">
              <a:lnSpc>
                <a:spcPct val="100000"/>
              </a:lnSpc>
              <a:buNone/>
            </a:pPr>
            <a:endParaRPr lang="en-GB" sz="1800" smtClean="0">
              <a:solidFill>
                <a:schemeClr val="tx1"/>
              </a:solidFill>
              <a:latin typeface="Calibri" pitchFamily="34" charset="0"/>
            </a:endParaRPr>
          </a:p>
          <a:p>
            <a:pPr marL="0" indent="0" defTabSz="360000">
              <a:lnSpc>
                <a:spcPct val="100000"/>
              </a:lnSpc>
              <a:buNone/>
            </a:pPr>
            <a:r>
              <a:rPr lang="en-GB" sz="1800" smtClean="0">
                <a:latin typeface="Calibri" pitchFamily="34" charset="0"/>
              </a:rPr>
              <a:t>Stakeholders are not just voters and other parties; there are many different ways of understanding the groups that influence political actors</a:t>
            </a:r>
          </a:p>
          <a:p>
            <a:pPr marL="0" indent="0" defTabSz="360000">
              <a:lnSpc>
                <a:spcPct val="100000"/>
              </a:lnSpc>
              <a:buNone/>
            </a:pPr>
            <a:endParaRPr lang="en-GB" sz="1800" smtClean="0">
              <a:latin typeface="Calibri" pitchFamily="34" charset="0"/>
            </a:endParaRPr>
          </a:p>
          <a:p>
            <a:pPr marL="0" indent="0" defTabSz="360000">
              <a:lnSpc>
                <a:spcPct val="100000"/>
              </a:lnSpc>
              <a:buNone/>
            </a:pPr>
            <a:r>
              <a:rPr lang="en-GB" sz="1800" smtClean="0">
                <a:latin typeface="Calibri" pitchFamily="34" charset="0"/>
              </a:rPr>
              <a:t>The definition of political marketing consists of four elements that </a:t>
            </a:r>
            <a:r>
              <a:rPr lang="en-GB" sz="1800" smtClean="0">
                <a:latin typeface="Calibri" pitchFamily="34" charset="0"/>
              </a:rPr>
              <a:t>can each </a:t>
            </a:r>
            <a:r>
              <a:rPr lang="en-GB" sz="1800" smtClean="0">
                <a:latin typeface="Calibri" pitchFamily="34" charset="0"/>
              </a:rPr>
              <a:t>contribute to a rigorous research design</a:t>
            </a:r>
          </a:p>
        </p:txBody>
      </p:sp>
      <p:pic>
        <p:nvPicPr>
          <p:cNvPr id="5" name="Picture 2"/>
          <p:cNvPicPr>
            <a:picLocks noChangeAspect="1" noChangeArrowheads="1"/>
          </p:cNvPicPr>
          <p:nvPr/>
        </p:nvPicPr>
        <p:blipFill>
          <a:blip r:embed="rId2" cstate="print"/>
          <a:srcRect/>
          <a:stretch>
            <a:fillRect/>
          </a:stretch>
        </p:blipFill>
        <p:spPr bwMode="auto">
          <a:xfrm>
            <a:off x="213122" y="6165304"/>
            <a:ext cx="3206750" cy="484187"/>
          </a:xfrm>
          <a:prstGeom prst="rect">
            <a:avLst/>
          </a:prstGeom>
          <a:noFill/>
          <a:ln w="9525">
            <a:noFill/>
            <a:miter lim="800000"/>
            <a:headEnd/>
            <a:tailEnd/>
          </a:ln>
          <a:effectLst/>
        </p:spPr>
      </p:pic>
      <p:sp>
        <p:nvSpPr>
          <p:cNvPr id="6" name="TextBox 5"/>
          <p:cNvSpPr txBox="1"/>
          <p:nvPr/>
        </p:nvSpPr>
        <p:spPr>
          <a:xfrm>
            <a:off x="755576" y="1556792"/>
            <a:ext cx="7416824" cy="587533"/>
          </a:xfrm>
          <a:prstGeom prst="rect">
            <a:avLst/>
          </a:prstGeom>
          <a:noFill/>
        </p:spPr>
        <p:txBody>
          <a:bodyPr wrap="square" rtlCol="0">
            <a:spAutoFit/>
          </a:bodyPr>
          <a:lstStyle/>
          <a:p>
            <a:pPr algn="ctr"/>
            <a:r>
              <a:rPr lang="da-DK" sz="4400" smtClean="0">
                <a:latin typeface="Calibri" pitchFamily="34" charset="0"/>
              </a:rPr>
              <a:t>What you have learned today</a:t>
            </a:r>
            <a:endParaRPr lang="en-US" sz="4400">
              <a:latin typeface="Calibri" pitchFamily="34" charset="0"/>
            </a:endParaRPr>
          </a:p>
        </p:txBody>
      </p:sp>
      <p:sp>
        <p:nvSpPr>
          <p:cNvPr id="8" name="Slide Number Placeholder 3"/>
          <p:cNvSpPr>
            <a:spLocks noGrp="1"/>
          </p:cNvSpPr>
          <p:nvPr>
            <p:ph type="sldNum" sz="quarter" idx="10"/>
          </p:nvPr>
        </p:nvSpPr>
        <p:spPr>
          <a:xfrm>
            <a:off x="6804248" y="6309320"/>
            <a:ext cx="2133600" cy="365125"/>
          </a:xfrm>
        </p:spPr>
        <p:txBody>
          <a:bodyPr/>
          <a:lstStyle/>
          <a:p>
            <a:pPr algn="r"/>
            <a:fld id="{4A778A20-C4FB-4A5D-BA56-B6F7BCAF0113}" type="slidenum">
              <a:rPr lang="da-DK" smtClean="0"/>
              <a:pPr algn="r"/>
              <a:t>51</a:t>
            </a:fld>
            <a:endParaRPr lang="da-DK"/>
          </a:p>
        </p:txBody>
      </p:sp>
      <p:sp>
        <p:nvSpPr>
          <p:cNvPr id="9" name="TextBox 8"/>
          <p:cNvSpPr txBox="1"/>
          <p:nvPr/>
        </p:nvSpPr>
        <p:spPr>
          <a:xfrm>
            <a:off x="3059832" y="168895"/>
            <a:ext cx="5976664" cy="307777"/>
          </a:xfrm>
          <a:prstGeom prst="rect">
            <a:avLst/>
          </a:prstGeom>
          <a:noFill/>
        </p:spPr>
        <p:txBody>
          <a:bodyPr wrap="square" rtlCol="0" anchor="ctr">
            <a:spAutoFit/>
          </a:bodyPr>
          <a:lstStyle/>
          <a:p>
            <a:pPr algn="r"/>
            <a:r>
              <a:rPr lang="da-DK" sz="1400" i="1" smtClean="0">
                <a:latin typeface="Calibri" pitchFamily="34" charset="0"/>
              </a:rPr>
              <a:t>Political Marketing Theory (POL592), Masaryk University, 16th-18th March 2015</a:t>
            </a:r>
            <a:endParaRPr lang="en-US" sz="1400" i="1">
              <a:latin typeface="Calibri" pitchFamily="34" charset="0"/>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71600" y="2636912"/>
            <a:ext cx="7344816" cy="2520280"/>
          </a:xfrm>
        </p:spPr>
        <p:txBody>
          <a:bodyPr>
            <a:noAutofit/>
          </a:bodyPr>
          <a:lstStyle/>
          <a:p>
            <a:pPr marL="0" indent="0" defTabSz="360000">
              <a:lnSpc>
                <a:spcPct val="100000"/>
              </a:lnSpc>
              <a:buNone/>
            </a:pPr>
            <a:r>
              <a:rPr lang="da-DK" sz="1800" smtClean="0">
                <a:solidFill>
                  <a:schemeClr val="tx1"/>
                </a:solidFill>
                <a:latin typeface="Calibri" pitchFamily="34" charset="0"/>
              </a:rPr>
              <a:t>Tomorrow I’ll be looking at the integrated model of political marketing strategy and its impact on party organisational structure</a:t>
            </a:r>
          </a:p>
          <a:p>
            <a:pPr marL="0" indent="0" defTabSz="360000">
              <a:lnSpc>
                <a:spcPct val="100000"/>
              </a:lnSpc>
              <a:buNone/>
            </a:pPr>
            <a:endParaRPr lang="da-DK" sz="1800" smtClean="0">
              <a:latin typeface="Calibri" pitchFamily="34" charset="0"/>
            </a:endParaRPr>
          </a:p>
          <a:p>
            <a:pPr marL="0" indent="0" defTabSz="360000">
              <a:lnSpc>
                <a:spcPct val="100000"/>
              </a:lnSpc>
              <a:buNone/>
            </a:pPr>
            <a:r>
              <a:rPr lang="da-DK" sz="1800" smtClean="0">
                <a:latin typeface="Calibri" pitchFamily="34" charset="0"/>
              </a:rPr>
              <a:t>I will use the integrated model of political marketing strategy to demonstrate how political marketing in theory can influence the development of conceptual models</a:t>
            </a:r>
            <a:endParaRPr lang="da-DK" sz="1800">
              <a:latin typeface="Calibri" pitchFamily="34" charset="0"/>
            </a:endParaRPr>
          </a:p>
          <a:p>
            <a:pPr marL="0" indent="0" defTabSz="360000">
              <a:lnSpc>
                <a:spcPct val="100000"/>
              </a:lnSpc>
              <a:buNone/>
            </a:pPr>
            <a:endParaRPr lang="da-DK" sz="1800">
              <a:latin typeface="Calibri" pitchFamily="34" charset="0"/>
            </a:endParaRPr>
          </a:p>
          <a:p>
            <a:pPr marL="0" indent="0" defTabSz="360000">
              <a:lnSpc>
                <a:spcPct val="100000"/>
              </a:lnSpc>
              <a:buNone/>
            </a:pPr>
            <a:r>
              <a:rPr lang="da-DK" sz="1800" smtClean="0">
                <a:latin typeface="Calibri" pitchFamily="34" charset="0"/>
              </a:rPr>
              <a:t>I will focus on how the integrated model of political marketing strategy is grounded in the definition of political </a:t>
            </a:r>
            <a:r>
              <a:rPr lang="da-DK" sz="1800" smtClean="0">
                <a:latin typeface="Calibri" pitchFamily="34" charset="0"/>
              </a:rPr>
              <a:t>marketing, and critique the model</a:t>
            </a:r>
            <a:endParaRPr lang="da-DK" sz="1800" i="1">
              <a:latin typeface="Calibri" pitchFamily="34" charset="0"/>
            </a:endParaRPr>
          </a:p>
          <a:p>
            <a:pPr marL="0" indent="0" defTabSz="360000">
              <a:lnSpc>
                <a:spcPct val="100000"/>
              </a:lnSpc>
              <a:buNone/>
            </a:pPr>
            <a:endParaRPr lang="da-DK" sz="1800" smtClean="0">
              <a:solidFill>
                <a:schemeClr val="tx1"/>
              </a:solidFill>
              <a:latin typeface="Calibri" pitchFamily="34" charset="0"/>
            </a:endParaRPr>
          </a:p>
          <a:p>
            <a:pPr marL="0" indent="0" defTabSz="360000">
              <a:lnSpc>
                <a:spcPct val="100000"/>
              </a:lnSpc>
              <a:buNone/>
            </a:pPr>
            <a:endParaRPr lang="da-DK" sz="1800" dirty="0">
              <a:solidFill>
                <a:schemeClr val="tx1"/>
              </a:solidFill>
              <a:latin typeface="Calibri" pitchFamily="34" charset="0"/>
            </a:endParaRPr>
          </a:p>
        </p:txBody>
      </p:sp>
      <p:pic>
        <p:nvPicPr>
          <p:cNvPr id="5" name="Picture 2"/>
          <p:cNvPicPr>
            <a:picLocks noChangeAspect="1" noChangeArrowheads="1"/>
          </p:cNvPicPr>
          <p:nvPr/>
        </p:nvPicPr>
        <p:blipFill>
          <a:blip r:embed="rId2" cstate="print"/>
          <a:srcRect/>
          <a:stretch>
            <a:fillRect/>
          </a:stretch>
        </p:blipFill>
        <p:spPr bwMode="auto">
          <a:xfrm>
            <a:off x="213122" y="6165304"/>
            <a:ext cx="3206750" cy="484187"/>
          </a:xfrm>
          <a:prstGeom prst="rect">
            <a:avLst/>
          </a:prstGeom>
          <a:noFill/>
          <a:ln w="9525">
            <a:noFill/>
            <a:miter lim="800000"/>
            <a:headEnd/>
            <a:tailEnd/>
          </a:ln>
          <a:effectLst/>
        </p:spPr>
      </p:pic>
      <p:sp>
        <p:nvSpPr>
          <p:cNvPr id="6" name="TextBox 5"/>
          <p:cNvSpPr txBox="1"/>
          <p:nvPr/>
        </p:nvSpPr>
        <p:spPr>
          <a:xfrm>
            <a:off x="755576" y="1556792"/>
            <a:ext cx="7416824" cy="769441"/>
          </a:xfrm>
          <a:prstGeom prst="rect">
            <a:avLst/>
          </a:prstGeom>
          <a:noFill/>
        </p:spPr>
        <p:txBody>
          <a:bodyPr wrap="square" rtlCol="0">
            <a:spAutoFit/>
          </a:bodyPr>
          <a:lstStyle/>
          <a:p>
            <a:pPr algn="ctr"/>
            <a:r>
              <a:rPr lang="da-DK" sz="4400" smtClean="0">
                <a:latin typeface="Calibri" pitchFamily="34" charset="0"/>
              </a:rPr>
              <a:t>Tomorrow’s lecture</a:t>
            </a:r>
            <a:endParaRPr lang="en-US" sz="4400">
              <a:latin typeface="Calibri" pitchFamily="34" charset="0"/>
            </a:endParaRPr>
          </a:p>
        </p:txBody>
      </p:sp>
      <p:sp>
        <p:nvSpPr>
          <p:cNvPr id="8" name="Slide Number Placeholder 3"/>
          <p:cNvSpPr>
            <a:spLocks noGrp="1"/>
          </p:cNvSpPr>
          <p:nvPr>
            <p:ph type="sldNum" sz="quarter" idx="10"/>
          </p:nvPr>
        </p:nvSpPr>
        <p:spPr>
          <a:xfrm>
            <a:off x="6804248" y="6309320"/>
            <a:ext cx="2133600" cy="365125"/>
          </a:xfrm>
        </p:spPr>
        <p:txBody>
          <a:bodyPr/>
          <a:lstStyle/>
          <a:p>
            <a:pPr algn="r"/>
            <a:fld id="{4A778A20-C4FB-4A5D-BA56-B6F7BCAF0113}" type="slidenum">
              <a:rPr lang="da-DK" smtClean="0"/>
              <a:pPr algn="r"/>
              <a:t>52</a:t>
            </a:fld>
            <a:endParaRPr lang="da-DK"/>
          </a:p>
        </p:txBody>
      </p:sp>
      <p:sp>
        <p:nvSpPr>
          <p:cNvPr id="9" name="TextBox 8"/>
          <p:cNvSpPr txBox="1"/>
          <p:nvPr/>
        </p:nvSpPr>
        <p:spPr>
          <a:xfrm>
            <a:off x="3059832" y="168895"/>
            <a:ext cx="5976664" cy="307777"/>
          </a:xfrm>
          <a:prstGeom prst="rect">
            <a:avLst/>
          </a:prstGeom>
          <a:noFill/>
        </p:spPr>
        <p:txBody>
          <a:bodyPr wrap="square" rtlCol="0" anchor="ctr">
            <a:spAutoFit/>
          </a:bodyPr>
          <a:lstStyle/>
          <a:p>
            <a:pPr algn="r"/>
            <a:r>
              <a:rPr lang="da-DK" sz="1400" i="1" smtClean="0">
                <a:latin typeface="Calibri" pitchFamily="34" charset="0"/>
              </a:rPr>
              <a:t>Political Marketing Theory (POL592), Masaryk University, 16th-18th March 2015</a:t>
            </a:r>
            <a:endParaRPr lang="en-US" sz="1400" i="1">
              <a:latin typeface="Calibri" pitchFamily="34" charset="0"/>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cstate="print"/>
          <a:srcRect/>
          <a:stretch>
            <a:fillRect/>
          </a:stretch>
        </p:blipFill>
        <p:spPr bwMode="auto">
          <a:xfrm>
            <a:off x="213122" y="6165304"/>
            <a:ext cx="3206750" cy="484187"/>
          </a:xfrm>
          <a:prstGeom prst="rect">
            <a:avLst/>
          </a:prstGeom>
          <a:noFill/>
          <a:ln w="9525">
            <a:noFill/>
            <a:miter lim="800000"/>
            <a:headEnd/>
            <a:tailEnd/>
          </a:ln>
          <a:effectLst/>
        </p:spPr>
      </p:pic>
      <p:sp>
        <p:nvSpPr>
          <p:cNvPr id="6" name="TextBox 5"/>
          <p:cNvSpPr txBox="1"/>
          <p:nvPr/>
        </p:nvSpPr>
        <p:spPr>
          <a:xfrm>
            <a:off x="755576" y="2803575"/>
            <a:ext cx="7416824" cy="769441"/>
          </a:xfrm>
          <a:prstGeom prst="rect">
            <a:avLst/>
          </a:prstGeom>
          <a:noFill/>
        </p:spPr>
        <p:txBody>
          <a:bodyPr wrap="square" rtlCol="0">
            <a:spAutoFit/>
          </a:bodyPr>
          <a:lstStyle/>
          <a:p>
            <a:pPr algn="ctr"/>
            <a:r>
              <a:rPr lang="da-DK" sz="4400" smtClean="0">
                <a:latin typeface="Calibri" pitchFamily="34" charset="0"/>
              </a:rPr>
              <a:t>Any questions?</a:t>
            </a:r>
            <a:endParaRPr lang="en-US" sz="4400">
              <a:latin typeface="Calibri" pitchFamily="34" charset="0"/>
            </a:endParaRPr>
          </a:p>
        </p:txBody>
      </p:sp>
      <p:sp>
        <p:nvSpPr>
          <p:cNvPr id="8" name="Slide Number Placeholder 3"/>
          <p:cNvSpPr>
            <a:spLocks noGrp="1"/>
          </p:cNvSpPr>
          <p:nvPr>
            <p:ph type="sldNum" sz="quarter" idx="10"/>
          </p:nvPr>
        </p:nvSpPr>
        <p:spPr>
          <a:xfrm>
            <a:off x="6804248" y="6309320"/>
            <a:ext cx="2133600" cy="365125"/>
          </a:xfrm>
        </p:spPr>
        <p:txBody>
          <a:bodyPr/>
          <a:lstStyle/>
          <a:p>
            <a:pPr algn="r"/>
            <a:fld id="{4A778A20-C4FB-4A5D-BA56-B6F7BCAF0113}" type="slidenum">
              <a:rPr lang="da-DK" smtClean="0"/>
              <a:pPr algn="r"/>
              <a:t>53</a:t>
            </a:fld>
            <a:endParaRPr lang="da-DK"/>
          </a:p>
        </p:txBody>
      </p:sp>
      <p:sp>
        <p:nvSpPr>
          <p:cNvPr id="9" name="TextBox 8"/>
          <p:cNvSpPr txBox="1"/>
          <p:nvPr/>
        </p:nvSpPr>
        <p:spPr>
          <a:xfrm>
            <a:off x="3059832" y="168895"/>
            <a:ext cx="5976664" cy="307777"/>
          </a:xfrm>
          <a:prstGeom prst="rect">
            <a:avLst/>
          </a:prstGeom>
          <a:noFill/>
        </p:spPr>
        <p:txBody>
          <a:bodyPr wrap="square" rtlCol="0" anchor="ctr">
            <a:spAutoFit/>
          </a:bodyPr>
          <a:lstStyle/>
          <a:p>
            <a:pPr algn="r"/>
            <a:r>
              <a:rPr lang="da-DK" sz="1400" i="1" smtClean="0">
                <a:latin typeface="Calibri" pitchFamily="34" charset="0"/>
              </a:rPr>
              <a:t>Political Marketing Theory (POL592), Masaryk University, 16th-18th March 2015</a:t>
            </a:r>
            <a:endParaRPr lang="en-US" sz="1400" i="1">
              <a:latin typeface="Calibri"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47664" y="2564904"/>
            <a:ext cx="6120680" cy="3168352"/>
          </a:xfrm>
        </p:spPr>
        <p:txBody>
          <a:bodyPr>
            <a:normAutofit/>
          </a:bodyPr>
          <a:lstStyle/>
          <a:p>
            <a:pPr marL="0" indent="0" defTabSz="360000">
              <a:lnSpc>
                <a:spcPct val="100000"/>
              </a:lnSpc>
              <a:buNone/>
            </a:pPr>
            <a:r>
              <a:rPr lang="en-GB" sz="1800" smtClean="0">
                <a:solidFill>
                  <a:schemeClr val="tx1"/>
                </a:solidFill>
                <a:latin typeface="Calibri" pitchFamily="34" charset="0"/>
              </a:rPr>
              <a:t>The exchange in political marketing is normally seen as the vote for the promise of good government</a:t>
            </a:r>
          </a:p>
          <a:p>
            <a:pPr marL="0" indent="0" defTabSz="360000">
              <a:lnSpc>
                <a:spcPct val="100000"/>
              </a:lnSpc>
              <a:buNone/>
            </a:pPr>
            <a:endParaRPr lang="en-GB" sz="1800">
              <a:latin typeface="Calibri" pitchFamily="34" charset="0"/>
            </a:endParaRPr>
          </a:p>
          <a:p>
            <a:pPr marL="0" indent="0" defTabSz="360000">
              <a:lnSpc>
                <a:spcPct val="100000"/>
              </a:lnSpc>
              <a:buNone/>
            </a:pPr>
            <a:r>
              <a:rPr lang="en-GB" sz="1800" smtClean="0">
                <a:latin typeface="Calibri" pitchFamily="34" charset="0"/>
              </a:rPr>
              <a:t>But d</a:t>
            </a:r>
            <a:r>
              <a:rPr lang="en-GB" sz="1800" smtClean="0">
                <a:solidFill>
                  <a:schemeClr val="tx1"/>
                </a:solidFill>
                <a:latin typeface="Calibri" pitchFamily="34" charset="0"/>
              </a:rPr>
              <a:t>oes this capture the unique characteristics of the political marketplace?</a:t>
            </a:r>
          </a:p>
          <a:p>
            <a:pPr marL="0" indent="0" defTabSz="360000">
              <a:lnSpc>
                <a:spcPct val="100000"/>
              </a:lnSpc>
              <a:buNone/>
            </a:pPr>
            <a:endParaRPr lang="en-GB" sz="1800">
              <a:latin typeface="Calibri" pitchFamily="34" charset="0"/>
            </a:endParaRPr>
          </a:p>
          <a:p>
            <a:pPr marL="0" indent="0" defTabSz="360000">
              <a:lnSpc>
                <a:spcPct val="100000"/>
              </a:lnSpc>
              <a:buNone/>
            </a:pPr>
            <a:r>
              <a:rPr lang="en-GB" sz="1800" smtClean="0">
                <a:solidFill>
                  <a:schemeClr val="tx1"/>
                </a:solidFill>
                <a:latin typeface="Calibri" pitchFamily="34" charset="0"/>
              </a:rPr>
              <a:t>You can vote for a candidate, but will the candidate keep their promise...?</a:t>
            </a:r>
          </a:p>
          <a:p>
            <a:pPr marL="0" indent="0" defTabSz="360000">
              <a:lnSpc>
                <a:spcPct val="100000"/>
              </a:lnSpc>
              <a:buNone/>
            </a:pPr>
            <a:endParaRPr lang="en-GB" sz="1800">
              <a:latin typeface="Calibri" pitchFamily="34" charset="0"/>
            </a:endParaRPr>
          </a:p>
          <a:p>
            <a:pPr marL="0" indent="0" defTabSz="360000">
              <a:lnSpc>
                <a:spcPct val="100000"/>
              </a:lnSpc>
              <a:buNone/>
            </a:pPr>
            <a:r>
              <a:rPr lang="en-GB" sz="1800" smtClean="0">
                <a:latin typeface="Calibri" pitchFamily="34" charset="0"/>
              </a:rPr>
              <a:t>Can the candidate keep their promise at all...?</a:t>
            </a:r>
            <a:endParaRPr lang="en-GB" sz="1800" smtClean="0">
              <a:solidFill>
                <a:schemeClr val="tx1"/>
              </a:solidFill>
              <a:latin typeface="Calibri" pitchFamily="34" charset="0"/>
            </a:endParaRPr>
          </a:p>
        </p:txBody>
      </p:sp>
      <p:pic>
        <p:nvPicPr>
          <p:cNvPr id="5" name="Picture 2"/>
          <p:cNvPicPr>
            <a:picLocks noChangeAspect="1" noChangeArrowheads="1"/>
          </p:cNvPicPr>
          <p:nvPr/>
        </p:nvPicPr>
        <p:blipFill>
          <a:blip r:embed="rId2" cstate="print"/>
          <a:srcRect/>
          <a:stretch>
            <a:fillRect/>
          </a:stretch>
        </p:blipFill>
        <p:spPr bwMode="auto">
          <a:xfrm>
            <a:off x="213122" y="6165304"/>
            <a:ext cx="3206750" cy="484187"/>
          </a:xfrm>
          <a:prstGeom prst="rect">
            <a:avLst/>
          </a:prstGeom>
          <a:noFill/>
          <a:ln w="9525">
            <a:noFill/>
            <a:miter lim="800000"/>
            <a:headEnd/>
            <a:tailEnd/>
          </a:ln>
          <a:effectLst/>
        </p:spPr>
      </p:pic>
      <p:sp>
        <p:nvSpPr>
          <p:cNvPr id="6" name="TextBox 5"/>
          <p:cNvSpPr txBox="1"/>
          <p:nvPr/>
        </p:nvSpPr>
        <p:spPr>
          <a:xfrm>
            <a:off x="755576" y="1556792"/>
            <a:ext cx="7488832" cy="769441"/>
          </a:xfrm>
          <a:prstGeom prst="rect">
            <a:avLst/>
          </a:prstGeom>
          <a:noFill/>
        </p:spPr>
        <p:txBody>
          <a:bodyPr wrap="square" rtlCol="0">
            <a:spAutoFit/>
          </a:bodyPr>
          <a:lstStyle/>
          <a:p>
            <a:pPr algn="ctr"/>
            <a:r>
              <a:rPr lang="da-DK" sz="4400">
                <a:latin typeface="Calibri" pitchFamily="34" charset="0"/>
              </a:rPr>
              <a:t>W</a:t>
            </a:r>
            <a:r>
              <a:rPr lang="da-DK" sz="4400" smtClean="0">
                <a:latin typeface="Calibri" pitchFamily="34" charset="0"/>
              </a:rPr>
              <a:t>hat about political marketing?</a:t>
            </a:r>
            <a:endParaRPr lang="en-US" sz="4400">
              <a:latin typeface="Calibri" pitchFamily="34" charset="0"/>
            </a:endParaRPr>
          </a:p>
        </p:txBody>
      </p:sp>
      <p:sp>
        <p:nvSpPr>
          <p:cNvPr id="8" name="Slide Number Placeholder 3"/>
          <p:cNvSpPr>
            <a:spLocks noGrp="1"/>
          </p:cNvSpPr>
          <p:nvPr>
            <p:ph type="sldNum" sz="quarter" idx="10"/>
          </p:nvPr>
        </p:nvSpPr>
        <p:spPr>
          <a:xfrm>
            <a:off x="6804248" y="6309320"/>
            <a:ext cx="2133600" cy="365125"/>
          </a:xfrm>
        </p:spPr>
        <p:txBody>
          <a:bodyPr/>
          <a:lstStyle/>
          <a:p>
            <a:pPr algn="r"/>
            <a:fld id="{4A778A20-C4FB-4A5D-BA56-B6F7BCAF0113}" type="slidenum">
              <a:rPr lang="da-DK" smtClean="0"/>
              <a:pPr algn="r"/>
              <a:t>6</a:t>
            </a:fld>
            <a:endParaRPr lang="da-DK"/>
          </a:p>
        </p:txBody>
      </p:sp>
      <p:sp>
        <p:nvSpPr>
          <p:cNvPr id="9" name="TextBox 8"/>
          <p:cNvSpPr txBox="1"/>
          <p:nvPr/>
        </p:nvSpPr>
        <p:spPr>
          <a:xfrm>
            <a:off x="3059832" y="168895"/>
            <a:ext cx="5976664" cy="307777"/>
          </a:xfrm>
          <a:prstGeom prst="rect">
            <a:avLst/>
          </a:prstGeom>
          <a:noFill/>
        </p:spPr>
        <p:txBody>
          <a:bodyPr wrap="square" rtlCol="0" anchor="ctr">
            <a:spAutoFit/>
          </a:bodyPr>
          <a:lstStyle/>
          <a:p>
            <a:pPr algn="r"/>
            <a:r>
              <a:rPr lang="da-DK" sz="1400" i="1" smtClean="0">
                <a:latin typeface="Calibri" pitchFamily="34" charset="0"/>
              </a:rPr>
              <a:t>Political Marketing Theory (POL592), Masaryk University, 16th-18th March 2015</a:t>
            </a:r>
            <a:endParaRPr lang="en-US" sz="1400" i="1">
              <a:latin typeface="Calibri"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87624" y="2564904"/>
            <a:ext cx="6768752" cy="3168352"/>
          </a:xfrm>
        </p:spPr>
        <p:txBody>
          <a:bodyPr>
            <a:noAutofit/>
          </a:bodyPr>
          <a:lstStyle/>
          <a:p>
            <a:pPr marL="0" indent="0" defTabSz="360000">
              <a:lnSpc>
                <a:spcPct val="100000"/>
              </a:lnSpc>
              <a:buNone/>
            </a:pPr>
            <a:r>
              <a:rPr lang="en-GB" sz="1800" smtClean="0">
                <a:solidFill>
                  <a:schemeClr val="tx1"/>
                </a:solidFill>
                <a:latin typeface="Calibri" pitchFamily="34" charset="0"/>
              </a:rPr>
              <a:t>The unique aspect of the political exchange is that it is not necessarily possible for the candidate to keep their promise</a:t>
            </a:r>
          </a:p>
          <a:p>
            <a:pPr marL="0" indent="0" defTabSz="360000">
              <a:lnSpc>
                <a:spcPct val="100000"/>
              </a:lnSpc>
              <a:buNone/>
            </a:pPr>
            <a:endParaRPr lang="en-GB" sz="1800">
              <a:latin typeface="Calibri" pitchFamily="34" charset="0"/>
            </a:endParaRPr>
          </a:p>
          <a:p>
            <a:pPr marL="0" indent="0" defTabSz="360000">
              <a:lnSpc>
                <a:spcPct val="100000"/>
              </a:lnSpc>
              <a:buNone/>
            </a:pPr>
            <a:r>
              <a:rPr lang="en-GB" sz="1800" smtClean="0">
                <a:solidFill>
                  <a:schemeClr val="tx1"/>
                </a:solidFill>
                <a:latin typeface="Calibri" pitchFamily="34" charset="0"/>
              </a:rPr>
              <a:t>They may not get elected</a:t>
            </a:r>
          </a:p>
          <a:p>
            <a:pPr marL="0" indent="0" defTabSz="360000">
              <a:lnSpc>
                <a:spcPct val="100000"/>
              </a:lnSpc>
              <a:buNone/>
            </a:pPr>
            <a:endParaRPr lang="en-GB" sz="1800">
              <a:latin typeface="Calibri" pitchFamily="34" charset="0"/>
            </a:endParaRPr>
          </a:p>
          <a:p>
            <a:pPr marL="0" indent="0" defTabSz="360000">
              <a:lnSpc>
                <a:spcPct val="100000"/>
              </a:lnSpc>
              <a:buNone/>
            </a:pPr>
            <a:r>
              <a:rPr lang="en-GB" sz="1800" smtClean="0">
                <a:solidFill>
                  <a:schemeClr val="tx1"/>
                </a:solidFill>
                <a:latin typeface="Calibri" pitchFamily="34" charset="0"/>
              </a:rPr>
              <a:t>They may not be part of the ruling government</a:t>
            </a:r>
          </a:p>
          <a:p>
            <a:pPr marL="0" indent="0" defTabSz="360000">
              <a:lnSpc>
                <a:spcPct val="100000"/>
              </a:lnSpc>
              <a:buNone/>
            </a:pPr>
            <a:endParaRPr lang="en-GB" sz="1800">
              <a:latin typeface="Calibri" pitchFamily="34" charset="0"/>
            </a:endParaRPr>
          </a:p>
          <a:p>
            <a:pPr marL="0" indent="0" defTabSz="360000">
              <a:lnSpc>
                <a:spcPct val="100000"/>
              </a:lnSpc>
              <a:buNone/>
            </a:pPr>
            <a:r>
              <a:rPr lang="en-GB" sz="1800" smtClean="0">
                <a:solidFill>
                  <a:schemeClr val="tx1"/>
                </a:solidFill>
                <a:latin typeface="Calibri" pitchFamily="34" charset="0"/>
              </a:rPr>
              <a:t>Environmental factors may mean they cannot fulfill their promise</a:t>
            </a:r>
          </a:p>
          <a:p>
            <a:pPr marL="0" indent="0" defTabSz="360000">
              <a:lnSpc>
                <a:spcPct val="100000"/>
              </a:lnSpc>
              <a:buNone/>
            </a:pPr>
            <a:endParaRPr lang="en-GB" sz="1800">
              <a:latin typeface="Calibri" pitchFamily="34" charset="0"/>
            </a:endParaRPr>
          </a:p>
          <a:p>
            <a:pPr marL="0" indent="0" defTabSz="360000">
              <a:lnSpc>
                <a:spcPct val="100000"/>
              </a:lnSpc>
              <a:buNone/>
            </a:pPr>
            <a:r>
              <a:rPr lang="en-GB" sz="1800" smtClean="0">
                <a:solidFill>
                  <a:schemeClr val="tx1"/>
                </a:solidFill>
                <a:latin typeface="Calibri" pitchFamily="34" charset="0"/>
              </a:rPr>
              <a:t>One cannot both have Texan taxes and Scandinavian welfare benefits...</a:t>
            </a:r>
          </a:p>
        </p:txBody>
      </p:sp>
      <p:pic>
        <p:nvPicPr>
          <p:cNvPr id="5" name="Picture 2"/>
          <p:cNvPicPr>
            <a:picLocks noChangeAspect="1" noChangeArrowheads="1"/>
          </p:cNvPicPr>
          <p:nvPr/>
        </p:nvPicPr>
        <p:blipFill>
          <a:blip r:embed="rId3" cstate="print"/>
          <a:srcRect/>
          <a:stretch>
            <a:fillRect/>
          </a:stretch>
        </p:blipFill>
        <p:spPr bwMode="auto">
          <a:xfrm>
            <a:off x="213122" y="6165304"/>
            <a:ext cx="3206750" cy="484187"/>
          </a:xfrm>
          <a:prstGeom prst="rect">
            <a:avLst/>
          </a:prstGeom>
          <a:noFill/>
          <a:ln w="9525">
            <a:noFill/>
            <a:miter lim="800000"/>
            <a:headEnd/>
            <a:tailEnd/>
          </a:ln>
          <a:effectLst/>
        </p:spPr>
      </p:pic>
      <p:sp>
        <p:nvSpPr>
          <p:cNvPr id="6" name="TextBox 5"/>
          <p:cNvSpPr txBox="1"/>
          <p:nvPr/>
        </p:nvSpPr>
        <p:spPr>
          <a:xfrm>
            <a:off x="755576" y="1556792"/>
            <a:ext cx="7488832" cy="769441"/>
          </a:xfrm>
          <a:prstGeom prst="rect">
            <a:avLst/>
          </a:prstGeom>
          <a:noFill/>
        </p:spPr>
        <p:txBody>
          <a:bodyPr wrap="square" rtlCol="0">
            <a:spAutoFit/>
          </a:bodyPr>
          <a:lstStyle/>
          <a:p>
            <a:pPr algn="ctr"/>
            <a:r>
              <a:rPr lang="da-DK" sz="4400" smtClean="0">
                <a:latin typeface="Calibri" pitchFamily="34" charset="0"/>
              </a:rPr>
              <a:t>The political exchange</a:t>
            </a:r>
            <a:endParaRPr lang="en-US" sz="4400">
              <a:latin typeface="Calibri" pitchFamily="34" charset="0"/>
            </a:endParaRPr>
          </a:p>
        </p:txBody>
      </p:sp>
      <p:sp>
        <p:nvSpPr>
          <p:cNvPr id="8" name="Slide Number Placeholder 3"/>
          <p:cNvSpPr>
            <a:spLocks noGrp="1"/>
          </p:cNvSpPr>
          <p:nvPr>
            <p:ph type="sldNum" sz="quarter" idx="10"/>
          </p:nvPr>
        </p:nvSpPr>
        <p:spPr>
          <a:xfrm>
            <a:off x="6804248" y="6309320"/>
            <a:ext cx="2133600" cy="365125"/>
          </a:xfrm>
        </p:spPr>
        <p:txBody>
          <a:bodyPr/>
          <a:lstStyle/>
          <a:p>
            <a:pPr algn="r"/>
            <a:fld id="{4A778A20-C4FB-4A5D-BA56-B6F7BCAF0113}" type="slidenum">
              <a:rPr lang="da-DK" smtClean="0"/>
              <a:pPr algn="r"/>
              <a:t>7</a:t>
            </a:fld>
            <a:endParaRPr lang="da-DK"/>
          </a:p>
        </p:txBody>
      </p:sp>
      <p:sp>
        <p:nvSpPr>
          <p:cNvPr id="9" name="TextBox 8"/>
          <p:cNvSpPr txBox="1"/>
          <p:nvPr/>
        </p:nvSpPr>
        <p:spPr>
          <a:xfrm>
            <a:off x="3059832" y="168895"/>
            <a:ext cx="5976664" cy="307777"/>
          </a:xfrm>
          <a:prstGeom prst="rect">
            <a:avLst/>
          </a:prstGeom>
          <a:noFill/>
        </p:spPr>
        <p:txBody>
          <a:bodyPr wrap="square" rtlCol="0" anchor="ctr">
            <a:spAutoFit/>
          </a:bodyPr>
          <a:lstStyle/>
          <a:p>
            <a:pPr algn="r"/>
            <a:r>
              <a:rPr lang="da-DK" sz="1400" i="1" smtClean="0">
                <a:latin typeface="Calibri" pitchFamily="34" charset="0"/>
              </a:rPr>
              <a:t>Political Marketing Theory (POL592), Masaryk University, 16th-18th March 2015</a:t>
            </a:r>
            <a:endParaRPr lang="en-US" sz="1400" i="1">
              <a:latin typeface="Calibri"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63688" y="2636912"/>
            <a:ext cx="6408712" cy="3168352"/>
          </a:xfrm>
        </p:spPr>
        <p:txBody>
          <a:bodyPr>
            <a:normAutofit/>
          </a:bodyPr>
          <a:lstStyle/>
          <a:p>
            <a:pPr marL="0" indent="0" defTabSz="360000">
              <a:lnSpc>
                <a:spcPct val="100000"/>
              </a:lnSpc>
              <a:buNone/>
            </a:pPr>
            <a:r>
              <a:rPr lang="en-GB" sz="1800" smtClean="0">
                <a:solidFill>
                  <a:schemeClr val="tx1"/>
                </a:solidFill>
                <a:latin typeface="Calibri" pitchFamily="34" charset="0"/>
              </a:rPr>
              <a:t>We need another way of understanding what happens when voting occurs</a:t>
            </a:r>
          </a:p>
          <a:p>
            <a:pPr marL="0" indent="0" defTabSz="360000">
              <a:lnSpc>
                <a:spcPct val="100000"/>
              </a:lnSpc>
              <a:buNone/>
            </a:pPr>
            <a:endParaRPr lang="en-GB" sz="1800">
              <a:latin typeface="Calibri" pitchFamily="34" charset="0"/>
            </a:endParaRPr>
          </a:p>
          <a:p>
            <a:pPr marL="0" indent="0" defTabSz="360000">
              <a:lnSpc>
                <a:spcPct val="100000"/>
              </a:lnSpc>
              <a:buNone/>
            </a:pPr>
            <a:r>
              <a:rPr lang="en-GB" sz="1800" smtClean="0">
                <a:solidFill>
                  <a:schemeClr val="tx1"/>
                </a:solidFill>
                <a:latin typeface="Calibri" pitchFamily="34" charset="0"/>
              </a:rPr>
              <a:t>We can understand this as an interaction – not an exchange – between the voter and the candidate/party</a:t>
            </a:r>
          </a:p>
          <a:p>
            <a:pPr marL="0" indent="0" defTabSz="360000">
              <a:lnSpc>
                <a:spcPct val="100000"/>
              </a:lnSpc>
              <a:buNone/>
            </a:pPr>
            <a:endParaRPr lang="en-GB" sz="1800">
              <a:latin typeface="Calibri" pitchFamily="34" charset="0"/>
            </a:endParaRPr>
          </a:p>
          <a:p>
            <a:pPr marL="0" indent="0" defTabSz="360000">
              <a:lnSpc>
                <a:spcPct val="100000"/>
              </a:lnSpc>
              <a:buNone/>
            </a:pPr>
            <a:r>
              <a:rPr lang="en-GB" sz="1800" smtClean="0">
                <a:solidFill>
                  <a:schemeClr val="tx1"/>
                </a:solidFill>
                <a:latin typeface="Calibri" pitchFamily="34" charset="0"/>
              </a:rPr>
              <a:t>So where does the exchange of value take place?</a:t>
            </a:r>
          </a:p>
        </p:txBody>
      </p:sp>
      <p:pic>
        <p:nvPicPr>
          <p:cNvPr id="5" name="Picture 2"/>
          <p:cNvPicPr>
            <a:picLocks noChangeAspect="1" noChangeArrowheads="1"/>
          </p:cNvPicPr>
          <p:nvPr/>
        </p:nvPicPr>
        <p:blipFill>
          <a:blip r:embed="rId2" cstate="print"/>
          <a:srcRect/>
          <a:stretch>
            <a:fillRect/>
          </a:stretch>
        </p:blipFill>
        <p:spPr bwMode="auto">
          <a:xfrm>
            <a:off x="213122" y="6165304"/>
            <a:ext cx="3206750" cy="484187"/>
          </a:xfrm>
          <a:prstGeom prst="rect">
            <a:avLst/>
          </a:prstGeom>
          <a:noFill/>
          <a:ln w="9525">
            <a:noFill/>
            <a:miter lim="800000"/>
            <a:headEnd/>
            <a:tailEnd/>
          </a:ln>
          <a:effectLst/>
        </p:spPr>
      </p:pic>
      <p:sp>
        <p:nvSpPr>
          <p:cNvPr id="6" name="TextBox 5"/>
          <p:cNvSpPr txBox="1"/>
          <p:nvPr/>
        </p:nvSpPr>
        <p:spPr>
          <a:xfrm>
            <a:off x="755576" y="1556792"/>
            <a:ext cx="7488832" cy="769441"/>
          </a:xfrm>
          <a:prstGeom prst="rect">
            <a:avLst/>
          </a:prstGeom>
          <a:noFill/>
        </p:spPr>
        <p:txBody>
          <a:bodyPr wrap="square" rtlCol="0">
            <a:spAutoFit/>
          </a:bodyPr>
          <a:lstStyle/>
          <a:p>
            <a:pPr algn="ctr"/>
            <a:r>
              <a:rPr lang="da-DK" sz="4400" smtClean="0">
                <a:latin typeface="Calibri" pitchFamily="34" charset="0"/>
              </a:rPr>
              <a:t>Interactions</a:t>
            </a:r>
            <a:endParaRPr lang="en-US" sz="4400">
              <a:latin typeface="Calibri" pitchFamily="34" charset="0"/>
            </a:endParaRPr>
          </a:p>
        </p:txBody>
      </p:sp>
      <p:sp>
        <p:nvSpPr>
          <p:cNvPr id="8" name="Slide Number Placeholder 3"/>
          <p:cNvSpPr>
            <a:spLocks noGrp="1"/>
          </p:cNvSpPr>
          <p:nvPr>
            <p:ph type="sldNum" sz="quarter" idx="10"/>
          </p:nvPr>
        </p:nvSpPr>
        <p:spPr>
          <a:xfrm>
            <a:off x="6804248" y="6309320"/>
            <a:ext cx="2133600" cy="365125"/>
          </a:xfrm>
        </p:spPr>
        <p:txBody>
          <a:bodyPr/>
          <a:lstStyle/>
          <a:p>
            <a:pPr algn="r"/>
            <a:fld id="{4A778A20-C4FB-4A5D-BA56-B6F7BCAF0113}" type="slidenum">
              <a:rPr lang="da-DK" smtClean="0"/>
              <a:pPr algn="r"/>
              <a:t>8</a:t>
            </a:fld>
            <a:endParaRPr lang="da-DK"/>
          </a:p>
        </p:txBody>
      </p:sp>
      <p:sp>
        <p:nvSpPr>
          <p:cNvPr id="9" name="TextBox 8"/>
          <p:cNvSpPr txBox="1"/>
          <p:nvPr/>
        </p:nvSpPr>
        <p:spPr>
          <a:xfrm>
            <a:off x="3059832" y="168895"/>
            <a:ext cx="5976664" cy="307777"/>
          </a:xfrm>
          <a:prstGeom prst="rect">
            <a:avLst/>
          </a:prstGeom>
          <a:noFill/>
        </p:spPr>
        <p:txBody>
          <a:bodyPr wrap="square" rtlCol="0" anchor="ctr">
            <a:spAutoFit/>
          </a:bodyPr>
          <a:lstStyle/>
          <a:p>
            <a:pPr algn="r"/>
            <a:r>
              <a:rPr lang="da-DK" sz="1400" i="1" smtClean="0">
                <a:latin typeface="Calibri" pitchFamily="34" charset="0"/>
              </a:rPr>
              <a:t>Political Marketing Theory (POL592), Masaryk University, 16th-18th March 2015</a:t>
            </a:r>
            <a:endParaRPr lang="en-US" sz="1400" i="1">
              <a:latin typeface="Calibri"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99592" y="2636912"/>
            <a:ext cx="7488832" cy="3168352"/>
          </a:xfrm>
        </p:spPr>
        <p:txBody>
          <a:bodyPr>
            <a:normAutofit/>
          </a:bodyPr>
          <a:lstStyle/>
          <a:p>
            <a:pPr marL="0" indent="0" defTabSz="360000">
              <a:lnSpc>
                <a:spcPct val="100000"/>
              </a:lnSpc>
              <a:buNone/>
            </a:pPr>
            <a:r>
              <a:rPr lang="en-GB" sz="1800" smtClean="0">
                <a:solidFill>
                  <a:schemeClr val="tx1"/>
                </a:solidFill>
                <a:latin typeface="Calibri" pitchFamily="34" charset="0"/>
              </a:rPr>
              <a:t>Instead of exchanges taking place in single marketplaces, we need to look at the process that is involved from the election to the realisation of the promise</a:t>
            </a:r>
          </a:p>
          <a:p>
            <a:pPr marL="0" indent="0" defTabSz="360000">
              <a:lnSpc>
                <a:spcPct val="100000"/>
              </a:lnSpc>
              <a:buNone/>
            </a:pPr>
            <a:endParaRPr lang="en-GB" sz="1800">
              <a:latin typeface="Calibri" pitchFamily="34" charset="0"/>
            </a:endParaRPr>
          </a:p>
          <a:p>
            <a:pPr lvl="1" defTabSz="360000">
              <a:buAutoNum type="arabicPeriod"/>
            </a:pPr>
            <a:r>
              <a:rPr lang="en-GB" sz="1800" smtClean="0">
                <a:solidFill>
                  <a:schemeClr val="tx1"/>
                </a:solidFill>
                <a:latin typeface="Calibri" pitchFamily="34" charset="0"/>
              </a:rPr>
              <a:t>The candidate/party must be elected to parliament</a:t>
            </a:r>
          </a:p>
          <a:p>
            <a:pPr lvl="1" defTabSz="360000">
              <a:buAutoNum type="arabicPeriod"/>
            </a:pPr>
            <a:r>
              <a:rPr lang="en-GB" sz="1800" smtClean="0">
                <a:latin typeface="Calibri" pitchFamily="34" charset="0"/>
              </a:rPr>
              <a:t>The elected member/party must be able to influence legislation</a:t>
            </a:r>
          </a:p>
          <a:p>
            <a:pPr lvl="1" defTabSz="360000">
              <a:buAutoNum type="arabicPeriod"/>
            </a:pPr>
            <a:r>
              <a:rPr lang="en-GB" sz="1800" smtClean="0">
                <a:solidFill>
                  <a:schemeClr val="tx1"/>
                </a:solidFill>
                <a:latin typeface="Calibri" pitchFamily="34" charset="0"/>
              </a:rPr>
              <a:t>External factors (such as the economy, social climate, public opinion) must allow the legislation to be passed</a:t>
            </a:r>
          </a:p>
        </p:txBody>
      </p:sp>
      <p:pic>
        <p:nvPicPr>
          <p:cNvPr id="5" name="Picture 2"/>
          <p:cNvPicPr>
            <a:picLocks noChangeAspect="1" noChangeArrowheads="1"/>
          </p:cNvPicPr>
          <p:nvPr/>
        </p:nvPicPr>
        <p:blipFill>
          <a:blip r:embed="rId2" cstate="print"/>
          <a:srcRect/>
          <a:stretch>
            <a:fillRect/>
          </a:stretch>
        </p:blipFill>
        <p:spPr bwMode="auto">
          <a:xfrm>
            <a:off x="213122" y="6165304"/>
            <a:ext cx="3206750" cy="484187"/>
          </a:xfrm>
          <a:prstGeom prst="rect">
            <a:avLst/>
          </a:prstGeom>
          <a:noFill/>
          <a:ln w="9525">
            <a:noFill/>
            <a:miter lim="800000"/>
            <a:headEnd/>
            <a:tailEnd/>
          </a:ln>
          <a:effectLst/>
        </p:spPr>
      </p:pic>
      <p:sp>
        <p:nvSpPr>
          <p:cNvPr id="6" name="TextBox 5"/>
          <p:cNvSpPr txBox="1"/>
          <p:nvPr/>
        </p:nvSpPr>
        <p:spPr>
          <a:xfrm>
            <a:off x="755576" y="1556792"/>
            <a:ext cx="7488832" cy="769441"/>
          </a:xfrm>
          <a:prstGeom prst="rect">
            <a:avLst/>
          </a:prstGeom>
          <a:noFill/>
        </p:spPr>
        <p:txBody>
          <a:bodyPr wrap="square" rtlCol="0">
            <a:spAutoFit/>
          </a:bodyPr>
          <a:lstStyle/>
          <a:p>
            <a:pPr algn="ctr"/>
            <a:r>
              <a:rPr lang="da-DK" sz="4400" smtClean="0">
                <a:latin typeface="Calibri" pitchFamily="34" charset="0"/>
              </a:rPr>
              <a:t>Interaction marketplaces</a:t>
            </a:r>
            <a:endParaRPr lang="en-US" sz="4400">
              <a:latin typeface="Calibri" pitchFamily="34" charset="0"/>
            </a:endParaRPr>
          </a:p>
        </p:txBody>
      </p:sp>
      <p:sp>
        <p:nvSpPr>
          <p:cNvPr id="8" name="Slide Number Placeholder 3"/>
          <p:cNvSpPr>
            <a:spLocks noGrp="1"/>
          </p:cNvSpPr>
          <p:nvPr>
            <p:ph type="sldNum" sz="quarter" idx="10"/>
          </p:nvPr>
        </p:nvSpPr>
        <p:spPr>
          <a:xfrm>
            <a:off x="6804248" y="6309320"/>
            <a:ext cx="2133600" cy="365125"/>
          </a:xfrm>
        </p:spPr>
        <p:txBody>
          <a:bodyPr/>
          <a:lstStyle/>
          <a:p>
            <a:pPr algn="r"/>
            <a:fld id="{4A778A20-C4FB-4A5D-BA56-B6F7BCAF0113}" type="slidenum">
              <a:rPr lang="da-DK" smtClean="0"/>
              <a:pPr algn="r"/>
              <a:t>9</a:t>
            </a:fld>
            <a:endParaRPr lang="da-DK"/>
          </a:p>
        </p:txBody>
      </p:sp>
      <p:sp>
        <p:nvSpPr>
          <p:cNvPr id="9" name="TextBox 8"/>
          <p:cNvSpPr txBox="1"/>
          <p:nvPr/>
        </p:nvSpPr>
        <p:spPr>
          <a:xfrm>
            <a:off x="3059832" y="168895"/>
            <a:ext cx="5976664" cy="307777"/>
          </a:xfrm>
          <a:prstGeom prst="rect">
            <a:avLst/>
          </a:prstGeom>
          <a:noFill/>
        </p:spPr>
        <p:txBody>
          <a:bodyPr wrap="square" rtlCol="0" anchor="ctr">
            <a:spAutoFit/>
          </a:bodyPr>
          <a:lstStyle/>
          <a:p>
            <a:pPr algn="r"/>
            <a:r>
              <a:rPr lang="da-DK" sz="1400" i="1" smtClean="0">
                <a:latin typeface="Calibri" pitchFamily="34" charset="0"/>
              </a:rPr>
              <a:t>Political Marketing Theory (POL592), Masaryk University, 16th-18th March 2015</a:t>
            </a:r>
            <a:endParaRPr lang="en-US" sz="1400" i="1">
              <a:latin typeface="Calibri"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7085</TotalTime>
  <Words>3208</Words>
  <Application>Microsoft Office PowerPoint</Application>
  <PresentationFormat>On-screen Show (4:3)</PresentationFormat>
  <Paragraphs>501</Paragraphs>
  <Slides>53</Slides>
  <Notes>1</Notes>
  <HiddenSlides>0</HiddenSlides>
  <MMClips>0</MMClips>
  <ScaleCrop>false</ScaleCrop>
  <HeadingPairs>
    <vt:vector size="4" baseType="variant">
      <vt:variant>
        <vt:lpstr>Theme</vt:lpstr>
      </vt:variant>
      <vt:variant>
        <vt:i4>1</vt:i4>
      </vt:variant>
      <vt:variant>
        <vt:lpstr>Slide Titles</vt:lpstr>
      </vt:variant>
      <vt:variant>
        <vt:i4>53</vt:i4>
      </vt:variant>
    </vt:vector>
  </HeadingPairs>
  <TitlesOfParts>
    <vt:vector size="54"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vector>
  </TitlesOfParts>
  <Company>Institut for Statskundskab</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Robert P. Ormrod</dc:creator>
  <cp:lastModifiedBy>Robert P. Ormrod</cp:lastModifiedBy>
  <cp:revision>12</cp:revision>
  <dcterms:created xsi:type="dcterms:W3CDTF">2015-03-11T09:02:19Z</dcterms:created>
  <dcterms:modified xsi:type="dcterms:W3CDTF">2015-03-17T09:09:14Z</dcterms:modified>
</cp:coreProperties>
</file>