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342" r:id="rId3"/>
    <p:sldId id="369" r:id="rId4"/>
    <p:sldId id="348" r:id="rId5"/>
    <p:sldId id="351" r:id="rId6"/>
    <p:sldId id="352" r:id="rId7"/>
    <p:sldId id="371" r:id="rId8"/>
    <p:sldId id="353" r:id="rId9"/>
    <p:sldId id="344" r:id="rId10"/>
    <p:sldId id="265" r:id="rId11"/>
    <p:sldId id="264" r:id="rId12"/>
    <p:sldId id="388" r:id="rId13"/>
    <p:sldId id="376" r:id="rId14"/>
    <p:sldId id="372" r:id="rId15"/>
    <p:sldId id="373" r:id="rId16"/>
    <p:sldId id="374" r:id="rId17"/>
    <p:sldId id="378" r:id="rId18"/>
    <p:sldId id="379" r:id="rId19"/>
    <p:sldId id="375" r:id="rId20"/>
    <p:sldId id="381" r:id="rId21"/>
    <p:sldId id="382" r:id="rId22"/>
    <p:sldId id="383" r:id="rId23"/>
    <p:sldId id="384" r:id="rId24"/>
    <p:sldId id="385" r:id="rId25"/>
    <p:sldId id="386" r:id="rId26"/>
    <p:sldId id="380" r:id="rId27"/>
    <p:sldId id="271" r:id="rId28"/>
    <p:sldId id="330" r:id="rId29"/>
    <p:sldId id="272" r:id="rId30"/>
    <p:sldId id="310" r:id="rId31"/>
    <p:sldId id="391" r:id="rId32"/>
    <p:sldId id="392" r:id="rId33"/>
    <p:sldId id="393" r:id="rId34"/>
    <p:sldId id="394" r:id="rId35"/>
    <p:sldId id="389" r:id="rId36"/>
    <p:sldId id="395" r:id="rId37"/>
    <p:sldId id="396" r:id="rId38"/>
    <p:sldId id="397" r:id="rId39"/>
    <p:sldId id="316" r:id="rId40"/>
    <p:sldId id="398" r:id="rId41"/>
    <p:sldId id="399" r:id="rId42"/>
    <p:sldId id="400" r:id="rId43"/>
    <p:sldId id="407" r:id="rId44"/>
    <p:sldId id="401" r:id="rId45"/>
    <p:sldId id="402" r:id="rId46"/>
    <p:sldId id="403" r:id="rId47"/>
    <p:sldId id="404" r:id="rId48"/>
    <p:sldId id="405" r:id="rId49"/>
    <p:sldId id="267" r:id="rId50"/>
    <p:sldId id="315" r:id="rId51"/>
    <p:sldId id="356" r:id="rId52"/>
    <p:sldId id="357" r:id="rId53"/>
    <p:sldId id="358" r:id="rId54"/>
    <p:sldId id="359" r:id="rId55"/>
    <p:sldId id="361" r:id="rId56"/>
    <p:sldId id="363" r:id="rId57"/>
    <p:sldId id="365" r:id="rId58"/>
    <p:sldId id="406" r:id="rId59"/>
    <p:sldId id="366" r:id="rId60"/>
    <p:sldId id="341" r:id="rId61"/>
    <p:sldId id="306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5C78-986E-4EB5-B0F0-7045A7841E16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BDAE-B835-4FCD-A0A1-4CF3322D95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09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EDBD-B071-4421-9DFB-F4BD4B0EFA01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508D-73EF-4510-925D-461BA8E277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6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7C3D-3F18-41DE-9C4D-A36A0712B67C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9835-78D0-44A6-ABE0-8F52F0EF5F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11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E5B-6242-4D44-A48C-76BBE748E8D7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35A0-2EED-4331-BEDB-EECCABABB3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4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9B5F-CC4C-4B87-826C-713858C07352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6F58-A3ED-4B03-B5CA-084B91AD62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48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DE23-1C87-4CB7-9E1A-61B997330214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83C5-EE23-4D93-9F01-085F75DDC1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28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5AF4-03C4-40A0-98CB-06CF29271520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FD32-FE28-4C2C-87A2-75BC7FD3F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7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BA25-FC13-4330-B86E-199882421643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A534-7774-4FB4-A5CF-41867F459A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17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0074-20BB-4223-A7C1-0039453B268C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904F-E8C3-49BC-86D2-85E361746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6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DF7A-D4D7-4ADA-B24D-AEB2CE6787D0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7B42-97C1-42A3-A0E5-ACD15E9A7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13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68FD9-D7FE-4690-87EA-E674DE1450F1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8DF0-DD3C-46EF-9988-18D2AA0958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3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C4D2-593E-4A56-AA1E-060A622AE0B6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2577-ADCA-4011-A05C-863B45973B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28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DAD5204-14AB-4AC2-A2B0-C57778A748A7}" type="datetimeFigureOut">
              <a:rPr lang="cs-CZ" altLang="cs-CZ"/>
              <a:pPr>
                <a:defRPr/>
              </a:pPr>
              <a:t>10.3.2015</a:t>
            </a:fld>
            <a:endParaRPr lang="cs-CZ" altLang="cs-CZ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9D919-6CF1-4377-8F56-0C6D493CEC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sr.rider.edu/~suler/psycyber/disinhibit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400" smtClean="0"/>
              <a:t>Komunikace na internetu</a:t>
            </a:r>
            <a:br>
              <a:rPr lang="cs-CZ" altLang="cs-CZ" sz="4400" smtClean="0"/>
            </a:br>
            <a:r>
              <a:rPr lang="cs-CZ" altLang="cs-CZ" sz="4400" smtClean="0"/>
              <a:t>Vztahy na internetu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9338" y="5516563"/>
            <a:ext cx="3952875" cy="1341437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100" smtClean="0"/>
              <a:t>PSY174    2015</a:t>
            </a:r>
            <a:endParaRPr lang="cs-CZ" altLang="cs-CZ" sz="3100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100" dirty="0" smtClean="0"/>
              <a:t>Lenka Dědková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00425"/>
            <a:ext cx="3457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0"/>
            <a:ext cx="492601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vztahy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Co jsou online vztahy? Jaké podoby mohou mít?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Virtuální/online vztahy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vzniklé a udržované na internetu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vztahy vzniklé v RL udržované na internetu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vzniklé na internetu s přenosem do RL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Přátelské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Partnerské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Sexuální vztahy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Vztahy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Co je to VZTAH?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Döring: opakovaný kontakt lidí v průběhu času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Co je blízký vztah?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H.H. Kelley: blízké vztahy: ty, jejichž prostřednictvím osoba ovlivňuje jiné osoby často, silně, v různých sférách činnosti a relativně dlouhou dobu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(Ne)Výhody vztahů na internetu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846263"/>
            <a:ext cx="4032250" cy="446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300" b="1" smtClean="0"/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Velké množství připojených lidí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napříč geografickou vzdáleností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se specifickými zájmy či vlastnostmi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První dojmy se utváří na základě jiných vodítek než audiovizuálních (</a:t>
            </a:r>
            <a:r>
              <a:rPr lang="cs-CZ" altLang="cs-CZ" sz="1900" i="1" smtClean="0"/>
              <a:t>true self</a:t>
            </a:r>
            <a:r>
              <a:rPr lang="cs-CZ" altLang="cs-CZ" sz="19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Odmítnutí na internetu je „snesitelnější“ než v realitě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Disinhibice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Snadnější sebeodhalování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Zaznamenávání komunikace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....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0475" y="18446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300" b="1" smtClean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i="1" smtClean="0"/>
              <a:t>On the internet, nobody knows you‘re a dog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Chybějící audiovizuální vodítka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Zaznamenávání komunikace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Idealizace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Projekce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Lži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...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smtClean="0"/>
          </a:p>
          <a:p>
            <a:pPr eaLnBrk="1" hangingPunct="1">
              <a:lnSpc>
                <a:spcPct val="80000"/>
              </a:lnSpc>
            </a:pPr>
            <a:endParaRPr lang="cs-CZ" altLang="cs-CZ" sz="1700" b="1" i="1" smtClean="0"/>
          </a:p>
          <a:p>
            <a:pPr eaLnBrk="1" hangingPunct="1">
              <a:lnSpc>
                <a:spcPct val="80000"/>
              </a:lnSpc>
            </a:pPr>
            <a:endParaRPr lang="cs-CZ" altLang="cs-CZ" sz="17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online vztahů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16100"/>
            <a:ext cx="787082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Dvě základní hypotézy ve výzkumu: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>
                <a:solidFill>
                  <a:schemeClr val="tx2"/>
                </a:solidFill>
              </a:rPr>
              <a:t>Displacement hypothesis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Online vztahy zabírají čas a jsou povrchní, proto ve výsledku snižují kvalitu stávajících vztahů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>
                <a:solidFill>
                  <a:schemeClr val="tx2"/>
                </a:solidFill>
              </a:rPr>
              <a:t>Stimulation hypothesis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ICT podporuje komunikaci i mezi stávajícími přáteli – poskytuje další prostor, kde se daný vztah může rozvíjet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Výzkum podporuje více tuto hypotézu, avšak platí pro existující vztahy; u online vztahů s neznámými výsledky nekonzistentní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online vztahů</a:t>
            </a:r>
            <a:br>
              <a:rPr lang="cs-CZ" altLang="cs-CZ" sz="3200" smtClean="0"/>
            </a:br>
            <a:r>
              <a:rPr lang="cs-CZ" altLang="cs-CZ" sz="2000" smtClean="0"/>
              <a:t>Mesch &amp; Talmud (2006)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86687" cy="4543425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987 adolescentů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 = 15.5 let) </a:t>
            </a:r>
          </a:p>
          <a:p>
            <a:pPr eaLnBrk="1" hangingPunct="1"/>
            <a:r>
              <a:rPr lang="cs-CZ" altLang="cs-CZ" sz="2500" smtClean="0"/>
              <a:t>Porovnání online a RL přátelství:</a:t>
            </a:r>
          </a:p>
          <a:p>
            <a:pPr lvl="1" eaLnBrk="1" hangingPunct="1"/>
            <a:r>
              <a:rPr lang="cs-CZ" altLang="cs-CZ" sz="2100" smtClean="0"/>
              <a:t>s online přáteli se </a:t>
            </a:r>
            <a:r>
              <a:rPr lang="cs-CZ" altLang="cs-CZ" sz="2100" smtClean="0">
                <a:solidFill>
                  <a:schemeClr val="tx2"/>
                </a:solidFill>
              </a:rPr>
              <a:t>znají kratší dobu</a:t>
            </a:r>
            <a:r>
              <a:rPr lang="cs-CZ" altLang="cs-CZ" sz="2100" smtClean="0"/>
              <a:t>, sdílejí </a:t>
            </a:r>
            <a:r>
              <a:rPr lang="cs-CZ" altLang="cs-CZ" sz="2100" smtClean="0">
                <a:solidFill>
                  <a:schemeClr val="tx2"/>
                </a:solidFill>
              </a:rPr>
              <a:t>méně společných aktivit</a:t>
            </a:r>
            <a:r>
              <a:rPr lang="cs-CZ" altLang="cs-CZ" sz="2100" smtClean="0"/>
              <a:t>, mají </a:t>
            </a:r>
            <a:r>
              <a:rPr lang="cs-CZ" altLang="cs-CZ" sz="2100" smtClean="0">
                <a:solidFill>
                  <a:schemeClr val="tx2"/>
                </a:solidFill>
              </a:rPr>
              <a:t>méně diskuzí o různých tématech</a:t>
            </a:r>
            <a:r>
              <a:rPr lang="cs-CZ" altLang="cs-CZ" sz="2100" smtClean="0"/>
              <a:t> a </a:t>
            </a:r>
            <a:r>
              <a:rPr lang="cs-CZ" altLang="cs-CZ" sz="2100" smtClean="0">
                <a:solidFill>
                  <a:schemeClr val="tx2"/>
                </a:solidFill>
              </a:rPr>
              <a:t>méně osobní</a:t>
            </a:r>
            <a:r>
              <a:rPr lang="cs-CZ" altLang="cs-CZ" sz="2100" smtClean="0"/>
              <a:t> témata; často s online přáteli sdílejí specifické téma nebo koníčka</a:t>
            </a:r>
          </a:p>
          <a:p>
            <a:pPr lvl="1" eaLnBrk="1" hangingPunct="1"/>
            <a:r>
              <a:rPr lang="cs-CZ" altLang="cs-CZ" sz="2100" smtClean="0"/>
              <a:t>Celkově respondenti vnímali online přátelství jako méně blízká než FtF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Online vztahy mají jiný charakter než 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online vztahů</a:t>
            </a:r>
            <a:br>
              <a:rPr lang="cs-CZ" altLang="cs-CZ" sz="3200" smtClean="0"/>
            </a:br>
            <a:r>
              <a:rPr lang="cs-CZ" altLang="cs-CZ" sz="2000" smtClean="0"/>
              <a:t>Chan &amp; Cheng (2004)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37512" cy="4498975"/>
          </a:xfrm>
        </p:spPr>
        <p:txBody>
          <a:bodyPr/>
          <a:lstStyle/>
          <a:p>
            <a:pPr eaLnBrk="1" hangingPunct="1"/>
            <a:r>
              <a:rPr lang="cs-CZ" altLang="cs-CZ" smtClean="0"/>
              <a:t>porovnání kvalit online a RL přátelství </a:t>
            </a:r>
            <a:r>
              <a:rPr lang="cs-CZ" altLang="cs-CZ" smtClean="0">
                <a:solidFill>
                  <a:schemeClr val="tx2"/>
                </a:solidFill>
              </a:rPr>
              <a:t>v průběhu času</a:t>
            </a:r>
          </a:p>
          <a:p>
            <a:pPr lvl="1" eaLnBrk="1" hangingPunct="1"/>
            <a:r>
              <a:rPr lang="cs-CZ" altLang="cs-CZ" smtClean="0"/>
              <a:t>zpočátku RL přátelství - větší vzájemná závislost, šíře a hloubka komunikace, pochopení a závazek než vztahy internetové </a:t>
            </a:r>
          </a:p>
          <a:p>
            <a:pPr lvl="1" eaLnBrk="1" hangingPunct="1"/>
            <a:r>
              <a:rPr lang="cs-CZ" altLang="cs-CZ" smtClean="0"/>
              <a:t>po roce minimální rozdíly </a:t>
            </a:r>
            <a:r>
              <a:rPr lang="cs-CZ" altLang="cs-CZ" smtClean="0">
                <a:latin typeface="Arial" charset="0"/>
              </a:rPr>
              <a:t>→ podpora Waltherovy hypotézy, že online přátelství jen potřebují více času</a:t>
            </a:r>
          </a:p>
          <a:p>
            <a:pPr lvl="2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online vztahů</a:t>
            </a:r>
            <a:br>
              <a:rPr lang="cs-CZ" altLang="cs-CZ" sz="3200" smtClean="0"/>
            </a:br>
            <a:r>
              <a:rPr lang="nl-NL" altLang="cs-CZ" sz="2000" smtClean="0"/>
              <a:t>Anthenunis, Valkenburg, &amp; Peter (2012</a:t>
            </a:r>
            <a:r>
              <a:rPr lang="cs-CZ" altLang="cs-CZ" sz="2000" smtClean="0"/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8172450" cy="4824413"/>
          </a:xfrm>
        </p:spPr>
        <p:txBody>
          <a:bodyPr/>
          <a:lstStyle/>
          <a:p>
            <a:pPr eaLnBrk="1" hangingPunct="1"/>
            <a:r>
              <a:rPr lang="en-US" altLang="cs-CZ" sz="2500" smtClean="0"/>
              <a:t>N = 2,188, M age 22.95, Hyves SNS</a:t>
            </a:r>
          </a:p>
          <a:p>
            <a:pPr eaLnBrk="1" hangingPunct="1"/>
            <a:r>
              <a:rPr lang="cs-CZ" altLang="cs-CZ" sz="2500" smtClean="0"/>
              <a:t>3 typy vztahů:</a:t>
            </a:r>
          </a:p>
          <a:p>
            <a:pPr lvl="1" eaLnBrk="1" hangingPunct="1"/>
            <a:r>
              <a:rPr lang="cs-CZ" altLang="cs-CZ" sz="2800" smtClean="0"/>
              <a:t>se začátkem i pokračováním jen online </a:t>
            </a:r>
          </a:p>
          <a:p>
            <a:pPr lvl="1" eaLnBrk="1" hangingPunct="1"/>
            <a:r>
              <a:rPr lang="cs-CZ" altLang="cs-CZ" sz="2800" smtClean="0"/>
              <a:t>se začátkem online, ale přechodem do RL  </a:t>
            </a:r>
          </a:p>
          <a:p>
            <a:pPr lvl="1" eaLnBrk="1" hangingPunct="1"/>
            <a:r>
              <a:rPr lang="cs-CZ" altLang="cs-CZ" sz="2800" smtClean="0"/>
              <a:t>se začátkem v RL, ale využíváním netu</a:t>
            </a:r>
          </a:p>
          <a:p>
            <a:pPr lvl="1" eaLnBrk="1" hangingPunct="1"/>
            <a:endParaRPr lang="cs-CZ" altLang="cs-CZ" sz="1000" smtClean="0"/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Trvání vztahu</a:t>
            </a:r>
            <a:r>
              <a:rPr lang="cs-CZ" altLang="cs-CZ" sz="2500" smtClean="0"/>
              <a:t>: s délkou se kvalita vylepšuje, mixed-mode jsou po čase srovnatelné s RL, ale online vztahy jsou i po dvou letech kvalitní méně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539750" y="2852738"/>
            <a:ext cx="1152525" cy="3168650"/>
          </a:xfrm>
          <a:prstGeom prst="downArrow">
            <a:avLst>
              <a:gd name="adj1" fmla="val 50000"/>
              <a:gd name="adj2" fmla="val 6873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Kvalita vztahů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Kvalita vztahů </a:t>
            </a:r>
            <a:r>
              <a:rPr lang="cs-CZ" altLang="cs-CZ" sz="3200" smtClean="0">
                <a:sym typeface="Wingdings" pitchFamily="2" charset="2"/>
              </a:rPr>
              <a:t> dopady</a:t>
            </a:r>
            <a:r>
              <a:rPr lang="cs-CZ" altLang="cs-CZ" smtClean="0">
                <a:sym typeface="Wingdings" pitchFamily="2" charset="2"/>
              </a:rPr>
              <a:t/>
            </a:r>
            <a:br>
              <a:rPr lang="cs-CZ" altLang="cs-CZ" smtClean="0">
                <a:sym typeface="Wingdings" pitchFamily="2" charset="2"/>
              </a:rPr>
            </a:br>
            <a:r>
              <a:rPr lang="cs-CZ" altLang="cs-CZ" sz="2400" smtClean="0">
                <a:sym typeface="Wingdings" pitchFamily="2" charset="2"/>
              </a:rPr>
              <a:t>Bessière a kol. (2008)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dirty="0" err="1" smtClean="0"/>
              <a:t>Longitudinál</a:t>
            </a:r>
            <a:endParaRPr lang="cs-CZ" altLang="cs-CZ" sz="2500" dirty="0" smtClean="0"/>
          </a:p>
          <a:p>
            <a:pPr eaLnBrk="1" hangingPunct="1"/>
            <a:r>
              <a:rPr lang="cs-CZ" altLang="cs-CZ" sz="2500" dirty="0" smtClean="0"/>
              <a:t>Míra </a:t>
            </a:r>
            <a:r>
              <a:rPr lang="cs-CZ" altLang="cs-CZ" sz="2500" dirty="0" err="1" smtClean="0"/>
              <a:t>depresivity</a:t>
            </a:r>
            <a:r>
              <a:rPr lang="cs-CZ" altLang="cs-CZ" sz="2500" dirty="0" smtClean="0"/>
              <a:t> se při užívání internetu k hledání nových přátel zvyšuje </a:t>
            </a:r>
          </a:p>
          <a:p>
            <a:pPr eaLnBrk="1" hangingPunct="1"/>
            <a:r>
              <a:rPr lang="cs-CZ" altLang="cs-CZ" sz="2500" dirty="0" smtClean="0"/>
              <a:t>Ale! Vztah závisí na míře sociální opory:</a:t>
            </a:r>
          </a:p>
          <a:p>
            <a:pPr lvl="1" eaLnBrk="1" hangingPunct="1"/>
            <a:r>
              <a:rPr lang="cs-CZ" altLang="cs-CZ" sz="2100" dirty="0" smtClean="0"/>
              <a:t>Ti s vyšší SO jsou depresivnější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replacement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  <a:p>
            <a:pPr lvl="1" eaLnBrk="1" hangingPunct="1"/>
            <a:r>
              <a:rPr lang="cs-CZ" altLang="cs-CZ" sz="2100" dirty="0" smtClean="0"/>
              <a:t>Těm s malou SO se </a:t>
            </a:r>
            <a:r>
              <a:rPr lang="cs-CZ" altLang="cs-CZ" sz="2100" dirty="0" err="1" smtClean="0"/>
              <a:t>depresivita</a:t>
            </a:r>
            <a:r>
              <a:rPr lang="cs-CZ" altLang="cs-CZ" sz="2100" dirty="0" smtClean="0"/>
              <a:t> nezměnila</a:t>
            </a:r>
          </a:p>
          <a:p>
            <a:pPr lvl="1" eaLnBrk="1" hangingPunct="1"/>
            <a:r>
              <a:rPr lang="cs-CZ" altLang="cs-CZ" sz="2100" dirty="0" smtClean="0"/>
              <a:t>Ti s velmi nízkou SO byli depresivní méně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stimulation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  <a:p>
            <a:pPr eaLnBrk="1" hangingPunct="1"/>
            <a:r>
              <a:rPr lang="cs-CZ" altLang="cs-CZ" sz="2500" dirty="0" smtClean="0">
                <a:solidFill>
                  <a:schemeClr val="tx2"/>
                </a:solidFill>
              </a:rPr>
              <a:t>Dopady interakce závisí na kontextu!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Kvantita online vztahů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8037512" cy="4498975"/>
          </a:xfrm>
        </p:spPr>
        <p:txBody>
          <a:bodyPr/>
          <a:lstStyle/>
          <a:p>
            <a:pPr eaLnBrk="1" hangingPunct="1"/>
            <a:r>
              <a:rPr lang="cs-CZ" altLang="cs-CZ" smtClean="0"/>
              <a:t>Dvě základní hypotézy ve výzkumu: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Rich get richer</a:t>
            </a:r>
          </a:p>
          <a:p>
            <a:pPr lvl="1" eaLnBrk="1" hangingPunct="1"/>
            <a:r>
              <a:rPr lang="cs-CZ" altLang="cs-CZ" smtClean="0"/>
              <a:t>Více vztahů na internetu budou utvářet ti, kdo mají dostatečné sociální dovednosti 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Social compensation </a:t>
            </a:r>
          </a:p>
          <a:p>
            <a:pPr lvl="1" eaLnBrk="1" hangingPunct="1"/>
            <a:r>
              <a:rPr lang="cs-CZ" altLang="cs-CZ" smtClean="0"/>
              <a:t>Více vztahů na internetu budou vytvářet ti, kdo jsou v RL osamělejší, sociálně úzkostní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 na internetu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719263"/>
            <a:ext cx="8229600" cy="4589462"/>
          </a:xfrm>
        </p:spPr>
        <p:txBody>
          <a:bodyPr/>
          <a:lstStyle/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HCI</a:t>
            </a:r>
            <a:r>
              <a:rPr lang="cs-CZ" altLang="cs-CZ" sz="2500" smtClean="0"/>
              <a:t> – human-computer interaction</a:t>
            </a:r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CMC</a:t>
            </a:r>
            <a:r>
              <a:rPr lang="cs-CZ" altLang="cs-CZ" sz="2500" smtClean="0"/>
              <a:t> – computer-mediated communication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Journal of CMC – zal. 1995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Specifika online komunikace souvisejí s rysy internetu</a:t>
            </a:r>
          </a:p>
          <a:p>
            <a:pPr lvl="1" eaLnBrk="1" hangingPunct="1"/>
            <a:r>
              <a:rPr lang="cs-CZ" altLang="cs-CZ" sz="2100" smtClean="0"/>
              <a:t>omezené vnímání</a:t>
            </a:r>
          </a:p>
          <a:p>
            <a:pPr lvl="1" eaLnBrk="1" hangingPunct="1"/>
            <a:r>
              <a:rPr lang="cs-CZ" altLang="cs-CZ" sz="2100" smtClean="0"/>
              <a:t>prostředí založené na textu</a:t>
            </a:r>
          </a:p>
          <a:p>
            <a:pPr lvl="1" eaLnBrk="1" hangingPunct="1"/>
            <a:r>
              <a:rPr lang="cs-CZ" altLang="cs-CZ" sz="2100" smtClean="0"/>
              <a:t>fyzická nepřítomnost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Rich get richer VS. social compensation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cs-CZ" smtClean="0"/>
              <a:t>Peter, Valkenburg &amp; Schouten (2005)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600 adolescentů, 9-18 let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 = 13, </a:t>
            </a:r>
            <a:r>
              <a:rPr lang="cs-CZ" altLang="cs-CZ" sz="2500" i="1" smtClean="0"/>
              <a:t>SD</a:t>
            </a:r>
            <a:r>
              <a:rPr lang="cs-CZ" altLang="cs-CZ" sz="2500" smtClean="0"/>
              <a:t> = 1.98), Nizozemí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Škála introverze – 10 položek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Ti, co někdy použili chat nebo IM (</a:t>
            </a:r>
            <a:r>
              <a:rPr lang="cs-CZ" altLang="cs-CZ" sz="2500" i="1" smtClean="0"/>
              <a:t>n</a:t>
            </a:r>
            <a:r>
              <a:rPr lang="cs-CZ" altLang="cs-CZ" sz="2500" smtClean="0"/>
              <a:t> = 493, 82 %) – sebeodhalování, potřeba sociální kompenzace, frekvence online komunikace, online přátelství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Frekvence komunikace – (1-4) od méně než jednou denně – každodenně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Online přátelství – zda mají díky online komunikaci nějakého blízkého kamaráda (ne, jednoho, víc)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Proměnné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Sebeodhalování</a:t>
            </a:r>
          </a:p>
          <a:p>
            <a:pPr eaLnBrk="1" hangingPunct="1"/>
            <a:r>
              <a:rPr lang="cs-CZ" altLang="cs-CZ" sz="2500" smtClean="0"/>
              <a:t>4 položky o tématech, o kterých adolescenti na internetu mluví</a:t>
            </a:r>
          </a:p>
          <a:p>
            <a:pPr lvl="1" eaLnBrk="1" hangingPunct="1"/>
            <a:r>
              <a:rPr lang="cs-CZ" altLang="cs-CZ" sz="2100" smtClean="0"/>
              <a:t>Romantická láska, tajemství, zamilování se a randění</a:t>
            </a:r>
          </a:p>
          <a:p>
            <a:pPr eaLnBrk="1" hangingPunct="1"/>
            <a:r>
              <a:rPr lang="cs-CZ" altLang="cs-CZ" sz="2500" smtClean="0"/>
              <a:t>Sociální kompenzace</a:t>
            </a:r>
          </a:p>
          <a:p>
            <a:pPr eaLnBrk="1" hangingPunct="1"/>
            <a:r>
              <a:rPr lang="cs-CZ" altLang="cs-CZ" sz="2500" smtClean="0"/>
              <a:t>3 položky – jak často komunikují online, protože..</a:t>
            </a:r>
          </a:p>
          <a:p>
            <a:pPr lvl="1" eaLnBrk="1" hangingPunct="1"/>
            <a:r>
              <a:rPr lang="cs-CZ" altLang="cs-CZ" sz="2100" smtClean="0"/>
              <a:t>they can talk more comfortably</a:t>
            </a:r>
          </a:p>
          <a:p>
            <a:pPr lvl="1" eaLnBrk="1" hangingPunct="1"/>
            <a:r>
              <a:rPr lang="cs-CZ" altLang="cs-CZ" sz="2100" smtClean="0"/>
              <a:t>they dare to say more</a:t>
            </a:r>
          </a:p>
          <a:p>
            <a:pPr lvl="1" eaLnBrk="1" hangingPunct="1"/>
            <a:r>
              <a:rPr lang="cs-CZ" altLang="cs-CZ" sz="2100" smtClean="0"/>
              <a:t>they feel less shy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Původní model neseděl dobře na data</a:t>
            </a:r>
          </a:p>
          <a:p>
            <a:pPr eaLnBrk="1" hangingPunct="1"/>
            <a:r>
              <a:rPr lang="cs-CZ" altLang="cs-CZ" smtClean="0"/>
              <a:t>Další analýza – model fit se zlepší přidáním cesty od sociální kompenzace k sebeodhalování</a:t>
            </a:r>
          </a:p>
          <a:p>
            <a:pPr eaLnBrk="1" hangingPunct="1"/>
            <a:r>
              <a:rPr lang="cs-CZ" altLang="cs-CZ" smtClean="0"/>
              <a:t>Pozměněný model seděl dobře, vysvětloval </a:t>
            </a:r>
            <a:r>
              <a:rPr lang="cs-CZ" altLang="cs-CZ" smtClean="0">
                <a:solidFill>
                  <a:schemeClr val="tx2"/>
                </a:solidFill>
              </a:rPr>
              <a:t>14 % rozptylu</a:t>
            </a:r>
            <a:r>
              <a:rPr lang="cs-CZ" altLang="cs-CZ" smtClean="0"/>
              <a:t> závislé proměnné (online přátelství)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260350"/>
            <a:ext cx="854075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Finální model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274175" cy="4325937"/>
          </a:xfr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476375" y="2852738"/>
            <a:ext cx="504825" cy="4318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835150" y="3429000"/>
            <a:ext cx="504825" cy="4318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700338" y="3789363"/>
            <a:ext cx="504825" cy="503237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Rich get richer VS. social compensation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Obě hypotézy mají své opodstatnění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Lidé s dobrými sociálními dovednostmi je využívají k seznamování i na internetu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Nesmělí lidé preferují online komunikaci, protože je pro ně snazší než komunikace v RL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Avšak celkově – stejně jako v RL – na internetu více vztahů utvářejí lidé, kteří nejsou sociálně úzkostní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51847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Jak začíná vztah v RL?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Proč konkrétní vztah v RL pokračuje?</a:t>
            </a:r>
          </a:p>
          <a:p>
            <a:pPr lvl="1" eaLnBrk="1" hangingPunct="1"/>
            <a:r>
              <a:rPr lang="cs-CZ" altLang="cs-CZ" sz="2700" dirty="0" smtClean="0"/>
              <a:t>SVR model, </a:t>
            </a:r>
            <a:r>
              <a:rPr lang="cs-CZ" altLang="cs-CZ" sz="2700" dirty="0" err="1" smtClean="0"/>
              <a:t>Murstein</a:t>
            </a:r>
            <a:r>
              <a:rPr lang="cs-CZ" altLang="cs-CZ" sz="2700" dirty="0" smtClean="0"/>
              <a:t> </a:t>
            </a:r>
          </a:p>
          <a:p>
            <a:pPr eaLnBrk="1" hangingPunct="1"/>
            <a:r>
              <a:rPr lang="cs-CZ" altLang="cs-CZ" sz="2800" dirty="0" smtClean="0"/>
              <a:t>Co na internetu?</a:t>
            </a:r>
          </a:p>
          <a:p>
            <a:pPr lvl="1" eaLnBrk="1" hangingPunct="1"/>
            <a:r>
              <a:rPr lang="cs-CZ" altLang="cs-CZ" dirty="0" smtClean="0"/>
              <a:t>Obrácený postup než v RL– nejdříve poznáváme názory, postoje, osobnost, až poté fyzický vzhled</a:t>
            </a:r>
          </a:p>
          <a:p>
            <a:pPr lvl="1" eaLnBrk="1" hangingPunct="1"/>
            <a:r>
              <a:rPr lang="cs-CZ" altLang="cs-CZ" dirty="0" smtClean="0"/>
              <a:t>„Vztah“ </a:t>
            </a:r>
            <a:r>
              <a:rPr lang="cs-CZ" altLang="cs-CZ" dirty="0" smtClean="0"/>
              <a:t>může začít před samotným seznámením – jak to? </a:t>
            </a:r>
          </a:p>
          <a:p>
            <a:pPr lvl="1" eaLnBrk="1" hangingPunct="1"/>
            <a:r>
              <a:rPr lang="cs-CZ" altLang="cs-CZ" dirty="0" smtClean="0"/>
              <a:t>Převrácení soukromého a veřejného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500" smtClean="0"/>
              <a:t>Virtuální atraktivita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Levine (2000) – převedení aspektů atraktivity do internetového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fyzický vzhled → styl psaní, schopnost vyjadřování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fyzická přítomnost → stejný kyber-prostor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frekvence kontaktu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reciprocita sebeodhalování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sebenaplňující se proroctví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vnímaná podobnost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Výzkumy (Šmahel, Veselá, 2006; Albright, 2001) – humor, význačnost/zajímavost, kreativita, písemný projev, inteligence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Rozvíjení vztahu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Čím se vztah prohlubuje?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Liší se to online a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Vývoj vztahu souvisí s..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vývojem důvěry (</a:t>
            </a:r>
            <a:r>
              <a:rPr lang="cs-CZ" altLang="cs-CZ" dirty="0" err="1" smtClean="0"/>
              <a:t>Whitty</a:t>
            </a:r>
            <a:r>
              <a:rPr lang="cs-CZ" altLang="cs-CZ" dirty="0" smtClean="0"/>
              <a:t>); vzájemným sebeodhalováním (Altman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Taylor</a:t>
            </a:r>
            <a:r>
              <a:rPr lang="cs-CZ" altLang="cs-CZ" dirty="0" smtClean="0"/>
              <a:t>); s vyrovnaným poměrem nákladů a zisků ve vztahu (</a:t>
            </a:r>
            <a:r>
              <a:rPr lang="cs-CZ" altLang="cs-CZ" dirty="0" err="1" smtClean="0"/>
              <a:t>Thibaut</a:t>
            </a:r>
            <a:r>
              <a:rPr lang="cs-CZ" altLang="cs-CZ" dirty="0" smtClean="0"/>
              <a:t>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Kelley</a:t>
            </a:r>
            <a:r>
              <a:rPr lang="cs-CZ" altLang="cs-CZ" dirty="0" smtClean="0"/>
              <a:t>)...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Nic z toho není závislé na médiu, ve kterém se vztah odehrává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smtClean="0"/>
              <a:t>Disinhibice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584325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„online disinhibition effect“ (Suler: </a:t>
            </a:r>
            <a:r>
              <a:rPr lang="cs-CZ" altLang="cs-CZ" sz="2100" smtClean="0">
                <a:hlinkClick r:id="rId2"/>
              </a:rPr>
              <a:t>http://www-usr.rider.edu/~suler/psycyber/disinhibit.html</a:t>
            </a:r>
            <a:r>
              <a:rPr lang="cs-CZ" altLang="cs-CZ" sz="21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„prostředí bez zábran“ (Šmahel, 2003)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7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Anonymita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Neviditelnost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Asynchronicita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Minimalizování autorit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Disociace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Solipsistické introjekce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Míra závisí na vlastnostech jednotlivce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Ovlivňuje naše chování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internetu..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700213"/>
            <a:ext cx="8229600" cy="350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Sebeodhalování na internetu - </a:t>
            </a:r>
            <a:r>
              <a:rPr lang="cs-CZ" altLang="cs-CZ" sz="2500" i="1" dirty="0" err="1" smtClean="0"/>
              <a:t>Stranger</a:t>
            </a:r>
            <a:r>
              <a:rPr lang="cs-CZ" altLang="cs-CZ" sz="2500" i="1" dirty="0" smtClean="0"/>
              <a:t> on </a:t>
            </a:r>
            <a:r>
              <a:rPr lang="cs-CZ" altLang="cs-CZ" sz="2500" i="1" dirty="0" err="1" smtClean="0"/>
              <a:t>the</a:t>
            </a:r>
            <a:r>
              <a:rPr lang="cs-CZ" altLang="cs-CZ" sz="2500" i="1" dirty="0" smtClean="0"/>
              <a:t> </a:t>
            </a:r>
            <a:r>
              <a:rPr lang="cs-CZ" altLang="cs-CZ" sz="2500" i="1" dirty="0" err="1" smtClean="0"/>
              <a:t>train</a:t>
            </a:r>
            <a:r>
              <a:rPr lang="cs-CZ" altLang="cs-CZ" sz="2500" i="1" dirty="0" smtClean="0"/>
              <a:t>, </a:t>
            </a:r>
            <a:r>
              <a:rPr lang="cs-CZ" altLang="cs-CZ" sz="2500" i="1" dirty="0" err="1" smtClean="0"/>
              <a:t>Passing</a:t>
            </a:r>
            <a:r>
              <a:rPr lang="cs-CZ" altLang="cs-CZ" sz="2500" i="1" dirty="0" smtClean="0"/>
              <a:t> </a:t>
            </a:r>
            <a:r>
              <a:rPr lang="cs-CZ" altLang="cs-CZ" sz="2500" i="1" dirty="0" err="1" smtClean="0"/>
              <a:t>stranger</a:t>
            </a:r>
            <a:endParaRPr lang="cs-CZ" altLang="cs-CZ" sz="2500" i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Řada výzkumů, které potvrzují vyšší míru sebeodhalování na internetu než v realitě – </a:t>
            </a:r>
            <a:r>
              <a:rPr lang="cs-CZ" altLang="cs-CZ" sz="2500" dirty="0" err="1" smtClean="0"/>
              <a:t>disinhibice</a:t>
            </a:r>
            <a:r>
              <a:rPr lang="cs-CZ" altLang="cs-CZ" sz="2500" dirty="0" smtClean="0"/>
              <a:t>?</a:t>
            </a: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Vnější znaky postupujícího vztahu – počet kanálů, postup od veřejného k soukromému (</a:t>
            </a:r>
            <a:r>
              <a:rPr lang="cs-CZ" altLang="cs-CZ" sz="2500" dirty="0" err="1" smtClean="0"/>
              <a:t>Baker</a:t>
            </a:r>
            <a:r>
              <a:rPr lang="cs-CZ" altLang="cs-CZ" sz="2500" dirty="0" smtClean="0"/>
              <a:t>, 1998)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500" dirty="0" smtClean="0"/>
              <a:t>McKenna, Green, &amp; Gleason, (2002</a:t>
            </a:r>
            <a:r>
              <a:rPr lang="cs-CZ" altLang="cs-CZ" sz="2500" dirty="0" smtClean="0"/>
              <a:t>):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74882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často lidé tvoří online vztahy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964487" cy="4498975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Parks a Floyd (1996) - diskusních fóra: 60,7 % našlo na internetu přítele, z toho 41 % přátelství „blízkých“ a 26 % romantických vztahů</a:t>
            </a:r>
          </a:p>
          <a:p>
            <a:pPr eaLnBrk="1" hangingPunct="1"/>
            <a:r>
              <a:rPr lang="cs-CZ" altLang="cs-CZ" sz="2500" smtClean="0"/>
              <a:t>Utz (2000) - MUDy (textově založená hra více hráčů): 73,6 % našlo na internetu přítele</a:t>
            </a:r>
          </a:p>
          <a:p>
            <a:pPr eaLnBrk="1" hangingPunct="1"/>
            <a:r>
              <a:rPr lang="cs-CZ" altLang="cs-CZ" sz="2500" smtClean="0"/>
              <a:t>Parks a Roberts (1998) - MOO (další textová hra): 93,6 %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 často lidé tvoří online vztahy</a:t>
            </a:r>
            <a:r>
              <a:rPr lang="cs-CZ" altLang="cs-CZ" smtClean="0"/>
              <a:t> II.</a:t>
            </a:r>
            <a:br>
              <a:rPr lang="cs-CZ" altLang="cs-CZ" smtClean="0"/>
            </a:br>
            <a:r>
              <a:rPr lang="cs-CZ" altLang="cs-CZ" smtClean="0"/>
              <a:t>(YISS, 2008)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964487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National survey US: 25 % dětí (10-17 let) příležitostné online přátelství, 14 % blízké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Většina s vrstevníky (70 %) a </a:t>
            </a:r>
            <a:r>
              <a:rPr lang="cs-CZ" altLang="cs-CZ" sz="2100" smtClean="0">
                <a:solidFill>
                  <a:schemeClr val="tx2"/>
                </a:solidFill>
              </a:rPr>
              <a:t>lidmi opačného pohlaví</a:t>
            </a:r>
            <a:r>
              <a:rPr lang="cs-CZ" altLang="cs-CZ" sz="2100" smtClean="0"/>
              <a:t> (71 %)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>
                <a:solidFill>
                  <a:schemeClr val="tx2"/>
                </a:solidFill>
              </a:rPr>
              <a:t>Dívky</a:t>
            </a:r>
            <a:r>
              <a:rPr lang="cs-CZ" altLang="cs-CZ" sz="2100" smtClean="0"/>
              <a:t> utvářejí online přátelství častěji (29 % x 23 %) a </a:t>
            </a:r>
            <a:r>
              <a:rPr lang="cs-CZ" altLang="cs-CZ" sz="2100" smtClean="0">
                <a:solidFill>
                  <a:schemeClr val="tx2"/>
                </a:solidFill>
              </a:rPr>
              <a:t>častěji je hodnotí jako „blízké“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59 % z chatu, 30 % IM, 5 % hry, 6 % jinak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Online přátelství častěji navazují starší adolescenti a lidé s konflikty v rodině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 často lidé tvoří online vztahy</a:t>
            </a:r>
            <a:r>
              <a:rPr lang="cs-CZ" altLang="cs-CZ" smtClean="0"/>
              <a:t> III.</a:t>
            </a:r>
            <a:br>
              <a:rPr lang="cs-CZ" altLang="cs-CZ" smtClean="0"/>
            </a:br>
            <a:r>
              <a:rPr lang="cs-CZ" altLang="cs-CZ" smtClean="0"/>
              <a:t>(EUKO II, 2010)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3384550" cy="4067175"/>
          </a:xfrm>
        </p:spPr>
        <p:txBody>
          <a:bodyPr/>
          <a:lstStyle/>
          <a:p>
            <a:pPr eaLnBrk="1" hangingPunct="1"/>
            <a:r>
              <a:rPr lang="cs-CZ" altLang="cs-CZ" smtClean="0"/>
              <a:t>Komunikace na internetu s neznámými lidmi</a:t>
            </a:r>
          </a:p>
          <a:p>
            <a:pPr eaLnBrk="1" hangingPunct="1"/>
            <a:r>
              <a:rPr lang="cs-CZ" altLang="cs-CZ" smtClean="0"/>
              <a:t>Setkání s neznámými z internetu v realitě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926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 kým komunikujeme online </a:t>
            </a:r>
            <a:br>
              <a:rPr lang="cs-CZ" altLang="cs-CZ" sz="3200" smtClean="0"/>
            </a:br>
            <a:r>
              <a:rPr lang="cs-CZ" altLang="cs-CZ" sz="3200" smtClean="0"/>
              <a:t>(Gross, 2004)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26363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Deníkové záznamy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Jak se adolescenti baví online?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Většina online komunikace adolescentů je soukromá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S cizími lidmi se nejvíce potkávají na veřejných místech (diskuzní fóra, chaty)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>
                <a:solidFill>
                  <a:schemeClr val="tx2"/>
                </a:solidFill>
              </a:rPr>
              <a:t>84 %</a:t>
            </a:r>
            <a:r>
              <a:rPr lang="cs-CZ" altLang="cs-CZ" sz="1900" smtClean="0"/>
              <a:t> používání IM (které teenageři používají nejčastěji) je s lidmi z RL, typicky navíc </a:t>
            </a:r>
            <a:r>
              <a:rPr lang="cs-CZ" altLang="cs-CZ" sz="1900" smtClean="0">
                <a:solidFill>
                  <a:schemeClr val="tx2"/>
                </a:solidFill>
              </a:rPr>
              <a:t>s </a:t>
            </a:r>
            <a:r>
              <a:rPr lang="cs-CZ" altLang="cs-CZ" sz="1900" i="1" smtClean="0">
                <a:solidFill>
                  <a:schemeClr val="tx2"/>
                </a:solidFill>
              </a:rPr>
              <a:t>blízkými</a:t>
            </a:r>
            <a:r>
              <a:rPr lang="cs-CZ" altLang="cs-CZ" sz="1900" smtClean="0">
                <a:solidFill>
                  <a:schemeClr val="tx2"/>
                </a:solidFill>
              </a:rPr>
              <a:t> lidmi</a:t>
            </a:r>
            <a:r>
              <a:rPr lang="cs-CZ" altLang="cs-CZ" sz="1900" smtClean="0"/>
              <a:t> (82 % kamarádi nebo nejlepší kamarádi)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Důvody IM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nejčastěji pobavit se s kamarády a zabít nudu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Nejčastější témata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ostatní kamarádi, drby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Velké téma online vztahů…</a:t>
            </a:r>
          </a:p>
        </p:txBody>
      </p:sp>
      <p:pic>
        <p:nvPicPr>
          <p:cNvPr id="38915" name="Picture 5" descr="Internet_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773238"/>
            <a:ext cx="43624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827088" y="1773238"/>
            <a:ext cx="3744912" cy="2089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…je komunikace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a vztahy s neznámými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lidmi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</p:txBody>
      </p:sp>
      <p:pic>
        <p:nvPicPr>
          <p:cNvPr id="88074" name="Picture 10" descr="talking_stran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47879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0"/>
            <a:ext cx="510139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6netdangers_copy_wideweb__470x317,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932043"/>
            <a:ext cx="4476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Komunikace s cizími lidmi</a:t>
            </a:r>
            <a:br>
              <a:rPr lang="cs-CZ" altLang="cs-CZ" sz="3200" smtClean="0"/>
            </a:b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978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Sexuální obtěžování a adolescenti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Adolescenti 10-17 let (</a:t>
            </a:r>
            <a:r>
              <a:rPr lang="cs-CZ" altLang="cs-CZ" sz="2100" i="1" smtClean="0"/>
              <a:t>N</a:t>
            </a:r>
            <a:r>
              <a:rPr lang="cs-CZ" altLang="cs-CZ" sz="2100" smtClean="0"/>
              <a:t>=1501)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S kým se baví online – jak dobře dané lidi znají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3 skupiny: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Opatrní – jen RL známí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Zprostředkovaní přáteli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Neomezení – ti dále dělení na high – low risk podle počtu potenciálně rizikových aktivit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9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solidFill>
                  <a:schemeClr val="tx2"/>
                </a:solidFill>
              </a:rPr>
              <a:t>Agresivní sexuální obtěžování online</a:t>
            </a:r>
            <a:r>
              <a:rPr lang="cs-CZ" altLang="cs-CZ" sz="2100" smtClean="0"/>
              <a:t> – nevyžádané sex.návrhy zahrnující pokus o setkání nebo skutečné setkání 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Potenciálně rizikové aktivity</a:t>
            </a:r>
            <a:br>
              <a:rPr lang="cs-CZ" altLang="cs-CZ" sz="3200" smtClean="0"/>
            </a:br>
            <a:r>
              <a:rPr lang="cs-CZ" altLang="cs-CZ" sz="3200" smtClean="0"/>
              <a:t> </a:t>
            </a: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Interakce online s neznámými lidmi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Zveřejňování osobních informací nebo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Zasílání fotografie neznámým lidem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V seznamu přátel lidé, které nezná osobně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Psaní hrubých nebo urážlivých komentářů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Stahování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Vědomé navštěvování „X-rated“ stránek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Obtěžování nebo ztrapňování lidí,na které je naštvaný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Bavení se o sexu s neznámými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Výsledky</a:t>
            </a:r>
            <a:br>
              <a:rPr lang="cs-CZ" altLang="cs-CZ" sz="3200" smtClean="0"/>
            </a:br>
            <a:r>
              <a:rPr lang="cs-CZ" altLang="cs-CZ" sz="3200" smtClean="0"/>
              <a:t> </a:t>
            </a: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</p:nvPr>
        </p:nvGraphicFramePr>
        <p:xfrm>
          <a:off x="457200" y="2327275"/>
          <a:ext cx="8229600" cy="3743325"/>
        </p:xfrm>
        <a:graphic>
          <a:graphicData uri="http://schemas.openxmlformats.org/drawingml/2006/table">
            <a:tbl>
              <a:tblPr/>
              <a:tblGrid>
                <a:gridCol w="3970338"/>
                <a:gridCol w="1516062"/>
                <a:gridCol w="2743200"/>
              </a:tblGrid>
              <a:tr h="929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Sexuální návrhy (%)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Neomezení - high risk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Neomezení - low risk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Zprostředkovaní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Opatrní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87" name="AutoShape 31"/>
          <p:cNvSpPr>
            <a:spLocks noChangeArrowheads="1"/>
          </p:cNvSpPr>
          <p:nvPr/>
        </p:nvSpPr>
        <p:spPr bwMode="auto">
          <a:xfrm>
            <a:off x="1331913" y="3573463"/>
            <a:ext cx="6624637" cy="3024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Většina online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komunikace adolescentů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probíhá naprosto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normálně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komunikujeme online s neznámými lidmi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771650"/>
            <a:ext cx="8229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Gross (2004) – adolescenti, kteří se daný den cítili osamělí nebo </a:t>
            </a:r>
            <a:r>
              <a:rPr lang="cs-CZ" altLang="cs-CZ" sz="2000" dirty="0" smtClean="0"/>
              <a:t>úzkostní</a:t>
            </a:r>
            <a:r>
              <a:rPr lang="cs-CZ" altLang="cs-CZ" sz="2000" dirty="0" smtClean="0"/>
              <a:t>, ten den častěji komunikovali online s lidmi, které dobře neznali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Ybarra</a:t>
            </a:r>
            <a:r>
              <a:rPr lang="cs-CZ" altLang="cs-CZ" sz="2000" dirty="0" smtClean="0"/>
              <a:t>, Alexander a </a:t>
            </a:r>
            <a:r>
              <a:rPr lang="cs-CZ" altLang="cs-CZ" sz="2000" dirty="0" err="1" smtClean="0"/>
              <a:t>Mitchell</a:t>
            </a:r>
            <a:r>
              <a:rPr lang="cs-CZ" altLang="cs-CZ" sz="2000" dirty="0" smtClean="0"/>
              <a:t> (2005) –</a:t>
            </a:r>
            <a:r>
              <a:rPr lang="cs-CZ" altLang="cs-CZ" sz="2000" dirty="0" err="1" smtClean="0"/>
              <a:t>Youth</a:t>
            </a:r>
            <a:r>
              <a:rPr lang="cs-CZ" altLang="cs-CZ" sz="2000" dirty="0" smtClean="0"/>
              <a:t> Internet </a:t>
            </a:r>
            <a:r>
              <a:rPr lang="cs-CZ" altLang="cs-CZ" sz="2000" dirty="0" err="1" smtClean="0"/>
              <a:t>Safety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Survey</a:t>
            </a:r>
            <a:r>
              <a:rPr lang="cs-CZ" altLang="cs-CZ" sz="2000" dirty="0" smtClean="0"/>
              <a:t> (N = 1501, 10-17 let)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Adolescenti se symptomy deprese častěji komunikují online s cizími lidmi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80 % s výraznými depresivními symptomy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62 % se středními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53 % s mírnými nebo žádnými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Není to kauzalita!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237648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Disinhibice</a:t>
            </a:r>
            <a:r>
              <a:rPr lang="cs-CZ" altLang="cs-CZ" dirty="0" smtClean="0"/>
              <a:t> – pozitivní i negativní</a:t>
            </a:r>
            <a:endParaRPr lang="cs-CZ" alt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5157788"/>
          </a:xfrm>
        </p:spPr>
        <p:txBody>
          <a:bodyPr/>
          <a:lstStyle/>
          <a:p>
            <a:pPr eaLnBrk="1" hangingPunct="1"/>
            <a:endParaRPr lang="cs-CZ" altLang="cs-CZ" sz="2100" smtClean="0"/>
          </a:p>
        </p:txBody>
      </p:sp>
      <p:pic>
        <p:nvPicPr>
          <p:cNvPr id="6148" name="Picture 5" descr="1511242-dickwad_theory_2_su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91440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Elisheva Gross (2009)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051050"/>
            <a:ext cx="7048500" cy="376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Cíl – zjistit bezprostřední dopad online komunikace s neznámým člověkem (zjistit kauzalitu)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>
                <a:solidFill>
                  <a:schemeClr val="hlink"/>
                </a:solidFill>
              </a:rPr>
              <a:t>Experiment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Základní lidská potřeba – náležet (belonging)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Ohrožení této potřeby – exkluze (vyčlenění), odmítnutí → „poplach“ ve formě sníženého sebevědomí → potřeba navrátit rovnováhu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Postup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8064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Účastníci – dva nezávislé výběry mladších a starších adolescentů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smtClean="0"/>
              <a:t>Mladší: </a:t>
            </a:r>
            <a:r>
              <a:rPr lang="cs-CZ" altLang="cs-CZ" sz="2100" i="1" smtClean="0"/>
              <a:t>N</a:t>
            </a:r>
            <a:r>
              <a:rPr lang="cs-CZ" altLang="cs-CZ" sz="2100" smtClean="0"/>
              <a:t> = 50, 27 (54 %) dívky, 11-15 let (</a:t>
            </a:r>
            <a:r>
              <a:rPr lang="cs-CZ" altLang="cs-CZ" sz="2100" i="1" smtClean="0"/>
              <a:t>M</a:t>
            </a:r>
            <a:r>
              <a:rPr lang="cs-CZ" altLang="cs-CZ" sz="2100" smtClean="0"/>
              <a:t>=12.5, </a:t>
            </a:r>
            <a:r>
              <a:rPr lang="cs-CZ" altLang="cs-CZ" sz="2100" i="1" smtClean="0"/>
              <a:t>SD</a:t>
            </a:r>
            <a:r>
              <a:rPr lang="cs-CZ" altLang="cs-CZ" sz="2100" smtClean="0"/>
              <a:t>=1.2)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Starší: </a:t>
            </a:r>
            <a:r>
              <a:rPr lang="cs-CZ" altLang="cs-CZ" sz="2500" i="1" smtClean="0"/>
              <a:t>N =</a:t>
            </a:r>
            <a:r>
              <a:rPr lang="cs-CZ" altLang="cs-CZ" sz="2500" smtClean="0"/>
              <a:t> 60, 32 (53 %) dívky, 18-23 let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=18.4, </a:t>
            </a:r>
            <a:r>
              <a:rPr lang="cs-CZ" altLang="cs-CZ" sz="2500" i="1" smtClean="0"/>
              <a:t>SD</a:t>
            </a:r>
            <a:r>
              <a:rPr lang="cs-CZ" altLang="cs-CZ" sz="2500" smtClean="0"/>
              <a:t>=0.9)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Alespoň 3 dny před experimentem vyplnili účastníci dotazník s demografickými otázkami, používání internetu, psychologické přizpůsobení (osamělost, self-esteem, sociální úzkostnost)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Postup II.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2636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Před experimentem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Měření: aktuální sebevědomí, “</a:t>
            </a:r>
            <a:r>
              <a:rPr lang="cs-CZ" altLang="cs-CZ" sz="1900" dirty="0" err="1" smtClean="0"/>
              <a:t>How</a:t>
            </a:r>
            <a:r>
              <a:rPr lang="cs-CZ" altLang="cs-CZ" sz="1900" dirty="0" smtClean="0"/>
              <a:t> are </a:t>
            </a:r>
            <a:r>
              <a:rPr lang="cs-CZ" altLang="cs-CZ" sz="1900" dirty="0" err="1" smtClean="0"/>
              <a:t>you</a:t>
            </a:r>
            <a:r>
              <a:rPr lang="cs-CZ" altLang="cs-CZ" sz="1900" dirty="0" smtClean="0"/>
              <a:t> feeling </a:t>
            </a:r>
            <a:r>
              <a:rPr lang="cs-CZ" altLang="cs-CZ" sz="1900" dirty="0" err="1" smtClean="0"/>
              <a:t>about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yourself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right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now</a:t>
            </a:r>
            <a:r>
              <a:rPr lang="cs-CZ" altLang="cs-CZ" sz="1900" dirty="0" smtClean="0"/>
              <a:t>“, škála od „terrible“ (-7) k „</a:t>
            </a:r>
            <a:r>
              <a:rPr lang="cs-CZ" altLang="cs-CZ" sz="1900" dirty="0" err="1" smtClean="0"/>
              <a:t>terrific</a:t>
            </a:r>
            <a:r>
              <a:rPr lang="cs-CZ" altLang="cs-CZ" sz="1900" dirty="0" smtClean="0"/>
              <a:t>“ (+7</a:t>
            </a:r>
            <a:r>
              <a:rPr lang="cs-CZ" altLang="cs-CZ" sz="1900" dirty="0" smtClean="0"/>
              <a:t>)</a:t>
            </a:r>
            <a:endParaRPr lang="cs-CZ" altLang="cs-CZ" sz="1900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2267744" y="2780928"/>
            <a:ext cx="5688632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Jaký experiment byste navrhli?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Postup II.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2636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Před experimentem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Měření: aktuální sebevědomí, “</a:t>
            </a:r>
            <a:r>
              <a:rPr lang="cs-CZ" altLang="cs-CZ" sz="1900" dirty="0" err="1" smtClean="0"/>
              <a:t>How</a:t>
            </a:r>
            <a:r>
              <a:rPr lang="cs-CZ" altLang="cs-CZ" sz="1900" dirty="0" smtClean="0"/>
              <a:t> are </a:t>
            </a:r>
            <a:r>
              <a:rPr lang="cs-CZ" altLang="cs-CZ" sz="1900" dirty="0" err="1" smtClean="0"/>
              <a:t>you</a:t>
            </a:r>
            <a:r>
              <a:rPr lang="cs-CZ" altLang="cs-CZ" sz="1900" dirty="0" smtClean="0"/>
              <a:t> feeling </a:t>
            </a:r>
            <a:r>
              <a:rPr lang="cs-CZ" altLang="cs-CZ" sz="1900" dirty="0" err="1" smtClean="0"/>
              <a:t>about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yourself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right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now</a:t>
            </a:r>
            <a:r>
              <a:rPr lang="cs-CZ" altLang="cs-CZ" sz="1900" dirty="0" smtClean="0"/>
              <a:t>“, škála od „terrible“ (-7) k „</a:t>
            </a:r>
            <a:r>
              <a:rPr lang="cs-CZ" altLang="cs-CZ" sz="1900" dirty="0" err="1" smtClean="0"/>
              <a:t>terrific</a:t>
            </a:r>
            <a:r>
              <a:rPr lang="cs-CZ" altLang="cs-CZ" sz="1900" dirty="0" smtClean="0"/>
              <a:t>“ (+7)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Náhodné rozřazení do 2 verzí </a:t>
            </a:r>
            <a:r>
              <a:rPr lang="cs-CZ" altLang="cs-CZ" sz="2100" dirty="0" err="1" smtClean="0"/>
              <a:t>Cyberball</a:t>
            </a:r>
            <a:r>
              <a:rPr lang="cs-CZ" altLang="cs-CZ" sz="2100" dirty="0" smtClean="0"/>
              <a:t> navozujících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a) inkluzi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b) exkluzi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Poté znovu sebevědomí a otázky, nakolik cítí každou z 21 emocí ze seznamu (1-5 škála); 6 </a:t>
            </a:r>
            <a:r>
              <a:rPr lang="cs-CZ" altLang="cs-CZ" sz="2100" dirty="0" err="1" smtClean="0"/>
              <a:t>subškál</a:t>
            </a:r>
            <a:r>
              <a:rPr lang="cs-CZ" altLang="cs-CZ" sz="21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33CC33"/>
                </a:solidFill>
              </a:rPr>
              <a:t>vztahová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accepted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respected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valued</a:t>
            </a:r>
            <a:r>
              <a:rPr lang="cs-CZ" altLang="cs-CZ" sz="1900" dirty="0" smtClean="0"/>
              <a:t>“, .82)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33CC33"/>
                </a:solidFill>
              </a:rPr>
              <a:t>kompetence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smart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confident</a:t>
            </a:r>
            <a:r>
              <a:rPr lang="cs-CZ" altLang="cs-CZ" sz="1900" dirty="0" smtClean="0"/>
              <a:t>”;   .69)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dysforie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down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upset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depressed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stupid</a:t>
            </a:r>
            <a:r>
              <a:rPr lang="cs-CZ" altLang="cs-CZ" sz="1900" dirty="0" smtClean="0"/>
              <a:t>”;   .92)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zahanbení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ashamed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betrayed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embarrassed</a:t>
            </a:r>
            <a:r>
              <a:rPr lang="cs-CZ" altLang="cs-CZ" sz="1900" dirty="0" smtClean="0"/>
              <a:t>”;   .81)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zlost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frustrated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irritated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hostile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angry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mad</a:t>
            </a:r>
            <a:r>
              <a:rPr lang="cs-CZ" altLang="cs-CZ" sz="1900" dirty="0" smtClean="0"/>
              <a:t>”;   .91)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úzkost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nervous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stressed</a:t>
            </a:r>
            <a:r>
              <a:rPr lang="cs-CZ" altLang="cs-CZ" sz="1900" dirty="0" smtClean="0"/>
              <a:t>,” “tense,” “</a:t>
            </a:r>
            <a:r>
              <a:rPr lang="cs-CZ" altLang="cs-CZ" sz="1900" dirty="0" err="1" smtClean="0"/>
              <a:t>relaxed</a:t>
            </a:r>
            <a:r>
              <a:rPr lang="cs-CZ" altLang="cs-CZ" sz="1900" dirty="0" smtClean="0"/>
              <a:t>” [RC];  .70)</a:t>
            </a:r>
          </a:p>
        </p:txBody>
      </p:sp>
    </p:spTree>
    <p:extLst>
      <p:ext uri="{BB962C8B-B14F-4D97-AF65-F5344CB8AC3E}">
        <p14:creationId xmlns:p14="http://schemas.microsoft.com/office/powerpoint/2010/main" val="2234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Poté náhodné přiřazení k 12min aktivitě na počítači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Tetris (samostatná hra)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IM komunikace s neznámým vrstevníkem opačného pohlaví (s kým měli mluvit o čemkoliv s výjimkou experimentu a zachovat anonymitu)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Nakonec znovu měření sebevědomí a emocí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539750" y="3357563"/>
            <a:ext cx="8137525" cy="3101975"/>
            <a:chOff x="204" y="1979"/>
            <a:chExt cx="5126" cy="1954"/>
          </a:xfrm>
        </p:grpSpPr>
        <p:grpSp>
          <p:nvGrpSpPr>
            <p:cNvPr id="47110" name="Group 4"/>
            <p:cNvGrpSpPr>
              <a:grpSpLocks/>
            </p:cNvGrpSpPr>
            <p:nvPr/>
          </p:nvGrpSpPr>
          <p:grpSpPr bwMode="auto">
            <a:xfrm>
              <a:off x="567" y="2478"/>
              <a:ext cx="771" cy="770"/>
              <a:chOff x="158" y="2479"/>
              <a:chExt cx="771" cy="770"/>
            </a:xfrm>
          </p:grpSpPr>
          <p:sp>
            <p:nvSpPr>
              <p:cNvPr id="47155" name="Oval 5"/>
              <p:cNvSpPr>
                <a:spLocks noChangeArrowheads="1"/>
              </p:cNvSpPr>
              <p:nvPr/>
            </p:nvSpPr>
            <p:spPr bwMode="auto">
              <a:xfrm>
                <a:off x="158" y="2479"/>
                <a:ext cx="771" cy="7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6" name="AutoShape 6"/>
              <p:cNvSpPr>
                <a:spLocks noChangeArrowheads="1"/>
              </p:cNvSpPr>
              <p:nvPr/>
            </p:nvSpPr>
            <p:spPr bwMode="auto">
              <a:xfrm>
                <a:off x="384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7" name="AutoShape 7"/>
              <p:cNvSpPr>
                <a:spLocks noChangeArrowheads="1"/>
              </p:cNvSpPr>
              <p:nvPr/>
            </p:nvSpPr>
            <p:spPr bwMode="auto">
              <a:xfrm>
                <a:off x="566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8" name="AutoShape 8"/>
              <p:cNvSpPr>
                <a:spLocks noChangeArrowheads="1"/>
              </p:cNvSpPr>
              <p:nvPr/>
            </p:nvSpPr>
            <p:spPr bwMode="auto">
              <a:xfrm>
                <a:off x="248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9" name="AutoShape 9"/>
              <p:cNvSpPr>
                <a:spLocks noChangeArrowheads="1"/>
              </p:cNvSpPr>
              <p:nvPr/>
            </p:nvSpPr>
            <p:spPr bwMode="auto">
              <a:xfrm>
                <a:off x="611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0" name="AutoShape 10"/>
              <p:cNvSpPr>
                <a:spLocks noChangeArrowheads="1"/>
              </p:cNvSpPr>
              <p:nvPr/>
            </p:nvSpPr>
            <p:spPr bwMode="auto">
              <a:xfrm>
                <a:off x="429" y="2751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1" name="AutoShape 11"/>
              <p:cNvSpPr>
                <a:spLocks noChangeArrowheads="1"/>
              </p:cNvSpPr>
              <p:nvPr/>
            </p:nvSpPr>
            <p:spPr bwMode="auto">
              <a:xfrm>
                <a:off x="203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2" name="AutoShape 12"/>
              <p:cNvSpPr>
                <a:spLocks noChangeArrowheads="1"/>
              </p:cNvSpPr>
              <p:nvPr/>
            </p:nvSpPr>
            <p:spPr bwMode="auto">
              <a:xfrm>
                <a:off x="430" y="297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3" name="AutoShape 13"/>
              <p:cNvSpPr>
                <a:spLocks noChangeArrowheads="1"/>
              </p:cNvSpPr>
              <p:nvPr/>
            </p:nvSpPr>
            <p:spPr bwMode="auto">
              <a:xfrm>
                <a:off x="56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grpSp>
          <p:nvGrpSpPr>
            <p:cNvPr id="47111" name="Group 14"/>
            <p:cNvGrpSpPr>
              <a:grpSpLocks/>
            </p:cNvGrpSpPr>
            <p:nvPr/>
          </p:nvGrpSpPr>
          <p:grpSpPr bwMode="auto">
            <a:xfrm>
              <a:off x="1745" y="1979"/>
              <a:ext cx="681" cy="861"/>
              <a:chOff x="1247" y="1979"/>
              <a:chExt cx="681" cy="861"/>
            </a:xfrm>
          </p:grpSpPr>
          <p:sp>
            <p:nvSpPr>
              <p:cNvPr id="47149" name="Oval 15"/>
              <p:cNvSpPr>
                <a:spLocks noChangeArrowheads="1"/>
              </p:cNvSpPr>
              <p:nvPr/>
            </p:nvSpPr>
            <p:spPr bwMode="auto">
              <a:xfrm>
                <a:off x="1247" y="2251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0" name="AutoShape 16"/>
              <p:cNvSpPr>
                <a:spLocks noChangeArrowheads="1"/>
              </p:cNvSpPr>
              <p:nvPr/>
            </p:nvSpPr>
            <p:spPr bwMode="auto">
              <a:xfrm>
                <a:off x="1338" y="2478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1" name="AutoShape 17"/>
              <p:cNvSpPr>
                <a:spLocks noChangeArrowheads="1"/>
              </p:cNvSpPr>
              <p:nvPr/>
            </p:nvSpPr>
            <p:spPr bwMode="auto">
              <a:xfrm>
                <a:off x="1565" y="25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2" name="AutoShape 18"/>
              <p:cNvSpPr>
                <a:spLocks noChangeArrowheads="1"/>
              </p:cNvSpPr>
              <p:nvPr/>
            </p:nvSpPr>
            <p:spPr bwMode="auto">
              <a:xfrm>
                <a:off x="1565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3" name="AutoShape 19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4" name="Text Box 20"/>
              <p:cNvSpPr txBox="1">
                <a:spLocks noChangeArrowheads="1"/>
              </p:cNvSpPr>
              <p:nvPr/>
            </p:nvSpPr>
            <p:spPr bwMode="auto">
              <a:xfrm>
                <a:off x="1429" y="1979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latin typeface="Arial" charset="0"/>
                  </a:rPr>
                  <a:t>IN</a:t>
                </a:r>
              </a:p>
            </p:txBody>
          </p:sp>
        </p:grpSp>
        <p:grpSp>
          <p:nvGrpSpPr>
            <p:cNvPr id="47112" name="Group 21"/>
            <p:cNvGrpSpPr>
              <a:grpSpLocks/>
            </p:cNvGrpSpPr>
            <p:nvPr/>
          </p:nvGrpSpPr>
          <p:grpSpPr bwMode="auto">
            <a:xfrm>
              <a:off x="1700" y="3067"/>
              <a:ext cx="680" cy="821"/>
              <a:chOff x="1202" y="3067"/>
              <a:chExt cx="680" cy="821"/>
            </a:xfrm>
          </p:grpSpPr>
          <p:sp>
            <p:nvSpPr>
              <p:cNvPr id="47143" name="Oval 22"/>
              <p:cNvSpPr>
                <a:spLocks noChangeArrowheads="1"/>
              </p:cNvSpPr>
              <p:nvPr/>
            </p:nvSpPr>
            <p:spPr bwMode="auto">
              <a:xfrm>
                <a:off x="1202" y="3067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4" name="AutoShape 23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5" name="AutoShape 24"/>
              <p:cNvSpPr>
                <a:spLocks noChangeArrowheads="1"/>
              </p:cNvSpPr>
              <p:nvPr/>
            </p:nvSpPr>
            <p:spPr bwMode="auto">
              <a:xfrm>
                <a:off x="1520" y="333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6" name="AutoShape 25"/>
              <p:cNvSpPr>
                <a:spLocks noChangeArrowheads="1"/>
              </p:cNvSpPr>
              <p:nvPr/>
            </p:nvSpPr>
            <p:spPr bwMode="auto">
              <a:xfrm>
                <a:off x="1520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7" name="AutoShape 26"/>
              <p:cNvSpPr>
                <a:spLocks noChangeArrowheads="1"/>
              </p:cNvSpPr>
              <p:nvPr/>
            </p:nvSpPr>
            <p:spPr bwMode="auto">
              <a:xfrm>
                <a:off x="1338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8" name="Text Box 27"/>
              <p:cNvSpPr txBox="1">
                <a:spLocks noChangeArrowheads="1"/>
              </p:cNvSpPr>
              <p:nvPr/>
            </p:nvSpPr>
            <p:spPr bwMode="auto">
              <a:xfrm>
                <a:off x="1383" y="3657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latin typeface="Arial" charset="0"/>
                  </a:rPr>
                  <a:t>EX</a:t>
                </a:r>
              </a:p>
            </p:txBody>
          </p:sp>
        </p:grpSp>
        <p:grpSp>
          <p:nvGrpSpPr>
            <p:cNvPr id="47113" name="Group 28"/>
            <p:cNvGrpSpPr>
              <a:grpSpLocks/>
            </p:cNvGrpSpPr>
            <p:nvPr/>
          </p:nvGrpSpPr>
          <p:grpSpPr bwMode="auto">
            <a:xfrm>
              <a:off x="2971" y="2024"/>
              <a:ext cx="499" cy="862"/>
              <a:chOff x="2381" y="2024"/>
              <a:chExt cx="499" cy="862"/>
            </a:xfrm>
          </p:grpSpPr>
          <p:sp>
            <p:nvSpPr>
              <p:cNvPr id="47137" name="Oval 29"/>
              <p:cNvSpPr>
                <a:spLocks noChangeArrowheads="1"/>
              </p:cNvSpPr>
              <p:nvPr/>
            </p:nvSpPr>
            <p:spPr bwMode="auto">
              <a:xfrm>
                <a:off x="2381" y="2024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8" name="AutoShape 30"/>
              <p:cNvSpPr>
                <a:spLocks noChangeArrowheads="1"/>
              </p:cNvSpPr>
              <p:nvPr/>
            </p:nvSpPr>
            <p:spPr bwMode="auto">
              <a:xfrm>
                <a:off x="2426" y="206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9" name="AutoShape 31"/>
              <p:cNvSpPr>
                <a:spLocks noChangeArrowheads="1"/>
              </p:cNvSpPr>
              <p:nvPr/>
            </p:nvSpPr>
            <p:spPr bwMode="auto">
              <a:xfrm>
                <a:off x="2608" y="21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0" name="Oval 32"/>
              <p:cNvSpPr>
                <a:spLocks noChangeArrowheads="1"/>
              </p:cNvSpPr>
              <p:nvPr/>
            </p:nvSpPr>
            <p:spPr bwMode="auto">
              <a:xfrm>
                <a:off x="2381" y="2479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1" name="AutoShape 33"/>
              <p:cNvSpPr>
                <a:spLocks noChangeArrowheads="1"/>
              </p:cNvSpPr>
              <p:nvPr/>
            </p:nvSpPr>
            <p:spPr bwMode="auto">
              <a:xfrm>
                <a:off x="242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2" name="AutoShape 34"/>
              <p:cNvSpPr>
                <a:spLocks noChangeArrowheads="1"/>
              </p:cNvSpPr>
              <p:nvPr/>
            </p:nvSpPr>
            <p:spPr bwMode="auto">
              <a:xfrm>
                <a:off x="2608" y="2615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grpSp>
          <p:nvGrpSpPr>
            <p:cNvPr id="47114" name="Group 35"/>
            <p:cNvGrpSpPr>
              <a:grpSpLocks/>
            </p:cNvGrpSpPr>
            <p:nvPr/>
          </p:nvGrpSpPr>
          <p:grpSpPr bwMode="auto">
            <a:xfrm>
              <a:off x="2971" y="2976"/>
              <a:ext cx="499" cy="950"/>
              <a:chOff x="2381" y="2978"/>
              <a:chExt cx="499" cy="950"/>
            </a:xfrm>
          </p:grpSpPr>
          <p:sp>
            <p:nvSpPr>
              <p:cNvPr id="47131" name="Oval 36"/>
              <p:cNvSpPr>
                <a:spLocks noChangeArrowheads="1"/>
              </p:cNvSpPr>
              <p:nvPr/>
            </p:nvSpPr>
            <p:spPr bwMode="auto">
              <a:xfrm>
                <a:off x="2381" y="2978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2" name="AutoShape 37"/>
              <p:cNvSpPr>
                <a:spLocks noChangeArrowheads="1"/>
              </p:cNvSpPr>
              <p:nvPr/>
            </p:nvSpPr>
            <p:spPr bwMode="auto">
              <a:xfrm>
                <a:off x="2426" y="30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3" name="AutoShape 38"/>
              <p:cNvSpPr>
                <a:spLocks noChangeArrowheads="1"/>
              </p:cNvSpPr>
              <p:nvPr/>
            </p:nvSpPr>
            <p:spPr bwMode="auto">
              <a:xfrm>
                <a:off x="2608" y="311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4" name="Oval 39"/>
              <p:cNvSpPr>
                <a:spLocks noChangeArrowheads="1"/>
              </p:cNvSpPr>
              <p:nvPr/>
            </p:nvSpPr>
            <p:spPr bwMode="auto">
              <a:xfrm>
                <a:off x="2381" y="3521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5" name="AutoShape 40"/>
              <p:cNvSpPr>
                <a:spLocks noChangeArrowheads="1"/>
              </p:cNvSpPr>
              <p:nvPr/>
            </p:nvSpPr>
            <p:spPr bwMode="auto">
              <a:xfrm>
                <a:off x="2426" y="356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6" name="AutoShape 41"/>
              <p:cNvSpPr>
                <a:spLocks noChangeArrowheads="1"/>
              </p:cNvSpPr>
              <p:nvPr/>
            </p:nvSpPr>
            <p:spPr bwMode="auto">
              <a:xfrm>
                <a:off x="2608" y="365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47115" name="Text Box 42"/>
            <p:cNvSpPr txBox="1">
              <a:spLocks noChangeArrowheads="1"/>
            </p:cNvSpPr>
            <p:nvPr/>
          </p:nvSpPr>
          <p:spPr bwMode="auto">
            <a:xfrm>
              <a:off x="3605" y="2024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47116" name="Text Box 43"/>
            <p:cNvSpPr txBox="1">
              <a:spLocks noChangeArrowheads="1"/>
            </p:cNvSpPr>
            <p:nvPr/>
          </p:nvSpPr>
          <p:spPr bwMode="auto">
            <a:xfrm>
              <a:off x="3606" y="3067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47117" name="Line 44"/>
            <p:cNvSpPr>
              <a:spLocks noChangeShapeType="1"/>
            </p:cNvSpPr>
            <p:nvPr/>
          </p:nvSpPr>
          <p:spPr bwMode="auto">
            <a:xfrm flipV="1">
              <a:off x="1473" y="2750"/>
              <a:ext cx="317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18" name="Line 45"/>
            <p:cNvSpPr>
              <a:spLocks noChangeShapeType="1"/>
            </p:cNvSpPr>
            <p:nvPr/>
          </p:nvSpPr>
          <p:spPr bwMode="auto">
            <a:xfrm>
              <a:off x="1473" y="2886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19" name="Line 46"/>
            <p:cNvSpPr>
              <a:spLocks noChangeShapeType="1"/>
            </p:cNvSpPr>
            <p:nvPr/>
          </p:nvSpPr>
          <p:spPr bwMode="auto">
            <a:xfrm flipV="1">
              <a:off x="2472" y="2387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0" name="Line 47"/>
            <p:cNvSpPr>
              <a:spLocks noChangeShapeType="1"/>
            </p:cNvSpPr>
            <p:nvPr/>
          </p:nvSpPr>
          <p:spPr bwMode="auto">
            <a:xfrm>
              <a:off x="2472" y="2523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1" name="Line 48"/>
            <p:cNvSpPr>
              <a:spLocks noChangeShapeType="1"/>
            </p:cNvSpPr>
            <p:nvPr/>
          </p:nvSpPr>
          <p:spPr bwMode="auto">
            <a:xfrm flipV="1">
              <a:off x="2472" y="3294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2" name="Line 49"/>
            <p:cNvSpPr>
              <a:spLocks noChangeShapeType="1"/>
            </p:cNvSpPr>
            <p:nvPr/>
          </p:nvSpPr>
          <p:spPr bwMode="auto">
            <a:xfrm>
              <a:off x="2472" y="3385"/>
              <a:ext cx="31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3" name="Text Box 50"/>
            <p:cNvSpPr txBox="1">
              <a:spLocks noChangeArrowheads="1"/>
            </p:cNvSpPr>
            <p:nvPr/>
          </p:nvSpPr>
          <p:spPr bwMode="auto">
            <a:xfrm>
              <a:off x="204" y="270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rgbClr val="FF33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4" name="Rectangle 51"/>
            <p:cNvSpPr>
              <a:spLocks noChangeArrowheads="1"/>
            </p:cNvSpPr>
            <p:nvPr/>
          </p:nvSpPr>
          <p:spPr bwMode="auto">
            <a:xfrm>
              <a:off x="2577" y="24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5" name="Rectangle 52"/>
            <p:cNvSpPr>
              <a:spLocks noChangeArrowheads="1"/>
            </p:cNvSpPr>
            <p:nvPr/>
          </p:nvSpPr>
          <p:spPr bwMode="auto">
            <a:xfrm>
              <a:off x="1307" y="275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6" name="Rectangle 53"/>
            <p:cNvSpPr>
              <a:spLocks noChangeArrowheads="1"/>
            </p:cNvSpPr>
            <p:nvPr/>
          </p:nvSpPr>
          <p:spPr bwMode="auto">
            <a:xfrm>
              <a:off x="2577" y="333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7" name="Rectangle 54"/>
            <p:cNvSpPr>
              <a:spLocks noChangeArrowheads="1"/>
            </p:cNvSpPr>
            <p:nvPr/>
          </p:nvSpPr>
          <p:spPr bwMode="auto">
            <a:xfrm>
              <a:off x="4891" y="211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8" name="Rectangle 55"/>
            <p:cNvSpPr>
              <a:spLocks noChangeArrowheads="1"/>
            </p:cNvSpPr>
            <p:nvPr/>
          </p:nvSpPr>
          <p:spPr bwMode="auto">
            <a:xfrm>
              <a:off x="4921" y="260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9" name="Rectangle 56"/>
            <p:cNvSpPr>
              <a:spLocks noChangeArrowheads="1"/>
            </p:cNvSpPr>
            <p:nvPr/>
          </p:nvSpPr>
          <p:spPr bwMode="auto">
            <a:xfrm>
              <a:off x="4936" y="31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30" name="Rectangle 57"/>
            <p:cNvSpPr>
              <a:spLocks noChangeArrowheads="1"/>
            </p:cNvSpPr>
            <p:nvPr/>
          </p:nvSpPr>
          <p:spPr bwMode="auto">
            <a:xfrm>
              <a:off x="4981" y="370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</p:grpSp>
      <p:sp>
        <p:nvSpPr>
          <p:cNvPr id="47108" name="Line 58"/>
          <p:cNvSpPr>
            <a:spLocks noChangeShapeType="1"/>
          </p:cNvSpPr>
          <p:nvPr/>
        </p:nvSpPr>
        <p:spPr bwMode="auto">
          <a:xfrm flipV="1">
            <a:off x="611188" y="5013325"/>
            <a:ext cx="73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Text Box 59"/>
          <p:cNvSpPr txBox="1">
            <a:spLocks noChangeArrowheads="1"/>
          </p:cNvSpPr>
          <p:nvPr/>
        </p:nvSpPr>
        <p:spPr bwMode="auto">
          <a:xfrm>
            <a:off x="179388" y="60213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latin typeface="Tahoma" pitchFamily="34" charset="0"/>
              </a:rPr>
              <a:t>měření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Porovnání po hraní cyberball</a:t>
            </a:r>
          </a:p>
          <a:p>
            <a:pPr eaLnBrk="1" hangingPunct="1"/>
            <a:r>
              <a:rPr lang="cs-CZ" altLang="cs-CZ" smtClean="0"/>
              <a:t>Skupina EXKLUZE</a:t>
            </a:r>
          </a:p>
          <a:p>
            <a:pPr lvl="1" eaLnBrk="1" hangingPunct="1"/>
            <a:r>
              <a:rPr lang="cs-CZ" altLang="cs-CZ" smtClean="0">
                <a:solidFill>
                  <a:schemeClr val="hlink"/>
                </a:solidFill>
              </a:rPr>
              <a:t>nižší</a:t>
            </a:r>
            <a:r>
              <a:rPr lang="cs-CZ" altLang="cs-CZ" smtClean="0"/>
              <a:t> vztahová škála, sebevědomí</a:t>
            </a:r>
          </a:p>
          <a:p>
            <a:pPr lvl="1" eaLnBrk="1" hangingPunct="1"/>
            <a:r>
              <a:rPr lang="cs-CZ" altLang="cs-CZ" smtClean="0">
                <a:solidFill>
                  <a:schemeClr val="hlink"/>
                </a:solidFill>
              </a:rPr>
              <a:t>vyšší</a:t>
            </a:r>
            <a:r>
              <a:rPr lang="cs-CZ" altLang="cs-CZ" smtClean="0"/>
              <a:t> dysforie, zahanbení, vztek</a:t>
            </a:r>
          </a:p>
          <a:p>
            <a:pPr lvl="1" eaLnBrk="1" hangingPunct="1"/>
            <a:r>
              <a:rPr lang="cs-CZ" altLang="cs-CZ" smtClean="0"/>
              <a:t>(úzkost a kompetence ns.)</a:t>
            </a:r>
          </a:p>
          <a:p>
            <a:pPr lvl="1" eaLnBrk="1" hangingPunct="1"/>
            <a:r>
              <a:rPr lang="cs-CZ" altLang="cs-CZ" smtClean="0"/>
              <a:t>Žádné rozdíly podle věku a pohlaví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6687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Porovnání po další aktivitě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EX účastníci s IM komunikací: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vyšší zlepšení ve vztahové škále a sebevědomí než ti, co hráli Tetris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Vliv věku na daný vztah je ns., i když věk obecně souvisel s výší self-esteemu a starší adolescenti vykazují vyšší zlepšení než mladší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Vliv na negativní afekty (dysforie, zahanbení, vztek) – ne tak jasné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interakce věku -  starší adolescenti EX s IM komunikací udávali větší zlepšení negativních afektů než s Tetris, ale mladší žádný rozdíl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Diskuze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888" y="2051050"/>
            <a:ext cx="7046912" cy="376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>
                <a:solidFill>
                  <a:schemeClr val="hlink"/>
                </a:solidFill>
              </a:rPr>
              <a:t>Krátkodobá online komunikace může zvýšit aktuální sebevědomí a snížit negativní pocity poté, co došlo k jejich ohrožení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Zároveň v analýze kontrolovali osamělost, sociální úzkostnost a sebevědomí - pozitivní dopady online komunikace u všech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Snížení negativních afektů ovšem u všech ne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možné důvody – jen krátká IM komunikace (12 min), u starších ale 2x rychlejší (více „výměn“ textu) – u mladších tak mohla stačit jen na posílení základního pocitu „belonging“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Setkání v realitě aneb Konec vztahu?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Setkání v realitě aneb Konec vztahu?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Proč se setkávat s někým z internetu?</a:t>
            </a:r>
          </a:p>
          <a:p>
            <a:pPr eaLnBrk="1" hangingPunct="1"/>
            <a:r>
              <a:rPr lang="cs-CZ" altLang="cs-CZ" sz="2500" smtClean="0"/>
              <a:t>Lidé jsou motivovaní učinit důležité aspekty své identity součástí jejich „sociální reality“ 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Albright (2001) „druhý první dojem“</a:t>
            </a:r>
          </a:p>
          <a:p>
            <a:pPr eaLnBrk="1" hangingPunct="1"/>
            <a:r>
              <a:rPr lang="cs-CZ" altLang="cs-CZ" sz="2500" smtClean="0"/>
              <a:t>Konfrontace vytvořených očekávání s realitou</a:t>
            </a:r>
          </a:p>
          <a:p>
            <a:pPr eaLnBrk="1" hangingPunct="1"/>
            <a:r>
              <a:rPr lang="cs-CZ" altLang="cs-CZ" sz="2500" smtClean="0"/>
              <a:t>Co dělat, aby dopadlo dobře?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 a vztahy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719263"/>
            <a:ext cx="8229600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2 základní přístupy </a:t>
            </a:r>
            <a:r>
              <a:rPr lang="cs-CZ" altLang="cs-CZ" sz="1700" smtClean="0"/>
              <a:t>(Parks </a:t>
            </a:r>
            <a:r>
              <a:rPr lang="en-US" altLang="cs-CZ" sz="1700" smtClean="0"/>
              <a:t>&amp;</a:t>
            </a:r>
            <a:r>
              <a:rPr lang="cs-CZ" altLang="cs-CZ" sz="1700" smtClean="0"/>
              <a:t> Floyd, 1996)</a:t>
            </a:r>
          </a:p>
          <a:p>
            <a:pPr eaLnBrk="1" hangingPunct="1">
              <a:lnSpc>
                <a:spcPct val="80000"/>
              </a:lnSpc>
            </a:pPr>
            <a:endParaRPr lang="cs-CZ" altLang="cs-CZ" sz="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i="1" smtClean="0">
                <a:solidFill>
                  <a:schemeClr val="tx2"/>
                </a:solidFill>
              </a:rPr>
              <a:t>Lost perspective</a:t>
            </a:r>
            <a:r>
              <a:rPr lang="cs-CZ" altLang="cs-CZ" sz="2500" smtClean="0"/>
              <a:t> - negativní náhled na samotnou možnost utvářet v tomto prostředí smysluplné a kvalitní vztahy –omezující charakteristiky internetu to nedovolují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i="1" smtClean="0"/>
              <a:t>social presence theory, social context cues theory, reduced social cues theory, cues filtered out approach, media richness theory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i="1" smtClean="0">
                <a:solidFill>
                  <a:schemeClr val="tx2"/>
                </a:solidFill>
              </a:rPr>
              <a:t>Liberated perspective</a:t>
            </a:r>
            <a:r>
              <a:rPr lang="cs-CZ" altLang="cs-CZ" sz="2500" smtClean="0"/>
              <a:t> – omezení se dají překonat, vztahy se zde mohou rozvíjet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i="1" smtClean="0"/>
              <a:t>social information processing theory – SIP</a:t>
            </a:r>
            <a:r>
              <a:rPr lang="cs-CZ" altLang="cs-CZ" sz="2100" smtClean="0"/>
              <a:t>), </a:t>
            </a:r>
            <a:r>
              <a:rPr lang="cs-CZ" altLang="cs-CZ" sz="2100" i="1" smtClean="0"/>
              <a:t>hyperpersonální efekt komunikace</a:t>
            </a:r>
            <a:r>
              <a:rPr lang="cs-CZ" altLang="cs-CZ" sz="2100" smtClean="0"/>
              <a:t> (Walther), model SIDE (</a:t>
            </a:r>
            <a:r>
              <a:rPr lang="cs-CZ" altLang="cs-CZ" sz="2100" i="1" smtClean="0"/>
              <a:t>social identification/deindividuation theory)</a:t>
            </a:r>
            <a:r>
              <a:rPr lang="cs-CZ" altLang="cs-CZ" sz="2100" smtClean="0"/>
              <a:t> (Spears </a:t>
            </a:r>
            <a:r>
              <a:rPr lang="en-US" altLang="cs-CZ" sz="2100" smtClean="0"/>
              <a:t>&amp;</a:t>
            </a:r>
            <a:r>
              <a:rPr lang="cs-CZ" altLang="cs-CZ" sz="2100" smtClean="0"/>
              <a:t> Lea)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0020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0"/>
            <a:ext cx="4486275" cy="692150"/>
          </a:xfrm>
        </p:spPr>
        <p:txBody>
          <a:bodyPr/>
          <a:lstStyle/>
          <a:p>
            <a:pPr algn="r" eaLnBrk="1" hangingPunct="1"/>
            <a:r>
              <a:rPr lang="cs-CZ" altLang="cs-CZ" sz="2400" smtClean="0"/>
              <a:t>EUKO II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95738" y="620713"/>
            <a:ext cx="39608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/>
              <a:t>„Byl/a jsi někdy na internetu v kontaktu s někým, s kým jsi se osobně nesetkal/a?“ (9-16 let)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b="1"/>
              <a:t>EUKO: 30 %       ČR: 46 %</a:t>
            </a:r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auto">
          <a:xfrm>
            <a:off x="2339975" y="1412875"/>
            <a:ext cx="6477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6700" y="301625"/>
            <a:ext cx="3336925" cy="11430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 kolika lidmi za posledních 12 měsíců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628775"/>
            <a:ext cx="4038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2500" smtClean="0"/>
              <a:t>ČR:</a:t>
            </a:r>
          </a:p>
          <a:p>
            <a:pPr lvl="1" eaLnBrk="1" hangingPunct="1"/>
            <a:r>
              <a:rPr lang="cs-CZ" altLang="cs-CZ" sz="2100" smtClean="0"/>
              <a:t>1 až 2: 60,7 %</a:t>
            </a:r>
          </a:p>
          <a:p>
            <a:pPr lvl="1" eaLnBrk="1" hangingPunct="1"/>
            <a:r>
              <a:rPr lang="cs-CZ" altLang="cs-CZ" sz="2100" smtClean="0"/>
              <a:t>3 až 4: 12,9 %</a:t>
            </a:r>
          </a:p>
          <a:p>
            <a:pPr lvl="1" eaLnBrk="1" hangingPunct="1"/>
            <a:r>
              <a:rPr lang="cs-CZ" altLang="cs-CZ" sz="2100" smtClean="0"/>
              <a:t>5 a více: 21,8 %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250"/>
            <a:ext cx="4352925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2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00563" y="3860800"/>
          <a:ext cx="443547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Graf" r:id="rId4" imgW="3686104" imgH="1276246" progId="Excel.Chart.8">
                  <p:embed/>
                </p:oleObj>
              </mc:Choice>
              <mc:Fallback>
                <p:oleObj name="Graf" r:id="rId4" imgW="3686104" imgH="127624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4435475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3178175" cy="12954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Újma ze setkání s cizím z internetu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113"/>
            <a:ext cx="43211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Z těch, co byli „bothered“ (1 %) zhruba polovina říká, že „hodně“ nebo „docela“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0"/>
            <a:ext cx="4030663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Negativní zkušenosti ze setkání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Janasová, K. (2011). </a:t>
            </a:r>
            <a:r>
              <a:rPr lang="cs-CZ" altLang="cs-CZ" i="1" smtClean="0"/>
              <a:t>Negativní zkušenost adolescentů ze setkání s cizími lidmi z internetu</a:t>
            </a:r>
            <a:r>
              <a:rPr lang="cs-CZ" altLang="cs-CZ" smtClean="0"/>
              <a:t>. Diplomová práce, FSS MU.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Kvalitativní výzkum, 16 respondentů, 15-18 let, 2 chlapci</a:t>
            </a:r>
          </a:p>
          <a:p>
            <a:pPr eaLnBrk="1" hangingPunct="1"/>
            <a:r>
              <a:rPr lang="cs-CZ" altLang="cs-CZ" smtClean="0"/>
              <a:t>Online rozhovory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888"/>
            <a:ext cx="8027988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 schůzkou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14 ze 16 neiniciovalo kontakt</a:t>
            </a:r>
          </a:p>
          <a:p>
            <a:pPr eaLnBrk="1" hangingPunct="1"/>
            <a:r>
              <a:rPr lang="cs-CZ" altLang="cs-CZ" sz="2500" smtClean="0"/>
              <a:t>Délka online vztahu – od 1 online setkání – dva roky</a:t>
            </a:r>
          </a:p>
          <a:p>
            <a:pPr eaLnBrk="1" hangingPunct="1"/>
            <a:r>
              <a:rPr lang="cs-CZ" altLang="cs-CZ" sz="2500" smtClean="0"/>
              <a:t>Vnímání nebezpečí</a:t>
            </a:r>
          </a:p>
          <a:p>
            <a:pPr lvl="1" eaLnBrk="1" hangingPunct="1"/>
            <a:r>
              <a:rPr lang="cs-CZ" altLang="cs-CZ" sz="2100" smtClean="0"/>
              <a:t>Nereálné – </a:t>
            </a:r>
            <a:r>
              <a:rPr lang="cs-CZ" altLang="cs-CZ" sz="2100" i="1" smtClean="0"/>
              <a:t>nestálo by mu to za problémy, pěkná blbost, bude respektovat mé rozhodnutí</a:t>
            </a:r>
            <a:r>
              <a:rPr lang="cs-CZ" altLang="cs-CZ" sz="2100" smtClean="0"/>
              <a:t>, předchozí dobrá zkušenost s cizím člověkem, důvěra, prostředník, setkání na veřejném místě</a:t>
            </a:r>
          </a:p>
          <a:p>
            <a:pPr lvl="1" eaLnBrk="1" hangingPunct="1"/>
            <a:r>
              <a:rPr lang="cs-CZ" altLang="cs-CZ" sz="2100" smtClean="0"/>
              <a:t>Reálné – 2 (3) respondentky</a:t>
            </a:r>
          </a:p>
          <a:p>
            <a:pPr eaLnBrk="1" hangingPunct="1"/>
            <a:r>
              <a:rPr lang="cs-CZ" altLang="cs-CZ" sz="2500" smtClean="0"/>
              <a:t>Bezpečnostní opatření – oznámení, kam jdou, mobil po ruce, jít s někým</a:t>
            </a:r>
          </a:p>
          <a:p>
            <a:pPr eaLnBrk="1" hangingPunct="1"/>
            <a:endParaRPr lang="cs-CZ" altLang="cs-CZ" sz="2500" smtClean="0"/>
          </a:p>
          <a:p>
            <a:pPr lvl="1" eaLnBrk="1" hangingPunct="1"/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průběhu schůzky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Negativní zkušenosti</a:t>
            </a:r>
          </a:p>
          <a:p>
            <a:pPr lvl="1" eaLnBrk="1" hangingPunct="1"/>
            <a:r>
              <a:rPr lang="cs-CZ" altLang="cs-CZ" sz="2100" smtClean="0"/>
              <a:t>Sexuální obtěžování, příliš rychlé pokusy o sblížení, znásilnění</a:t>
            </a:r>
          </a:p>
          <a:p>
            <a:pPr lvl="1" eaLnBrk="1" hangingPunct="1"/>
            <a:r>
              <a:rPr lang="cs-CZ" altLang="cs-CZ" sz="2100" smtClean="0"/>
              <a:t>Vzhled, věk</a:t>
            </a:r>
          </a:p>
          <a:p>
            <a:pPr lvl="1" eaLnBrk="1" hangingPunct="1"/>
            <a:r>
              <a:rPr lang="cs-CZ" altLang="cs-CZ" sz="2100" smtClean="0"/>
              <a:t>Rozdíl v chování online a offline</a:t>
            </a:r>
          </a:p>
          <a:p>
            <a:pPr lvl="1" eaLnBrk="1" hangingPunct="1"/>
            <a:r>
              <a:rPr lang="cs-CZ" altLang="cs-CZ" sz="2100" smtClean="0"/>
              <a:t>Vulgární, nezdvořilé chování</a:t>
            </a:r>
          </a:p>
          <a:p>
            <a:pPr eaLnBrk="1" hangingPunct="1"/>
            <a:r>
              <a:rPr lang="cs-CZ" altLang="cs-CZ" sz="2500" smtClean="0"/>
              <a:t>Řešení během schůzky</a:t>
            </a:r>
          </a:p>
          <a:p>
            <a:pPr lvl="1" eaLnBrk="1" hangingPunct="1"/>
            <a:r>
              <a:rPr lang="cs-CZ" altLang="cs-CZ" sz="2100" smtClean="0"/>
              <a:t>Únikové strategie – dívky - výmluvy proč rychle odejít, 1 chlapec prostě odešel, pohybovat se na veřejnosti</a:t>
            </a:r>
          </a:p>
          <a:p>
            <a:pPr lvl="1" eaLnBrk="1" hangingPunct="1"/>
            <a:r>
              <a:rPr lang="cs-CZ" altLang="cs-CZ" sz="2100" smtClean="0"/>
              <a:t>Přímé a nepřímé vyjádření nesouhlasu</a:t>
            </a:r>
          </a:p>
          <a:p>
            <a:pPr lvl="1" eaLnBrk="1" hangingPunct="1"/>
            <a:r>
              <a:rPr lang="cs-CZ" altLang="cs-CZ" sz="2100" smtClean="0"/>
              <a:t>„pasivní rezistence“</a:t>
            </a:r>
          </a:p>
          <a:p>
            <a:pPr lvl="1" eaLnBrk="1" hangingPunct="1"/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 schůzce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Přetrvávající následky</a:t>
            </a:r>
          </a:p>
          <a:p>
            <a:pPr lvl="1" eaLnBrk="1" hangingPunct="1"/>
            <a:r>
              <a:rPr lang="cs-CZ" altLang="cs-CZ" sz="2100" smtClean="0"/>
              <a:t>Emoční problémy – deprese, problémy v komunikaci s opačným pohlavím, snížené sebevědomí</a:t>
            </a:r>
          </a:p>
          <a:p>
            <a:pPr lvl="1" eaLnBrk="1" hangingPunct="1"/>
            <a:r>
              <a:rPr lang="cs-CZ" altLang="cs-CZ" sz="2100" smtClean="0"/>
              <a:t>Pokračující obtěžování</a:t>
            </a:r>
          </a:p>
          <a:p>
            <a:pPr eaLnBrk="1" hangingPunct="1"/>
            <a:r>
              <a:rPr lang="cs-CZ" altLang="cs-CZ" sz="2500" smtClean="0"/>
              <a:t>Vyrovnávání se se zážitkem</a:t>
            </a:r>
          </a:p>
          <a:p>
            <a:pPr lvl="1" eaLnBrk="1" hangingPunct="1"/>
            <a:r>
              <a:rPr lang="cs-CZ" altLang="cs-CZ" sz="2100" smtClean="0"/>
              <a:t>Snaha zapomenout (jiné aktivity…), zabránit dalšímu kontaktu, svěření se</a:t>
            </a:r>
          </a:p>
          <a:p>
            <a:pPr eaLnBrk="1" hangingPunct="1"/>
            <a:r>
              <a:rPr lang="cs-CZ" altLang="cs-CZ" sz="2500" smtClean="0"/>
              <a:t>Vliv na online aktivity</a:t>
            </a:r>
          </a:p>
          <a:p>
            <a:pPr lvl="1" eaLnBrk="1" hangingPunct="1"/>
            <a:r>
              <a:rPr lang="cs-CZ" altLang="cs-CZ" sz="2100" smtClean="0"/>
              <a:t>Reflexe schůzky, vyšší obezřetnost, odmítání kontaktl s cizími lidmi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Celkově…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Jádro nepříjemných pocitů: </a:t>
            </a:r>
            <a:r>
              <a:rPr lang="cs-CZ" altLang="cs-CZ" dirty="0" smtClean="0">
                <a:solidFill>
                  <a:schemeClr val="hlink"/>
                </a:solidFill>
              </a:rPr>
              <a:t>očekávání x realita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Nepříjemné zkušenosti vypovídají </a:t>
            </a:r>
            <a:r>
              <a:rPr lang="cs-CZ" altLang="cs-CZ" dirty="0" smtClean="0"/>
              <a:t>o </a:t>
            </a:r>
            <a:r>
              <a:rPr lang="cs-CZ" altLang="cs-CZ" dirty="0" smtClean="0"/>
              <a:t>rozdílných očekáváních děvčat a chlapců, případně o jejich různých vývojových stadiích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Internet k tomu přispívá větší možností vytvořit idealizovanou podobu partnera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Meeting strangers..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Nejméně častá, ale potenciálně nejvíce riziková aktivita</a:t>
            </a:r>
          </a:p>
          <a:p>
            <a:pPr eaLnBrk="1" hangingPunct="1"/>
            <a:r>
              <a:rPr lang="cs-CZ" altLang="cs-CZ" smtClean="0"/>
              <a:t>Bezpečnostní opatření a uvědomování si možných rizik většinou ano, ale přesto z nepříjemných schůzek neodcházejí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SIP (J.B. Walther)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1530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Lidé mají </a:t>
            </a:r>
            <a:r>
              <a:rPr lang="cs-CZ" altLang="cs-CZ" sz="2500" smtClean="0">
                <a:solidFill>
                  <a:schemeClr val="tx2"/>
                </a:solidFill>
              </a:rPr>
              <a:t>přirozenou tendenci utvářet vztahy</a:t>
            </a:r>
            <a:r>
              <a:rPr lang="cs-CZ" altLang="cs-CZ" sz="2500" smtClean="0"/>
              <a:t>, proto se omezení daná internetovým prostředí naučí překonat a vztahy v něm budou utvářet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3132138" y="2636838"/>
            <a:ext cx="540067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/>
              <a:t>Jak se dají obejít chybějící vodítka?</a:t>
            </a: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611188" y="4076700"/>
            <a:ext cx="6265862" cy="22320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000"/>
              <a:t> Kreativita při psaní – hugs, LOL.., emotikony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000"/>
              <a:t> Volba identity (nicku)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000"/>
              <a:t> Doplňující otázky – MORFing, a/s/l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000"/>
              <a:t> co by se zdálo FtF nevhodné, je běžné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2000"/>
              <a:t> Používání více kanálů – využití jejich výhod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si z hodiny zapamatovat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Obecné principy vztahů v RL, které znáte ze sociální psychologie, platí i na internetu.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363"/>
            <a:ext cx="41767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13612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altLang="cs-CZ" sz="1200" smtClean="0"/>
              <a:t>Anderson, T.L. &amp; Emmers-Sommer, T.M. (2006). </a:t>
            </a:r>
            <a:r>
              <a:rPr lang="en-US" altLang="cs-CZ" sz="1200" smtClean="0"/>
              <a:t>Predictors of Relationship Satisfaction in Online Romantic Relationships. </a:t>
            </a:r>
            <a:r>
              <a:rPr lang="en-US" altLang="cs-CZ" sz="1200" i="1" smtClean="0"/>
              <a:t>Communication Studies</a:t>
            </a:r>
            <a:r>
              <a:rPr lang="en-US" altLang="cs-CZ" sz="1200" smtClean="0"/>
              <a:t>, 57 (2), 153-172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Anthenunis, M. L., Valkenburg, P. M., &amp; Peter, J. (2012). The quality of online, offline, and mixed-mode friendships among</a:t>
            </a:r>
            <a:r>
              <a:rPr lang="cs-CZ" altLang="cs-CZ" sz="1200" smtClean="0"/>
              <a:t> </a:t>
            </a:r>
            <a:r>
              <a:rPr lang="en-US" altLang="cs-CZ" sz="1200" smtClean="0"/>
              <a:t>users of a social networking site. Cyberpsychology: Journal of Psychosocial Research on Cyberspace, 6(3), article 6.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Gibbs, J.L., Ellison, N.B. &amp; Heino, R.D. (2006). Self-Presentation in Online Personals: The Role of Anticipated Future Interaction, Self-Disclosure, and Perceived Succes in Internet Dating. </a:t>
            </a:r>
            <a:r>
              <a:rPr lang="en-US" altLang="cs-CZ" sz="1200" i="1" smtClean="0"/>
              <a:t>Communication Research</a:t>
            </a:r>
            <a:r>
              <a:rPr lang="en-US" altLang="cs-CZ" sz="1200" smtClean="0"/>
              <a:t>, 33 (2), 152-177</a:t>
            </a:r>
            <a:r>
              <a:rPr lang="cs-CZ" altLang="cs-CZ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Gross, E. F. (2009). Logging on, bouncing back: An experimental investigation of online communication following social exclusion. </a:t>
            </a:r>
            <a:r>
              <a:rPr lang="cs-CZ" altLang="cs-CZ" sz="1200" i="1" smtClean="0"/>
              <a:t>Developmental Psychology</a:t>
            </a:r>
            <a:r>
              <a:rPr lang="cs-CZ" altLang="cs-CZ" sz="1200" smtClean="0"/>
              <a:t>, </a:t>
            </a:r>
            <a:r>
              <a:rPr lang="cs-CZ" altLang="cs-CZ" sz="1200" i="1" smtClean="0"/>
              <a:t>45</a:t>
            </a:r>
            <a:r>
              <a:rPr lang="cs-CZ" altLang="cs-CZ" sz="1200" smtClean="0"/>
              <a:t>, 1787–1793.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Levine, D. (2000). Virtual Attraction: What Rocks Your Boat. </a:t>
            </a:r>
            <a:r>
              <a:rPr lang="en-US" altLang="cs-CZ" sz="1200" i="1" smtClean="0"/>
              <a:t>CyberPsychology &amp; Behavior</a:t>
            </a:r>
            <a:r>
              <a:rPr lang="en-US" altLang="cs-CZ" sz="1200" smtClean="0"/>
              <a:t>, 3 (4), 565-573. 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McKenna, K. Y. A., Green, A. S., &amp; Gleason, M. E. J. (2002). Relationship formation on the Internet: What’s the big attraction? Journal of Social Issues, 58, 9–31.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Parks, M.R. &amp; Floyd, K. (1996). Making Friends in Cyberspace. </a:t>
            </a:r>
            <a:r>
              <a:rPr lang="cs-CZ" altLang="cs-CZ" sz="1200" i="1" smtClean="0"/>
              <a:t>Journal of Communication</a:t>
            </a:r>
            <a:r>
              <a:rPr lang="cs-CZ" altLang="cs-CZ" sz="1200" smtClean="0"/>
              <a:t>, 46 (1).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Sritharan, R., Heilpern, K., Wilbur, Ch.J., </a:t>
            </a:r>
            <a:r>
              <a:rPr lang="en-US" altLang="cs-CZ" sz="1200" smtClean="0"/>
              <a:t>&amp;</a:t>
            </a:r>
            <a:r>
              <a:rPr lang="cs-CZ" altLang="cs-CZ" sz="1200" smtClean="0"/>
              <a:t> Gawronski, B. (2010). I think I like you: Spontaneous and deliberate evaluations of potential romantic partners in an online dating context. </a:t>
            </a:r>
            <a:r>
              <a:rPr lang="cs-CZ" altLang="cs-CZ" sz="1200" i="1" smtClean="0"/>
              <a:t>European Journal of Social Psychology, 40</a:t>
            </a:r>
            <a:r>
              <a:rPr lang="cs-CZ" altLang="cs-CZ" sz="1200" smtClean="0"/>
              <a:t>, 1062-1077.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Valkenburg, P. M., &amp; Peter, J. (2007). Who visits online dating sites? Exploring some characteristics of online daters. CyberPsychology and Behavior, 10, 849-852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Wang, Ch-Ch &amp; Chang, Y-T (2010). Cyber Relationsip Motives: Scale Development and Validation. </a:t>
            </a:r>
            <a:r>
              <a:rPr lang="cs-CZ" altLang="cs-CZ" sz="1200" i="1" smtClean="0"/>
              <a:t>Social Behavior and Personality</a:t>
            </a:r>
            <a:r>
              <a:rPr lang="cs-CZ" altLang="cs-CZ" sz="1200" smtClean="0"/>
              <a:t>. Vol. 39, No.3, 289-300.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smtClean="0"/>
              <a:t>Whitty, M.T. &amp; Carr, A.N. (2006). </a:t>
            </a:r>
            <a:r>
              <a:rPr lang="en-US" altLang="cs-CZ" sz="1200" i="1" smtClean="0"/>
              <a:t>Cyberspace Romance: The Psychology of Online Relationships</a:t>
            </a:r>
            <a:r>
              <a:rPr lang="en-US" altLang="cs-CZ" sz="1200" smtClean="0"/>
              <a:t>. New York: Palgrave Macmillan.</a:t>
            </a:r>
            <a:endParaRPr lang="cs-CZ" altLang="cs-CZ" sz="12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smtClean="0"/>
              <a:t>Whitty, M.T. (2008). Liberating or debilitating? An examination of romantic relationships, sexual relationships and friendships on the Net. Computer in Human Behavior, 24, 1837-1850.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62" y="25214"/>
            <a:ext cx="49260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SIP (J.B. Walther)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Lidé mají </a:t>
            </a:r>
            <a:r>
              <a:rPr lang="cs-CZ" altLang="cs-CZ" sz="2500" dirty="0" smtClean="0">
                <a:solidFill>
                  <a:schemeClr val="tx2"/>
                </a:solidFill>
              </a:rPr>
              <a:t>přirozenou tendenci utvářet vztahy</a:t>
            </a:r>
            <a:r>
              <a:rPr lang="cs-CZ" altLang="cs-CZ" sz="2500" dirty="0" smtClean="0"/>
              <a:t>, proto se omezení daná internetovým </a:t>
            </a:r>
            <a:r>
              <a:rPr lang="cs-CZ" altLang="cs-CZ" sz="2500" dirty="0" smtClean="0"/>
              <a:t>prostředím </a:t>
            </a:r>
            <a:r>
              <a:rPr lang="cs-CZ" altLang="cs-CZ" sz="2500" dirty="0" smtClean="0"/>
              <a:t>naučí překonat a vztahy v něm budou utvářet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K překonání omezení potřebují čas (vztahy se na internetu vyvíjejí zpočátku pomaleji)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Při testování své teorie si Walther všiml, že komunikace na internetu je často dynamičtější a „sociálnější“ než v RL → SIP podceňuje pozitivní efekty této komunikace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→ koncept </a:t>
            </a:r>
            <a:r>
              <a:rPr lang="cs-CZ" altLang="cs-CZ" sz="2500" dirty="0" err="1" smtClean="0"/>
              <a:t>hyperpersonální</a:t>
            </a:r>
            <a:r>
              <a:rPr lang="cs-CZ" altLang="cs-CZ" sz="2500" dirty="0" smtClean="0"/>
              <a:t>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Hyperpersonální efekt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630363"/>
            <a:ext cx="8229600" cy="5111750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Faktory komunikace</a:t>
            </a:r>
          </a:p>
          <a:p>
            <a:pPr lvl="1" eaLnBrk="1" hangingPunct="1"/>
            <a:r>
              <a:rPr lang="cs-CZ" altLang="cs-CZ" sz="2100" smtClean="0"/>
              <a:t>faktory média – omezená audiovizuální vodítka, textová komunikace</a:t>
            </a:r>
          </a:p>
          <a:p>
            <a:pPr lvl="1" eaLnBrk="1" hangingPunct="1"/>
            <a:r>
              <a:rPr lang="cs-CZ" altLang="cs-CZ" sz="2100" smtClean="0">
                <a:solidFill>
                  <a:schemeClr val="tx2"/>
                </a:solidFill>
              </a:rPr>
              <a:t>faktory na straně odesílatele zprávy</a:t>
            </a:r>
            <a:r>
              <a:rPr lang="cs-CZ" altLang="cs-CZ" sz="2100" smtClean="0"/>
              <a:t> – kontrola sebeprezentace</a:t>
            </a:r>
          </a:p>
          <a:p>
            <a:pPr lvl="1" eaLnBrk="1" hangingPunct="1"/>
            <a:r>
              <a:rPr lang="cs-CZ" altLang="cs-CZ" sz="2100" smtClean="0">
                <a:solidFill>
                  <a:schemeClr val="tx2"/>
                </a:solidFill>
              </a:rPr>
              <a:t>faktory na straně příjemce</a:t>
            </a:r>
            <a:r>
              <a:rPr lang="cs-CZ" altLang="cs-CZ" sz="2100" smtClean="0"/>
              <a:t> – zveličování informací</a:t>
            </a:r>
          </a:p>
          <a:p>
            <a:pPr lvl="2" eaLnBrk="1" hangingPunct="1"/>
            <a:r>
              <a:rPr lang="cs-CZ" altLang="cs-CZ" sz="2000" smtClean="0"/>
              <a:t>omezená možnost zprostředkovat neverbální a kontextové signály → jakákoliv část sociální informace, která „projde“, je příjemcem zveličena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z="2100" smtClean="0">
                <a:solidFill>
                  <a:schemeClr val="tx2"/>
                </a:solidFill>
              </a:rPr>
              <a:t>+ zpětnovazební mechanismy</a:t>
            </a:r>
          </a:p>
          <a:p>
            <a:pPr eaLnBrk="1" hangingPunct="1"/>
            <a:r>
              <a:rPr lang="cs-CZ" altLang="cs-CZ" sz="2500" smtClean="0"/>
              <a:t>Díky tomu dochází k idealizaci komunikačních partnerů a pozitivnější komunikaci než v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Konkrétní podoba CMC je ovlivněna…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844675"/>
            <a:ext cx="7567612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Typ kanálu (co umožňuje zprostředkovat)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Účastníci komunikace (gender, věk, množství)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Délka komunikace, vztah mezi komunikujícími (ne/formální, a/symetrický, blízký..)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Téma, účel komunikace (osobní, pracovní, získání informací..)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Způsob komunikace – synchronní-asynchronní, veřejná–soukromá, moderovaná–volná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Zkušenost účastníků se CMC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Postoj účastníků k CMC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Očekávání budoucí interakce, motivace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1972</TotalTime>
  <Words>3362</Words>
  <Application>Microsoft Office PowerPoint</Application>
  <PresentationFormat>Předvádění na obrazovce (4:3)</PresentationFormat>
  <Paragraphs>429</Paragraphs>
  <Slides>61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3" baseType="lpstr">
      <vt:lpstr>Zatmění</vt:lpstr>
      <vt:lpstr>Graf</vt:lpstr>
      <vt:lpstr>Komunikace na internetu Vztahy na internetu</vt:lpstr>
      <vt:lpstr>Komunikace na internetu</vt:lpstr>
      <vt:lpstr>Disinhibice</vt:lpstr>
      <vt:lpstr>Disinhibice – pozitivní i negativní</vt:lpstr>
      <vt:lpstr>Komunikace a vztahy na internetu</vt:lpstr>
      <vt:lpstr>SIP (J.B. Walther)</vt:lpstr>
      <vt:lpstr>SIP (J.B. Walther)</vt:lpstr>
      <vt:lpstr>Hyperpersonální efekt</vt:lpstr>
      <vt:lpstr>Konkrétní podoba CMC je ovlivněna…</vt:lpstr>
      <vt:lpstr>Online vztahy</vt:lpstr>
      <vt:lpstr>Vztahy</vt:lpstr>
      <vt:lpstr>(Ne)Výhody vztahů na internetu</vt:lpstr>
      <vt:lpstr>Prezentace aplikace PowerPoint</vt:lpstr>
      <vt:lpstr>Kvalita online vztahů</vt:lpstr>
      <vt:lpstr>Kvalita online vztahů Mesch &amp; Talmud (2006)</vt:lpstr>
      <vt:lpstr>Kvalita online vztahů Chan &amp; Cheng (2004)</vt:lpstr>
      <vt:lpstr>Kvalita online vztahů Anthenunis, Valkenburg, &amp; Peter (2012)</vt:lpstr>
      <vt:lpstr>Kvalita vztahů  dopady Bessière a kol. (2008)</vt:lpstr>
      <vt:lpstr>Kvantita online vztahů</vt:lpstr>
      <vt:lpstr>Rich get richer VS. social compensation</vt:lpstr>
      <vt:lpstr>Metoda</vt:lpstr>
      <vt:lpstr>Proměnné</vt:lpstr>
      <vt:lpstr>Výsledky</vt:lpstr>
      <vt:lpstr>Finální model</vt:lpstr>
      <vt:lpstr>Rich get richer VS. social compensation </vt:lpstr>
      <vt:lpstr>Prezentace aplikace PowerPoint</vt:lpstr>
      <vt:lpstr>Začátky vztahů</vt:lpstr>
      <vt:lpstr>Virtuální atraktivita</vt:lpstr>
      <vt:lpstr>Rozvíjení vztahu</vt:lpstr>
      <vt:lpstr>Na internetu..</vt:lpstr>
      <vt:lpstr>Jak často lidé tvoří online vztahy</vt:lpstr>
      <vt:lpstr>Jak často lidé tvoří online vztahy II. (YISS, 2008)</vt:lpstr>
      <vt:lpstr>Jak často lidé tvoří online vztahy III. (EUKO II, 2010)</vt:lpstr>
      <vt:lpstr>S kým komunikujeme online  (Gross, 2004)</vt:lpstr>
      <vt:lpstr>Velké téma online vztahů…</vt:lpstr>
      <vt:lpstr>Komunikace s cizími lidmi Wolak, Finkelhor &amp; Mitchell (2008)</vt:lpstr>
      <vt:lpstr>Potenciálně rizikové aktivity  Wolak, Finkelhor &amp; Mitchell (2008)</vt:lpstr>
      <vt:lpstr>Výsledky  Wolak, Finkelhor &amp; Mitchell (2008)</vt:lpstr>
      <vt:lpstr>Kdy komunikujeme online s neznámými lidmi</vt:lpstr>
      <vt:lpstr>Elisheva Gross (2009)</vt:lpstr>
      <vt:lpstr>Postup</vt:lpstr>
      <vt:lpstr>Postup II.</vt:lpstr>
      <vt:lpstr>Postup II.</vt:lpstr>
      <vt:lpstr>Prezentace aplikace PowerPoint</vt:lpstr>
      <vt:lpstr>Výsledky</vt:lpstr>
      <vt:lpstr>Výsledky II.</vt:lpstr>
      <vt:lpstr>Diskuze</vt:lpstr>
      <vt:lpstr>Setkání v realitě aneb Konec vztahu?</vt:lpstr>
      <vt:lpstr>Setkání v realitě aneb Konec vztahu?</vt:lpstr>
      <vt:lpstr>EUKO II</vt:lpstr>
      <vt:lpstr>S kolika lidmi za posledních 12 měsíců</vt:lpstr>
      <vt:lpstr>Újma ze setkání s cizím z internetu</vt:lpstr>
      <vt:lpstr>Negativní zkušenosti ze setkání</vt:lpstr>
      <vt:lpstr>Prezentace aplikace PowerPoint</vt:lpstr>
      <vt:lpstr>Před schůzkou</vt:lpstr>
      <vt:lpstr>V průběhu schůzky  </vt:lpstr>
      <vt:lpstr>Po schůzce</vt:lpstr>
      <vt:lpstr>Celkově…</vt:lpstr>
      <vt:lpstr>Meeting strangers..</vt:lpstr>
      <vt:lpstr>Co si z hodiny zapamatovat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Dědková</cp:lastModifiedBy>
  <cp:revision>167</cp:revision>
  <dcterms:created xsi:type="dcterms:W3CDTF">2012-03-10T08:17:32Z</dcterms:created>
  <dcterms:modified xsi:type="dcterms:W3CDTF">2015-03-10T09:03:04Z</dcterms:modified>
</cp:coreProperties>
</file>