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50"/>
  </p:notesMasterIdLst>
  <p:sldIdLst>
    <p:sldId id="256" r:id="rId2"/>
    <p:sldId id="333" r:id="rId3"/>
    <p:sldId id="338" r:id="rId4"/>
    <p:sldId id="326" r:id="rId5"/>
    <p:sldId id="327" r:id="rId6"/>
    <p:sldId id="328" r:id="rId7"/>
    <p:sldId id="329" r:id="rId8"/>
    <p:sldId id="334" r:id="rId9"/>
    <p:sldId id="337" r:id="rId10"/>
    <p:sldId id="336" r:id="rId11"/>
    <p:sldId id="332" r:id="rId12"/>
    <p:sldId id="279" r:id="rId13"/>
    <p:sldId id="280" r:id="rId14"/>
    <p:sldId id="277" r:id="rId15"/>
    <p:sldId id="281" r:id="rId16"/>
    <p:sldId id="282" r:id="rId17"/>
    <p:sldId id="278" r:id="rId18"/>
    <p:sldId id="314" r:id="rId19"/>
    <p:sldId id="306" r:id="rId20"/>
    <p:sldId id="304" r:id="rId21"/>
    <p:sldId id="307" r:id="rId22"/>
    <p:sldId id="283" r:id="rId23"/>
    <p:sldId id="284" r:id="rId24"/>
    <p:sldId id="285" r:id="rId25"/>
    <p:sldId id="290" r:id="rId26"/>
    <p:sldId id="291" r:id="rId27"/>
    <p:sldId id="294" r:id="rId28"/>
    <p:sldId id="295" r:id="rId29"/>
    <p:sldId id="297" r:id="rId30"/>
    <p:sldId id="309" r:id="rId31"/>
    <p:sldId id="310" r:id="rId32"/>
    <p:sldId id="311" r:id="rId33"/>
    <p:sldId id="298" r:id="rId34"/>
    <p:sldId id="312" r:id="rId35"/>
    <p:sldId id="315" r:id="rId36"/>
    <p:sldId id="331" r:id="rId37"/>
    <p:sldId id="325" r:id="rId38"/>
    <p:sldId id="313" r:id="rId39"/>
    <p:sldId id="268" r:id="rId40"/>
    <p:sldId id="317" r:id="rId41"/>
    <p:sldId id="320" r:id="rId42"/>
    <p:sldId id="318" r:id="rId43"/>
    <p:sldId id="324" r:id="rId44"/>
    <p:sldId id="321" r:id="rId45"/>
    <p:sldId id="323" r:id="rId46"/>
    <p:sldId id="322" r:id="rId47"/>
    <p:sldId id="271" r:id="rId48"/>
    <p:sldId id="272" r:id="rId4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8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BBD31-DD7F-4241-B81E-FC17D35BAAE5}" type="datetimeFigureOut">
              <a:rPr lang="cs-CZ" smtClean="0"/>
              <a:t>26.3.2015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7D32A-F8C0-44DE-9FFE-41E6D7586C13}" type="slidenum">
              <a:rPr lang="cs-CZ" smtClean="0"/>
              <a:t>‹#›</a:t>
            </a:fld>
            <a:endParaRPr lang="cs-CZ"/>
          </a:p>
        </p:txBody>
      </p:sp>
    </p:spTree>
    <p:extLst>
      <p:ext uri="{BB962C8B-B14F-4D97-AF65-F5344CB8AC3E}">
        <p14:creationId xmlns:p14="http://schemas.microsoft.com/office/powerpoint/2010/main" val="241934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57D32A-F8C0-44DE-9FFE-41E6D7586C13}" type="slidenum">
              <a:rPr lang="cs-CZ" smtClean="0"/>
              <a:t>1</a:t>
            </a:fld>
            <a:endParaRPr lang="cs-CZ"/>
          </a:p>
        </p:txBody>
      </p:sp>
    </p:spTree>
    <p:extLst>
      <p:ext uri="{BB962C8B-B14F-4D97-AF65-F5344CB8AC3E}">
        <p14:creationId xmlns:p14="http://schemas.microsoft.com/office/powerpoint/2010/main" val="211420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57D32A-F8C0-44DE-9FFE-41E6D7586C13}" type="slidenum">
              <a:rPr lang="cs-CZ" smtClean="0"/>
              <a:t>7</a:t>
            </a:fld>
            <a:endParaRPr lang="cs-CZ"/>
          </a:p>
        </p:txBody>
      </p:sp>
    </p:spTree>
    <p:extLst>
      <p:ext uri="{BB962C8B-B14F-4D97-AF65-F5344CB8AC3E}">
        <p14:creationId xmlns:p14="http://schemas.microsoft.com/office/powerpoint/2010/main" val="47022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57D32A-F8C0-44DE-9FFE-41E6D7586C13}" type="slidenum">
              <a:rPr lang="cs-CZ" smtClean="0"/>
              <a:t>12</a:t>
            </a:fld>
            <a:endParaRPr lang="cs-CZ"/>
          </a:p>
        </p:txBody>
      </p:sp>
    </p:spTree>
    <p:extLst>
      <p:ext uri="{BB962C8B-B14F-4D97-AF65-F5344CB8AC3E}">
        <p14:creationId xmlns:p14="http://schemas.microsoft.com/office/powerpoint/2010/main" val="194264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57D32A-F8C0-44DE-9FFE-41E6D7586C13}" type="slidenum">
              <a:rPr lang="cs-CZ" smtClean="0"/>
              <a:t>13</a:t>
            </a:fld>
            <a:endParaRPr lang="cs-CZ"/>
          </a:p>
        </p:txBody>
      </p:sp>
    </p:spTree>
    <p:extLst>
      <p:ext uri="{BB962C8B-B14F-4D97-AF65-F5344CB8AC3E}">
        <p14:creationId xmlns:p14="http://schemas.microsoft.com/office/powerpoint/2010/main" val="194264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57D32A-F8C0-44DE-9FFE-41E6D7586C13}" type="slidenum">
              <a:rPr lang="cs-CZ" smtClean="0"/>
              <a:t>14</a:t>
            </a:fld>
            <a:endParaRPr lang="cs-CZ"/>
          </a:p>
        </p:txBody>
      </p:sp>
    </p:spTree>
    <p:extLst>
      <p:ext uri="{BB962C8B-B14F-4D97-AF65-F5344CB8AC3E}">
        <p14:creationId xmlns:p14="http://schemas.microsoft.com/office/powerpoint/2010/main" val="194264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57D32A-F8C0-44DE-9FFE-41E6D7586C13}" type="slidenum">
              <a:rPr lang="cs-CZ" smtClean="0"/>
              <a:t>15</a:t>
            </a:fld>
            <a:endParaRPr lang="cs-CZ"/>
          </a:p>
        </p:txBody>
      </p:sp>
    </p:spTree>
    <p:extLst>
      <p:ext uri="{BB962C8B-B14F-4D97-AF65-F5344CB8AC3E}">
        <p14:creationId xmlns:p14="http://schemas.microsoft.com/office/powerpoint/2010/main" val="194264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57D32A-F8C0-44DE-9FFE-41E6D7586C13}" type="slidenum">
              <a:rPr lang="cs-CZ" smtClean="0"/>
              <a:t>16</a:t>
            </a:fld>
            <a:endParaRPr lang="cs-CZ"/>
          </a:p>
        </p:txBody>
      </p:sp>
    </p:spTree>
    <p:extLst>
      <p:ext uri="{BB962C8B-B14F-4D97-AF65-F5344CB8AC3E}">
        <p14:creationId xmlns:p14="http://schemas.microsoft.com/office/powerpoint/2010/main" val="194264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57D32A-F8C0-44DE-9FFE-41E6D7586C13}" type="slidenum">
              <a:rPr lang="cs-CZ" smtClean="0"/>
              <a:t>17</a:t>
            </a:fld>
            <a:endParaRPr lang="cs-CZ"/>
          </a:p>
        </p:txBody>
      </p:sp>
    </p:spTree>
    <p:extLst>
      <p:ext uri="{BB962C8B-B14F-4D97-AF65-F5344CB8AC3E}">
        <p14:creationId xmlns:p14="http://schemas.microsoft.com/office/powerpoint/2010/main" val="19426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57D32A-F8C0-44DE-9FFE-41E6D7586C13}" type="slidenum">
              <a:rPr lang="cs-CZ" smtClean="0"/>
              <a:t>20</a:t>
            </a:fld>
            <a:endParaRPr lang="cs-CZ"/>
          </a:p>
        </p:txBody>
      </p:sp>
    </p:spTree>
    <p:extLst>
      <p:ext uri="{BB962C8B-B14F-4D97-AF65-F5344CB8AC3E}">
        <p14:creationId xmlns:p14="http://schemas.microsoft.com/office/powerpoint/2010/main" val="194264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7408CA7-547C-4667-A31E-57CBBBE69127}" type="datetimeFigureOut">
              <a:rPr lang="cs-CZ" smtClean="0"/>
              <a:t>26.3.2015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C763D5-4009-4B0B-BC1D-1494691D3949}" type="slidenum">
              <a:rPr lang="cs-CZ" smtClean="0"/>
              <a:t>‹#›</a:t>
            </a:fld>
            <a:endParaRPr lang="cs-CZ"/>
          </a:p>
        </p:txBody>
      </p:sp>
    </p:spTree>
    <p:extLst>
      <p:ext uri="{BB962C8B-B14F-4D97-AF65-F5344CB8AC3E}">
        <p14:creationId xmlns:p14="http://schemas.microsoft.com/office/powerpoint/2010/main" val="410430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7408CA7-547C-4667-A31E-57CBBBE69127}" type="datetimeFigureOut">
              <a:rPr lang="cs-CZ" smtClean="0"/>
              <a:t>26.3.2015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C763D5-4009-4B0B-BC1D-1494691D3949}" type="slidenum">
              <a:rPr lang="cs-CZ" smtClean="0"/>
              <a:t>‹#›</a:t>
            </a:fld>
            <a:endParaRPr lang="cs-CZ"/>
          </a:p>
        </p:txBody>
      </p:sp>
    </p:spTree>
    <p:extLst>
      <p:ext uri="{BB962C8B-B14F-4D97-AF65-F5344CB8AC3E}">
        <p14:creationId xmlns:p14="http://schemas.microsoft.com/office/powerpoint/2010/main" val="339116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7408CA7-547C-4667-A31E-57CBBBE69127}" type="datetimeFigureOut">
              <a:rPr lang="cs-CZ" smtClean="0"/>
              <a:t>26.3.2015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C763D5-4009-4B0B-BC1D-1494691D3949}" type="slidenum">
              <a:rPr lang="cs-CZ" smtClean="0"/>
              <a:t>‹#›</a:t>
            </a:fld>
            <a:endParaRPr lang="cs-CZ"/>
          </a:p>
        </p:txBody>
      </p:sp>
    </p:spTree>
    <p:extLst>
      <p:ext uri="{BB962C8B-B14F-4D97-AF65-F5344CB8AC3E}">
        <p14:creationId xmlns:p14="http://schemas.microsoft.com/office/powerpoint/2010/main" val="64984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7408CA7-547C-4667-A31E-57CBBBE69127}" type="datetimeFigureOut">
              <a:rPr lang="cs-CZ" smtClean="0"/>
              <a:t>26.3.2015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C763D5-4009-4B0B-BC1D-1494691D3949}" type="slidenum">
              <a:rPr lang="cs-CZ" smtClean="0"/>
              <a:t>‹#›</a:t>
            </a:fld>
            <a:endParaRPr lang="cs-CZ"/>
          </a:p>
        </p:txBody>
      </p:sp>
    </p:spTree>
    <p:extLst>
      <p:ext uri="{BB962C8B-B14F-4D97-AF65-F5344CB8AC3E}">
        <p14:creationId xmlns:p14="http://schemas.microsoft.com/office/powerpoint/2010/main" val="216700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7408CA7-547C-4667-A31E-57CBBBE69127}" type="datetimeFigureOut">
              <a:rPr lang="cs-CZ" smtClean="0"/>
              <a:t>26.3.2015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C763D5-4009-4B0B-BC1D-1494691D3949}" type="slidenum">
              <a:rPr lang="cs-CZ" smtClean="0"/>
              <a:t>‹#›</a:t>
            </a:fld>
            <a:endParaRPr lang="cs-CZ"/>
          </a:p>
        </p:txBody>
      </p:sp>
    </p:spTree>
    <p:extLst>
      <p:ext uri="{BB962C8B-B14F-4D97-AF65-F5344CB8AC3E}">
        <p14:creationId xmlns:p14="http://schemas.microsoft.com/office/powerpoint/2010/main" val="283276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7408CA7-547C-4667-A31E-57CBBBE69127}" type="datetimeFigureOut">
              <a:rPr lang="cs-CZ" smtClean="0"/>
              <a:t>26.3.2015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C763D5-4009-4B0B-BC1D-1494691D3949}" type="slidenum">
              <a:rPr lang="cs-CZ" smtClean="0"/>
              <a:t>‹#›</a:t>
            </a:fld>
            <a:endParaRPr lang="cs-CZ"/>
          </a:p>
        </p:txBody>
      </p:sp>
    </p:spTree>
    <p:extLst>
      <p:ext uri="{BB962C8B-B14F-4D97-AF65-F5344CB8AC3E}">
        <p14:creationId xmlns:p14="http://schemas.microsoft.com/office/powerpoint/2010/main" val="86137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7408CA7-547C-4667-A31E-57CBBBE69127}" type="datetimeFigureOut">
              <a:rPr lang="cs-CZ" smtClean="0"/>
              <a:t>26.3.2015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2C763D5-4009-4B0B-BC1D-1494691D3949}" type="slidenum">
              <a:rPr lang="cs-CZ" smtClean="0"/>
              <a:t>‹#›</a:t>
            </a:fld>
            <a:endParaRPr lang="cs-CZ"/>
          </a:p>
        </p:txBody>
      </p:sp>
    </p:spTree>
    <p:extLst>
      <p:ext uri="{BB962C8B-B14F-4D97-AF65-F5344CB8AC3E}">
        <p14:creationId xmlns:p14="http://schemas.microsoft.com/office/powerpoint/2010/main" val="273678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7408CA7-547C-4667-A31E-57CBBBE69127}" type="datetimeFigureOut">
              <a:rPr lang="cs-CZ" smtClean="0"/>
              <a:t>26.3.2015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2C763D5-4009-4B0B-BC1D-1494691D3949}" type="slidenum">
              <a:rPr lang="cs-CZ" smtClean="0"/>
              <a:t>‹#›</a:t>
            </a:fld>
            <a:endParaRPr lang="cs-CZ"/>
          </a:p>
        </p:txBody>
      </p:sp>
    </p:spTree>
    <p:extLst>
      <p:ext uri="{BB962C8B-B14F-4D97-AF65-F5344CB8AC3E}">
        <p14:creationId xmlns:p14="http://schemas.microsoft.com/office/powerpoint/2010/main" val="342103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7408CA7-547C-4667-A31E-57CBBBE69127}" type="datetimeFigureOut">
              <a:rPr lang="cs-CZ" smtClean="0"/>
              <a:t>26.3.2015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2C763D5-4009-4B0B-BC1D-1494691D3949}" type="slidenum">
              <a:rPr lang="cs-CZ" smtClean="0"/>
              <a:t>‹#›</a:t>
            </a:fld>
            <a:endParaRPr lang="cs-CZ"/>
          </a:p>
        </p:txBody>
      </p:sp>
    </p:spTree>
    <p:extLst>
      <p:ext uri="{BB962C8B-B14F-4D97-AF65-F5344CB8AC3E}">
        <p14:creationId xmlns:p14="http://schemas.microsoft.com/office/powerpoint/2010/main" val="378658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7408CA7-547C-4667-A31E-57CBBBE69127}" type="datetimeFigureOut">
              <a:rPr lang="cs-CZ" smtClean="0"/>
              <a:t>26.3.2015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C763D5-4009-4B0B-BC1D-1494691D3949}" type="slidenum">
              <a:rPr lang="cs-CZ" smtClean="0"/>
              <a:t>‹#›</a:t>
            </a:fld>
            <a:endParaRPr lang="cs-CZ"/>
          </a:p>
        </p:txBody>
      </p:sp>
    </p:spTree>
    <p:extLst>
      <p:ext uri="{BB962C8B-B14F-4D97-AF65-F5344CB8AC3E}">
        <p14:creationId xmlns:p14="http://schemas.microsoft.com/office/powerpoint/2010/main" val="279176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7408CA7-547C-4667-A31E-57CBBBE69127}" type="datetimeFigureOut">
              <a:rPr lang="cs-CZ" smtClean="0"/>
              <a:t>26.3.2015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C763D5-4009-4B0B-BC1D-1494691D3949}" type="slidenum">
              <a:rPr lang="cs-CZ" smtClean="0"/>
              <a:t>‹#›</a:t>
            </a:fld>
            <a:endParaRPr lang="cs-CZ"/>
          </a:p>
        </p:txBody>
      </p:sp>
    </p:spTree>
    <p:extLst>
      <p:ext uri="{BB962C8B-B14F-4D97-AF65-F5344CB8AC3E}">
        <p14:creationId xmlns:p14="http://schemas.microsoft.com/office/powerpoint/2010/main" val="358157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08CA7-547C-4667-A31E-57CBBBE69127}" type="datetimeFigureOut">
              <a:rPr lang="cs-CZ" smtClean="0"/>
              <a:t>26.3.2015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763D5-4009-4B0B-BC1D-1494691D3949}" type="slidenum">
              <a:rPr lang="cs-CZ" smtClean="0"/>
              <a:t>‹#›</a:t>
            </a:fld>
            <a:endParaRPr lang="cs-CZ"/>
          </a:p>
        </p:txBody>
      </p:sp>
    </p:spTree>
    <p:extLst>
      <p:ext uri="{BB962C8B-B14F-4D97-AF65-F5344CB8AC3E}">
        <p14:creationId xmlns:p14="http://schemas.microsoft.com/office/powerpoint/2010/main" val="339291880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doaj.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cr.incites.thomsonreuters.com/JCRJournalHomeAction.action" TargetMode="External"/><Relationship Id="rId2" Type="http://schemas.openxmlformats.org/officeDocument/2006/relationships/hyperlink" Target="http://www.citefactor.org/journal-impact-factor-list-2014.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hyperlink" Target="http://www.scopu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86767"/>
            <a:ext cx="8568952" cy="1470025"/>
          </a:xfrm>
        </p:spPr>
        <p:txBody>
          <a:bodyPr>
            <a:normAutofit/>
          </a:bodyPr>
          <a:lstStyle/>
          <a:p>
            <a:r>
              <a:rPr lang="cs-CZ" dirty="0" smtClean="0"/>
              <a:t>Recenzní řízení (</a:t>
            </a:r>
            <a:r>
              <a:rPr lang="cs-CZ" sz="3600" dirty="0" err="1" smtClean="0"/>
              <a:t>review</a:t>
            </a:r>
            <a:r>
              <a:rPr lang="cs-CZ" sz="3600" dirty="0" smtClean="0"/>
              <a:t> </a:t>
            </a:r>
            <a:r>
              <a:rPr lang="cs-CZ" sz="3600" dirty="0" err="1" smtClean="0"/>
              <a:t>process</a:t>
            </a:r>
            <a:r>
              <a:rPr lang="cs-CZ" sz="3600" dirty="0" smtClean="0"/>
              <a:t>)</a:t>
            </a:r>
            <a:br>
              <a:rPr lang="cs-CZ" sz="3600" dirty="0" smtClean="0"/>
            </a:br>
            <a:r>
              <a:rPr lang="cs-CZ" sz="1800" dirty="0" smtClean="0">
                <a:solidFill>
                  <a:schemeClr val="tx1">
                    <a:lumMod val="50000"/>
                    <a:lumOff val="50000"/>
                  </a:schemeClr>
                </a:solidFill>
              </a:rPr>
              <a:t>Vědecká komunikace 2015</a:t>
            </a:r>
            <a:br>
              <a:rPr lang="cs-CZ" sz="1800" dirty="0" smtClean="0">
                <a:solidFill>
                  <a:schemeClr val="tx1">
                    <a:lumMod val="50000"/>
                    <a:lumOff val="50000"/>
                  </a:schemeClr>
                </a:solidFill>
              </a:rPr>
            </a:br>
            <a:r>
              <a:rPr lang="cs-CZ" sz="1800" dirty="0" smtClean="0">
                <a:solidFill>
                  <a:schemeClr val="tx1">
                    <a:lumMod val="50000"/>
                    <a:lumOff val="50000"/>
                  </a:schemeClr>
                </a:solidFill>
              </a:rPr>
              <a:t>Lenka Dědková &amp; Věra </a:t>
            </a:r>
            <a:r>
              <a:rPr lang="cs-CZ" sz="1800" dirty="0" err="1" smtClean="0">
                <a:solidFill>
                  <a:schemeClr val="tx1">
                    <a:lumMod val="50000"/>
                    <a:lumOff val="50000"/>
                  </a:schemeClr>
                </a:solidFill>
              </a:rPr>
              <a:t>Kontríková</a:t>
            </a:r>
            <a:endParaRPr lang="cs-CZ" sz="3600" dirty="0">
              <a:solidFill>
                <a:schemeClr val="tx1">
                  <a:lumMod val="50000"/>
                  <a:lumOff val="50000"/>
                </a:schemeClr>
              </a:solidFill>
            </a:endParaRPr>
          </a:p>
        </p:txBody>
      </p:sp>
      <p:pic>
        <p:nvPicPr>
          <p:cNvPr id="2050" name="Picture 2" descr="http://genomicenterprise.com/blog/wp-content/uploads/2010/09/Peer-Review-Carto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24" y="1628800"/>
            <a:ext cx="8074624"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803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126" y="548680"/>
            <a:ext cx="2592288" cy="219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smtClean="0"/>
              <a:t>Příprava článku</a:t>
            </a:r>
            <a:endParaRPr lang="cs-CZ" dirty="0"/>
          </a:p>
        </p:txBody>
      </p:sp>
      <p:sp>
        <p:nvSpPr>
          <p:cNvPr id="3" name="Zástupný symbol pro obsah 2"/>
          <p:cNvSpPr>
            <a:spLocks noGrp="1"/>
          </p:cNvSpPr>
          <p:nvPr>
            <p:ph idx="1"/>
          </p:nvPr>
        </p:nvSpPr>
        <p:spPr>
          <a:xfrm>
            <a:off x="457200" y="1600200"/>
            <a:ext cx="8229600" cy="4781128"/>
          </a:xfrm>
        </p:spPr>
        <p:txBody>
          <a:bodyPr>
            <a:normAutofit fontScale="62500" lnSpcReduction="20000"/>
          </a:bodyPr>
          <a:lstStyle/>
          <a:p>
            <a:r>
              <a:rPr lang="cs-CZ" b="1" dirty="0" smtClean="0"/>
              <a:t>Pozor na požadavky časopisu na:</a:t>
            </a:r>
          </a:p>
          <a:p>
            <a:pPr lvl="1"/>
            <a:r>
              <a:rPr lang="cs-CZ" dirty="0" smtClean="0"/>
              <a:t>Tematické zaměření</a:t>
            </a:r>
          </a:p>
          <a:p>
            <a:pPr lvl="1"/>
            <a:r>
              <a:rPr lang="cs-CZ" dirty="0" smtClean="0"/>
              <a:t>Délku příspěvku</a:t>
            </a:r>
          </a:p>
          <a:p>
            <a:pPr lvl="1"/>
            <a:r>
              <a:rPr lang="cs-CZ" dirty="0" smtClean="0"/>
              <a:t>Citační styl</a:t>
            </a:r>
          </a:p>
          <a:p>
            <a:pPr lvl="1"/>
            <a:r>
              <a:rPr lang="cs-CZ" dirty="0" smtClean="0"/>
              <a:t>Formát příspěvku, tabulek, obrázků</a:t>
            </a:r>
          </a:p>
          <a:p>
            <a:pPr lvl="1"/>
            <a:r>
              <a:rPr lang="cs-CZ" dirty="0" smtClean="0"/>
              <a:t>„</a:t>
            </a:r>
            <a:r>
              <a:rPr lang="cs-CZ" dirty="0" err="1" smtClean="0"/>
              <a:t>Supplement</a:t>
            </a:r>
            <a:r>
              <a:rPr lang="cs-CZ" dirty="0" smtClean="0"/>
              <a:t> </a:t>
            </a:r>
            <a:r>
              <a:rPr lang="cs-CZ" dirty="0" err="1" smtClean="0"/>
              <a:t>materials</a:t>
            </a:r>
            <a:r>
              <a:rPr lang="cs-CZ" dirty="0" smtClean="0"/>
              <a:t>“</a:t>
            </a:r>
          </a:p>
          <a:p>
            <a:endParaRPr lang="cs-CZ" dirty="0" smtClean="0"/>
          </a:p>
          <a:p>
            <a:r>
              <a:rPr lang="cs-CZ" dirty="0" smtClean="0"/>
              <a:t>Pozorně pročíst jednotlivé kroky zasílání článku do časopisu a důsledně se jimi řídit</a:t>
            </a:r>
          </a:p>
          <a:p>
            <a:endParaRPr lang="cs-CZ" dirty="0" smtClean="0"/>
          </a:p>
          <a:p>
            <a:r>
              <a:rPr lang="cs-CZ" dirty="0" smtClean="0"/>
              <a:t>Uvést všechny spoluautory, možné konflikty zájmu, zdroje financování</a:t>
            </a:r>
          </a:p>
          <a:p>
            <a:endParaRPr lang="cs-CZ" dirty="0"/>
          </a:p>
          <a:p>
            <a:r>
              <a:rPr lang="cs-CZ" dirty="0" smtClean="0">
                <a:solidFill>
                  <a:srgbClr val="FF0000"/>
                </a:solidFill>
              </a:rPr>
              <a:t>Nikdy ne!</a:t>
            </a:r>
          </a:p>
          <a:p>
            <a:pPr lvl="1"/>
            <a:r>
              <a:rPr lang="cs-CZ" dirty="0" smtClean="0"/>
              <a:t>neposílat článek do více časopisů najednou</a:t>
            </a:r>
          </a:p>
          <a:p>
            <a:pPr lvl="1"/>
            <a:r>
              <a:rPr lang="cs-CZ" dirty="0" smtClean="0"/>
              <a:t>neposílat článek do časopisu jen pro získání rychlé zpětné vazby</a:t>
            </a:r>
          </a:p>
        </p:txBody>
      </p:sp>
    </p:spTree>
    <p:extLst>
      <p:ext uri="{BB962C8B-B14F-4D97-AF65-F5344CB8AC3E}">
        <p14:creationId xmlns:p14="http://schemas.microsoft.com/office/powerpoint/2010/main" val="3618481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Recenzní řízení</a:t>
            </a:r>
            <a:endParaRPr lang="cs-CZ" dirty="0"/>
          </a:p>
        </p:txBody>
      </p:sp>
      <p:sp>
        <p:nvSpPr>
          <p:cNvPr id="3" name="Zástupný symbol pro obsah 2"/>
          <p:cNvSpPr>
            <a:spLocks noGrp="1"/>
          </p:cNvSpPr>
          <p:nvPr>
            <p:ph idx="1"/>
          </p:nvPr>
        </p:nvSpPr>
        <p:spPr/>
        <p:txBody>
          <a:bodyPr>
            <a:normAutofit/>
          </a:bodyPr>
          <a:lstStyle/>
          <a:p>
            <a:r>
              <a:rPr lang="cs-CZ" dirty="0" smtClean="0"/>
              <a:t>Cyberpsychology.eu</a:t>
            </a:r>
          </a:p>
          <a:p>
            <a:endParaRPr lang="cs-CZ" dirty="0"/>
          </a:p>
          <a:p>
            <a:endParaRPr lang="cs-CZ" dirty="0" smtClean="0"/>
          </a:p>
          <a:p>
            <a:endParaRPr lang="cs-CZ" dirty="0"/>
          </a:p>
          <a:p>
            <a:endParaRPr lang="cs-CZ" dirty="0" smtClean="0"/>
          </a:p>
          <a:p>
            <a:r>
              <a:rPr lang="cs-CZ" dirty="0" smtClean="0"/>
              <a:t>Neplést se </a:t>
            </a:r>
            <a:r>
              <a:rPr lang="en-US" i="1" dirty="0" err="1"/>
              <a:t>Cyberpsychology</a:t>
            </a:r>
            <a:r>
              <a:rPr lang="en-US" i="1" dirty="0"/>
              <a:t>, </a:t>
            </a:r>
            <a:r>
              <a:rPr lang="en-US" i="1" dirty="0" smtClean="0"/>
              <a:t>Behavior,</a:t>
            </a:r>
            <a:r>
              <a:rPr lang="cs-CZ" i="1" dirty="0" smtClean="0"/>
              <a:t> </a:t>
            </a:r>
            <a:r>
              <a:rPr lang="en-US" i="1" dirty="0" smtClean="0"/>
              <a:t>and </a:t>
            </a:r>
            <a:r>
              <a:rPr lang="en-US" i="1" dirty="0"/>
              <a:t>Social </a:t>
            </a:r>
            <a:r>
              <a:rPr lang="en-US" i="1" dirty="0" smtClean="0"/>
              <a:t>Networking</a:t>
            </a:r>
            <a:endParaRPr lang="cs-C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22680"/>
            <a:ext cx="8570864" cy="1195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830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Šipka dolů 37"/>
          <p:cNvSpPr/>
          <p:nvPr/>
        </p:nvSpPr>
        <p:spPr>
          <a:xfrm>
            <a:off x="1331640" y="3140968"/>
            <a:ext cx="325749" cy="1138085"/>
          </a:xfrm>
          <a:prstGeom prst="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2" name="Nadpis 1"/>
          <p:cNvSpPr>
            <a:spLocks noGrp="1"/>
          </p:cNvSpPr>
          <p:nvPr>
            <p:ph type="title"/>
          </p:nvPr>
        </p:nvSpPr>
        <p:spPr>
          <a:xfrm>
            <a:off x="446856" y="0"/>
            <a:ext cx="8229600" cy="1143000"/>
          </a:xfrm>
        </p:spPr>
        <p:txBody>
          <a:bodyPr/>
          <a:lstStyle/>
          <a:p>
            <a:r>
              <a:rPr lang="cs-CZ" dirty="0" err="1" smtClean="0"/>
              <a:t>Submission</a:t>
            </a:r>
            <a:r>
              <a:rPr lang="cs-CZ" dirty="0" smtClean="0"/>
              <a:t> </a:t>
            </a:r>
            <a:r>
              <a:rPr lang="cs-CZ" dirty="0" smtClean="0">
                <a:sym typeface="Wingdings" pitchFamily="2" charset="2"/>
              </a:rPr>
              <a:t> </a:t>
            </a:r>
            <a:r>
              <a:rPr lang="cs-CZ" dirty="0" err="1" smtClean="0">
                <a:sym typeface="Wingdings" pitchFamily="2" charset="2"/>
              </a:rPr>
              <a:t>Publication</a:t>
            </a:r>
            <a:endParaRPr lang="cs-CZ" dirty="0"/>
          </a:p>
        </p:txBody>
      </p:sp>
      <p:sp>
        <p:nvSpPr>
          <p:cNvPr id="17" name="Volný tvar 16"/>
          <p:cNvSpPr/>
          <p:nvPr/>
        </p:nvSpPr>
        <p:spPr>
          <a:xfrm>
            <a:off x="251520" y="2426195"/>
            <a:ext cx="826379" cy="738860"/>
          </a:xfrm>
          <a:custGeom>
            <a:avLst/>
            <a:gdLst>
              <a:gd name="connsiteX0" fmla="*/ 0 w 826379"/>
              <a:gd name="connsiteY0" fmla="*/ 73886 h 738860"/>
              <a:gd name="connsiteX1" fmla="*/ 73886 w 826379"/>
              <a:gd name="connsiteY1" fmla="*/ 0 h 738860"/>
              <a:gd name="connsiteX2" fmla="*/ 752493 w 826379"/>
              <a:gd name="connsiteY2" fmla="*/ 0 h 738860"/>
              <a:gd name="connsiteX3" fmla="*/ 826379 w 826379"/>
              <a:gd name="connsiteY3" fmla="*/ 73886 h 738860"/>
              <a:gd name="connsiteX4" fmla="*/ 826379 w 826379"/>
              <a:gd name="connsiteY4" fmla="*/ 664974 h 738860"/>
              <a:gd name="connsiteX5" fmla="*/ 752493 w 826379"/>
              <a:gd name="connsiteY5" fmla="*/ 738860 h 738860"/>
              <a:gd name="connsiteX6" fmla="*/ 73886 w 826379"/>
              <a:gd name="connsiteY6" fmla="*/ 738860 h 738860"/>
              <a:gd name="connsiteX7" fmla="*/ 0 w 826379"/>
              <a:gd name="connsiteY7" fmla="*/ 664974 h 738860"/>
              <a:gd name="connsiteX8" fmla="*/ 0 w 826379"/>
              <a:gd name="connsiteY8" fmla="*/ 73886 h 7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379" h="738860">
                <a:moveTo>
                  <a:pt x="0" y="73886"/>
                </a:moveTo>
                <a:cubicBezTo>
                  <a:pt x="0" y="33080"/>
                  <a:pt x="33080" y="0"/>
                  <a:pt x="73886" y="0"/>
                </a:cubicBezTo>
                <a:lnTo>
                  <a:pt x="752493" y="0"/>
                </a:lnTo>
                <a:cubicBezTo>
                  <a:pt x="793299" y="0"/>
                  <a:pt x="826379" y="33080"/>
                  <a:pt x="826379" y="73886"/>
                </a:cubicBezTo>
                <a:lnTo>
                  <a:pt x="826379" y="664974"/>
                </a:lnTo>
                <a:cubicBezTo>
                  <a:pt x="826379" y="705780"/>
                  <a:pt x="793299" y="738860"/>
                  <a:pt x="752493" y="738860"/>
                </a:cubicBezTo>
                <a:lnTo>
                  <a:pt x="73886" y="738860"/>
                </a:lnTo>
                <a:cubicBezTo>
                  <a:pt x="33080" y="738860"/>
                  <a:pt x="0" y="705780"/>
                  <a:pt x="0" y="664974"/>
                </a:cubicBezTo>
                <a:lnTo>
                  <a:pt x="0" y="73886"/>
                </a:lnTo>
                <a:close/>
              </a:path>
            </a:pathLst>
          </a:custGeom>
          <a:effectLst>
            <a:glow rad="139700">
              <a:schemeClr val="accent1">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spcFirstLastPara="0" vert="horz" wrap="square" lIns="29260" tIns="29260" rIns="29260" bIns="29260" numCol="1" spcCol="1270" anchor="ctr" anchorCtr="0">
            <a:noAutofit/>
          </a:bodyPr>
          <a:lstStyle/>
          <a:p>
            <a:pPr lvl="0" algn="ctr" defTabSz="533400">
              <a:lnSpc>
                <a:spcPct val="90000"/>
              </a:lnSpc>
              <a:spcBef>
                <a:spcPct val="0"/>
              </a:spcBef>
              <a:spcAft>
                <a:spcPct val="35000"/>
              </a:spcAft>
            </a:pPr>
            <a:r>
              <a:rPr lang="cs-CZ" sz="1200" b="1" kern="1200" dirty="0" err="1" smtClean="0"/>
              <a:t>Submit</a:t>
            </a:r>
            <a:r>
              <a:rPr lang="cs-CZ" sz="1200" b="1" kern="1200" dirty="0" smtClean="0"/>
              <a:t>!</a:t>
            </a:r>
            <a:endParaRPr lang="cs-CZ" sz="1200" b="1" kern="1200" dirty="0"/>
          </a:p>
        </p:txBody>
      </p:sp>
      <p:sp>
        <p:nvSpPr>
          <p:cNvPr id="19" name="Volný tvar 18"/>
          <p:cNvSpPr/>
          <p:nvPr/>
        </p:nvSpPr>
        <p:spPr>
          <a:xfrm>
            <a:off x="1177743" y="2083940"/>
            <a:ext cx="1101633" cy="1468824"/>
          </a:xfrm>
          <a:custGeom>
            <a:avLst/>
            <a:gdLst>
              <a:gd name="connsiteX0" fmla="*/ 0 w 1101633"/>
              <a:gd name="connsiteY0" fmla="*/ 367206 h 1468824"/>
              <a:gd name="connsiteX1" fmla="*/ 550817 w 1101633"/>
              <a:gd name="connsiteY1" fmla="*/ 367206 h 1468824"/>
              <a:gd name="connsiteX2" fmla="*/ 550817 w 1101633"/>
              <a:gd name="connsiteY2" fmla="*/ 0 h 1468824"/>
              <a:gd name="connsiteX3" fmla="*/ 1101633 w 1101633"/>
              <a:gd name="connsiteY3" fmla="*/ 734412 h 1468824"/>
              <a:gd name="connsiteX4" fmla="*/ 550817 w 1101633"/>
              <a:gd name="connsiteY4" fmla="*/ 1468824 h 1468824"/>
              <a:gd name="connsiteX5" fmla="*/ 550817 w 1101633"/>
              <a:gd name="connsiteY5" fmla="*/ 1101618 h 1468824"/>
              <a:gd name="connsiteX6" fmla="*/ 0 w 1101633"/>
              <a:gd name="connsiteY6" fmla="*/ 1101618 h 1468824"/>
              <a:gd name="connsiteX7" fmla="*/ 0 w 1101633"/>
              <a:gd name="connsiteY7" fmla="*/ 367206 h 146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33" h="1468824">
                <a:moveTo>
                  <a:pt x="0" y="367206"/>
                </a:moveTo>
                <a:lnTo>
                  <a:pt x="550817" y="367206"/>
                </a:lnTo>
                <a:lnTo>
                  <a:pt x="550817" y="0"/>
                </a:lnTo>
                <a:lnTo>
                  <a:pt x="1101633" y="734412"/>
                </a:lnTo>
                <a:lnTo>
                  <a:pt x="550817" y="1468824"/>
                </a:lnTo>
                <a:lnTo>
                  <a:pt x="550817" y="1101618"/>
                </a:lnTo>
                <a:lnTo>
                  <a:pt x="0" y="1101618"/>
                </a:lnTo>
                <a:lnTo>
                  <a:pt x="0" y="367206"/>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376096" rIns="284298" bIns="376096" numCol="1" spcCol="1270" anchor="ctr" anchorCtr="0">
            <a:noAutofit/>
          </a:bodyPr>
          <a:lstStyle/>
          <a:p>
            <a:pPr lvl="0" algn="ctr" defTabSz="622300">
              <a:lnSpc>
                <a:spcPct val="90000"/>
              </a:lnSpc>
              <a:spcBef>
                <a:spcPct val="0"/>
              </a:spcBef>
              <a:spcAft>
                <a:spcPct val="35000"/>
              </a:spcAft>
            </a:pPr>
            <a:r>
              <a:rPr lang="cs-CZ" sz="1400" kern="1200" dirty="0" smtClean="0"/>
              <a:t>Hodnocení editora</a:t>
            </a:r>
            <a:endParaRPr lang="cs-CZ" sz="1400" kern="1200" dirty="0"/>
          </a:p>
        </p:txBody>
      </p:sp>
      <p:sp>
        <p:nvSpPr>
          <p:cNvPr id="20" name="Volný tvar 19"/>
          <p:cNvSpPr/>
          <p:nvPr/>
        </p:nvSpPr>
        <p:spPr>
          <a:xfrm rot="17658378">
            <a:off x="2073455" y="2488807"/>
            <a:ext cx="699951" cy="21182"/>
          </a:xfrm>
          <a:custGeom>
            <a:avLst/>
            <a:gdLst>
              <a:gd name="connsiteX0" fmla="*/ 0 w 699951"/>
              <a:gd name="connsiteY0" fmla="*/ 10591 h 21182"/>
              <a:gd name="connsiteX1" fmla="*/ 699951 w 699951"/>
              <a:gd name="connsiteY1" fmla="*/ 10591 h 21182"/>
            </a:gdLst>
            <a:ahLst/>
            <a:cxnLst>
              <a:cxn ang="0">
                <a:pos x="connsiteX0" y="connsiteY0"/>
              </a:cxn>
              <a:cxn ang="0">
                <a:pos x="connsiteX1" y="connsiteY1"/>
              </a:cxn>
            </a:cxnLst>
            <a:rect l="l" t="t" r="r" b="b"/>
            <a:pathLst>
              <a:path w="699951" h="21182">
                <a:moveTo>
                  <a:pt x="0" y="10591"/>
                </a:moveTo>
                <a:lnTo>
                  <a:pt x="699951"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5176" tIns="-6907" rIns="345177" bIns="-6909" numCol="1" spcCol="1270" anchor="ctr" anchorCtr="0">
            <a:noAutofit/>
          </a:bodyPr>
          <a:lstStyle/>
          <a:p>
            <a:pPr lvl="0" algn="ctr" defTabSz="311150">
              <a:lnSpc>
                <a:spcPct val="90000"/>
              </a:lnSpc>
              <a:spcBef>
                <a:spcPct val="0"/>
              </a:spcBef>
              <a:spcAft>
                <a:spcPct val="35000"/>
              </a:spcAft>
            </a:pPr>
            <a:endParaRPr lang="cs-CZ" sz="700" kern="1200"/>
          </a:p>
        </p:txBody>
      </p:sp>
      <p:sp>
        <p:nvSpPr>
          <p:cNvPr id="21" name="Volný tvar 20"/>
          <p:cNvSpPr/>
          <p:nvPr/>
        </p:nvSpPr>
        <p:spPr>
          <a:xfrm>
            <a:off x="2534229" y="1711854"/>
            <a:ext cx="1245683" cy="743999"/>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39" name="TextovéPole 38"/>
          <p:cNvSpPr txBox="1"/>
          <p:nvPr/>
        </p:nvSpPr>
        <p:spPr>
          <a:xfrm>
            <a:off x="455834" y="4379934"/>
            <a:ext cx="2315966" cy="2554545"/>
          </a:xfrm>
          <a:prstGeom prst="rect">
            <a:avLst/>
          </a:prstGeom>
          <a:noFill/>
        </p:spPr>
        <p:txBody>
          <a:bodyPr wrap="square" rtlCol="0">
            <a:spAutoFit/>
          </a:bodyPr>
          <a:lstStyle/>
          <a:p>
            <a:r>
              <a:rPr lang="cs-CZ" sz="1600" dirty="0" smtClean="0"/>
              <a:t>1. Téma </a:t>
            </a:r>
            <a:r>
              <a:rPr lang="cs-CZ" sz="1600" dirty="0"/>
              <a:t>– patří do našeho časopisu?</a:t>
            </a:r>
          </a:p>
          <a:p>
            <a:r>
              <a:rPr lang="cs-CZ" sz="1600" dirty="0" smtClean="0"/>
              <a:t>2. (Počet znaků/slov)</a:t>
            </a:r>
            <a:endParaRPr lang="cs-CZ" sz="1600" dirty="0"/>
          </a:p>
          <a:p>
            <a:r>
              <a:rPr lang="cs-CZ" sz="1600" dirty="0" smtClean="0"/>
              <a:t>3. Citační </a:t>
            </a:r>
            <a:r>
              <a:rPr lang="cs-CZ" sz="1600" dirty="0"/>
              <a:t>styl</a:t>
            </a:r>
          </a:p>
          <a:p>
            <a:r>
              <a:rPr lang="cs-CZ" sz="1600" dirty="0" smtClean="0"/>
              <a:t>4. Formální </a:t>
            </a:r>
            <a:r>
              <a:rPr lang="cs-CZ" sz="1600" dirty="0"/>
              <a:t>uspořádání článku</a:t>
            </a:r>
          </a:p>
          <a:p>
            <a:r>
              <a:rPr lang="cs-CZ" sz="1600" dirty="0" smtClean="0"/>
              <a:t>5. Obsah </a:t>
            </a:r>
            <a:r>
              <a:rPr lang="cs-CZ" sz="1600" dirty="0"/>
              <a:t>– kvalita, novost, přínos k </a:t>
            </a:r>
            <a:r>
              <a:rPr lang="cs-CZ" sz="1600" dirty="0" smtClean="0"/>
              <a:t>oboru</a:t>
            </a:r>
          </a:p>
          <a:p>
            <a:r>
              <a:rPr lang="cs-CZ" sz="1600" dirty="0" smtClean="0"/>
              <a:t>6. </a:t>
            </a:r>
            <a:r>
              <a:rPr lang="cs-CZ" sz="1600" dirty="0"/>
              <a:t>J</a:t>
            </a:r>
            <a:r>
              <a:rPr lang="cs-CZ" sz="1600" dirty="0" smtClean="0"/>
              <a:t>azyk</a:t>
            </a:r>
            <a:endParaRPr lang="cs-CZ" sz="1600" dirty="0"/>
          </a:p>
          <a:p>
            <a:endParaRPr lang="cs-CZ" sz="1600" dirty="0"/>
          </a:p>
        </p:txBody>
      </p:sp>
      <p:sp>
        <p:nvSpPr>
          <p:cNvPr id="3" name="Zaoblený obdélník 2"/>
          <p:cNvSpPr/>
          <p:nvPr/>
        </p:nvSpPr>
        <p:spPr>
          <a:xfrm>
            <a:off x="4139952" y="1124744"/>
            <a:ext cx="4824536" cy="5616624"/>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cs-CZ" b="1" dirty="0" smtClean="0"/>
              <a:t>Nejčastější důvody </a:t>
            </a:r>
            <a:r>
              <a:rPr lang="cs-CZ" b="1" dirty="0" err="1" smtClean="0"/>
              <a:t>desk</a:t>
            </a:r>
            <a:r>
              <a:rPr lang="cs-CZ" b="1" dirty="0" smtClean="0"/>
              <a:t> </a:t>
            </a:r>
            <a:r>
              <a:rPr lang="cs-CZ" b="1" dirty="0" err="1" smtClean="0"/>
              <a:t>rejection</a:t>
            </a:r>
            <a:r>
              <a:rPr lang="cs-CZ" b="1" dirty="0" smtClean="0"/>
              <a:t> v </a:t>
            </a:r>
            <a:r>
              <a:rPr lang="cs-CZ" b="1" dirty="0" err="1" smtClean="0"/>
              <a:t>Cyberpsychology</a:t>
            </a:r>
            <a:r>
              <a:rPr lang="cs-CZ" b="1" dirty="0" smtClean="0"/>
              <a:t>:</a:t>
            </a:r>
          </a:p>
          <a:p>
            <a:pPr marL="285750" indent="-285750">
              <a:buFontTx/>
              <a:buChar char="-"/>
            </a:pPr>
            <a:r>
              <a:rPr lang="cs-CZ" dirty="0" smtClean="0">
                <a:solidFill>
                  <a:schemeClr val="tx1">
                    <a:lumMod val="65000"/>
                    <a:lumOff val="35000"/>
                  </a:schemeClr>
                </a:solidFill>
              </a:rPr>
              <a:t>APA styl</a:t>
            </a:r>
          </a:p>
          <a:p>
            <a:pPr marL="285750" indent="-285750">
              <a:buFontTx/>
              <a:buChar char="-"/>
            </a:pPr>
            <a:r>
              <a:rPr lang="cs-CZ" dirty="0">
                <a:solidFill>
                  <a:schemeClr val="tx1">
                    <a:lumMod val="65000"/>
                    <a:lumOff val="35000"/>
                  </a:schemeClr>
                </a:solidFill>
              </a:rPr>
              <a:t>Jazyk</a:t>
            </a:r>
            <a:endParaRPr lang="cs-CZ" dirty="0" smtClean="0">
              <a:solidFill>
                <a:schemeClr val="tx1">
                  <a:lumMod val="65000"/>
                  <a:lumOff val="35000"/>
                </a:schemeClr>
              </a:solidFill>
            </a:endParaRPr>
          </a:p>
          <a:p>
            <a:pPr marL="285750" indent="-285750">
              <a:buFontTx/>
              <a:buChar char="-"/>
            </a:pPr>
            <a:r>
              <a:rPr lang="cs-CZ" dirty="0" smtClean="0"/>
              <a:t>Článek nesedí do zaměření časopisu</a:t>
            </a:r>
          </a:p>
          <a:p>
            <a:pPr marL="742950" lvl="1" indent="-285750">
              <a:buFontTx/>
              <a:buChar char="-"/>
            </a:pPr>
            <a:r>
              <a:rPr lang="cs-CZ" dirty="0" err="1"/>
              <a:t>t</a:t>
            </a:r>
            <a:r>
              <a:rPr lang="cs-CZ" dirty="0" err="1" smtClean="0"/>
              <a:t>ématicky</a:t>
            </a:r>
            <a:r>
              <a:rPr lang="cs-CZ" dirty="0" smtClean="0"/>
              <a:t>, formou (je to spíš kapitola, esej…)</a:t>
            </a:r>
          </a:p>
          <a:p>
            <a:pPr marL="285750" indent="-285750">
              <a:buFontTx/>
              <a:buChar char="-"/>
            </a:pPr>
            <a:r>
              <a:rPr lang="cs-CZ" dirty="0" smtClean="0"/>
              <a:t>Článek nepřináší nové a zajímavé poznatky</a:t>
            </a:r>
          </a:p>
          <a:p>
            <a:pPr marL="285750" indent="-285750">
              <a:buFontTx/>
              <a:buChar char="-"/>
            </a:pPr>
            <a:r>
              <a:rPr lang="cs-CZ" dirty="0" smtClean="0"/>
              <a:t>V článku chybí informace důležité pro jeho adekvátní zhodnocení</a:t>
            </a:r>
          </a:p>
          <a:p>
            <a:pPr marL="742950" lvl="1" indent="-285750">
              <a:buFontTx/>
              <a:buChar char="-"/>
            </a:pPr>
            <a:r>
              <a:rPr lang="cs-CZ" dirty="0" smtClean="0"/>
              <a:t>např. nedostatečně popsané </a:t>
            </a:r>
            <a:r>
              <a:rPr lang="cs-CZ" dirty="0" err="1" smtClean="0"/>
              <a:t>measures</a:t>
            </a:r>
            <a:r>
              <a:rPr lang="cs-CZ" dirty="0" smtClean="0"/>
              <a:t>, vzorek či analýza</a:t>
            </a:r>
          </a:p>
          <a:p>
            <a:pPr marL="285750" indent="-285750">
              <a:buFontTx/>
              <a:buChar char="-"/>
            </a:pPr>
            <a:r>
              <a:rPr lang="cs-CZ" dirty="0" smtClean="0"/>
              <a:t>Neadekvátní vzorek pro provedenou analýzu a úroveň generalizací</a:t>
            </a:r>
          </a:p>
          <a:p>
            <a:pPr marL="285750" indent="-285750">
              <a:buFontTx/>
              <a:buChar char="-"/>
            </a:pPr>
            <a:r>
              <a:rPr lang="cs-CZ" dirty="0" smtClean="0"/>
              <a:t>V článku chybí odůvodnění – proč je zajímavé se tématem zabývat</a:t>
            </a:r>
            <a:endParaRPr lang="cs-CZ" dirty="0"/>
          </a:p>
        </p:txBody>
      </p:sp>
    </p:spTree>
    <p:extLst>
      <p:ext uri="{BB962C8B-B14F-4D97-AF65-F5344CB8AC3E}">
        <p14:creationId xmlns:p14="http://schemas.microsoft.com/office/powerpoint/2010/main" val="39211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 calcmode="lin" valueType="num">
                                      <p:cBhvr additive="base">
                                        <p:cTn id="22"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9">
                                            <p:txEl>
                                              <p:pRg st="1" end="1"/>
                                            </p:txEl>
                                          </p:spTgt>
                                        </p:tgtEl>
                                        <p:attrNameLst>
                                          <p:attrName>style.visibility</p:attrName>
                                        </p:attrNameLst>
                                      </p:cBhvr>
                                      <p:to>
                                        <p:strVal val="visible"/>
                                      </p:to>
                                    </p:set>
                                    <p:anim calcmode="lin" valueType="num">
                                      <p:cBhvr additive="base">
                                        <p:cTn id="28" dur="500" fill="hold"/>
                                        <p:tgtEl>
                                          <p:spTgt spid="39">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9">
                                            <p:txEl>
                                              <p:pRg st="2" end="2"/>
                                            </p:txEl>
                                          </p:spTgt>
                                        </p:tgtEl>
                                        <p:attrNameLst>
                                          <p:attrName>style.visibility</p:attrName>
                                        </p:attrNameLst>
                                      </p:cBhvr>
                                      <p:to>
                                        <p:strVal val="visible"/>
                                      </p:to>
                                    </p:set>
                                    <p:anim calcmode="lin" valueType="num">
                                      <p:cBhvr additive="base">
                                        <p:cTn id="34" dur="500" fill="hold"/>
                                        <p:tgtEl>
                                          <p:spTgt spid="3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9">
                                            <p:txEl>
                                              <p:pRg st="3" end="3"/>
                                            </p:txEl>
                                          </p:spTgt>
                                        </p:tgtEl>
                                        <p:attrNameLst>
                                          <p:attrName>style.visibility</p:attrName>
                                        </p:attrNameLst>
                                      </p:cBhvr>
                                      <p:to>
                                        <p:strVal val="visible"/>
                                      </p:to>
                                    </p:set>
                                    <p:anim calcmode="lin" valueType="num">
                                      <p:cBhvr additive="base">
                                        <p:cTn id="40" dur="500" fill="hold"/>
                                        <p:tgtEl>
                                          <p:spTgt spid="39">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9">
                                            <p:txEl>
                                              <p:pRg st="4" end="4"/>
                                            </p:txEl>
                                          </p:spTgt>
                                        </p:tgtEl>
                                        <p:attrNameLst>
                                          <p:attrName>style.visibility</p:attrName>
                                        </p:attrNameLst>
                                      </p:cBhvr>
                                      <p:to>
                                        <p:strVal val="visible"/>
                                      </p:to>
                                    </p:set>
                                    <p:anim calcmode="lin" valueType="num">
                                      <p:cBhvr additive="base">
                                        <p:cTn id="46" dur="500" fill="hold"/>
                                        <p:tgtEl>
                                          <p:spTgt spid="39">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9">
                                            <p:txEl>
                                              <p:pRg st="5" end="5"/>
                                            </p:txEl>
                                          </p:spTgt>
                                        </p:tgtEl>
                                        <p:attrNameLst>
                                          <p:attrName>style.visibility</p:attrName>
                                        </p:attrNameLst>
                                      </p:cBhvr>
                                      <p:to>
                                        <p:strVal val="visible"/>
                                      </p:to>
                                    </p:set>
                                    <p:anim calcmode="lin" valueType="num">
                                      <p:cBhvr additive="base">
                                        <p:cTn id="52" dur="500" fill="hold"/>
                                        <p:tgtEl>
                                          <p:spTgt spid="39">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1" end="1"/>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2" end="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7" grpId="0" animBg="1"/>
      <p:bldP spid="19" grpId="0" animBg="1"/>
      <p:bldP spid="20" grpId="0" animBg="1"/>
      <p:bldP spid="21"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6856" y="0"/>
            <a:ext cx="8229600" cy="1143000"/>
          </a:xfrm>
        </p:spPr>
        <p:txBody>
          <a:bodyPr/>
          <a:lstStyle/>
          <a:p>
            <a:r>
              <a:rPr lang="cs-CZ" dirty="0" err="1" smtClean="0"/>
              <a:t>Submission</a:t>
            </a:r>
            <a:r>
              <a:rPr lang="cs-CZ" dirty="0" smtClean="0"/>
              <a:t> </a:t>
            </a:r>
            <a:r>
              <a:rPr lang="cs-CZ" dirty="0" smtClean="0">
                <a:sym typeface="Wingdings" pitchFamily="2" charset="2"/>
              </a:rPr>
              <a:t> </a:t>
            </a:r>
            <a:r>
              <a:rPr lang="cs-CZ" dirty="0" err="1" smtClean="0">
                <a:sym typeface="Wingdings" pitchFamily="2" charset="2"/>
              </a:rPr>
              <a:t>Publication</a:t>
            </a:r>
            <a:endParaRPr lang="cs-CZ" dirty="0"/>
          </a:p>
        </p:txBody>
      </p:sp>
      <p:sp>
        <p:nvSpPr>
          <p:cNvPr id="17" name="Volný tvar 16"/>
          <p:cNvSpPr/>
          <p:nvPr/>
        </p:nvSpPr>
        <p:spPr>
          <a:xfrm>
            <a:off x="251520" y="2426195"/>
            <a:ext cx="826379" cy="738860"/>
          </a:xfrm>
          <a:custGeom>
            <a:avLst/>
            <a:gdLst>
              <a:gd name="connsiteX0" fmla="*/ 0 w 826379"/>
              <a:gd name="connsiteY0" fmla="*/ 73886 h 738860"/>
              <a:gd name="connsiteX1" fmla="*/ 73886 w 826379"/>
              <a:gd name="connsiteY1" fmla="*/ 0 h 738860"/>
              <a:gd name="connsiteX2" fmla="*/ 752493 w 826379"/>
              <a:gd name="connsiteY2" fmla="*/ 0 h 738860"/>
              <a:gd name="connsiteX3" fmla="*/ 826379 w 826379"/>
              <a:gd name="connsiteY3" fmla="*/ 73886 h 738860"/>
              <a:gd name="connsiteX4" fmla="*/ 826379 w 826379"/>
              <a:gd name="connsiteY4" fmla="*/ 664974 h 738860"/>
              <a:gd name="connsiteX5" fmla="*/ 752493 w 826379"/>
              <a:gd name="connsiteY5" fmla="*/ 738860 h 738860"/>
              <a:gd name="connsiteX6" fmla="*/ 73886 w 826379"/>
              <a:gd name="connsiteY6" fmla="*/ 738860 h 738860"/>
              <a:gd name="connsiteX7" fmla="*/ 0 w 826379"/>
              <a:gd name="connsiteY7" fmla="*/ 664974 h 738860"/>
              <a:gd name="connsiteX8" fmla="*/ 0 w 826379"/>
              <a:gd name="connsiteY8" fmla="*/ 73886 h 7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379" h="738860">
                <a:moveTo>
                  <a:pt x="0" y="73886"/>
                </a:moveTo>
                <a:cubicBezTo>
                  <a:pt x="0" y="33080"/>
                  <a:pt x="33080" y="0"/>
                  <a:pt x="73886" y="0"/>
                </a:cubicBezTo>
                <a:lnTo>
                  <a:pt x="752493" y="0"/>
                </a:lnTo>
                <a:cubicBezTo>
                  <a:pt x="793299" y="0"/>
                  <a:pt x="826379" y="33080"/>
                  <a:pt x="826379" y="73886"/>
                </a:cubicBezTo>
                <a:lnTo>
                  <a:pt x="826379" y="664974"/>
                </a:lnTo>
                <a:cubicBezTo>
                  <a:pt x="826379" y="705780"/>
                  <a:pt x="793299" y="738860"/>
                  <a:pt x="752493" y="738860"/>
                </a:cubicBezTo>
                <a:lnTo>
                  <a:pt x="73886" y="738860"/>
                </a:lnTo>
                <a:cubicBezTo>
                  <a:pt x="33080" y="738860"/>
                  <a:pt x="0" y="705780"/>
                  <a:pt x="0" y="664974"/>
                </a:cubicBezTo>
                <a:lnTo>
                  <a:pt x="0" y="73886"/>
                </a:lnTo>
                <a:close/>
              </a:path>
            </a:pathLst>
          </a:custGeom>
          <a:effectLst>
            <a:glow rad="139700">
              <a:schemeClr val="accent1">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spcFirstLastPara="0" vert="horz" wrap="square" lIns="29260" tIns="29260" rIns="29260" bIns="29260" numCol="1" spcCol="1270" anchor="ctr" anchorCtr="0">
            <a:noAutofit/>
          </a:bodyPr>
          <a:lstStyle/>
          <a:p>
            <a:pPr lvl="0" algn="ctr" defTabSz="533400">
              <a:lnSpc>
                <a:spcPct val="90000"/>
              </a:lnSpc>
              <a:spcBef>
                <a:spcPct val="0"/>
              </a:spcBef>
              <a:spcAft>
                <a:spcPct val="35000"/>
              </a:spcAft>
            </a:pPr>
            <a:r>
              <a:rPr lang="cs-CZ" sz="1200" b="1" kern="1200" dirty="0" err="1" smtClean="0"/>
              <a:t>Submit</a:t>
            </a:r>
            <a:r>
              <a:rPr lang="cs-CZ" sz="1200" b="1" kern="1200" dirty="0" smtClean="0"/>
              <a:t>!</a:t>
            </a:r>
            <a:endParaRPr lang="cs-CZ" sz="1200" b="1" kern="1200" dirty="0"/>
          </a:p>
        </p:txBody>
      </p:sp>
      <p:sp>
        <p:nvSpPr>
          <p:cNvPr id="19" name="Volný tvar 18"/>
          <p:cNvSpPr/>
          <p:nvPr/>
        </p:nvSpPr>
        <p:spPr>
          <a:xfrm>
            <a:off x="1177743" y="2083940"/>
            <a:ext cx="1101633" cy="1468824"/>
          </a:xfrm>
          <a:custGeom>
            <a:avLst/>
            <a:gdLst>
              <a:gd name="connsiteX0" fmla="*/ 0 w 1101633"/>
              <a:gd name="connsiteY0" fmla="*/ 367206 h 1468824"/>
              <a:gd name="connsiteX1" fmla="*/ 550817 w 1101633"/>
              <a:gd name="connsiteY1" fmla="*/ 367206 h 1468824"/>
              <a:gd name="connsiteX2" fmla="*/ 550817 w 1101633"/>
              <a:gd name="connsiteY2" fmla="*/ 0 h 1468824"/>
              <a:gd name="connsiteX3" fmla="*/ 1101633 w 1101633"/>
              <a:gd name="connsiteY3" fmla="*/ 734412 h 1468824"/>
              <a:gd name="connsiteX4" fmla="*/ 550817 w 1101633"/>
              <a:gd name="connsiteY4" fmla="*/ 1468824 h 1468824"/>
              <a:gd name="connsiteX5" fmla="*/ 550817 w 1101633"/>
              <a:gd name="connsiteY5" fmla="*/ 1101618 h 1468824"/>
              <a:gd name="connsiteX6" fmla="*/ 0 w 1101633"/>
              <a:gd name="connsiteY6" fmla="*/ 1101618 h 1468824"/>
              <a:gd name="connsiteX7" fmla="*/ 0 w 1101633"/>
              <a:gd name="connsiteY7" fmla="*/ 367206 h 146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33" h="1468824">
                <a:moveTo>
                  <a:pt x="0" y="367206"/>
                </a:moveTo>
                <a:lnTo>
                  <a:pt x="550817" y="367206"/>
                </a:lnTo>
                <a:lnTo>
                  <a:pt x="550817" y="0"/>
                </a:lnTo>
                <a:lnTo>
                  <a:pt x="1101633" y="734412"/>
                </a:lnTo>
                <a:lnTo>
                  <a:pt x="550817" y="1468824"/>
                </a:lnTo>
                <a:lnTo>
                  <a:pt x="550817" y="1101618"/>
                </a:lnTo>
                <a:lnTo>
                  <a:pt x="0" y="1101618"/>
                </a:lnTo>
                <a:lnTo>
                  <a:pt x="0" y="367206"/>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376096" rIns="284298" bIns="376096" numCol="1" spcCol="1270" anchor="ctr" anchorCtr="0">
            <a:noAutofit/>
          </a:bodyPr>
          <a:lstStyle/>
          <a:p>
            <a:pPr lvl="0" algn="ctr" defTabSz="622300">
              <a:lnSpc>
                <a:spcPct val="90000"/>
              </a:lnSpc>
              <a:spcBef>
                <a:spcPct val="0"/>
              </a:spcBef>
              <a:spcAft>
                <a:spcPct val="35000"/>
              </a:spcAft>
            </a:pPr>
            <a:r>
              <a:rPr lang="cs-CZ" sz="1400" kern="1200" dirty="0" smtClean="0"/>
              <a:t>Hodnocení editora</a:t>
            </a:r>
            <a:endParaRPr lang="cs-CZ" sz="1400" kern="1200" dirty="0"/>
          </a:p>
        </p:txBody>
      </p:sp>
      <p:sp>
        <p:nvSpPr>
          <p:cNvPr id="20" name="Volný tvar 19"/>
          <p:cNvSpPr/>
          <p:nvPr/>
        </p:nvSpPr>
        <p:spPr>
          <a:xfrm rot="17658378">
            <a:off x="2073455" y="2488807"/>
            <a:ext cx="699951" cy="21182"/>
          </a:xfrm>
          <a:custGeom>
            <a:avLst/>
            <a:gdLst>
              <a:gd name="connsiteX0" fmla="*/ 0 w 699951"/>
              <a:gd name="connsiteY0" fmla="*/ 10591 h 21182"/>
              <a:gd name="connsiteX1" fmla="*/ 699951 w 699951"/>
              <a:gd name="connsiteY1" fmla="*/ 10591 h 21182"/>
            </a:gdLst>
            <a:ahLst/>
            <a:cxnLst>
              <a:cxn ang="0">
                <a:pos x="connsiteX0" y="connsiteY0"/>
              </a:cxn>
              <a:cxn ang="0">
                <a:pos x="connsiteX1" y="connsiteY1"/>
              </a:cxn>
            </a:cxnLst>
            <a:rect l="l" t="t" r="r" b="b"/>
            <a:pathLst>
              <a:path w="699951" h="21182">
                <a:moveTo>
                  <a:pt x="0" y="10591"/>
                </a:moveTo>
                <a:lnTo>
                  <a:pt x="699951"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5176" tIns="-6907" rIns="345177" bIns="-6909" numCol="1" spcCol="1270" anchor="ctr" anchorCtr="0">
            <a:noAutofit/>
          </a:bodyPr>
          <a:lstStyle/>
          <a:p>
            <a:pPr lvl="0" algn="ctr" defTabSz="311150">
              <a:lnSpc>
                <a:spcPct val="90000"/>
              </a:lnSpc>
              <a:spcBef>
                <a:spcPct val="0"/>
              </a:spcBef>
              <a:spcAft>
                <a:spcPct val="35000"/>
              </a:spcAft>
            </a:pPr>
            <a:endParaRPr lang="cs-CZ" sz="700" kern="1200"/>
          </a:p>
        </p:txBody>
      </p:sp>
      <p:sp>
        <p:nvSpPr>
          <p:cNvPr id="21" name="Volný tvar 20"/>
          <p:cNvSpPr/>
          <p:nvPr/>
        </p:nvSpPr>
        <p:spPr>
          <a:xfrm>
            <a:off x="2534229" y="1711854"/>
            <a:ext cx="1245683" cy="743999"/>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3" name="Zaoblený obdélník 2"/>
          <p:cNvSpPr/>
          <p:nvPr/>
        </p:nvSpPr>
        <p:spPr>
          <a:xfrm>
            <a:off x="4139952" y="1124744"/>
            <a:ext cx="4824536" cy="5627670"/>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cs-CZ" b="1" dirty="0" smtClean="0"/>
              <a:t>Nejčastější důvody </a:t>
            </a:r>
            <a:r>
              <a:rPr lang="cs-CZ" b="1" dirty="0" err="1" smtClean="0"/>
              <a:t>desk</a:t>
            </a:r>
            <a:r>
              <a:rPr lang="cs-CZ" b="1" dirty="0" smtClean="0"/>
              <a:t> </a:t>
            </a:r>
            <a:r>
              <a:rPr lang="cs-CZ" b="1" dirty="0" err="1" smtClean="0"/>
              <a:t>rejection</a:t>
            </a:r>
            <a:r>
              <a:rPr lang="cs-CZ" b="1" dirty="0" smtClean="0"/>
              <a:t> v </a:t>
            </a:r>
            <a:r>
              <a:rPr lang="cs-CZ" b="1" dirty="0" err="1" smtClean="0"/>
              <a:t>Cyberpsychology</a:t>
            </a:r>
            <a:r>
              <a:rPr lang="cs-CZ" b="1" dirty="0" smtClean="0"/>
              <a:t>:</a:t>
            </a:r>
          </a:p>
          <a:p>
            <a:pPr marL="285750" indent="-285750">
              <a:buFontTx/>
              <a:buChar char="-"/>
            </a:pPr>
            <a:r>
              <a:rPr lang="cs-CZ" dirty="0" smtClean="0">
                <a:solidFill>
                  <a:schemeClr val="tx1">
                    <a:lumMod val="65000"/>
                    <a:lumOff val="35000"/>
                  </a:schemeClr>
                </a:solidFill>
              </a:rPr>
              <a:t>APA styl</a:t>
            </a:r>
          </a:p>
          <a:p>
            <a:pPr marL="285750" indent="-285750">
              <a:buFontTx/>
              <a:buChar char="-"/>
            </a:pPr>
            <a:r>
              <a:rPr lang="cs-CZ" dirty="0">
                <a:solidFill>
                  <a:schemeClr val="tx1">
                    <a:lumMod val="65000"/>
                    <a:lumOff val="35000"/>
                  </a:schemeClr>
                </a:solidFill>
              </a:rPr>
              <a:t>Jazyk</a:t>
            </a:r>
            <a:endParaRPr lang="cs-CZ" dirty="0" smtClean="0">
              <a:solidFill>
                <a:schemeClr val="tx1">
                  <a:lumMod val="65000"/>
                  <a:lumOff val="35000"/>
                </a:schemeClr>
              </a:solidFill>
            </a:endParaRPr>
          </a:p>
          <a:p>
            <a:pPr marL="285750" indent="-285750">
              <a:buFontTx/>
              <a:buChar char="-"/>
            </a:pPr>
            <a:r>
              <a:rPr lang="cs-CZ" dirty="0" smtClean="0"/>
              <a:t>Článek nesedí do zaměření časopisu</a:t>
            </a:r>
          </a:p>
          <a:p>
            <a:pPr marL="742950" lvl="1" indent="-285750">
              <a:buFontTx/>
              <a:buChar char="-"/>
            </a:pPr>
            <a:r>
              <a:rPr lang="cs-CZ" dirty="0" err="1"/>
              <a:t>t</a:t>
            </a:r>
            <a:r>
              <a:rPr lang="cs-CZ" dirty="0" err="1" smtClean="0"/>
              <a:t>ématicky</a:t>
            </a:r>
            <a:r>
              <a:rPr lang="cs-CZ" dirty="0" smtClean="0"/>
              <a:t>, formou (je to spíš kapitola, esej…)</a:t>
            </a:r>
          </a:p>
          <a:p>
            <a:pPr marL="285750" indent="-285750">
              <a:buFontTx/>
              <a:buChar char="-"/>
            </a:pPr>
            <a:r>
              <a:rPr lang="cs-CZ" dirty="0" smtClean="0"/>
              <a:t>Článek nepřináší nové a zajímavé poznatky</a:t>
            </a:r>
          </a:p>
          <a:p>
            <a:pPr marL="285750" indent="-285750">
              <a:buFontTx/>
              <a:buChar char="-"/>
            </a:pPr>
            <a:r>
              <a:rPr lang="cs-CZ" dirty="0" smtClean="0"/>
              <a:t>V článku chybí informace důležité pro jeho adekvátní zhodnocení</a:t>
            </a:r>
          </a:p>
          <a:p>
            <a:pPr marL="742950" lvl="1" indent="-285750">
              <a:buFontTx/>
              <a:buChar char="-"/>
            </a:pPr>
            <a:r>
              <a:rPr lang="cs-CZ" dirty="0" smtClean="0"/>
              <a:t>např. nedostatečně popsané </a:t>
            </a:r>
            <a:r>
              <a:rPr lang="cs-CZ" dirty="0" err="1" smtClean="0"/>
              <a:t>measures</a:t>
            </a:r>
            <a:r>
              <a:rPr lang="cs-CZ" dirty="0" smtClean="0"/>
              <a:t>, vzorek či analýza</a:t>
            </a:r>
          </a:p>
          <a:p>
            <a:pPr marL="285750" indent="-285750">
              <a:buFontTx/>
              <a:buChar char="-"/>
            </a:pPr>
            <a:r>
              <a:rPr lang="cs-CZ" dirty="0" smtClean="0"/>
              <a:t>Neadekvátní vzorek pro provedenou analýzu a úroveň generalizací</a:t>
            </a:r>
          </a:p>
          <a:p>
            <a:pPr marL="285750" indent="-285750">
              <a:buFontTx/>
              <a:buChar char="-"/>
            </a:pPr>
            <a:r>
              <a:rPr lang="cs-CZ" dirty="0" smtClean="0"/>
              <a:t>V článku chybí odůvodnění – proč je zajímavé se tématem zabývat</a:t>
            </a:r>
            <a:endParaRPr lang="cs-CZ" dirty="0"/>
          </a:p>
        </p:txBody>
      </p:sp>
      <p:sp>
        <p:nvSpPr>
          <p:cNvPr id="4" name="Zaoblený obdélník 3"/>
          <p:cNvSpPr/>
          <p:nvPr/>
        </p:nvSpPr>
        <p:spPr>
          <a:xfrm>
            <a:off x="107503" y="3501008"/>
            <a:ext cx="3888433" cy="1584176"/>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cs-CZ" b="1" dirty="0" smtClean="0"/>
              <a:t>Direct </a:t>
            </a:r>
            <a:r>
              <a:rPr lang="cs-CZ" b="1" dirty="0" err="1" smtClean="0"/>
              <a:t>rejects</a:t>
            </a:r>
            <a:r>
              <a:rPr lang="cs-CZ" b="1" dirty="0" smtClean="0"/>
              <a:t> v </a:t>
            </a:r>
            <a:r>
              <a:rPr lang="cs-CZ" b="1" dirty="0" err="1" smtClean="0"/>
              <a:t>Cyberpsychology</a:t>
            </a:r>
            <a:r>
              <a:rPr lang="cs-CZ" b="1" dirty="0" smtClean="0"/>
              <a:t>: </a:t>
            </a:r>
          </a:p>
          <a:p>
            <a:r>
              <a:rPr lang="cs-CZ" dirty="0" smtClean="0"/>
              <a:t>2012: 35%</a:t>
            </a:r>
          </a:p>
          <a:p>
            <a:r>
              <a:rPr lang="cs-CZ" dirty="0" smtClean="0"/>
              <a:t>2013: 50%</a:t>
            </a:r>
          </a:p>
          <a:p>
            <a:r>
              <a:rPr lang="cs-CZ" dirty="0" smtClean="0"/>
              <a:t>2014: 44% </a:t>
            </a:r>
          </a:p>
          <a:p>
            <a:r>
              <a:rPr lang="cs-CZ" dirty="0" smtClean="0">
                <a:solidFill>
                  <a:schemeClr val="tx1">
                    <a:lumMod val="65000"/>
                    <a:lumOff val="35000"/>
                  </a:schemeClr>
                </a:solidFill>
              </a:rPr>
              <a:t>2015 (únor): 76%</a:t>
            </a:r>
            <a:endParaRPr lang="cs-CZ" dirty="0">
              <a:solidFill>
                <a:schemeClr val="tx1">
                  <a:lumMod val="65000"/>
                  <a:lumOff val="35000"/>
                </a:schemeClr>
              </a:solidFill>
            </a:endParaRPr>
          </a:p>
        </p:txBody>
      </p:sp>
      <p:sp>
        <p:nvSpPr>
          <p:cNvPr id="11" name="Zaoblený obdélník 10"/>
          <p:cNvSpPr/>
          <p:nvPr/>
        </p:nvSpPr>
        <p:spPr>
          <a:xfrm>
            <a:off x="107504" y="5157192"/>
            <a:ext cx="3888432" cy="1595222"/>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cs-CZ" b="1" dirty="0"/>
              <a:t>Direct </a:t>
            </a:r>
            <a:r>
              <a:rPr lang="cs-CZ" b="1" dirty="0" err="1"/>
              <a:t>rejects</a:t>
            </a:r>
            <a:r>
              <a:rPr lang="cs-CZ" b="1" dirty="0"/>
              <a:t> v </a:t>
            </a:r>
            <a:r>
              <a:rPr lang="cs-CZ" b="1" dirty="0" err="1"/>
              <a:t>Cyberpsychology</a:t>
            </a:r>
            <a:r>
              <a:rPr lang="cs-CZ" b="1" dirty="0"/>
              <a:t>: </a:t>
            </a:r>
          </a:p>
          <a:p>
            <a:r>
              <a:rPr lang="cs-CZ" dirty="0" smtClean="0"/>
              <a:t>(ve dnech)</a:t>
            </a:r>
          </a:p>
          <a:p>
            <a:r>
              <a:rPr lang="cs-CZ" dirty="0" smtClean="0"/>
              <a:t>2012: 14 (0-70)</a:t>
            </a:r>
            <a:endParaRPr lang="cs-CZ" dirty="0"/>
          </a:p>
          <a:p>
            <a:r>
              <a:rPr lang="cs-CZ" dirty="0" smtClean="0"/>
              <a:t>2013: 16 (0-134)</a:t>
            </a:r>
            <a:endParaRPr lang="cs-CZ" dirty="0"/>
          </a:p>
          <a:p>
            <a:r>
              <a:rPr lang="cs-CZ" dirty="0"/>
              <a:t>2014: </a:t>
            </a:r>
            <a:r>
              <a:rPr lang="cs-CZ" dirty="0" smtClean="0"/>
              <a:t>11 (0-43)</a:t>
            </a:r>
            <a:endParaRPr lang="cs-CZ" dirty="0"/>
          </a:p>
        </p:txBody>
      </p:sp>
    </p:spTree>
    <p:extLst>
      <p:ext uri="{BB962C8B-B14F-4D97-AF65-F5344CB8AC3E}">
        <p14:creationId xmlns:p14="http://schemas.microsoft.com/office/powerpoint/2010/main" val="113113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6856" y="0"/>
            <a:ext cx="8229600" cy="1143000"/>
          </a:xfrm>
        </p:spPr>
        <p:txBody>
          <a:bodyPr/>
          <a:lstStyle/>
          <a:p>
            <a:r>
              <a:rPr lang="cs-CZ" dirty="0" err="1" smtClean="0"/>
              <a:t>Submission</a:t>
            </a:r>
            <a:r>
              <a:rPr lang="cs-CZ" dirty="0" smtClean="0"/>
              <a:t> </a:t>
            </a:r>
            <a:r>
              <a:rPr lang="cs-CZ" dirty="0" smtClean="0">
                <a:sym typeface="Wingdings" pitchFamily="2" charset="2"/>
              </a:rPr>
              <a:t> </a:t>
            </a:r>
            <a:r>
              <a:rPr lang="cs-CZ" dirty="0" err="1" smtClean="0">
                <a:sym typeface="Wingdings" pitchFamily="2" charset="2"/>
              </a:rPr>
              <a:t>Publication</a:t>
            </a:r>
            <a:endParaRPr lang="cs-CZ" dirty="0"/>
          </a:p>
        </p:txBody>
      </p:sp>
      <p:sp>
        <p:nvSpPr>
          <p:cNvPr id="17" name="Volný tvar 16"/>
          <p:cNvSpPr/>
          <p:nvPr/>
        </p:nvSpPr>
        <p:spPr>
          <a:xfrm>
            <a:off x="251520" y="2426195"/>
            <a:ext cx="826379" cy="738860"/>
          </a:xfrm>
          <a:custGeom>
            <a:avLst/>
            <a:gdLst>
              <a:gd name="connsiteX0" fmla="*/ 0 w 826379"/>
              <a:gd name="connsiteY0" fmla="*/ 73886 h 738860"/>
              <a:gd name="connsiteX1" fmla="*/ 73886 w 826379"/>
              <a:gd name="connsiteY1" fmla="*/ 0 h 738860"/>
              <a:gd name="connsiteX2" fmla="*/ 752493 w 826379"/>
              <a:gd name="connsiteY2" fmla="*/ 0 h 738860"/>
              <a:gd name="connsiteX3" fmla="*/ 826379 w 826379"/>
              <a:gd name="connsiteY3" fmla="*/ 73886 h 738860"/>
              <a:gd name="connsiteX4" fmla="*/ 826379 w 826379"/>
              <a:gd name="connsiteY4" fmla="*/ 664974 h 738860"/>
              <a:gd name="connsiteX5" fmla="*/ 752493 w 826379"/>
              <a:gd name="connsiteY5" fmla="*/ 738860 h 738860"/>
              <a:gd name="connsiteX6" fmla="*/ 73886 w 826379"/>
              <a:gd name="connsiteY6" fmla="*/ 738860 h 738860"/>
              <a:gd name="connsiteX7" fmla="*/ 0 w 826379"/>
              <a:gd name="connsiteY7" fmla="*/ 664974 h 738860"/>
              <a:gd name="connsiteX8" fmla="*/ 0 w 826379"/>
              <a:gd name="connsiteY8" fmla="*/ 73886 h 7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379" h="738860">
                <a:moveTo>
                  <a:pt x="0" y="73886"/>
                </a:moveTo>
                <a:cubicBezTo>
                  <a:pt x="0" y="33080"/>
                  <a:pt x="33080" y="0"/>
                  <a:pt x="73886" y="0"/>
                </a:cubicBezTo>
                <a:lnTo>
                  <a:pt x="752493" y="0"/>
                </a:lnTo>
                <a:cubicBezTo>
                  <a:pt x="793299" y="0"/>
                  <a:pt x="826379" y="33080"/>
                  <a:pt x="826379" y="73886"/>
                </a:cubicBezTo>
                <a:lnTo>
                  <a:pt x="826379" y="664974"/>
                </a:lnTo>
                <a:cubicBezTo>
                  <a:pt x="826379" y="705780"/>
                  <a:pt x="793299" y="738860"/>
                  <a:pt x="752493" y="738860"/>
                </a:cubicBezTo>
                <a:lnTo>
                  <a:pt x="73886" y="738860"/>
                </a:lnTo>
                <a:cubicBezTo>
                  <a:pt x="33080" y="738860"/>
                  <a:pt x="0" y="705780"/>
                  <a:pt x="0" y="664974"/>
                </a:cubicBezTo>
                <a:lnTo>
                  <a:pt x="0" y="73886"/>
                </a:lnTo>
                <a:close/>
              </a:path>
            </a:pathLst>
          </a:custGeom>
          <a:effectLst>
            <a:glow rad="139700">
              <a:schemeClr val="accent1">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spcFirstLastPara="0" vert="horz" wrap="square" lIns="29260" tIns="29260" rIns="29260" bIns="29260" numCol="1" spcCol="1270" anchor="ctr" anchorCtr="0">
            <a:noAutofit/>
          </a:bodyPr>
          <a:lstStyle/>
          <a:p>
            <a:pPr lvl="0" algn="ctr" defTabSz="533400">
              <a:lnSpc>
                <a:spcPct val="90000"/>
              </a:lnSpc>
              <a:spcBef>
                <a:spcPct val="0"/>
              </a:spcBef>
              <a:spcAft>
                <a:spcPct val="35000"/>
              </a:spcAft>
            </a:pPr>
            <a:r>
              <a:rPr lang="cs-CZ" sz="1200" b="1" kern="1200" dirty="0" err="1" smtClean="0"/>
              <a:t>Submit</a:t>
            </a:r>
            <a:r>
              <a:rPr lang="cs-CZ" sz="1200" b="1" kern="1200" dirty="0" smtClean="0"/>
              <a:t>!</a:t>
            </a:r>
            <a:endParaRPr lang="cs-CZ" sz="1200" b="1" kern="1200" dirty="0"/>
          </a:p>
        </p:txBody>
      </p:sp>
      <p:sp>
        <p:nvSpPr>
          <p:cNvPr id="19" name="Volný tvar 18"/>
          <p:cNvSpPr/>
          <p:nvPr/>
        </p:nvSpPr>
        <p:spPr>
          <a:xfrm>
            <a:off x="1177743" y="2083940"/>
            <a:ext cx="1101633" cy="1468824"/>
          </a:xfrm>
          <a:custGeom>
            <a:avLst/>
            <a:gdLst>
              <a:gd name="connsiteX0" fmla="*/ 0 w 1101633"/>
              <a:gd name="connsiteY0" fmla="*/ 367206 h 1468824"/>
              <a:gd name="connsiteX1" fmla="*/ 550817 w 1101633"/>
              <a:gd name="connsiteY1" fmla="*/ 367206 h 1468824"/>
              <a:gd name="connsiteX2" fmla="*/ 550817 w 1101633"/>
              <a:gd name="connsiteY2" fmla="*/ 0 h 1468824"/>
              <a:gd name="connsiteX3" fmla="*/ 1101633 w 1101633"/>
              <a:gd name="connsiteY3" fmla="*/ 734412 h 1468824"/>
              <a:gd name="connsiteX4" fmla="*/ 550817 w 1101633"/>
              <a:gd name="connsiteY4" fmla="*/ 1468824 h 1468824"/>
              <a:gd name="connsiteX5" fmla="*/ 550817 w 1101633"/>
              <a:gd name="connsiteY5" fmla="*/ 1101618 h 1468824"/>
              <a:gd name="connsiteX6" fmla="*/ 0 w 1101633"/>
              <a:gd name="connsiteY6" fmla="*/ 1101618 h 1468824"/>
              <a:gd name="connsiteX7" fmla="*/ 0 w 1101633"/>
              <a:gd name="connsiteY7" fmla="*/ 367206 h 146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33" h="1468824">
                <a:moveTo>
                  <a:pt x="0" y="367206"/>
                </a:moveTo>
                <a:lnTo>
                  <a:pt x="550817" y="367206"/>
                </a:lnTo>
                <a:lnTo>
                  <a:pt x="550817" y="0"/>
                </a:lnTo>
                <a:lnTo>
                  <a:pt x="1101633" y="734412"/>
                </a:lnTo>
                <a:lnTo>
                  <a:pt x="550817" y="1468824"/>
                </a:lnTo>
                <a:lnTo>
                  <a:pt x="550817" y="1101618"/>
                </a:lnTo>
                <a:lnTo>
                  <a:pt x="0" y="1101618"/>
                </a:lnTo>
                <a:lnTo>
                  <a:pt x="0" y="367206"/>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376096" rIns="284298" bIns="376096" numCol="1" spcCol="1270" anchor="ctr" anchorCtr="0">
            <a:noAutofit/>
          </a:bodyPr>
          <a:lstStyle/>
          <a:p>
            <a:pPr lvl="0" algn="ctr" defTabSz="622300">
              <a:lnSpc>
                <a:spcPct val="90000"/>
              </a:lnSpc>
              <a:spcBef>
                <a:spcPct val="0"/>
              </a:spcBef>
              <a:spcAft>
                <a:spcPct val="35000"/>
              </a:spcAft>
            </a:pPr>
            <a:r>
              <a:rPr lang="cs-CZ" sz="1400" kern="1200" smtClean="0"/>
              <a:t>Hodnocení </a:t>
            </a:r>
            <a:r>
              <a:rPr lang="cs-CZ" sz="1400" kern="1200" dirty="0" smtClean="0"/>
              <a:t>editora</a:t>
            </a:r>
            <a:endParaRPr lang="cs-CZ" sz="1400" kern="1200" dirty="0"/>
          </a:p>
        </p:txBody>
      </p:sp>
      <p:sp>
        <p:nvSpPr>
          <p:cNvPr id="20" name="Volný tvar 19"/>
          <p:cNvSpPr/>
          <p:nvPr/>
        </p:nvSpPr>
        <p:spPr>
          <a:xfrm rot="17658378">
            <a:off x="2073455" y="2488807"/>
            <a:ext cx="699951" cy="21182"/>
          </a:xfrm>
          <a:custGeom>
            <a:avLst/>
            <a:gdLst>
              <a:gd name="connsiteX0" fmla="*/ 0 w 699951"/>
              <a:gd name="connsiteY0" fmla="*/ 10591 h 21182"/>
              <a:gd name="connsiteX1" fmla="*/ 699951 w 699951"/>
              <a:gd name="connsiteY1" fmla="*/ 10591 h 21182"/>
            </a:gdLst>
            <a:ahLst/>
            <a:cxnLst>
              <a:cxn ang="0">
                <a:pos x="connsiteX0" y="connsiteY0"/>
              </a:cxn>
              <a:cxn ang="0">
                <a:pos x="connsiteX1" y="connsiteY1"/>
              </a:cxn>
            </a:cxnLst>
            <a:rect l="l" t="t" r="r" b="b"/>
            <a:pathLst>
              <a:path w="699951" h="21182">
                <a:moveTo>
                  <a:pt x="0" y="10591"/>
                </a:moveTo>
                <a:lnTo>
                  <a:pt x="699951"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5176" tIns="-6907" rIns="345177" bIns="-6909" numCol="1" spcCol="1270" anchor="ctr" anchorCtr="0">
            <a:noAutofit/>
          </a:bodyPr>
          <a:lstStyle/>
          <a:p>
            <a:pPr lvl="0" algn="ctr" defTabSz="311150">
              <a:lnSpc>
                <a:spcPct val="90000"/>
              </a:lnSpc>
              <a:spcBef>
                <a:spcPct val="0"/>
              </a:spcBef>
              <a:spcAft>
                <a:spcPct val="35000"/>
              </a:spcAft>
            </a:pPr>
            <a:endParaRPr lang="cs-CZ" sz="700" kern="1200"/>
          </a:p>
        </p:txBody>
      </p:sp>
      <p:sp>
        <p:nvSpPr>
          <p:cNvPr id="21" name="Volný tvar 20"/>
          <p:cNvSpPr/>
          <p:nvPr/>
        </p:nvSpPr>
        <p:spPr>
          <a:xfrm>
            <a:off x="2534229" y="1711854"/>
            <a:ext cx="1245683" cy="743999"/>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22" name="Volný tvar 21"/>
          <p:cNvSpPr/>
          <p:nvPr/>
        </p:nvSpPr>
        <p:spPr>
          <a:xfrm rot="21588827">
            <a:off x="2279375" y="2807292"/>
            <a:ext cx="288122" cy="21182"/>
          </a:xfrm>
          <a:custGeom>
            <a:avLst/>
            <a:gdLst>
              <a:gd name="connsiteX0" fmla="*/ 0 w 288122"/>
              <a:gd name="connsiteY0" fmla="*/ 10591 h 21182"/>
              <a:gd name="connsiteX1" fmla="*/ 288122 w 288122"/>
              <a:gd name="connsiteY1" fmla="*/ 10591 h 21182"/>
            </a:gdLst>
            <a:ahLst/>
            <a:cxnLst>
              <a:cxn ang="0">
                <a:pos x="connsiteX0" y="connsiteY0"/>
              </a:cxn>
              <a:cxn ang="0">
                <a:pos x="connsiteX1" y="connsiteY1"/>
              </a:cxn>
            </a:cxnLst>
            <a:rect l="l" t="t" r="r" b="b"/>
            <a:pathLst>
              <a:path w="288122" h="21182">
                <a:moveTo>
                  <a:pt x="0" y="10591"/>
                </a:moveTo>
                <a:lnTo>
                  <a:pt x="288122"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9558" tIns="3389" rIns="149557" bIns="3386" numCol="1" spcCol="1270" anchor="ctr" anchorCtr="0">
            <a:noAutofit/>
          </a:bodyPr>
          <a:lstStyle/>
          <a:p>
            <a:pPr lvl="0" algn="ctr" defTabSz="311150">
              <a:lnSpc>
                <a:spcPct val="90000"/>
              </a:lnSpc>
              <a:spcBef>
                <a:spcPct val="0"/>
              </a:spcBef>
              <a:spcAft>
                <a:spcPct val="35000"/>
              </a:spcAft>
            </a:pPr>
            <a:endParaRPr lang="cs-CZ" sz="700" kern="1200"/>
          </a:p>
        </p:txBody>
      </p:sp>
      <p:sp>
        <p:nvSpPr>
          <p:cNvPr id="23" name="Volný tvar 22"/>
          <p:cNvSpPr/>
          <p:nvPr/>
        </p:nvSpPr>
        <p:spPr>
          <a:xfrm>
            <a:off x="2567497" y="2542007"/>
            <a:ext cx="1212415" cy="594364"/>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(drobné úpravy)</a:t>
            </a:r>
            <a:endParaRPr lang="cs-CZ" sz="1400" kern="1200" dirty="0"/>
          </a:p>
        </p:txBody>
      </p:sp>
      <p:sp>
        <p:nvSpPr>
          <p:cNvPr id="24" name="Volný tvar 23"/>
          <p:cNvSpPr/>
          <p:nvPr/>
        </p:nvSpPr>
        <p:spPr>
          <a:xfrm rot="3937789">
            <a:off x="2074309" y="3125780"/>
            <a:ext cx="698254" cy="21182"/>
          </a:xfrm>
          <a:custGeom>
            <a:avLst/>
            <a:gdLst>
              <a:gd name="connsiteX0" fmla="*/ 0 w 698254"/>
              <a:gd name="connsiteY0" fmla="*/ 10591 h 21182"/>
              <a:gd name="connsiteX1" fmla="*/ 698254 w 698254"/>
              <a:gd name="connsiteY1" fmla="*/ 10591 h 21182"/>
            </a:gdLst>
            <a:ahLst/>
            <a:cxnLst>
              <a:cxn ang="0">
                <a:pos x="connsiteX0" y="connsiteY0"/>
              </a:cxn>
              <a:cxn ang="0">
                <a:pos x="connsiteX1" y="connsiteY1"/>
              </a:cxn>
            </a:cxnLst>
            <a:rect l="l" t="t" r="r" b="b"/>
            <a:pathLst>
              <a:path w="698254" h="21182">
                <a:moveTo>
                  <a:pt x="0" y="10591"/>
                </a:moveTo>
                <a:lnTo>
                  <a:pt x="698254"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4371" tIns="-6865" rIns="344371" bIns="-6866" numCol="1" spcCol="1270" anchor="ctr" anchorCtr="0">
            <a:noAutofit/>
          </a:bodyPr>
          <a:lstStyle/>
          <a:p>
            <a:pPr lvl="0" algn="ctr" defTabSz="311150">
              <a:lnSpc>
                <a:spcPct val="90000"/>
              </a:lnSpc>
              <a:spcBef>
                <a:spcPct val="0"/>
              </a:spcBef>
              <a:spcAft>
                <a:spcPct val="35000"/>
              </a:spcAft>
            </a:pPr>
            <a:endParaRPr lang="cs-CZ" sz="700" kern="1200"/>
          </a:p>
        </p:txBody>
      </p:sp>
      <p:sp>
        <p:nvSpPr>
          <p:cNvPr id="25" name="Volný tvar 24"/>
          <p:cNvSpPr/>
          <p:nvPr/>
        </p:nvSpPr>
        <p:spPr>
          <a:xfrm>
            <a:off x="2567497" y="3247432"/>
            <a:ext cx="1212415" cy="685624"/>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Přijetí do recenze</a:t>
            </a:r>
            <a:endParaRPr lang="cs-CZ" sz="1400" kern="1200" dirty="0"/>
          </a:p>
        </p:txBody>
      </p:sp>
      <p:sp>
        <p:nvSpPr>
          <p:cNvPr id="27" name="Volný tvar 26"/>
          <p:cNvSpPr/>
          <p:nvPr/>
        </p:nvSpPr>
        <p:spPr>
          <a:xfrm>
            <a:off x="3830407" y="2790391"/>
            <a:ext cx="1101633" cy="1574713"/>
          </a:xfrm>
          <a:custGeom>
            <a:avLst/>
            <a:gdLst>
              <a:gd name="connsiteX0" fmla="*/ 0 w 1101633"/>
              <a:gd name="connsiteY0" fmla="*/ 393678 h 1574713"/>
              <a:gd name="connsiteX1" fmla="*/ 550817 w 1101633"/>
              <a:gd name="connsiteY1" fmla="*/ 393678 h 1574713"/>
              <a:gd name="connsiteX2" fmla="*/ 550817 w 1101633"/>
              <a:gd name="connsiteY2" fmla="*/ 0 h 1574713"/>
              <a:gd name="connsiteX3" fmla="*/ 1101633 w 1101633"/>
              <a:gd name="connsiteY3" fmla="*/ 787357 h 1574713"/>
              <a:gd name="connsiteX4" fmla="*/ 550817 w 1101633"/>
              <a:gd name="connsiteY4" fmla="*/ 1574713 h 1574713"/>
              <a:gd name="connsiteX5" fmla="*/ 550817 w 1101633"/>
              <a:gd name="connsiteY5" fmla="*/ 1181035 h 1574713"/>
              <a:gd name="connsiteX6" fmla="*/ 0 w 1101633"/>
              <a:gd name="connsiteY6" fmla="*/ 1181035 h 1574713"/>
              <a:gd name="connsiteX7" fmla="*/ 0 w 1101633"/>
              <a:gd name="connsiteY7" fmla="*/ 393678 h 157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33" h="1574713">
                <a:moveTo>
                  <a:pt x="0" y="393678"/>
                </a:moveTo>
                <a:lnTo>
                  <a:pt x="550817" y="393678"/>
                </a:lnTo>
                <a:lnTo>
                  <a:pt x="550817" y="0"/>
                </a:lnTo>
                <a:lnTo>
                  <a:pt x="1101633" y="787357"/>
                </a:lnTo>
                <a:lnTo>
                  <a:pt x="550817" y="1574713"/>
                </a:lnTo>
                <a:lnTo>
                  <a:pt x="550817" y="1181035"/>
                </a:lnTo>
                <a:lnTo>
                  <a:pt x="0" y="1181035"/>
                </a:lnTo>
                <a:lnTo>
                  <a:pt x="0" y="393678"/>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401933" rIns="283663" bIns="401933" numCol="1" spcCol="1270" anchor="ctr" anchorCtr="0">
            <a:noAutofit/>
          </a:bodyPr>
          <a:lstStyle/>
          <a:p>
            <a:pPr lvl="0" algn="ctr" defTabSz="577850">
              <a:lnSpc>
                <a:spcPct val="90000"/>
              </a:lnSpc>
              <a:spcBef>
                <a:spcPct val="0"/>
              </a:spcBef>
              <a:spcAft>
                <a:spcPct val="35000"/>
              </a:spcAft>
            </a:pPr>
            <a:r>
              <a:rPr lang="cs-CZ" sz="1300" kern="1200" dirty="0" smtClean="0"/>
              <a:t>Hodnocení recenzentů</a:t>
            </a:r>
          </a:p>
          <a:p>
            <a:pPr lvl="0" algn="ctr" defTabSz="577850">
              <a:lnSpc>
                <a:spcPct val="90000"/>
              </a:lnSpc>
              <a:spcBef>
                <a:spcPct val="0"/>
              </a:spcBef>
              <a:spcAft>
                <a:spcPct val="35000"/>
              </a:spcAft>
            </a:pPr>
            <a:r>
              <a:rPr lang="cs-CZ" sz="1100" dirty="0" smtClean="0"/>
              <a:t>(peer </a:t>
            </a:r>
            <a:r>
              <a:rPr lang="cs-CZ" sz="1100" dirty="0" err="1" smtClean="0"/>
              <a:t>review</a:t>
            </a:r>
            <a:r>
              <a:rPr lang="cs-CZ" sz="1100" dirty="0" smtClean="0"/>
              <a:t>)</a:t>
            </a:r>
            <a:endParaRPr lang="cs-CZ" sz="1100" kern="1200" dirty="0"/>
          </a:p>
        </p:txBody>
      </p:sp>
      <p:sp>
        <p:nvSpPr>
          <p:cNvPr id="29" name="Volný tvar 28"/>
          <p:cNvSpPr/>
          <p:nvPr/>
        </p:nvSpPr>
        <p:spPr>
          <a:xfrm>
            <a:off x="4932040" y="2789339"/>
            <a:ext cx="1266206" cy="1575765"/>
          </a:xfrm>
          <a:custGeom>
            <a:avLst/>
            <a:gdLst>
              <a:gd name="connsiteX0" fmla="*/ 0 w 1266206"/>
              <a:gd name="connsiteY0" fmla="*/ 393941 h 1575765"/>
              <a:gd name="connsiteX1" fmla="*/ 633103 w 1266206"/>
              <a:gd name="connsiteY1" fmla="*/ 393941 h 1575765"/>
              <a:gd name="connsiteX2" fmla="*/ 633103 w 1266206"/>
              <a:gd name="connsiteY2" fmla="*/ 0 h 1575765"/>
              <a:gd name="connsiteX3" fmla="*/ 1266206 w 1266206"/>
              <a:gd name="connsiteY3" fmla="*/ 787883 h 1575765"/>
              <a:gd name="connsiteX4" fmla="*/ 633103 w 1266206"/>
              <a:gd name="connsiteY4" fmla="*/ 1575765 h 1575765"/>
              <a:gd name="connsiteX5" fmla="*/ 633103 w 1266206"/>
              <a:gd name="connsiteY5" fmla="*/ 1181824 h 1575765"/>
              <a:gd name="connsiteX6" fmla="*/ 0 w 1266206"/>
              <a:gd name="connsiteY6" fmla="*/ 1181824 h 1575765"/>
              <a:gd name="connsiteX7" fmla="*/ 0 w 1266206"/>
              <a:gd name="connsiteY7" fmla="*/ 393941 h 157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206" h="1575765">
                <a:moveTo>
                  <a:pt x="0" y="393941"/>
                </a:moveTo>
                <a:lnTo>
                  <a:pt x="633103" y="393941"/>
                </a:lnTo>
                <a:lnTo>
                  <a:pt x="633103" y="0"/>
                </a:lnTo>
                <a:lnTo>
                  <a:pt x="1266206" y="787883"/>
                </a:lnTo>
                <a:lnTo>
                  <a:pt x="633103" y="1575765"/>
                </a:lnTo>
                <a:lnTo>
                  <a:pt x="633103" y="1181824"/>
                </a:lnTo>
                <a:lnTo>
                  <a:pt x="0" y="1181824"/>
                </a:lnTo>
                <a:lnTo>
                  <a:pt x="0" y="393941"/>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402831" rIns="325441" bIns="402831" numCol="1" spcCol="1270" anchor="ctr" anchorCtr="0">
            <a:noAutofit/>
          </a:bodyPr>
          <a:lstStyle/>
          <a:p>
            <a:pPr lvl="0" algn="ctr" defTabSz="622300">
              <a:lnSpc>
                <a:spcPct val="90000"/>
              </a:lnSpc>
              <a:spcBef>
                <a:spcPct val="0"/>
              </a:spcBef>
              <a:spcAft>
                <a:spcPct val="35000"/>
              </a:spcAft>
            </a:pPr>
            <a:r>
              <a:rPr lang="cs-CZ" sz="1400" kern="1200" dirty="0" smtClean="0"/>
              <a:t>Hodnocení editora</a:t>
            </a:r>
            <a:endParaRPr lang="cs-CZ" sz="1400" kern="1200" dirty="0"/>
          </a:p>
        </p:txBody>
      </p:sp>
      <p:sp>
        <p:nvSpPr>
          <p:cNvPr id="41" name="Obláček 40"/>
          <p:cNvSpPr/>
          <p:nvPr/>
        </p:nvSpPr>
        <p:spPr>
          <a:xfrm>
            <a:off x="4211960" y="1222335"/>
            <a:ext cx="1584176" cy="982530"/>
          </a:xfrm>
          <a:prstGeom prst="cloudCallout">
            <a:avLst>
              <a:gd name="adj1" fmla="val -28009"/>
              <a:gd name="adj2" fmla="val 1314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sz="1200" dirty="0" smtClean="0"/>
              <a:t>Hledání recenzentů, oslovování…</a:t>
            </a:r>
            <a:endParaRPr lang="cs-CZ" sz="1200" dirty="0"/>
          </a:p>
        </p:txBody>
      </p:sp>
      <p:sp>
        <p:nvSpPr>
          <p:cNvPr id="11" name="Oblouk 10"/>
          <p:cNvSpPr/>
          <p:nvPr/>
        </p:nvSpPr>
        <p:spPr>
          <a:xfrm>
            <a:off x="779985" y="1222335"/>
            <a:ext cx="3431975" cy="1990641"/>
          </a:xfrm>
          <a:prstGeom prst="arc">
            <a:avLst>
              <a:gd name="adj1" fmla="val 10572905"/>
              <a:gd name="adj2" fmla="val 1665268"/>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 name="Zaoblený obdélník 27"/>
          <p:cNvSpPr/>
          <p:nvPr/>
        </p:nvSpPr>
        <p:spPr>
          <a:xfrm>
            <a:off x="1907704" y="4509120"/>
            <a:ext cx="5400599"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Délka do rozhodnutí v </a:t>
            </a:r>
            <a:r>
              <a:rPr lang="cs-CZ" b="1" dirty="0" err="1" smtClean="0"/>
              <a:t>Cyberpsychology</a:t>
            </a:r>
            <a:r>
              <a:rPr lang="cs-CZ" b="1" dirty="0" smtClean="0"/>
              <a:t> u článku přijatého do externího recenzního řízení:</a:t>
            </a:r>
          </a:p>
          <a:p>
            <a:r>
              <a:rPr lang="cs-CZ" dirty="0" smtClean="0"/>
              <a:t>(ve dnech)</a:t>
            </a:r>
          </a:p>
          <a:p>
            <a:r>
              <a:rPr lang="cs-CZ" dirty="0" smtClean="0"/>
              <a:t>2012: 154 (40-382)</a:t>
            </a:r>
            <a:endParaRPr lang="cs-CZ" dirty="0"/>
          </a:p>
          <a:p>
            <a:r>
              <a:rPr lang="cs-CZ" dirty="0"/>
              <a:t>2013</a:t>
            </a:r>
            <a:r>
              <a:rPr lang="cs-CZ" dirty="0" smtClean="0"/>
              <a:t>: 117 (22-290)</a:t>
            </a:r>
            <a:endParaRPr lang="cs-CZ" dirty="0"/>
          </a:p>
          <a:p>
            <a:r>
              <a:rPr lang="cs-CZ" dirty="0"/>
              <a:t>2014: </a:t>
            </a:r>
            <a:r>
              <a:rPr lang="cs-CZ" dirty="0" smtClean="0"/>
              <a:t>134 (12-349)</a:t>
            </a:r>
            <a:endParaRPr lang="cs-CZ" dirty="0"/>
          </a:p>
        </p:txBody>
      </p:sp>
    </p:spTree>
    <p:extLst>
      <p:ext uri="{BB962C8B-B14F-4D97-AF65-F5344CB8AC3E}">
        <p14:creationId xmlns:p14="http://schemas.microsoft.com/office/powerpoint/2010/main" val="375632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P spid="29" grpId="0" animBg="1"/>
      <p:bldP spid="41" grpId="0" animBg="1"/>
      <p:bldP spid="11"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louk 11"/>
          <p:cNvSpPr/>
          <p:nvPr/>
        </p:nvSpPr>
        <p:spPr>
          <a:xfrm>
            <a:off x="251520" y="188640"/>
            <a:ext cx="8280921" cy="6192687"/>
          </a:xfrm>
          <a:prstGeom prst="arc">
            <a:avLst>
              <a:gd name="adj1" fmla="val 20858665"/>
              <a:gd name="adj2" fmla="val 10339311"/>
            </a:avLst>
          </a:prstGeom>
          <a:ln w="57150">
            <a:headEnd type="none" w="med" len="med"/>
            <a:tailEnd type="arrow" w="med" len="med"/>
          </a:ln>
          <a:scene3d>
            <a:camera prst="isometricOffAxis2Left"/>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 name="Nadpis 1"/>
          <p:cNvSpPr>
            <a:spLocks noGrp="1"/>
          </p:cNvSpPr>
          <p:nvPr>
            <p:ph type="title"/>
          </p:nvPr>
        </p:nvSpPr>
        <p:spPr>
          <a:xfrm>
            <a:off x="446856" y="0"/>
            <a:ext cx="8229600" cy="1143000"/>
          </a:xfrm>
        </p:spPr>
        <p:txBody>
          <a:bodyPr/>
          <a:lstStyle/>
          <a:p>
            <a:r>
              <a:rPr lang="cs-CZ" dirty="0" err="1" smtClean="0"/>
              <a:t>Submission</a:t>
            </a:r>
            <a:r>
              <a:rPr lang="cs-CZ" dirty="0" smtClean="0"/>
              <a:t> </a:t>
            </a:r>
            <a:r>
              <a:rPr lang="cs-CZ" dirty="0" smtClean="0">
                <a:sym typeface="Wingdings" pitchFamily="2" charset="2"/>
              </a:rPr>
              <a:t> </a:t>
            </a:r>
            <a:r>
              <a:rPr lang="cs-CZ" dirty="0" err="1" smtClean="0">
                <a:sym typeface="Wingdings" pitchFamily="2" charset="2"/>
              </a:rPr>
              <a:t>Publication</a:t>
            </a:r>
            <a:endParaRPr lang="cs-CZ" dirty="0"/>
          </a:p>
        </p:txBody>
      </p:sp>
      <p:sp>
        <p:nvSpPr>
          <p:cNvPr id="17" name="Volný tvar 16"/>
          <p:cNvSpPr/>
          <p:nvPr/>
        </p:nvSpPr>
        <p:spPr>
          <a:xfrm>
            <a:off x="251520" y="2426195"/>
            <a:ext cx="826379" cy="738860"/>
          </a:xfrm>
          <a:custGeom>
            <a:avLst/>
            <a:gdLst>
              <a:gd name="connsiteX0" fmla="*/ 0 w 826379"/>
              <a:gd name="connsiteY0" fmla="*/ 73886 h 738860"/>
              <a:gd name="connsiteX1" fmla="*/ 73886 w 826379"/>
              <a:gd name="connsiteY1" fmla="*/ 0 h 738860"/>
              <a:gd name="connsiteX2" fmla="*/ 752493 w 826379"/>
              <a:gd name="connsiteY2" fmla="*/ 0 h 738860"/>
              <a:gd name="connsiteX3" fmla="*/ 826379 w 826379"/>
              <a:gd name="connsiteY3" fmla="*/ 73886 h 738860"/>
              <a:gd name="connsiteX4" fmla="*/ 826379 w 826379"/>
              <a:gd name="connsiteY4" fmla="*/ 664974 h 738860"/>
              <a:gd name="connsiteX5" fmla="*/ 752493 w 826379"/>
              <a:gd name="connsiteY5" fmla="*/ 738860 h 738860"/>
              <a:gd name="connsiteX6" fmla="*/ 73886 w 826379"/>
              <a:gd name="connsiteY6" fmla="*/ 738860 h 738860"/>
              <a:gd name="connsiteX7" fmla="*/ 0 w 826379"/>
              <a:gd name="connsiteY7" fmla="*/ 664974 h 738860"/>
              <a:gd name="connsiteX8" fmla="*/ 0 w 826379"/>
              <a:gd name="connsiteY8" fmla="*/ 73886 h 7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379" h="738860">
                <a:moveTo>
                  <a:pt x="0" y="73886"/>
                </a:moveTo>
                <a:cubicBezTo>
                  <a:pt x="0" y="33080"/>
                  <a:pt x="33080" y="0"/>
                  <a:pt x="73886" y="0"/>
                </a:cubicBezTo>
                <a:lnTo>
                  <a:pt x="752493" y="0"/>
                </a:lnTo>
                <a:cubicBezTo>
                  <a:pt x="793299" y="0"/>
                  <a:pt x="826379" y="33080"/>
                  <a:pt x="826379" y="73886"/>
                </a:cubicBezTo>
                <a:lnTo>
                  <a:pt x="826379" y="664974"/>
                </a:lnTo>
                <a:cubicBezTo>
                  <a:pt x="826379" y="705780"/>
                  <a:pt x="793299" y="738860"/>
                  <a:pt x="752493" y="738860"/>
                </a:cubicBezTo>
                <a:lnTo>
                  <a:pt x="73886" y="738860"/>
                </a:lnTo>
                <a:cubicBezTo>
                  <a:pt x="33080" y="738860"/>
                  <a:pt x="0" y="705780"/>
                  <a:pt x="0" y="664974"/>
                </a:cubicBezTo>
                <a:lnTo>
                  <a:pt x="0" y="73886"/>
                </a:lnTo>
                <a:close/>
              </a:path>
            </a:pathLst>
          </a:custGeom>
          <a:effectLst>
            <a:glow rad="139700">
              <a:schemeClr val="accent1">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spcFirstLastPara="0" vert="horz" wrap="square" lIns="29260" tIns="29260" rIns="29260" bIns="29260" numCol="1" spcCol="1270" anchor="ctr" anchorCtr="0">
            <a:noAutofit/>
          </a:bodyPr>
          <a:lstStyle/>
          <a:p>
            <a:pPr lvl="0" algn="ctr" defTabSz="533400">
              <a:lnSpc>
                <a:spcPct val="90000"/>
              </a:lnSpc>
              <a:spcBef>
                <a:spcPct val="0"/>
              </a:spcBef>
              <a:spcAft>
                <a:spcPct val="35000"/>
              </a:spcAft>
            </a:pPr>
            <a:r>
              <a:rPr lang="cs-CZ" sz="1200" b="1" kern="1200" dirty="0" err="1" smtClean="0"/>
              <a:t>Submit</a:t>
            </a:r>
            <a:r>
              <a:rPr lang="cs-CZ" sz="1200" b="1" kern="1200" dirty="0" smtClean="0"/>
              <a:t>!</a:t>
            </a:r>
            <a:endParaRPr lang="cs-CZ" sz="1200" b="1" kern="1200" dirty="0"/>
          </a:p>
        </p:txBody>
      </p:sp>
      <p:sp>
        <p:nvSpPr>
          <p:cNvPr id="19" name="Volný tvar 18"/>
          <p:cNvSpPr/>
          <p:nvPr/>
        </p:nvSpPr>
        <p:spPr>
          <a:xfrm>
            <a:off x="1177743" y="2083940"/>
            <a:ext cx="1101633" cy="1468824"/>
          </a:xfrm>
          <a:custGeom>
            <a:avLst/>
            <a:gdLst>
              <a:gd name="connsiteX0" fmla="*/ 0 w 1101633"/>
              <a:gd name="connsiteY0" fmla="*/ 367206 h 1468824"/>
              <a:gd name="connsiteX1" fmla="*/ 550817 w 1101633"/>
              <a:gd name="connsiteY1" fmla="*/ 367206 h 1468824"/>
              <a:gd name="connsiteX2" fmla="*/ 550817 w 1101633"/>
              <a:gd name="connsiteY2" fmla="*/ 0 h 1468824"/>
              <a:gd name="connsiteX3" fmla="*/ 1101633 w 1101633"/>
              <a:gd name="connsiteY3" fmla="*/ 734412 h 1468824"/>
              <a:gd name="connsiteX4" fmla="*/ 550817 w 1101633"/>
              <a:gd name="connsiteY4" fmla="*/ 1468824 h 1468824"/>
              <a:gd name="connsiteX5" fmla="*/ 550817 w 1101633"/>
              <a:gd name="connsiteY5" fmla="*/ 1101618 h 1468824"/>
              <a:gd name="connsiteX6" fmla="*/ 0 w 1101633"/>
              <a:gd name="connsiteY6" fmla="*/ 1101618 h 1468824"/>
              <a:gd name="connsiteX7" fmla="*/ 0 w 1101633"/>
              <a:gd name="connsiteY7" fmla="*/ 367206 h 146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33" h="1468824">
                <a:moveTo>
                  <a:pt x="0" y="367206"/>
                </a:moveTo>
                <a:lnTo>
                  <a:pt x="550817" y="367206"/>
                </a:lnTo>
                <a:lnTo>
                  <a:pt x="550817" y="0"/>
                </a:lnTo>
                <a:lnTo>
                  <a:pt x="1101633" y="734412"/>
                </a:lnTo>
                <a:lnTo>
                  <a:pt x="550817" y="1468824"/>
                </a:lnTo>
                <a:lnTo>
                  <a:pt x="550817" y="1101618"/>
                </a:lnTo>
                <a:lnTo>
                  <a:pt x="0" y="1101618"/>
                </a:lnTo>
                <a:lnTo>
                  <a:pt x="0" y="367206"/>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376096" rIns="284298" bIns="376096" numCol="1" spcCol="1270" anchor="ctr" anchorCtr="0">
            <a:noAutofit/>
          </a:bodyPr>
          <a:lstStyle/>
          <a:p>
            <a:pPr lvl="0" algn="ctr" defTabSz="622300">
              <a:lnSpc>
                <a:spcPct val="90000"/>
              </a:lnSpc>
              <a:spcBef>
                <a:spcPct val="0"/>
              </a:spcBef>
              <a:spcAft>
                <a:spcPct val="35000"/>
              </a:spcAft>
            </a:pPr>
            <a:r>
              <a:rPr lang="cs-CZ" sz="1400" kern="1200" smtClean="0"/>
              <a:t>Hodnocení </a:t>
            </a:r>
            <a:r>
              <a:rPr lang="cs-CZ" sz="1400" kern="1200" dirty="0" smtClean="0"/>
              <a:t>editora</a:t>
            </a:r>
            <a:endParaRPr lang="cs-CZ" sz="1400" kern="1200" dirty="0"/>
          </a:p>
        </p:txBody>
      </p:sp>
      <p:sp>
        <p:nvSpPr>
          <p:cNvPr id="20" name="Volný tvar 19"/>
          <p:cNvSpPr/>
          <p:nvPr/>
        </p:nvSpPr>
        <p:spPr>
          <a:xfrm rot="17658378">
            <a:off x="2073455" y="2488807"/>
            <a:ext cx="699951" cy="21182"/>
          </a:xfrm>
          <a:custGeom>
            <a:avLst/>
            <a:gdLst>
              <a:gd name="connsiteX0" fmla="*/ 0 w 699951"/>
              <a:gd name="connsiteY0" fmla="*/ 10591 h 21182"/>
              <a:gd name="connsiteX1" fmla="*/ 699951 w 699951"/>
              <a:gd name="connsiteY1" fmla="*/ 10591 h 21182"/>
            </a:gdLst>
            <a:ahLst/>
            <a:cxnLst>
              <a:cxn ang="0">
                <a:pos x="connsiteX0" y="connsiteY0"/>
              </a:cxn>
              <a:cxn ang="0">
                <a:pos x="connsiteX1" y="connsiteY1"/>
              </a:cxn>
            </a:cxnLst>
            <a:rect l="l" t="t" r="r" b="b"/>
            <a:pathLst>
              <a:path w="699951" h="21182">
                <a:moveTo>
                  <a:pt x="0" y="10591"/>
                </a:moveTo>
                <a:lnTo>
                  <a:pt x="699951"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5176" tIns="-6907" rIns="345177" bIns="-6909" numCol="1" spcCol="1270" anchor="ctr" anchorCtr="0">
            <a:noAutofit/>
          </a:bodyPr>
          <a:lstStyle/>
          <a:p>
            <a:pPr lvl="0" algn="ctr" defTabSz="311150">
              <a:lnSpc>
                <a:spcPct val="90000"/>
              </a:lnSpc>
              <a:spcBef>
                <a:spcPct val="0"/>
              </a:spcBef>
              <a:spcAft>
                <a:spcPct val="35000"/>
              </a:spcAft>
            </a:pPr>
            <a:endParaRPr lang="cs-CZ" sz="700" kern="1200"/>
          </a:p>
        </p:txBody>
      </p:sp>
      <p:sp>
        <p:nvSpPr>
          <p:cNvPr id="21" name="Volný tvar 20"/>
          <p:cNvSpPr/>
          <p:nvPr/>
        </p:nvSpPr>
        <p:spPr>
          <a:xfrm>
            <a:off x="2534229" y="1711854"/>
            <a:ext cx="1245683" cy="743999"/>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22" name="Volný tvar 21"/>
          <p:cNvSpPr/>
          <p:nvPr/>
        </p:nvSpPr>
        <p:spPr>
          <a:xfrm rot="21588827">
            <a:off x="2279375" y="2807292"/>
            <a:ext cx="288122" cy="21182"/>
          </a:xfrm>
          <a:custGeom>
            <a:avLst/>
            <a:gdLst>
              <a:gd name="connsiteX0" fmla="*/ 0 w 288122"/>
              <a:gd name="connsiteY0" fmla="*/ 10591 h 21182"/>
              <a:gd name="connsiteX1" fmla="*/ 288122 w 288122"/>
              <a:gd name="connsiteY1" fmla="*/ 10591 h 21182"/>
            </a:gdLst>
            <a:ahLst/>
            <a:cxnLst>
              <a:cxn ang="0">
                <a:pos x="connsiteX0" y="connsiteY0"/>
              </a:cxn>
              <a:cxn ang="0">
                <a:pos x="connsiteX1" y="connsiteY1"/>
              </a:cxn>
            </a:cxnLst>
            <a:rect l="l" t="t" r="r" b="b"/>
            <a:pathLst>
              <a:path w="288122" h="21182">
                <a:moveTo>
                  <a:pt x="0" y="10591"/>
                </a:moveTo>
                <a:lnTo>
                  <a:pt x="288122"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9558" tIns="3389" rIns="149557" bIns="3386" numCol="1" spcCol="1270" anchor="ctr" anchorCtr="0">
            <a:noAutofit/>
          </a:bodyPr>
          <a:lstStyle/>
          <a:p>
            <a:pPr lvl="0" algn="ctr" defTabSz="311150">
              <a:lnSpc>
                <a:spcPct val="90000"/>
              </a:lnSpc>
              <a:spcBef>
                <a:spcPct val="0"/>
              </a:spcBef>
              <a:spcAft>
                <a:spcPct val="35000"/>
              </a:spcAft>
            </a:pPr>
            <a:endParaRPr lang="cs-CZ" sz="700" kern="1200"/>
          </a:p>
        </p:txBody>
      </p:sp>
      <p:sp>
        <p:nvSpPr>
          <p:cNvPr id="23" name="Volný tvar 22"/>
          <p:cNvSpPr/>
          <p:nvPr/>
        </p:nvSpPr>
        <p:spPr>
          <a:xfrm>
            <a:off x="2567497" y="2542007"/>
            <a:ext cx="1212415" cy="594364"/>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(drobné úpravy)</a:t>
            </a:r>
            <a:endParaRPr lang="cs-CZ" sz="1400" kern="1200" dirty="0"/>
          </a:p>
        </p:txBody>
      </p:sp>
      <p:sp>
        <p:nvSpPr>
          <p:cNvPr id="24" name="Volný tvar 23"/>
          <p:cNvSpPr/>
          <p:nvPr/>
        </p:nvSpPr>
        <p:spPr>
          <a:xfrm rot="3937789">
            <a:off x="2074309" y="3125780"/>
            <a:ext cx="698254" cy="21182"/>
          </a:xfrm>
          <a:custGeom>
            <a:avLst/>
            <a:gdLst>
              <a:gd name="connsiteX0" fmla="*/ 0 w 698254"/>
              <a:gd name="connsiteY0" fmla="*/ 10591 h 21182"/>
              <a:gd name="connsiteX1" fmla="*/ 698254 w 698254"/>
              <a:gd name="connsiteY1" fmla="*/ 10591 h 21182"/>
            </a:gdLst>
            <a:ahLst/>
            <a:cxnLst>
              <a:cxn ang="0">
                <a:pos x="connsiteX0" y="connsiteY0"/>
              </a:cxn>
              <a:cxn ang="0">
                <a:pos x="connsiteX1" y="connsiteY1"/>
              </a:cxn>
            </a:cxnLst>
            <a:rect l="l" t="t" r="r" b="b"/>
            <a:pathLst>
              <a:path w="698254" h="21182">
                <a:moveTo>
                  <a:pt x="0" y="10591"/>
                </a:moveTo>
                <a:lnTo>
                  <a:pt x="698254"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4371" tIns="-6865" rIns="344371" bIns="-6866" numCol="1" spcCol="1270" anchor="ctr" anchorCtr="0">
            <a:noAutofit/>
          </a:bodyPr>
          <a:lstStyle/>
          <a:p>
            <a:pPr lvl="0" algn="ctr" defTabSz="311150">
              <a:lnSpc>
                <a:spcPct val="90000"/>
              </a:lnSpc>
              <a:spcBef>
                <a:spcPct val="0"/>
              </a:spcBef>
              <a:spcAft>
                <a:spcPct val="35000"/>
              </a:spcAft>
            </a:pPr>
            <a:endParaRPr lang="cs-CZ" sz="700" kern="1200"/>
          </a:p>
        </p:txBody>
      </p:sp>
      <p:sp>
        <p:nvSpPr>
          <p:cNvPr id="25" name="Volný tvar 24"/>
          <p:cNvSpPr/>
          <p:nvPr/>
        </p:nvSpPr>
        <p:spPr>
          <a:xfrm>
            <a:off x="2567497" y="3247432"/>
            <a:ext cx="1212415" cy="685624"/>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Přijetí do recenze</a:t>
            </a:r>
            <a:endParaRPr lang="cs-CZ" sz="1400" kern="1200" dirty="0"/>
          </a:p>
        </p:txBody>
      </p:sp>
      <p:sp>
        <p:nvSpPr>
          <p:cNvPr id="27" name="Volný tvar 26"/>
          <p:cNvSpPr/>
          <p:nvPr/>
        </p:nvSpPr>
        <p:spPr>
          <a:xfrm>
            <a:off x="3830407" y="2790391"/>
            <a:ext cx="1101633" cy="1574713"/>
          </a:xfrm>
          <a:custGeom>
            <a:avLst/>
            <a:gdLst>
              <a:gd name="connsiteX0" fmla="*/ 0 w 1101633"/>
              <a:gd name="connsiteY0" fmla="*/ 393678 h 1574713"/>
              <a:gd name="connsiteX1" fmla="*/ 550817 w 1101633"/>
              <a:gd name="connsiteY1" fmla="*/ 393678 h 1574713"/>
              <a:gd name="connsiteX2" fmla="*/ 550817 w 1101633"/>
              <a:gd name="connsiteY2" fmla="*/ 0 h 1574713"/>
              <a:gd name="connsiteX3" fmla="*/ 1101633 w 1101633"/>
              <a:gd name="connsiteY3" fmla="*/ 787357 h 1574713"/>
              <a:gd name="connsiteX4" fmla="*/ 550817 w 1101633"/>
              <a:gd name="connsiteY4" fmla="*/ 1574713 h 1574713"/>
              <a:gd name="connsiteX5" fmla="*/ 550817 w 1101633"/>
              <a:gd name="connsiteY5" fmla="*/ 1181035 h 1574713"/>
              <a:gd name="connsiteX6" fmla="*/ 0 w 1101633"/>
              <a:gd name="connsiteY6" fmla="*/ 1181035 h 1574713"/>
              <a:gd name="connsiteX7" fmla="*/ 0 w 1101633"/>
              <a:gd name="connsiteY7" fmla="*/ 393678 h 157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33" h="1574713">
                <a:moveTo>
                  <a:pt x="0" y="393678"/>
                </a:moveTo>
                <a:lnTo>
                  <a:pt x="550817" y="393678"/>
                </a:lnTo>
                <a:lnTo>
                  <a:pt x="550817" y="0"/>
                </a:lnTo>
                <a:lnTo>
                  <a:pt x="1101633" y="787357"/>
                </a:lnTo>
                <a:lnTo>
                  <a:pt x="550817" y="1574713"/>
                </a:lnTo>
                <a:lnTo>
                  <a:pt x="550817" y="1181035"/>
                </a:lnTo>
                <a:lnTo>
                  <a:pt x="0" y="1181035"/>
                </a:lnTo>
                <a:lnTo>
                  <a:pt x="0" y="393678"/>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401933" rIns="283663" bIns="401933" numCol="1" spcCol="1270" anchor="ctr" anchorCtr="0">
            <a:noAutofit/>
          </a:bodyPr>
          <a:lstStyle/>
          <a:p>
            <a:pPr lvl="0" algn="ctr" defTabSz="577850">
              <a:lnSpc>
                <a:spcPct val="90000"/>
              </a:lnSpc>
              <a:spcBef>
                <a:spcPct val="0"/>
              </a:spcBef>
              <a:spcAft>
                <a:spcPct val="35000"/>
              </a:spcAft>
            </a:pPr>
            <a:r>
              <a:rPr lang="cs-CZ" sz="1300" kern="1200" dirty="0" smtClean="0"/>
              <a:t>Hodnocení recenzentů</a:t>
            </a:r>
          </a:p>
          <a:p>
            <a:pPr lvl="0" algn="ctr" defTabSz="577850">
              <a:lnSpc>
                <a:spcPct val="90000"/>
              </a:lnSpc>
              <a:spcBef>
                <a:spcPct val="0"/>
              </a:spcBef>
              <a:spcAft>
                <a:spcPct val="35000"/>
              </a:spcAft>
            </a:pPr>
            <a:r>
              <a:rPr lang="cs-CZ" sz="1100" dirty="0" smtClean="0"/>
              <a:t>(peer </a:t>
            </a:r>
            <a:r>
              <a:rPr lang="cs-CZ" sz="1100" dirty="0" err="1" smtClean="0"/>
              <a:t>review</a:t>
            </a:r>
            <a:r>
              <a:rPr lang="cs-CZ" sz="1100" dirty="0" smtClean="0"/>
              <a:t>)</a:t>
            </a:r>
            <a:endParaRPr lang="cs-CZ" sz="1100" kern="1200" dirty="0"/>
          </a:p>
        </p:txBody>
      </p:sp>
      <p:sp>
        <p:nvSpPr>
          <p:cNvPr id="29" name="Volný tvar 28"/>
          <p:cNvSpPr/>
          <p:nvPr/>
        </p:nvSpPr>
        <p:spPr>
          <a:xfrm>
            <a:off x="4932040" y="2789339"/>
            <a:ext cx="1266206" cy="1575765"/>
          </a:xfrm>
          <a:custGeom>
            <a:avLst/>
            <a:gdLst>
              <a:gd name="connsiteX0" fmla="*/ 0 w 1266206"/>
              <a:gd name="connsiteY0" fmla="*/ 393941 h 1575765"/>
              <a:gd name="connsiteX1" fmla="*/ 633103 w 1266206"/>
              <a:gd name="connsiteY1" fmla="*/ 393941 h 1575765"/>
              <a:gd name="connsiteX2" fmla="*/ 633103 w 1266206"/>
              <a:gd name="connsiteY2" fmla="*/ 0 h 1575765"/>
              <a:gd name="connsiteX3" fmla="*/ 1266206 w 1266206"/>
              <a:gd name="connsiteY3" fmla="*/ 787883 h 1575765"/>
              <a:gd name="connsiteX4" fmla="*/ 633103 w 1266206"/>
              <a:gd name="connsiteY4" fmla="*/ 1575765 h 1575765"/>
              <a:gd name="connsiteX5" fmla="*/ 633103 w 1266206"/>
              <a:gd name="connsiteY5" fmla="*/ 1181824 h 1575765"/>
              <a:gd name="connsiteX6" fmla="*/ 0 w 1266206"/>
              <a:gd name="connsiteY6" fmla="*/ 1181824 h 1575765"/>
              <a:gd name="connsiteX7" fmla="*/ 0 w 1266206"/>
              <a:gd name="connsiteY7" fmla="*/ 393941 h 157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206" h="1575765">
                <a:moveTo>
                  <a:pt x="0" y="393941"/>
                </a:moveTo>
                <a:lnTo>
                  <a:pt x="633103" y="393941"/>
                </a:lnTo>
                <a:lnTo>
                  <a:pt x="633103" y="0"/>
                </a:lnTo>
                <a:lnTo>
                  <a:pt x="1266206" y="787883"/>
                </a:lnTo>
                <a:lnTo>
                  <a:pt x="633103" y="1575765"/>
                </a:lnTo>
                <a:lnTo>
                  <a:pt x="633103" y="1181824"/>
                </a:lnTo>
                <a:lnTo>
                  <a:pt x="0" y="1181824"/>
                </a:lnTo>
                <a:lnTo>
                  <a:pt x="0" y="393941"/>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402831" rIns="325441" bIns="402831" numCol="1" spcCol="1270" anchor="ctr" anchorCtr="0">
            <a:noAutofit/>
          </a:bodyPr>
          <a:lstStyle/>
          <a:p>
            <a:pPr lvl="0" algn="ctr" defTabSz="622300">
              <a:lnSpc>
                <a:spcPct val="90000"/>
              </a:lnSpc>
              <a:spcBef>
                <a:spcPct val="0"/>
              </a:spcBef>
              <a:spcAft>
                <a:spcPct val="35000"/>
              </a:spcAft>
            </a:pPr>
            <a:r>
              <a:rPr lang="cs-CZ" sz="1400" kern="1200" dirty="0" smtClean="0"/>
              <a:t>Hodnocení editora</a:t>
            </a:r>
            <a:endParaRPr lang="cs-CZ" sz="1400" kern="1200" dirty="0"/>
          </a:p>
        </p:txBody>
      </p:sp>
      <p:sp>
        <p:nvSpPr>
          <p:cNvPr id="30" name="Volný tvar 29"/>
          <p:cNvSpPr/>
          <p:nvPr/>
        </p:nvSpPr>
        <p:spPr>
          <a:xfrm rot="17851665" flipV="1">
            <a:off x="5572231" y="2248857"/>
            <a:ext cx="2297109" cy="615041"/>
          </a:xfrm>
          <a:custGeom>
            <a:avLst/>
            <a:gdLst>
              <a:gd name="connsiteX0" fmla="*/ 0 w 2066367"/>
              <a:gd name="connsiteY0" fmla="*/ 10591 h 21182"/>
              <a:gd name="connsiteX1" fmla="*/ 2066367 w 2066367"/>
              <a:gd name="connsiteY1" fmla="*/ 10591 h 21182"/>
            </a:gdLst>
            <a:ahLst/>
            <a:cxnLst>
              <a:cxn ang="0">
                <a:pos x="connsiteX0" y="connsiteY0"/>
              </a:cxn>
              <a:cxn ang="0">
                <a:pos x="connsiteX1" y="connsiteY1"/>
              </a:cxn>
            </a:cxnLst>
            <a:rect l="l" t="t" r="r" b="b"/>
            <a:pathLst>
              <a:path w="2066367" h="21182">
                <a:moveTo>
                  <a:pt x="0" y="10591"/>
                </a:moveTo>
                <a:lnTo>
                  <a:pt x="2066367"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94224" tIns="-41068" rIns="994224" bIns="-41069" numCol="1" spcCol="1270" anchor="ctr" anchorCtr="0">
            <a:noAutofit/>
          </a:bodyPr>
          <a:lstStyle/>
          <a:p>
            <a:pPr lvl="0" algn="ctr" defTabSz="311150">
              <a:lnSpc>
                <a:spcPct val="90000"/>
              </a:lnSpc>
              <a:spcBef>
                <a:spcPct val="0"/>
              </a:spcBef>
              <a:spcAft>
                <a:spcPct val="35000"/>
              </a:spcAft>
            </a:pPr>
            <a:endParaRPr lang="cs-CZ" sz="700" kern="1200"/>
          </a:p>
        </p:txBody>
      </p:sp>
      <p:sp>
        <p:nvSpPr>
          <p:cNvPr id="31" name="Volný tvar 30"/>
          <p:cNvSpPr/>
          <p:nvPr/>
        </p:nvSpPr>
        <p:spPr>
          <a:xfrm>
            <a:off x="7203566" y="1222334"/>
            <a:ext cx="1472890" cy="910522"/>
          </a:xfrm>
          <a:custGeom>
            <a:avLst/>
            <a:gdLst>
              <a:gd name="connsiteX0" fmla="*/ 0 w 1101633"/>
              <a:gd name="connsiteY0" fmla="*/ 67104 h 671038"/>
              <a:gd name="connsiteX1" fmla="*/ 67104 w 1101633"/>
              <a:gd name="connsiteY1" fmla="*/ 0 h 671038"/>
              <a:gd name="connsiteX2" fmla="*/ 1034529 w 1101633"/>
              <a:gd name="connsiteY2" fmla="*/ 0 h 671038"/>
              <a:gd name="connsiteX3" fmla="*/ 1101633 w 1101633"/>
              <a:gd name="connsiteY3" fmla="*/ 67104 h 671038"/>
              <a:gd name="connsiteX4" fmla="*/ 1101633 w 1101633"/>
              <a:gd name="connsiteY4" fmla="*/ 603934 h 671038"/>
              <a:gd name="connsiteX5" fmla="*/ 1034529 w 1101633"/>
              <a:gd name="connsiteY5" fmla="*/ 671038 h 671038"/>
              <a:gd name="connsiteX6" fmla="*/ 67104 w 1101633"/>
              <a:gd name="connsiteY6" fmla="*/ 671038 h 671038"/>
              <a:gd name="connsiteX7" fmla="*/ 0 w 1101633"/>
              <a:gd name="connsiteY7" fmla="*/ 603934 h 671038"/>
              <a:gd name="connsiteX8" fmla="*/ 0 w 1101633"/>
              <a:gd name="connsiteY8" fmla="*/ 67104 h 6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71038">
                <a:moveTo>
                  <a:pt x="0" y="67104"/>
                </a:moveTo>
                <a:cubicBezTo>
                  <a:pt x="0" y="30043"/>
                  <a:pt x="30043" y="0"/>
                  <a:pt x="67104" y="0"/>
                </a:cubicBezTo>
                <a:lnTo>
                  <a:pt x="1034529" y="0"/>
                </a:lnTo>
                <a:cubicBezTo>
                  <a:pt x="1071590" y="0"/>
                  <a:pt x="1101633" y="30043"/>
                  <a:pt x="1101633" y="67104"/>
                </a:cubicBezTo>
                <a:lnTo>
                  <a:pt x="1101633" y="603934"/>
                </a:lnTo>
                <a:cubicBezTo>
                  <a:pt x="1101633" y="640995"/>
                  <a:pt x="1071590" y="671038"/>
                  <a:pt x="1034529" y="671038"/>
                </a:cubicBezTo>
                <a:lnTo>
                  <a:pt x="67104" y="671038"/>
                </a:lnTo>
                <a:cubicBezTo>
                  <a:pt x="30043" y="671038"/>
                  <a:pt x="0" y="640995"/>
                  <a:pt x="0" y="603934"/>
                </a:cubicBezTo>
                <a:lnTo>
                  <a:pt x="0" y="6710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44" tIns="28544" rIns="28544" bIns="28544"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32" name="Volný tvar 31"/>
          <p:cNvSpPr/>
          <p:nvPr/>
        </p:nvSpPr>
        <p:spPr>
          <a:xfrm rot="19340067">
            <a:off x="6040643" y="3099332"/>
            <a:ext cx="1488283" cy="21182"/>
          </a:xfrm>
          <a:custGeom>
            <a:avLst/>
            <a:gdLst>
              <a:gd name="connsiteX0" fmla="*/ 0 w 1488283"/>
              <a:gd name="connsiteY0" fmla="*/ 10591 h 21182"/>
              <a:gd name="connsiteX1" fmla="*/ 1488283 w 1488283"/>
              <a:gd name="connsiteY1" fmla="*/ 10591 h 21182"/>
            </a:gdLst>
            <a:ahLst/>
            <a:cxnLst>
              <a:cxn ang="0">
                <a:pos x="connsiteX0" y="connsiteY0"/>
              </a:cxn>
              <a:cxn ang="0">
                <a:pos x="connsiteX1" y="connsiteY1"/>
              </a:cxn>
            </a:cxnLst>
            <a:rect l="l" t="t" r="r" b="b"/>
            <a:pathLst>
              <a:path w="1488283" h="21182">
                <a:moveTo>
                  <a:pt x="0" y="10591"/>
                </a:moveTo>
                <a:lnTo>
                  <a:pt x="1488283"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9634" tIns="-26616" rIns="719634" bIns="-26617" numCol="1" spcCol="1270" anchor="ctr" anchorCtr="0">
            <a:noAutofit/>
          </a:bodyPr>
          <a:lstStyle/>
          <a:p>
            <a:pPr lvl="0" algn="ctr" defTabSz="311150">
              <a:lnSpc>
                <a:spcPct val="90000"/>
              </a:lnSpc>
              <a:spcBef>
                <a:spcPct val="0"/>
              </a:spcBef>
              <a:spcAft>
                <a:spcPct val="35000"/>
              </a:spcAft>
            </a:pPr>
            <a:endParaRPr lang="cs-CZ" sz="700" kern="1200"/>
          </a:p>
        </p:txBody>
      </p:sp>
      <p:sp>
        <p:nvSpPr>
          <p:cNvPr id="33" name="Volný tvar 32"/>
          <p:cNvSpPr/>
          <p:nvPr/>
        </p:nvSpPr>
        <p:spPr>
          <a:xfrm>
            <a:off x="7203566" y="2305474"/>
            <a:ext cx="1472890" cy="907502"/>
          </a:xfrm>
          <a:custGeom>
            <a:avLst/>
            <a:gdLst>
              <a:gd name="connsiteX0" fmla="*/ 0 w 1101633"/>
              <a:gd name="connsiteY0" fmla="*/ 79310 h 793104"/>
              <a:gd name="connsiteX1" fmla="*/ 79310 w 1101633"/>
              <a:gd name="connsiteY1" fmla="*/ 0 h 793104"/>
              <a:gd name="connsiteX2" fmla="*/ 1022323 w 1101633"/>
              <a:gd name="connsiteY2" fmla="*/ 0 h 793104"/>
              <a:gd name="connsiteX3" fmla="*/ 1101633 w 1101633"/>
              <a:gd name="connsiteY3" fmla="*/ 79310 h 793104"/>
              <a:gd name="connsiteX4" fmla="*/ 1101633 w 1101633"/>
              <a:gd name="connsiteY4" fmla="*/ 713794 h 793104"/>
              <a:gd name="connsiteX5" fmla="*/ 1022323 w 1101633"/>
              <a:gd name="connsiteY5" fmla="*/ 793104 h 793104"/>
              <a:gd name="connsiteX6" fmla="*/ 79310 w 1101633"/>
              <a:gd name="connsiteY6" fmla="*/ 793104 h 793104"/>
              <a:gd name="connsiteX7" fmla="*/ 0 w 1101633"/>
              <a:gd name="connsiteY7" fmla="*/ 713794 h 793104"/>
              <a:gd name="connsiteX8" fmla="*/ 0 w 1101633"/>
              <a:gd name="connsiteY8" fmla="*/ 79310 h 7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93104">
                <a:moveTo>
                  <a:pt x="0" y="79310"/>
                </a:moveTo>
                <a:cubicBezTo>
                  <a:pt x="0" y="35508"/>
                  <a:pt x="35508" y="0"/>
                  <a:pt x="79310" y="0"/>
                </a:cubicBezTo>
                <a:lnTo>
                  <a:pt x="1022323" y="0"/>
                </a:lnTo>
                <a:cubicBezTo>
                  <a:pt x="1066125" y="0"/>
                  <a:pt x="1101633" y="35508"/>
                  <a:pt x="1101633" y="79310"/>
                </a:cubicBezTo>
                <a:lnTo>
                  <a:pt x="1101633" y="713794"/>
                </a:lnTo>
                <a:cubicBezTo>
                  <a:pt x="1101633" y="757596"/>
                  <a:pt x="1066125" y="793104"/>
                  <a:pt x="1022323" y="793104"/>
                </a:cubicBezTo>
                <a:lnTo>
                  <a:pt x="79310" y="793104"/>
                </a:lnTo>
                <a:cubicBezTo>
                  <a:pt x="35508" y="793104"/>
                  <a:pt x="0" y="757596"/>
                  <a:pt x="0" y="713794"/>
                </a:cubicBezTo>
                <a:lnTo>
                  <a:pt x="0" y="7931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19" tIns="32119" rIns="32119" bIns="32119" numCol="1" spcCol="1270" anchor="ctr" anchorCtr="0">
            <a:noAutofit/>
          </a:bodyPr>
          <a:lstStyle/>
          <a:p>
            <a:pPr lvl="0" algn="ctr" defTabSz="622300">
              <a:lnSpc>
                <a:spcPct val="90000"/>
              </a:lnSpc>
              <a:spcBef>
                <a:spcPct val="0"/>
              </a:spcBef>
              <a:spcAft>
                <a:spcPct val="35000"/>
              </a:spcAft>
            </a:pPr>
            <a:r>
              <a:rPr lang="cs-CZ" sz="1400" kern="1200" dirty="0" smtClean="0"/>
              <a:t>Velké změny</a:t>
            </a:r>
          </a:p>
          <a:p>
            <a:pPr lvl="0" algn="ctr" defTabSz="622300">
              <a:lnSpc>
                <a:spcPct val="90000"/>
              </a:lnSpc>
              <a:spcBef>
                <a:spcPct val="0"/>
              </a:spcBef>
              <a:spcAft>
                <a:spcPct val="35000"/>
              </a:spcAft>
            </a:pPr>
            <a:r>
              <a:rPr lang="cs-CZ" sz="1400" kern="1200" dirty="0" smtClean="0"/>
              <a:t>(</a:t>
            </a:r>
            <a:r>
              <a:rPr lang="cs-CZ" sz="1400" i="1" kern="1200" dirty="0" smtClean="0"/>
              <a:t>major </a:t>
            </a:r>
            <a:r>
              <a:rPr lang="cs-CZ" sz="1400" i="1" kern="1200" dirty="0" err="1" smtClean="0"/>
              <a:t>revisions</a:t>
            </a:r>
            <a:r>
              <a:rPr lang="cs-CZ" sz="1400" kern="1200" dirty="0" smtClean="0"/>
              <a:t>)</a:t>
            </a:r>
            <a:endParaRPr lang="cs-CZ" sz="1400" kern="1200" dirty="0"/>
          </a:p>
        </p:txBody>
      </p:sp>
      <p:sp>
        <p:nvSpPr>
          <p:cNvPr id="34" name="Volný tvar 33"/>
          <p:cNvSpPr/>
          <p:nvPr/>
        </p:nvSpPr>
        <p:spPr>
          <a:xfrm rot="767436">
            <a:off x="6172821" y="3715903"/>
            <a:ext cx="1295949" cy="45719"/>
          </a:xfrm>
          <a:custGeom>
            <a:avLst/>
            <a:gdLst>
              <a:gd name="connsiteX0" fmla="*/ 0 w 1264704"/>
              <a:gd name="connsiteY0" fmla="*/ 10591 h 21182"/>
              <a:gd name="connsiteX1" fmla="*/ 1264704 w 1264704"/>
              <a:gd name="connsiteY1" fmla="*/ 10591 h 21182"/>
            </a:gdLst>
            <a:ahLst/>
            <a:cxnLst>
              <a:cxn ang="0">
                <a:pos x="connsiteX0" y="connsiteY0"/>
              </a:cxn>
              <a:cxn ang="0">
                <a:pos x="connsiteX1" y="connsiteY1"/>
              </a:cxn>
            </a:cxnLst>
            <a:rect l="l" t="t" r="r" b="b"/>
            <a:pathLst>
              <a:path w="1264704" h="21182">
                <a:moveTo>
                  <a:pt x="0" y="10591"/>
                </a:moveTo>
                <a:lnTo>
                  <a:pt x="1264704"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13434" tIns="-21026" rIns="613434" bIns="-21028" numCol="1" spcCol="1270" anchor="ctr" anchorCtr="0">
            <a:noAutofit/>
          </a:bodyPr>
          <a:lstStyle/>
          <a:p>
            <a:pPr lvl="0" algn="ctr" defTabSz="311150">
              <a:lnSpc>
                <a:spcPct val="90000"/>
              </a:lnSpc>
              <a:spcBef>
                <a:spcPct val="0"/>
              </a:spcBef>
              <a:spcAft>
                <a:spcPct val="35000"/>
              </a:spcAft>
            </a:pPr>
            <a:endParaRPr lang="cs-CZ" sz="700" kern="1200"/>
          </a:p>
        </p:txBody>
      </p:sp>
      <p:sp>
        <p:nvSpPr>
          <p:cNvPr id="35" name="Volný tvar 34"/>
          <p:cNvSpPr/>
          <p:nvPr/>
        </p:nvSpPr>
        <p:spPr>
          <a:xfrm>
            <a:off x="7236296" y="3408031"/>
            <a:ext cx="1440160" cy="885065"/>
          </a:xfrm>
          <a:custGeom>
            <a:avLst/>
            <a:gdLst>
              <a:gd name="connsiteX0" fmla="*/ 0 w 1101633"/>
              <a:gd name="connsiteY0" fmla="*/ 75109 h 751093"/>
              <a:gd name="connsiteX1" fmla="*/ 75109 w 1101633"/>
              <a:gd name="connsiteY1" fmla="*/ 0 h 751093"/>
              <a:gd name="connsiteX2" fmla="*/ 1026524 w 1101633"/>
              <a:gd name="connsiteY2" fmla="*/ 0 h 751093"/>
              <a:gd name="connsiteX3" fmla="*/ 1101633 w 1101633"/>
              <a:gd name="connsiteY3" fmla="*/ 75109 h 751093"/>
              <a:gd name="connsiteX4" fmla="*/ 1101633 w 1101633"/>
              <a:gd name="connsiteY4" fmla="*/ 675984 h 751093"/>
              <a:gd name="connsiteX5" fmla="*/ 1026524 w 1101633"/>
              <a:gd name="connsiteY5" fmla="*/ 751093 h 751093"/>
              <a:gd name="connsiteX6" fmla="*/ 75109 w 1101633"/>
              <a:gd name="connsiteY6" fmla="*/ 751093 h 751093"/>
              <a:gd name="connsiteX7" fmla="*/ 0 w 1101633"/>
              <a:gd name="connsiteY7" fmla="*/ 675984 h 751093"/>
              <a:gd name="connsiteX8" fmla="*/ 0 w 1101633"/>
              <a:gd name="connsiteY8" fmla="*/ 75109 h 7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51093">
                <a:moveTo>
                  <a:pt x="0" y="75109"/>
                </a:moveTo>
                <a:cubicBezTo>
                  <a:pt x="0" y="33627"/>
                  <a:pt x="33627" y="0"/>
                  <a:pt x="75109" y="0"/>
                </a:cubicBezTo>
                <a:lnTo>
                  <a:pt x="1026524" y="0"/>
                </a:lnTo>
                <a:cubicBezTo>
                  <a:pt x="1068006" y="0"/>
                  <a:pt x="1101633" y="33627"/>
                  <a:pt x="1101633" y="75109"/>
                </a:cubicBezTo>
                <a:lnTo>
                  <a:pt x="1101633" y="675984"/>
                </a:lnTo>
                <a:cubicBezTo>
                  <a:pt x="1101633" y="717466"/>
                  <a:pt x="1068006" y="751093"/>
                  <a:pt x="1026524" y="751093"/>
                </a:cubicBezTo>
                <a:lnTo>
                  <a:pt x="75109" y="751093"/>
                </a:lnTo>
                <a:cubicBezTo>
                  <a:pt x="33627" y="751093"/>
                  <a:pt x="0" y="717466"/>
                  <a:pt x="0" y="675984"/>
                </a:cubicBezTo>
                <a:lnTo>
                  <a:pt x="0" y="75109"/>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89" tIns="30889" rIns="30889" bIns="30889" numCol="1" spcCol="1270" anchor="ctr" anchorCtr="0">
            <a:noAutofit/>
          </a:bodyPr>
          <a:lstStyle/>
          <a:p>
            <a:pPr lvl="0" algn="ctr" defTabSz="622300">
              <a:lnSpc>
                <a:spcPct val="90000"/>
              </a:lnSpc>
              <a:spcBef>
                <a:spcPct val="0"/>
              </a:spcBef>
              <a:spcAft>
                <a:spcPct val="35000"/>
              </a:spcAft>
            </a:pPr>
            <a:r>
              <a:rPr lang="cs-CZ" sz="1400" kern="1200" dirty="0" smtClean="0"/>
              <a:t>Menší změny</a:t>
            </a:r>
          </a:p>
          <a:p>
            <a:pPr lvl="0" algn="ctr" defTabSz="622300">
              <a:lnSpc>
                <a:spcPct val="90000"/>
              </a:lnSpc>
              <a:spcBef>
                <a:spcPct val="0"/>
              </a:spcBef>
              <a:spcAft>
                <a:spcPct val="35000"/>
              </a:spcAft>
            </a:pPr>
            <a:r>
              <a:rPr lang="cs-CZ" sz="1400" kern="1200" dirty="0" smtClean="0"/>
              <a:t>(</a:t>
            </a:r>
            <a:r>
              <a:rPr lang="cs-CZ" sz="1400" i="1" kern="1200" dirty="0" smtClean="0"/>
              <a:t>minor </a:t>
            </a:r>
            <a:r>
              <a:rPr lang="cs-CZ" sz="1400" i="1" kern="1200" dirty="0" err="1" smtClean="0"/>
              <a:t>revisions</a:t>
            </a:r>
            <a:r>
              <a:rPr lang="cs-CZ" sz="1400" kern="1200" dirty="0" smtClean="0"/>
              <a:t>)</a:t>
            </a:r>
            <a:endParaRPr lang="cs-CZ" sz="1400" kern="1200" dirty="0"/>
          </a:p>
        </p:txBody>
      </p:sp>
      <p:sp>
        <p:nvSpPr>
          <p:cNvPr id="36" name="Volný tvar 35"/>
          <p:cNvSpPr/>
          <p:nvPr/>
        </p:nvSpPr>
        <p:spPr>
          <a:xfrm rot="2699578">
            <a:off x="5951159" y="4080043"/>
            <a:ext cx="1510754" cy="45719"/>
          </a:xfrm>
          <a:custGeom>
            <a:avLst/>
            <a:gdLst>
              <a:gd name="connsiteX0" fmla="*/ 0 w 1406554"/>
              <a:gd name="connsiteY0" fmla="*/ 10591 h 21182"/>
              <a:gd name="connsiteX1" fmla="*/ 1406554 w 1406554"/>
              <a:gd name="connsiteY1" fmla="*/ 10591 h 21182"/>
            </a:gdLst>
            <a:ahLst/>
            <a:cxnLst>
              <a:cxn ang="0">
                <a:pos x="connsiteX0" y="connsiteY0"/>
              </a:cxn>
              <a:cxn ang="0">
                <a:pos x="connsiteX1" y="connsiteY1"/>
              </a:cxn>
            </a:cxnLst>
            <a:rect l="l" t="t" r="r" b="b"/>
            <a:pathLst>
              <a:path w="1406554" h="21182">
                <a:moveTo>
                  <a:pt x="0" y="10591"/>
                </a:moveTo>
                <a:lnTo>
                  <a:pt x="1406554"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0813" tIns="-24572" rIns="680813" bIns="-24574" numCol="1" spcCol="1270" anchor="ctr" anchorCtr="0">
            <a:noAutofit/>
          </a:bodyPr>
          <a:lstStyle/>
          <a:p>
            <a:pPr lvl="0" algn="ctr" defTabSz="311150">
              <a:lnSpc>
                <a:spcPct val="90000"/>
              </a:lnSpc>
              <a:spcBef>
                <a:spcPct val="0"/>
              </a:spcBef>
              <a:spcAft>
                <a:spcPct val="35000"/>
              </a:spcAft>
            </a:pPr>
            <a:endParaRPr lang="cs-CZ" sz="700" kern="1200"/>
          </a:p>
        </p:txBody>
      </p:sp>
      <p:sp>
        <p:nvSpPr>
          <p:cNvPr id="37" name="Volný tvar 36"/>
          <p:cNvSpPr/>
          <p:nvPr/>
        </p:nvSpPr>
        <p:spPr>
          <a:xfrm>
            <a:off x="6501250" y="4523950"/>
            <a:ext cx="1404632" cy="705250"/>
          </a:xfrm>
          <a:custGeom>
            <a:avLst/>
            <a:gdLst>
              <a:gd name="connsiteX0" fmla="*/ 0 w 1101633"/>
              <a:gd name="connsiteY0" fmla="*/ 64518 h 645177"/>
              <a:gd name="connsiteX1" fmla="*/ 64518 w 1101633"/>
              <a:gd name="connsiteY1" fmla="*/ 0 h 645177"/>
              <a:gd name="connsiteX2" fmla="*/ 1037115 w 1101633"/>
              <a:gd name="connsiteY2" fmla="*/ 0 h 645177"/>
              <a:gd name="connsiteX3" fmla="*/ 1101633 w 1101633"/>
              <a:gd name="connsiteY3" fmla="*/ 64518 h 645177"/>
              <a:gd name="connsiteX4" fmla="*/ 1101633 w 1101633"/>
              <a:gd name="connsiteY4" fmla="*/ 580659 h 645177"/>
              <a:gd name="connsiteX5" fmla="*/ 1037115 w 1101633"/>
              <a:gd name="connsiteY5" fmla="*/ 645177 h 645177"/>
              <a:gd name="connsiteX6" fmla="*/ 64518 w 1101633"/>
              <a:gd name="connsiteY6" fmla="*/ 645177 h 645177"/>
              <a:gd name="connsiteX7" fmla="*/ 0 w 1101633"/>
              <a:gd name="connsiteY7" fmla="*/ 580659 h 645177"/>
              <a:gd name="connsiteX8" fmla="*/ 0 w 1101633"/>
              <a:gd name="connsiteY8" fmla="*/ 64518 h 6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45177">
                <a:moveTo>
                  <a:pt x="0" y="64518"/>
                </a:moveTo>
                <a:cubicBezTo>
                  <a:pt x="0" y="28886"/>
                  <a:pt x="28886" y="0"/>
                  <a:pt x="64518" y="0"/>
                </a:cubicBezTo>
                <a:lnTo>
                  <a:pt x="1037115" y="0"/>
                </a:lnTo>
                <a:cubicBezTo>
                  <a:pt x="1072747" y="0"/>
                  <a:pt x="1101633" y="28886"/>
                  <a:pt x="1101633" y="64518"/>
                </a:cubicBezTo>
                <a:lnTo>
                  <a:pt x="1101633" y="580659"/>
                </a:lnTo>
                <a:cubicBezTo>
                  <a:pt x="1101633" y="616291"/>
                  <a:pt x="1072747" y="645177"/>
                  <a:pt x="1037115" y="645177"/>
                </a:cubicBezTo>
                <a:lnTo>
                  <a:pt x="64518" y="645177"/>
                </a:lnTo>
                <a:cubicBezTo>
                  <a:pt x="28886" y="645177"/>
                  <a:pt x="0" y="616291"/>
                  <a:pt x="0" y="580659"/>
                </a:cubicBezTo>
                <a:lnTo>
                  <a:pt x="0" y="64518"/>
                </a:lnTo>
                <a:close/>
              </a:path>
            </a:pathLst>
          </a:cu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597" tIns="31597" rIns="31597" bIns="31597" numCol="1" spcCol="1270" anchor="ctr" anchorCtr="0">
            <a:noAutofit/>
          </a:bodyPr>
          <a:lstStyle/>
          <a:p>
            <a:pPr lvl="0" algn="ctr" defTabSz="889000">
              <a:lnSpc>
                <a:spcPct val="90000"/>
              </a:lnSpc>
              <a:spcBef>
                <a:spcPct val="0"/>
              </a:spcBef>
              <a:spcAft>
                <a:spcPct val="35000"/>
              </a:spcAft>
            </a:pPr>
            <a:r>
              <a:rPr lang="cs-CZ" sz="2400" b="1" kern="1200" dirty="0" smtClean="0"/>
              <a:t>Přijetí</a:t>
            </a:r>
            <a:endParaRPr lang="cs-CZ" sz="1600" b="1" kern="1200" dirty="0"/>
          </a:p>
        </p:txBody>
      </p:sp>
      <p:sp>
        <p:nvSpPr>
          <p:cNvPr id="41" name="Obláček 40"/>
          <p:cNvSpPr/>
          <p:nvPr/>
        </p:nvSpPr>
        <p:spPr>
          <a:xfrm>
            <a:off x="4211960" y="1222335"/>
            <a:ext cx="1584176" cy="982530"/>
          </a:xfrm>
          <a:prstGeom prst="cloudCallout">
            <a:avLst>
              <a:gd name="adj1" fmla="val -28009"/>
              <a:gd name="adj2" fmla="val 1314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sz="1200" dirty="0" smtClean="0"/>
              <a:t>Hledání recenzentů, oslovování…</a:t>
            </a:r>
            <a:endParaRPr lang="cs-CZ" sz="1200" dirty="0"/>
          </a:p>
        </p:txBody>
      </p:sp>
      <p:sp>
        <p:nvSpPr>
          <p:cNvPr id="43" name="TextovéPole 42"/>
          <p:cNvSpPr txBox="1"/>
          <p:nvPr/>
        </p:nvSpPr>
        <p:spPr>
          <a:xfrm>
            <a:off x="3563888" y="5521170"/>
            <a:ext cx="2353355" cy="646331"/>
          </a:xfrm>
          <a:prstGeom prst="rect">
            <a:avLst/>
          </a:prstGeom>
          <a:noFill/>
        </p:spPr>
        <p:txBody>
          <a:bodyPr wrap="square" rtlCol="0">
            <a:spAutoFit/>
          </a:bodyPr>
          <a:lstStyle/>
          <a:p>
            <a:r>
              <a:rPr lang="cs-CZ" dirty="0" smtClean="0"/>
              <a:t>Revize</a:t>
            </a:r>
          </a:p>
          <a:p>
            <a:r>
              <a:rPr lang="cs-CZ" dirty="0" smtClean="0"/>
              <a:t>Vyjádření se k recenzi</a:t>
            </a:r>
            <a:endParaRPr lang="cs-CZ" dirty="0"/>
          </a:p>
        </p:txBody>
      </p:sp>
      <p:sp>
        <p:nvSpPr>
          <p:cNvPr id="11" name="Oblouk 10"/>
          <p:cNvSpPr/>
          <p:nvPr/>
        </p:nvSpPr>
        <p:spPr>
          <a:xfrm>
            <a:off x="779985" y="1222335"/>
            <a:ext cx="3431975" cy="1990641"/>
          </a:xfrm>
          <a:prstGeom prst="arc">
            <a:avLst>
              <a:gd name="adj1" fmla="val 10572905"/>
              <a:gd name="adj2" fmla="val 1665268"/>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122503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1250"/>
                                        <p:tgtEl>
                                          <p:spTgt spid="12"/>
                                        </p:tgtEl>
                                      </p:cBhvr>
                                    </p:animEffect>
                                  </p:childTnLst>
                                </p:cTn>
                              </p:par>
                            </p:childTnLst>
                          </p:cTn>
                        </p:par>
                        <p:par>
                          <p:cTn id="35" fill="hold">
                            <p:stCondLst>
                              <p:cond delay="1250"/>
                            </p:stCondLst>
                            <p:childTnLst>
                              <p:par>
                                <p:cTn id="36" presetID="31"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1000" fill="hold"/>
                                        <p:tgtEl>
                                          <p:spTgt spid="43"/>
                                        </p:tgtEl>
                                        <p:attrNameLst>
                                          <p:attrName>ppt_w</p:attrName>
                                        </p:attrNameLst>
                                      </p:cBhvr>
                                      <p:tavLst>
                                        <p:tav tm="0">
                                          <p:val>
                                            <p:fltVal val="0"/>
                                          </p:val>
                                        </p:tav>
                                        <p:tav tm="100000">
                                          <p:val>
                                            <p:strVal val="#ppt_w"/>
                                          </p:val>
                                        </p:tav>
                                      </p:tavLst>
                                    </p:anim>
                                    <p:anim calcmode="lin" valueType="num">
                                      <p:cBhvr>
                                        <p:cTn id="39" dur="1000" fill="hold"/>
                                        <p:tgtEl>
                                          <p:spTgt spid="43"/>
                                        </p:tgtEl>
                                        <p:attrNameLst>
                                          <p:attrName>ppt_h</p:attrName>
                                        </p:attrNameLst>
                                      </p:cBhvr>
                                      <p:tavLst>
                                        <p:tav tm="0">
                                          <p:val>
                                            <p:fltVal val="0"/>
                                          </p:val>
                                        </p:tav>
                                        <p:tav tm="100000">
                                          <p:val>
                                            <p:strVal val="#ppt_h"/>
                                          </p:val>
                                        </p:tav>
                                      </p:tavLst>
                                    </p:anim>
                                    <p:anim calcmode="lin" valueType="num">
                                      <p:cBhvr>
                                        <p:cTn id="40" dur="1000" fill="hold"/>
                                        <p:tgtEl>
                                          <p:spTgt spid="43"/>
                                        </p:tgtEl>
                                        <p:attrNameLst>
                                          <p:attrName>style.rotation</p:attrName>
                                        </p:attrNameLst>
                                      </p:cBhvr>
                                      <p:tavLst>
                                        <p:tav tm="0">
                                          <p:val>
                                            <p:fltVal val="90"/>
                                          </p:val>
                                        </p:tav>
                                        <p:tav tm="100000">
                                          <p:val>
                                            <p:fltVal val="0"/>
                                          </p:val>
                                        </p:tav>
                                      </p:tavLst>
                                    </p:anim>
                                    <p:animEffect transition="in" filter="fade">
                                      <p:cBhvr>
                                        <p:cTn id="41" dur="10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up)">
                                      <p:cBhvr>
                                        <p:cTn id="46" dur="500"/>
                                        <p:tgtEl>
                                          <p:spTgt spid="36"/>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31" grpId="0" animBg="1"/>
      <p:bldP spid="32" grpId="0" animBg="1"/>
      <p:bldP spid="33" grpId="0" animBg="1"/>
      <p:bldP spid="34" grpId="0" animBg="1"/>
      <p:bldP spid="35" grpId="0" animBg="1"/>
      <p:bldP spid="36" grpId="0" animBg="1"/>
      <p:bldP spid="37"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Volný tvar 30"/>
          <p:cNvSpPr/>
          <p:nvPr/>
        </p:nvSpPr>
        <p:spPr>
          <a:xfrm>
            <a:off x="7203566" y="1222334"/>
            <a:ext cx="1472890" cy="910522"/>
          </a:xfrm>
          <a:custGeom>
            <a:avLst/>
            <a:gdLst>
              <a:gd name="connsiteX0" fmla="*/ 0 w 1101633"/>
              <a:gd name="connsiteY0" fmla="*/ 67104 h 671038"/>
              <a:gd name="connsiteX1" fmla="*/ 67104 w 1101633"/>
              <a:gd name="connsiteY1" fmla="*/ 0 h 671038"/>
              <a:gd name="connsiteX2" fmla="*/ 1034529 w 1101633"/>
              <a:gd name="connsiteY2" fmla="*/ 0 h 671038"/>
              <a:gd name="connsiteX3" fmla="*/ 1101633 w 1101633"/>
              <a:gd name="connsiteY3" fmla="*/ 67104 h 671038"/>
              <a:gd name="connsiteX4" fmla="*/ 1101633 w 1101633"/>
              <a:gd name="connsiteY4" fmla="*/ 603934 h 671038"/>
              <a:gd name="connsiteX5" fmla="*/ 1034529 w 1101633"/>
              <a:gd name="connsiteY5" fmla="*/ 671038 h 671038"/>
              <a:gd name="connsiteX6" fmla="*/ 67104 w 1101633"/>
              <a:gd name="connsiteY6" fmla="*/ 671038 h 671038"/>
              <a:gd name="connsiteX7" fmla="*/ 0 w 1101633"/>
              <a:gd name="connsiteY7" fmla="*/ 603934 h 671038"/>
              <a:gd name="connsiteX8" fmla="*/ 0 w 1101633"/>
              <a:gd name="connsiteY8" fmla="*/ 67104 h 6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71038">
                <a:moveTo>
                  <a:pt x="0" y="67104"/>
                </a:moveTo>
                <a:cubicBezTo>
                  <a:pt x="0" y="30043"/>
                  <a:pt x="30043" y="0"/>
                  <a:pt x="67104" y="0"/>
                </a:cubicBezTo>
                <a:lnTo>
                  <a:pt x="1034529" y="0"/>
                </a:lnTo>
                <a:cubicBezTo>
                  <a:pt x="1071590" y="0"/>
                  <a:pt x="1101633" y="30043"/>
                  <a:pt x="1101633" y="67104"/>
                </a:cubicBezTo>
                <a:lnTo>
                  <a:pt x="1101633" y="603934"/>
                </a:lnTo>
                <a:cubicBezTo>
                  <a:pt x="1101633" y="640995"/>
                  <a:pt x="1071590" y="671038"/>
                  <a:pt x="1034529" y="671038"/>
                </a:cubicBezTo>
                <a:lnTo>
                  <a:pt x="67104" y="671038"/>
                </a:lnTo>
                <a:cubicBezTo>
                  <a:pt x="30043" y="671038"/>
                  <a:pt x="0" y="640995"/>
                  <a:pt x="0" y="603934"/>
                </a:cubicBezTo>
                <a:lnTo>
                  <a:pt x="0" y="6710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44" tIns="28544" rIns="28544" bIns="28544"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33" name="Volný tvar 32"/>
          <p:cNvSpPr/>
          <p:nvPr/>
        </p:nvSpPr>
        <p:spPr>
          <a:xfrm>
            <a:off x="7203566" y="2305474"/>
            <a:ext cx="1472890" cy="907502"/>
          </a:xfrm>
          <a:custGeom>
            <a:avLst/>
            <a:gdLst>
              <a:gd name="connsiteX0" fmla="*/ 0 w 1101633"/>
              <a:gd name="connsiteY0" fmla="*/ 79310 h 793104"/>
              <a:gd name="connsiteX1" fmla="*/ 79310 w 1101633"/>
              <a:gd name="connsiteY1" fmla="*/ 0 h 793104"/>
              <a:gd name="connsiteX2" fmla="*/ 1022323 w 1101633"/>
              <a:gd name="connsiteY2" fmla="*/ 0 h 793104"/>
              <a:gd name="connsiteX3" fmla="*/ 1101633 w 1101633"/>
              <a:gd name="connsiteY3" fmla="*/ 79310 h 793104"/>
              <a:gd name="connsiteX4" fmla="*/ 1101633 w 1101633"/>
              <a:gd name="connsiteY4" fmla="*/ 713794 h 793104"/>
              <a:gd name="connsiteX5" fmla="*/ 1022323 w 1101633"/>
              <a:gd name="connsiteY5" fmla="*/ 793104 h 793104"/>
              <a:gd name="connsiteX6" fmla="*/ 79310 w 1101633"/>
              <a:gd name="connsiteY6" fmla="*/ 793104 h 793104"/>
              <a:gd name="connsiteX7" fmla="*/ 0 w 1101633"/>
              <a:gd name="connsiteY7" fmla="*/ 713794 h 793104"/>
              <a:gd name="connsiteX8" fmla="*/ 0 w 1101633"/>
              <a:gd name="connsiteY8" fmla="*/ 79310 h 7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93104">
                <a:moveTo>
                  <a:pt x="0" y="79310"/>
                </a:moveTo>
                <a:cubicBezTo>
                  <a:pt x="0" y="35508"/>
                  <a:pt x="35508" y="0"/>
                  <a:pt x="79310" y="0"/>
                </a:cubicBezTo>
                <a:lnTo>
                  <a:pt x="1022323" y="0"/>
                </a:lnTo>
                <a:cubicBezTo>
                  <a:pt x="1066125" y="0"/>
                  <a:pt x="1101633" y="35508"/>
                  <a:pt x="1101633" y="79310"/>
                </a:cubicBezTo>
                <a:lnTo>
                  <a:pt x="1101633" y="713794"/>
                </a:lnTo>
                <a:cubicBezTo>
                  <a:pt x="1101633" y="757596"/>
                  <a:pt x="1066125" y="793104"/>
                  <a:pt x="1022323" y="793104"/>
                </a:cubicBezTo>
                <a:lnTo>
                  <a:pt x="79310" y="793104"/>
                </a:lnTo>
                <a:cubicBezTo>
                  <a:pt x="35508" y="793104"/>
                  <a:pt x="0" y="757596"/>
                  <a:pt x="0" y="713794"/>
                </a:cubicBezTo>
                <a:lnTo>
                  <a:pt x="0" y="7931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19" tIns="32119" rIns="32119" bIns="32119" numCol="1" spcCol="1270" anchor="ctr" anchorCtr="0">
            <a:noAutofit/>
          </a:bodyPr>
          <a:lstStyle/>
          <a:p>
            <a:pPr lvl="0" algn="ctr" defTabSz="622300">
              <a:lnSpc>
                <a:spcPct val="90000"/>
              </a:lnSpc>
              <a:spcBef>
                <a:spcPct val="0"/>
              </a:spcBef>
              <a:spcAft>
                <a:spcPct val="35000"/>
              </a:spcAft>
            </a:pPr>
            <a:r>
              <a:rPr lang="cs-CZ" sz="1400" kern="1200" dirty="0" smtClean="0"/>
              <a:t>Velké změny</a:t>
            </a:r>
          </a:p>
          <a:p>
            <a:pPr lvl="0" algn="ctr" defTabSz="622300">
              <a:lnSpc>
                <a:spcPct val="90000"/>
              </a:lnSpc>
              <a:spcBef>
                <a:spcPct val="0"/>
              </a:spcBef>
              <a:spcAft>
                <a:spcPct val="35000"/>
              </a:spcAft>
            </a:pPr>
            <a:r>
              <a:rPr lang="cs-CZ" sz="1400" kern="1200" dirty="0" smtClean="0"/>
              <a:t>(</a:t>
            </a:r>
            <a:r>
              <a:rPr lang="cs-CZ" sz="1400" i="1" kern="1200" dirty="0" smtClean="0"/>
              <a:t>major </a:t>
            </a:r>
            <a:r>
              <a:rPr lang="cs-CZ" sz="1400" i="1" kern="1200" dirty="0" err="1" smtClean="0"/>
              <a:t>revisions</a:t>
            </a:r>
            <a:r>
              <a:rPr lang="cs-CZ" sz="1400" kern="1200" dirty="0" smtClean="0"/>
              <a:t>)</a:t>
            </a:r>
            <a:endParaRPr lang="cs-CZ" sz="1400" kern="1200" dirty="0"/>
          </a:p>
        </p:txBody>
      </p:sp>
      <p:sp>
        <p:nvSpPr>
          <p:cNvPr id="35" name="Volný tvar 34"/>
          <p:cNvSpPr/>
          <p:nvPr/>
        </p:nvSpPr>
        <p:spPr>
          <a:xfrm>
            <a:off x="7236296" y="3408031"/>
            <a:ext cx="1440160" cy="885065"/>
          </a:xfrm>
          <a:custGeom>
            <a:avLst/>
            <a:gdLst>
              <a:gd name="connsiteX0" fmla="*/ 0 w 1101633"/>
              <a:gd name="connsiteY0" fmla="*/ 75109 h 751093"/>
              <a:gd name="connsiteX1" fmla="*/ 75109 w 1101633"/>
              <a:gd name="connsiteY1" fmla="*/ 0 h 751093"/>
              <a:gd name="connsiteX2" fmla="*/ 1026524 w 1101633"/>
              <a:gd name="connsiteY2" fmla="*/ 0 h 751093"/>
              <a:gd name="connsiteX3" fmla="*/ 1101633 w 1101633"/>
              <a:gd name="connsiteY3" fmla="*/ 75109 h 751093"/>
              <a:gd name="connsiteX4" fmla="*/ 1101633 w 1101633"/>
              <a:gd name="connsiteY4" fmla="*/ 675984 h 751093"/>
              <a:gd name="connsiteX5" fmla="*/ 1026524 w 1101633"/>
              <a:gd name="connsiteY5" fmla="*/ 751093 h 751093"/>
              <a:gd name="connsiteX6" fmla="*/ 75109 w 1101633"/>
              <a:gd name="connsiteY6" fmla="*/ 751093 h 751093"/>
              <a:gd name="connsiteX7" fmla="*/ 0 w 1101633"/>
              <a:gd name="connsiteY7" fmla="*/ 675984 h 751093"/>
              <a:gd name="connsiteX8" fmla="*/ 0 w 1101633"/>
              <a:gd name="connsiteY8" fmla="*/ 75109 h 7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51093">
                <a:moveTo>
                  <a:pt x="0" y="75109"/>
                </a:moveTo>
                <a:cubicBezTo>
                  <a:pt x="0" y="33627"/>
                  <a:pt x="33627" y="0"/>
                  <a:pt x="75109" y="0"/>
                </a:cubicBezTo>
                <a:lnTo>
                  <a:pt x="1026524" y="0"/>
                </a:lnTo>
                <a:cubicBezTo>
                  <a:pt x="1068006" y="0"/>
                  <a:pt x="1101633" y="33627"/>
                  <a:pt x="1101633" y="75109"/>
                </a:cubicBezTo>
                <a:lnTo>
                  <a:pt x="1101633" y="675984"/>
                </a:lnTo>
                <a:cubicBezTo>
                  <a:pt x="1101633" y="717466"/>
                  <a:pt x="1068006" y="751093"/>
                  <a:pt x="1026524" y="751093"/>
                </a:cubicBezTo>
                <a:lnTo>
                  <a:pt x="75109" y="751093"/>
                </a:lnTo>
                <a:cubicBezTo>
                  <a:pt x="33627" y="751093"/>
                  <a:pt x="0" y="717466"/>
                  <a:pt x="0" y="675984"/>
                </a:cubicBezTo>
                <a:lnTo>
                  <a:pt x="0" y="75109"/>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89" tIns="30889" rIns="30889" bIns="30889" numCol="1" spcCol="1270" anchor="ctr" anchorCtr="0">
            <a:noAutofit/>
          </a:bodyPr>
          <a:lstStyle/>
          <a:p>
            <a:pPr lvl="0" algn="ctr" defTabSz="622300">
              <a:lnSpc>
                <a:spcPct val="90000"/>
              </a:lnSpc>
              <a:spcBef>
                <a:spcPct val="0"/>
              </a:spcBef>
              <a:spcAft>
                <a:spcPct val="35000"/>
              </a:spcAft>
            </a:pPr>
            <a:r>
              <a:rPr lang="cs-CZ" sz="1400" kern="1200" dirty="0" smtClean="0"/>
              <a:t>Menší změny</a:t>
            </a:r>
          </a:p>
          <a:p>
            <a:pPr lvl="0" algn="ctr" defTabSz="622300">
              <a:lnSpc>
                <a:spcPct val="90000"/>
              </a:lnSpc>
              <a:spcBef>
                <a:spcPct val="0"/>
              </a:spcBef>
              <a:spcAft>
                <a:spcPct val="35000"/>
              </a:spcAft>
            </a:pPr>
            <a:r>
              <a:rPr lang="cs-CZ" sz="1400" kern="1200" dirty="0" smtClean="0"/>
              <a:t>(</a:t>
            </a:r>
            <a:r>
              <a:rPr lang="cs-CZ" sz="1400" i="1" kern="1200" dirty="0" smtClean="0"/>
              <a:t>minor </a:t>
            </a:r>
            <a:r>
              <a:rPr lang="cs-CZ" sz="1400" i="1" kern="1200" dirty="0" err="1" smtClean="0"/>
              <a:t>revisions</a:t>
            </a:r>
            <a:r>
              <a:rPr lang="cs-CZ" sz="1400" kern="1200" dirty="0" smtClean="0"/>
              <a:t>)</a:t>
            </a:r>
            <a:endParaRPr lang="cs-CZ" sz="1400" kern="1200" dirty="0"/>
          </a:p>
        </p:txBody>
      </p:sp>
      <p:sp>
        <p:nvSpPr>
          <p:cNvPr id="37" name="Volný tvar 36"/>
          <p:cNvSpPr/>
          <p:nvPr/>
        </p:nvSpPr>
        <p:spPr>
          <a:xfrm>
            <a:off x="6501250" y="4523950"/>
            <a:ext cx="1404632" cy="705250"/>
          </a:xfrm>
          <a:custGeom>
            <a:avLst/>
            <a:gdLst>
              <a:gd name="connsiteX0" fmla="*/ 0 w 1101633"/>
              <a:gd name="connsiteY0" fmla="*/ 64518 h 645177"/>
              <a:gd name="connsiteX1" fmla="*/ 64518 w 1101633"/>
              <a:gd name="connsiteY1" fmla="*/ 0 h 645177"/>
              <a:gd name="connsiteX2" fmla="*/ 1037115 w 1101633"/>
              <a:gd name="connsiteY2" fmla="*/ 0 h 645177"/>
              <a:gd name="connsiteX3" fmla="*/ 1101633 w 1101633"/>
              <a:gd name="connsiteY3" fmla="*/ 64518 h 645177"/>
              <a:gd name="connsiteX4" fmla="*/ 1101633 w 1101633"/>
              <a:gd name="connsiteY4" fmla="*/ 580659 h 645177"/>
              <a:gd name="connsiteX5" fmla="*/ 1037115 w 1101633"/>
              <a:gd name="connsiteY5" fmla="*/ 645177 h 645177"/>
              <a:gd name="connsiteX6" fmla="*/ 64518 w 1101633"/>
              <a:gd name="connsiteY6" fmla="*/ 645177 h 645177"/>
              <a:gd name="connsiteX7" fmla="*/ 0 w 1101633"/>
              <a:gd name="connsiteY7" fmla="*/ 580659 h 645177"/>
              <a:gd name="connsiteX8" fmla="*/ 0 w 1101633"/>
              <a:gd name="connsiteY8" fmla="*/ 64518 h 6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45177">
                <a:moveTo>
                  <a:pt x="0" y="64518"/>
                </a:moveTo>
                <a:cubicBezTo>
                  <a:pt x="0" y="28886"/>
                  <a:pt x="28886" y="0"/>
                  <a:pt x="64518" y="0"/>
                </a:cubicBezTo>
                <a:lnTo>
                  <a:pt x="1037115" y="0"/>
                </a:lnTo>
                <a:cubicBezTo>
                  <a:pt x="1072747" y="0"/>
                  <a:pt x="1101633" y="28886"/>
                  <a:pt x="1101633" y="64518"/>
                </a:cubicBezTo>
                <a:lnTo>
                  <a:pt x="1101633" y="580659"/>
                </a:lnTo>
                <a:cubicBezTo>
                  <a:pt x="1101633" y="616291"/>
                  <a:pt x="1072747" y="645177"/>
                  <a:pt x="1037115" y="645177"/>
                </a:cubicBezTo>
                <a:lnTo>
                  <a:pt x="64518" y="645177"/>
                </a:lnTo>
                <a:cubicBezTo>
                  <a:pt x="28886" y="645177"/>
                  <a:pt x="0" y="616291"/>
                  <a:pt x="0" y="580659"/>
                </a:cubicBezTo>
                <a:lnTo>
                  <a:pt x="0" y="64518"/>
                </a:lnTo>
                <a:close/>
              </a:path>
            </a:pathLst>
          </a:cu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597" tIns="31597" rIns="31597" bIns="31597" numCol="1" spcCol="1270" anchor="ctr" anchorCtr="0">
            <a:noAutofit/>
          </a:bodyPr>
          <a:lstStyle/>
          <a:p>
            <a:pPr lvl="0" algn="ctr" defTabSz="889000">
              <a:lnSpc>
                <a:spcPct val="90000"/>
              </a:lnSpc>
              <a:spcBef>
                <a:spcPct val="0"/>
              </a:spcBef>
              <a:spcAft>
                <a:spcPct val="35000"/>
              </a:spcAft>
            </a:pPr>
            <a:r>
              <a:rPr lang="cs-CZ" sz="2400" b="1" kern="1200" dirty="0" smtClean="0"/>
              <a:t>Přijetí</a:t>
            </a:r>
            <a:endParaRPr lang="cs-CZ" sz="1600" b="1" kern="1200" dirty="0"/>
          </a:p>
        </p:txBody>
      </p:sp>
      <p:sp>
        <p:nvSpPr>
          <p:cNvPr id="38" name="Zaoblený obdélník 37"/>
          <p:cNvSpPr/>
          <p:nvPr/>
        </p:nvSpPr>
        <p:spPr>
          <a:xfrm>
            <a:off x="107504" y="44624"/>
            <a:ext cx="6192688" cy="1584176"/>
          </a:xfrm>
          <a:prstGeom prst="roundRect">
            <a:avLst/>
          </a:prstGeom>
          <a:solidFill>
            <a:schemeClr val="accent2">
              <a:lumMod val="20000"/>
              <a:lumOff val="80000"/>
            </a:schemeClr>
          </a:solid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r>
              <a:rPr lang="cs-CZ" dirty="0" err="1" smtClean="0"/>
              <a:t>Rejects</a:t>
            </a:r>
            <a:r>
              <a:rPr lang="cs-CZ" dirty="0" smtClean="0"/>
              <a:t> po recenzích v </a:t>
            </a:r>
            <a:r>
              <a:rPr lang="cs-CZ" dirty="0" err="1" smtClean="0"/>
              <a:t>Cyberpsychology</a:t>
            </a:r>
            <a:r>
              <a:rPr lang="cs-CZ" dirty="0" smtClean="0"/>
              <a:t> </a:t>
            </a:r>
          </a:p>
          <a:p>
            <a:r>
              <a:rPr lang="cs-CZ" dirty="0" smtClean="0"/>
              <a:t>(z hodnocení po recenzích): </a:t>
            </a:r>
          </a:p>
          <a:p>
            <a:r>
              <a:rPr lang="cs-CZ" dirty="0" smtClean="0"/>
              <a:t>2012: 19%</a:t>
            </a:r>
          </a:p>
          <a:p>
            <a:r>
              <a:rPr lang="cs-CZ" dirty="0" smtClean="0"/>
              <a:t>2013: 29%</a:t>
            </a:r>
          </a:p>
          <a:p>
            <a:r>
              <a:rPr lang="cs-CZ" dirty="0" smtClean="0"/>
              <a:t>2014: 36% </a:t>
            </a:r>
          </a:p>
        </p:txBody>
      </p:sp>
      <p:sp>
        <p:nvSpPr>
          <p:cNvPr id="39" name="Zaoblený obdélník 38"/>
          <p:cNvSpPr/>
          <p:nvPr/>
        </p:nvSpPr>
        <p:spPr>
          <a:xfrm>
            <a:off x="107504" y="1772816"/>
            <a:ext cx="6192688" cy="1584176"/>
          </a:xfrm>
          <a:prstGeom prst="roundRect">
            <a:avLst/>
          </a:prstGeom>
          <a:solidFill>
            <a:schemeClr val="accent6">
              <a:lumMod val="60000"/>
              <a:lumOff val="40000"/>
            </a:schemeClr>
          </a:solidFill>
          <a:ln w="57150">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cs-CZ" dirty="0"/>
              <a:t>Major </a:t>
            </a:r>
            <a:r>
              <a:rPr lang="cs-CZ" dirty="0" err="1"/>
              <a:t>revisions</a:t>
            </a:r>
            <a:r>
              <a:rPr lang="cs-CZ" dirty="0"/>
              <a:t> v </a:t>
            </a:r>
            <a:r>
              <a:rPr lang="cs-CZ" dirty="0" err="1"/>
              <a:t>Cyberpsychology</a:t>
            </a:r>
            <a:endParaRPr lang="cs-CZ" dirty="0"/>
          </a:p>
          <a:p>
            <a:r>
              <a:rPr lang="cs-CZ" dirty="0"/>
              <a:t>(z hodnocení po recenzích): </a:t>
            </a:r>
          </a:p>
          <a:p>
            <a:r>
              <a:rPr lang="cs-CZ" dirty="0"/>
              <a:t>2012: 38%</a:t>
            </a:r>
          </a:p>
          <a:p>
            <a:r>
              <a:rPr lang="cs-CZ" dirty="0"/>
              <a:t>2013: 32%</a:t>
            </a:r>
          </a:p>
          <a:p>
            <a:r>
              <a:rPr lang="cs-CZ" dirty="0"/>
              <a:t>2014: 22% </a:t>
            </a:r>
          </a:p>
        </p:txBody>
      </p:sp>
      <p:sp>
        <p:nvSpPr>
          <p:cNvPr id="40" name="Zaoblený obdélník 39"/>
          <p:cNvSpPr/>
          <p:nvPr/>
        </p:nvSpPr>
        <p:spPr>
          <a:xfrm>
            <a:off x="107504" y="3501008"/>
            <a:ext cx="6192688" cy="1584176"/>
          </a:xfrm>
          <a:prstGeom prst="roundRect">
            <a:avLst/>
          </a:prstGeom>
          <a:solidFill>
            <a:schemeClr val="accent6">
              <a:lumMod val="40000"/>
              <a:lumOff val="60000"/>
            </a:schemeClr>
          </a:solidFill>
          <a:ln w="571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cs-CZ" dirty="0"/>
              <a:t>Minor </a:t>
            </a:r>
            <a:r>
              <a:rPr lang="cs-CZ" dirty="0" err="1"/>
              <a:t>revisions</a:t>
            </a:r>
            <a:r>
              <a:rPr lang="cs-CZ" dirty="0"/>
              <a:t> v </a:t>
            </a:r>
            <a:r>
              <a:rPr lang="cs-CZ" dirty="0" err="1"/>
              <a:t>Cyberpsychology</a:t>
            </a:r>
            <a:endParaRPr lang="cs-CZ" dirty="0"/>
          </a:p>
          <a:p>
            <a:r>
              <a:rPr lang="cs-CZ" dirty="0"/>
              <a:t>(z hodnocení po recenzích):  </a:t>
            </a:r>
          </a:p>
          <a:p>
            <a:r>
              <a:rPr lang="cs-CZ" dirty="0"/>
              <a:t>2012: 13%</a:t>
            </a:r>
          </a:p>
          <a:p>
            <a:r>
              <a:rPr lang="cs-CZ" dirty="0"/>
              <a:t>2013: 14%</a:t>
            </a:r>
          </a:p>
          <a:p>
            <a:r>
              <a:rPr lang="cs-CZ" dirty="0"/>
              <a:t>2014: 16% </a:t>
            </a:r>
          </a:p>
        </p:txBody>
      </p:sp>
      <p:sp>
        <p:nvSpPr>
          <p:cNvPr id="42" name="Zaoblený obdélník 41"/>
          <p:cNvSpPr/>
          <p:nvPr/>
        </p:nvSpPr>
        <p:spPr>
          <a:xfrm>
            <a:off x="107504" y="5229200"/>
            <a:ext cx="6192688" cy="1584176"/>
          </a:xfrm>
          <a:prstGeom prst="roundRect">
            <a:avLst/>
          </a:prstGeom>
          <a:solidFill>
            <a:schemeClr val="accent3">
              <a:lumMod val="40000"/>
              <a:lumOff val="60000"/>
            </a:schemeClr>
          </a:solidFill>
          <a:ln w="57150">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r>
              <a:rPr lang="cs-CZ" dirty="0" err="1"/>
              <a:t>Accepts</a:t>
            </a:r>
            <a:r>
              <a:rPr lang="cs-CZ" dirty="0"/>
              <a:t> v </a:t>
            </a:r>
            <a:r>
              <a:rPr lang="cs-CZ" dirty="0" err="1"/>
              <a:t>Cyberpsychology</a:t>
            </a:r>
            <a:endParaRPr lang="cs-CZ" dirty="0"/>
          </a:p>
          <a:p>
            <a:r>
              <a:rPr lang="cs-CZ" dirty="0"/>
              <a:t>(z hodnocení po recenzích):</a:t>
            </a:r>
          </a:p>
          <a:p>
            <a:r>
              <a:rPr lang="cs-CZ" dirty="0"/>
              <a:t>2012: 30% </a:t>
            </a:r>
          </a:p>
          <a:p>
            <a:r>
              <a:rPr lang="cs-CZ" dirty="0"/>
              <a:t>2013: 25% </a:t>
            </a:r>
          </a:p>
          <a:p>
            <a:r>
              <a:rPr lang="cs-CZ" dirty="0"/>
              <a:t>2014: 26%</a:t>
            </a:r>
          </a:p>
        </p:txBody>
      </p:sp>
      <p:cxnSp>
        <p:nvCxnSpPr>
          <p:cNvPr id="5" name="Přímá spojnice se šipkou 4"/>
          <p:cNvCxnSpPr/>
          <p:nvPr/>
        </p:nvCxnSpPr>
        <p:spPr>
          <a:xfrm flipH="1" flipV="1">
            <a:off x="6372200" y="836712"/>
            <a:ext cx="831366" cy="84088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Přímá spojnice se šipkou 43"/>
          <p:cNvCxnSpPr>
            <a:endCxn id="39" idx="3"/>
          </p:cNvCxnSpPr>
          <p:nvPr/>
        </p:nvCxnSpPr>
        <p:spPr>
          <a:xfrm flipH="1" flipV="1">
            <a:off x="6300192" y="2564904"/>
            <a:ext cx="903374" cy="194321"/>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Přímá spojnice se šipkou 44"/>
          <p:cNvCxnSpPr>
            <a:endCxn id="40" idx="3"/>
          </p:cNvCxnSpPr>
          <p:nvPr/>
        </p:nvCxnSpPr>
        <p:spPr>
          <a:xfrm flipH="1">
            <a:off x="6300192" y="3850563"/>
            <a:ext cx="936104" cy="442533"/>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Přímá spojnice se šipkou 45"/>
          <p:cNvCxnSpPr>
            <a:endCxn id="42" idx="3"/>
          </p:cNvCxnSpPr>
          <p:nvPr/>
        </p:nvCxnSpPr>
        <p:spPr>
          <a:xfrm flipH="1">
            <a:off x="6300192" y="5229200"/>
            <a:ext cx="903375" cy="792088"/>
          </a:xfrm>
          <a:prstGeom prst="straightConnector1">
            <a:avLst/>
          </a:prstGeom>
          <a:ln w="5715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77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500"/>
                                        <p:tgtEl>
                                          <p:spTgt spid="3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right)">
                                      <p:cBhvr>
                                        <p:cTn id="15" dur="500"/>
                                        <p:tgtEl>
                                          <p:spTgt spid="4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right)">
                                      <p:cBhvr>
                                        <p:cTn id="19" dur="500"/>
                                        <p:tgtEl>
                                          <p:spTgt spid="3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right)">
                                      <p:cBhvr>
                                        <p:cTn id="23" dur="500"/>
                                        <p:tgtEl>
                                          <p:spTgt spid="4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right)">
                                      <p:cBhvr>
                                        <p:cTn id="27" dur="500"/>
                                        <p:tgtEl>
                                          <p:spTgt spid="40"/>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right)">
                                      <p:cBhvr>
                                        <p:cTn id="31" dur="500"/>
                                        <p:tgtEl>
                                          <p:spTgt spid="46"/>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louk 27"/>
          <p:cNvSpPr/>
          <p:nvPr/>
        </p:nvSpPr>
        <p:spPr>
          <a:xfrm>
            <a:off x="251520" y="188640"/>
            <a:ext cx="8280921" cy="6192687"/>
          </a:xfrm>
          <a:prstGeom prst="arc">
            <a:avLst>
              <a:gd name="adj1" fmla="val 20858665"/>
              <a:gd name="adj2" fmla="val 10339311"/>
            </a:avLst>
          </a:prstGeom>
          <a:ln w="57150">
            <a:headEnd type="none" w="med" len="med"/>
            <a:tailEnd type="arrow" w="med" len="med"/>
          </a:ln>
          <a:scene3d>
            <a:camera prst="isometricOffAxis2Left"/>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8" name="Šipka dolů 37"/>
          <p:cNvSpPr/>
          <p:nvPr/>
        </p:nvSpPr>
        <p:spPr>
          <a:xfrm>
            <a:off x="1331640" y="3140968"/>
            <a:ext cx="325749" cy="1138085"/>
          </a:xfrm>
          <a:prstGeom prst="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2" name="Nadpis 1"/>
          <p:cNvSpPr>
            <a:spLocks noGrp="1"/>
          </p:cNvSpPr>
          <p:nvPr>
            <p:ph type="title"/>
          </p:nvPr>
        </p:nvSpPr>
        <p:spPr>
          <a:xfrm>
            <a:off x="446856" y="0"/>
            <a:ext cx="8229600" cy="1143000"/>
          </a:xfrm>
        </p:spPr>
        <p:txBody>
          <a:bodyPr/>
          <a:lstStyle/>
          <a:p>
            <a:r>
              <a:rPr lang="cs-CZ" dirty="0" err="1" smtClean="0"/>
              <a:t>Submission</a:t>
            </a:r>
            <a:r>
              <a:rPr lang="cs-CZ" dirty="0" smtClean="0"/>
              <a:t> </a:t>
            </a:r>
            <a:r>
              <a:rPr lang="cs-CZ" dirty="0" smtClean="0">
                <a:sym typeface="Wingdings" pitchFamily="2" charset="2"/>
              </a:rPr>
              <a:t> </a:t>
            </a:r>
            <a:r>
              <a:rPr lang="cs-CZ" dirty="0" err="1" smtClean="0">
                <a:sym typeface="Wingdings" pitchFamily="2" charset="2"/>
              </a:rPr>
              <a:t>Publication</a:t>
            </a:r>
            <a:endParaRPr lang="cs-CZ" dirty="0"/>
          </a:p>
        </p:txBody>
      </p:sp>
      <p:sp>
        <p:nvSpPr>
          <p:cNvPr id="17" name="Volný tvar 16"/>
          <p:cNvSpPr/>
          <p:nvPr/>
        </p:nvSpPr>
        <p:spPr>
          <a:xfrm>
            <a:off x="251520" y="2426195"/>
            <a:ext cx="826379" cy="738860"/>
          </a:xfrm>
          <a:custGeom>
            <a:avLst/>
            <a:gdLst>
              <a:gd name="connsiteX0" fmla="*/ 0 w 826379"/>
              <a:gd name="connsiteY0" fmla="*/ 73886 h 738860"/>
              <a:gd name="connsiteX1" fmla="*/ 73886 w 826379"/>
              <a:gd name="connsiteY1" fmla="*/ 0 h 738860"/>
              <a:gd name="connsiteX2" fmla="*/ 752493 w 826379"/>
              <a:gd name="connsiteY2" fmla="*/ 0 h 738860"/>
              <a:gd name="connsiteX3" fmla="*/ 826379 w 826379"/>
              <a:gd name="connsiteY3" fmla="*/ 73886 h 738860"/>
              <a:gd name="connsiteX4" fmla="*/ 826379 w 826379"/>
              <a:gd name="connsiteY4" fmla="*/ 664974 h 738860"/>
              <a:gd name="connsiteX5" fmla="*/ 752493 w 826379"/>
              <a:gd name="connsiteY5" fmla="*/ 738860 h 738860"/>
              <a:gd name="connsiteX6" fmla="*/ 73886 w 826379"/>
              <a:gd name="connsiteY6" fmla="*/ 738860 h 738860"/>
              <a:gd name="connsiteX7" fmla="*/ 0 w 826379"/>
              <a:gd name="connsiteY7" fmla="*/ 664974 h 738860"/>
              <a:gd name="connsiteX8" fmla="*/ 0 w 826379"/>
              <a:gd name="connsiteY8" fmla="*/ 73886 h 7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379" h="738860">
                <a:moveTo>
                  <a:pt x="0" y="73886"/>
                </a:moveTo>
                <a:cubicBezTo>
                  <a:pt x="0" y="33080"/>
                  <a:pt x="33080" y="0"/>
                  <a:pt x="73886" y="0"/>
                </a:cubicBezTo>
                <a:lnTo>
                  <a:pt x="752493" y="0"/>
                </a:lnTo>
                <a:cubicBezTo>
                  <a:pt x="793299" y="0"/>
                  <a:pt x="826379" y="33080"/>
                  <a:pt x="826379" y="73886"/>
                </a:cubicBezTo>
                <a:lnTo>
                  <a:pt x="826379" y="664974"/>
                </a:lnTo>
                <a:cubicBezTo>
                  <a:pt x="826379" y="705780"/>
                  <a:pt x="793299" y="738860"/>
                  <a:pt x="752493" y="738860"/>
                </a:cubicBezTo>
                <a:lnTo>
                  <a:pt x="73886" y="738860"/>
                </a:lnTo>
                <a:cubicBezTo>
                  <a:pt x="33080" y="738860"/>
                  <a:pt x="0" y="705780"/>
                  <a:pt x="0" y="664974"/>
                </a:cubicBezTo>
                <a:lnTo>
                  <a:pt x="0" y="73886"/>
                </a:lnTo>
                <a:close/>
              </a:path>
            </a:pathLst>
          </a:custGeom>
          <a:effectLst>
            <a:glow rad="139700">
              <a:schemeClr val="accent1">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spcFirstLastPara="0" vert="horz" wrap="square" lIns="29260" tIns="29260" rIns="29260" bIns="29260" numCol="1" spcCol="1270" anchor="ctr" anchorCtr="0">
            <a:noAutofit/>
          </a:bodyPr>
          <a:lstStyle/>
          <a:p>
            <a:pPr lvl="0" algn="ctr" defTabSz="533400">
              <a:lnSpc>
                <a:spcPct val="90000"/>
              </a:lnSpc>
              <a:spcBef>
                <a:spcPct val="0"/>
              </a:spcBef>
              <a:spcAft>
                <a:spcPct val="35000"/>
              </a:spcAft>
            </a:pPr>
            <a:r>
              <a:rPr lang="cs-CZ" sz="1200" b="1" kern="1200" dirty="0" err="1" smtClean="0"/>
              <a:t>Submit</a:t>
            </a:r>
            <a:r>
              <a:rPr lang="cs-CZ" sz="1200" b="1" kern="1200" dirty="0" smtClean="0"/>
              <a:t>!</a:t>
            </a:r>
            <a:endParaRPr lang="cs-CZ" sz="1200" b="1" kern="1200" dirty="0"/>
          </a:p>
        </p:txBody>
      </p:sp>
      <p:sp>
        <p:nvSpPr>
          <p:cNvPr id="19" name="Volný tvar 18"/>
          <p:cNvSpPr/>
          <p:nvPr/>
        </p:nvSpPr>
        <p:spPr>
          <a:xfrm>
            <a:off x="1177743" y="2083940"/>
            <a:ext cx="1101633" cy="1468824"/>
          </a:xfrm>
          <a:custGeom>
            <a:avLst/>
            <a:gdLst>
              <a:gd name="connsiteX0" fmla="*/ 0 w 1101633"/>
              <a:gd name="connsiteY0" fmla="*/ 367206 h 1468824"/>
              <a:gd name="connsiteX1" fmla="*/ 550817 w 1101633"/>
              <a:gd name="connsiteY1" fmla="*/ 367206 h 1468824"/>
              <a:gd name="connsiteX2" fmla="*/ 550817 w 1101633"/>
              <a:gd name="connsiteY2" fmla="*/ 0 h 1468824"/>
              <a:gd name="connsiteX3" fmla="*/ 1101633 w 1101633"/>
              <a:gd name="connsiteY3" fmla="*/ 734412 h 1468824"/>
              <a:gd name="connsiteX4" fmla="*/ 550817 w 1101633"/>
              <a:gd name="connsiteY4" fmla="*/ 1468824 h 1468824"/>
              <a:gd name="connsiteX5" fmla="*/ 550817 w 1101633"/>
              <a:gd name="connsiteY5" fmla="*/ 1101618 h 1468824"/>
              <a:gd name="connsiteX6" fmla="*/ 0 w 1101633"/>
              <a:gd name="connsiteY6" fmla="*/ 1101618 h 1468824"/>
              <a:gd name="connsiteX7" fmla="*/ 0 w 1101633"/>
              <a:gd name="connsiteY7" fmla="*/ 367206 h 146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33" h="1468824">
                <a:moveTo>
                  <a:pt x="0" y="367206"/>
                </a:moveTo>
                <a:lnTo>
                  <a:pt x="550817" y="367206"/>
                </a:lnTo>
                <a:lnTo>
                  <a:pt x="550817" y="0"/>
                </a:lnTo>
                <a:lnTo>
                  <a:pt x="1101633" y="734412"/>
                </a:lnTo>
                <a:lnTo>
                  <a:pt x="550817" y="1468824"/>
                </a:lnTo>
                <a:lnTo>
                  <a:pt x="550817" y="1101618"/>
                </a:lnTo>
                <a:lnTo>
                  <a:pt x="0" y="1101618"/>
                </a:lnTo>
                <a:lnTo>
                  <a:pt x="0" y="367206"/>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376096" rIns="284298" bIns="376096" numCol="1" spcCol="1270" anchor="ctr" anchorCtr="0">
            <a:noAutofit/>
          </a:bodyPr>
          <a:lstStyle/>
          <a:p>
            <a:pPr lvl="0" algn="ctr" defTabSz="622300">
              <a:lnSpc>
                <a:spcPct val="90000"/>
              </a:lnSpc>
              <a:spcBef>
                <a:spcPct val="0"/>
              </a:spcBef>
              <a:spcAft>
                <a:spcPct val="35000"/>
              </a:spcAft>
            </a:pPr>
            <a:r>
              <a:rPr lang="cs-CZ" sz="1400" kern="1200" smtClean="0"/>
              <a:t>Hodnocení </a:t>
            </a:r>
            <a:r>
              <a:rPr lang="cs-CZ" sz="1400" kern="1200" dirty="0" smtClean="0"/>
              <a:t>editora</a:t>
            </a:r>
            <a:endParaRPr lang="cs-CZ" sz="1400" kern="1200" dirty="0"/>
          </a:p>
        </p:txBody>
      </p:sp>
      <p:sp>
        <p:nvSpPr>
          <p:cNvPr id="20" name="Volný tvar 19"/>
          <p:cNvSpPr/>
          <p:nvPr/>
        </p:nvSpPr>
        <p:spPr>
          <a:xfrm rot="17658378">
            <a:off x="2073455" y="2488807"/>
            <a:ext cx="699951" cy="21182"/>
          </a:xfrm>
          <a:custGeom>
            <a:avLst/>
            <a:gdLst>
              <a:gd name="connsiteX0" fmla="*/ 0 w 699951"/>
              <a:gd name="connsiteY0" fmla="*/ 10591 h 21182"/>
              <a:gd name="connsiteX1" fmla="*/ 699951 w 699951"/>
              <a:gd name="connsiteY1" fmla="*/ 10591 h 21182"/>
            </a:gdLst>
            <a:ahLst/>
            <a:cxnLst>
              <a:cxn ang="0">
                <a:pos x="connsiteX0" y="connsiteY0"/>
              </a:cxn>
              <a:cxn ang="0">
                <a:pos x="connsiteX1" y="connsiteY1"/>
              </a:cxn>
            </a:cxnLst>
            <a:rect l="l" t="t" r="r" b="b"/>
            <a:pathLst>
              <a:path w="699951" h="21182">
                <a:moveTo>
                  <a:pt x="0" y="10591"/>
                </a:moveTo>
                <a:lnTo>
                  <a:pt x="699951"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5176" tIns="-6907" rIns="345177" bIns="-6909" numCol="1" spcCol="1270" anchor="ctr" anchorCtr="0">
            <a:noAutofit/>
          </a:bodyPr>
          <a:lstStyle/>
          <a:p>
            <a:pPr lvl="0" algn="ctr" defTabSz="311150">
              <a:lnSpc>
                <a:spcPct val="90000"/>
              </a:lnSpc>
              <a:spcBef>
                <a:spcPct val="0"/>
              </a:spcBef>
              <a:spcAft>
                <a:spcPct val="35000"/>
              </a:spcAft>
            </a:pPr>
            <a:endParaRPr lang="cs-CZ" sz="700" kern="1200"/>
          </a:p>
        </p:txBody>
      </p:sp>
      <p:sp>
        <p:nvSpPr>
          <p:cNvPr id="21" name="Volný tvar 20"/>
          <p:cNvSpPr/>
          <p:nvPr/>
        </p:nvSpPr>
        <p:spPr>
          <a:xfrm>
            <a:off x="2534229" y="1711854"/>
            <a:ext cx="1245683" cy="743999"/>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22" name="Volný tvar 21"/>
          <p:cNvSpPr/>
          <p:nvPr/>
        </p:nvSpPr>
        <p:spPr>
          <a:xfrm rot="21588827">
            <a:off x="2279375" y="2807292"/>
            <a:ext cx="288122" cy="21182"/>
          </a:xfrm>
          <a:custGeom>
            <a:avLst/>
            <a:gdLst>
              <a:gd name="connsiteX0" fmla="*/ 0 w 288122"/>
              <a:gd name="connsiteY0" fmla="*/ 10591 h 21182"/>
              <a:gd name="connsiteX1" fmla="*/ 288122 w 288122"/>
              <a:gd name="connsiteY1" fmla="*/ 10591 h 21182"/>
            </a:gdLst>
            <a:ahLst/>
            <a:cxnLst>
              <a:cxn ang="0">
                <a:pos x="connsiteX0" y="connsiteY0"/>
              </a:cxn>
              <a:cxn ang="0">
                <a:pos x="connsiteX1" y="connsiteY1"/>
              </a:cxn>
            </a:cxnLst>
            <a:rect l="l" t="t" r="r" b="b"/>
            <a:pathLst>
              <a:path w="288122" h="21182">
                <a:moveTo>
                  <a:pt x="0" y="10591"/>
                </a:moveTo>
                <a:lnTo>
                  <a:pt x="288122"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9558" tIns="3389" rIns="149557" bIns="3386" numCol="1" spcCol="1270" anchor="ctr" anchorCtr="0">
            <a:noAutofit/>
          </a:bodyPr>
          <a:lstStyle/>
          <a:p>
            <a:pPr lvl="0" algn="ctr" defTabSz="311150">
              <a:lnSpc>
                <a:spcPct val="90000"/>
              </a:lnSpc>
              <a:spcBef>
                <a:spcPct val="0"/>
              </a:spcBef>
              <a:spcAft>
                <a:spcPct val="35000"/>
              </a:spcAft>
            </a:pPr>
            <a:endParaRPr lang="cs-CZ" sz="700" kern="1200"/>
          </a:p>
        </p:txBody>
      </p:sp>
      <p:sp>
        <p:nvSpPr>
          <p:cNvPr id="23" name="Volný tvar 22"/>
          <p:cNvSpPr/>
          <p:nvPr/>
        </p:nvSpPr>
        <p:spPr>
          <a:xfrm>
            <a:off x="2567497" y="2542007"/>
            <a:ext cx="1212415" cy="594364"/>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(drobné úpravy)</a:t>
            </a:r>
            <a:endParaRPr lang="cs-CZ" sz="1400" kern="1200" dirty="0"/>
          </a:p>
        </p:txBody>
      </p:sp>
      <p:sp>
        <p:nvSpPr>
          <p:cNvPr id="24" name="Volný tvar 23"/>
          <p:cNvSpPr/>
          <p:nvPr/>
        </p:nvSpPr>
        <p:spPr>
          <a:xfrm rot="3937789">
            <a:off x="2074309" y="3125780"/>
            <a:ext cx="698254" cy="21182"/>
          </a:xfrm>
          <a:custGeom>
            <a:avLst/>
            <a:gdLst>
              <a:gd name="connsiteX0" fmla="*/ 0 w 698254"/>
              <a:gd name="connsiteY0" fmla="*/ 10591 h 21182"/>
              <a:gd name="connsiteX1" fmla="*/ 698254 w 698254"/>
              <a:gd name="connsiteY1" fmla="*/ 10591 h 21182"/>
            </a:gdLst>
            <a:ahLst/>
            <a:cxnLst>
              <a:cxn ang="0">
                <a:pos x="connsiteX0" y="connsiteY0"/>
              </a:cxn>
              <a:cxn ang="0">
                <a:pos x="connsiteX1" y="connsiteY1"/>
              </a:cxn>
            </a:cxnLst>
            <a:rect l="l" t="t" r="r" b="b"/>
            <a:pathLst>
              <a:path w="698254" h="21182">
                <a:moveTo>
                  <a:pt x="0" y="10591"/>
                </a:moveTo>
                <a:lnTo>
                  <a:pt x="698254"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4371" tIns="-6865" rIns="344371" bIns="-6866" numCol="1" spcCol="1270" anchor="ctr" anchorCtr="0">
            <a:noAutofit/>
          </a:bodyPr>
          <a:lstStyle/>
          <a:p>
            <a:pPr lvl="0" algn="ctr" defTabSz="311150">
              <a:lnSpc>
                <a:spcPct val="90000"/>
              </a:lnSpc>
              <a:spcBef>
                <a:spcPct val="0"/>
              </a:spcBef>
              <a:spcAft>
                <a:spcPct val="35000"/>
              </a:spcAft>
            </a:pPr>
            <a:endParaRPr lang="cs-CZ" sz="700" kern="1200"/>
          </a:p>
        </p:txBody>
      </p:sp>
      <p:sp>
        <p:nvSpPr>
          <p:cNvPr id="25" name="Volný tvar 24"/>
          <p:cNvSpPr/>
          <p:nvPr/>
        </p:nvSpPr>
        <p:spPr>
          <a:xfrm>
            <a:off x="2567497" y="3247432"/>
            <a:ext cx="1212415" cy="685624"/>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Přijetí do recenze</a:t>
            </a:r>
            <a:endParaRPr lang="cs-CZ" sz="1400" kern="1200" dirty="0"/>
          </a:p>
        </p:txBody>
      </p:sp>
      <p:sp>
        <p:nvSpPr>
          <p:cNvPr id="27" name="Volný tvar 26"/>
          <p:cNvSpPr/>
          <p:nvPr/>
        </p:nvSpPr>
        <p:spPr>
          <a:xfrm>
            <a:off x="3830407" y="2790391"/>
            <a:ext cx="1101633" cy="1574713"/>
          </a:xfrm>
          <a:custGeom>
            <a:avLst/>
            <a:gdLst>
              <a:gd name="connsiteX0" fmla="*/ 0 w 1101633"/>
              <a:gd name="connsiteY0" fmla="*/ 393678 h 1574713"/>
              <a:gd name="connsiteX1" fmla="*/ 550817 w 1101633"/>
              <a:gd name="connsiteY1" fmla="*/ 393678 h 1574713"/>
              <a:gd name="connsiteX2" fmla="*/ 550817 w 1101633"/>
              <a:gd name="connsiteY2" fmla="*/ 0 h 1574713"/>
              <a:gd name="connsiteX3" fmla="*/ 1101633 w 1101633"/>
              <a:gd name="connsiteY3" fmla="*/ 787357 h 1574713"/>
              <a:gd name="connsiteX4" fmla="*/ 550817 w 1101633"/>
              <a:gd name="connsiteY4" fmla="*/ 1574713 h 1574713"/>
              <a:gd name="connsiteX5" fmla="*/ 550817 w 1101633"/>
              <a:gd name="connsiteY5" fmla="*/ 1181035 h 1574713"/>
              <a:gd name="connsiteX6" fmla="*/ 0 w 1101633"/>
              <a:gd name="connsiteY6" fmla="*/ 1181035 h 1574713"/>
              <a:gd name="connsiteX7" fmla="*/ 0 w 1101633"/>
              <a:gd name="connsiteY7" fmla="*/ 393678 h 157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33" h="1574713">
                <a:moveTo>
                  <a:pt x="0" y="393678"/>
                </a:moveTo>
                <a:lnTo>
                  <a:pt x="550817" y="393678"/>
                </a:lnTo>
                <a:lnTo>
                  <a:pt x="550817" y="0"/>
                </a:lnTo>
                <a:lnTo>
                  <a:pt x="1101633" y="787357"/>
                </a:lnTo>
                <a:lnTo>
                  <a:pt x="550817" y="1574713"/>
                </a:lnTo>
                <a:lnTo>
                  <a:pt x="550817" y="1181035"/>
                </a:lnTo>
                <a:lnTo>
                  <a:pt x="0" y="1181035"/>
                </a:lnTo>
                <a:lnTo>
                  <a:pt x="0" y="393678"/>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401933" rIns="283663" bIns="401933" numCol="1" spcCol="1270" anchor="ctr" anchorCtr="0">
            <a:noAutofit/>
          </a:bodyPr>
          <a:lstStyle/>
          <a:p>
            <a:pPr lvl="0" algn="ctr" defTabSz="577850">
              <a:lnSpc>
                <a:spcPct val="90000"/>
              </a:lnSpc>
              <a:spcBef>
                <a:spcPct val="0"/>
              </a:spcBef>
              <a:spcAft>
                <a:spcPct val="35000"/>
              </a:spcAft>
            </a:pPr>
            <a:r>
              <a:rPr lang="cs-CZ" sz="1300" kern="1200" dirty="0" smtClean="0"/>
              <a:t>Hodnocení recenzentů</a:t>
            </a:r>
          </a:p>
          <a:p>
            <a:pPr lvl="0" algn="ctr" defTabSz="577850">
              <a:lnSpc>
                <a:spcPct val="90000"/>
              </a:lnSpc>
              <a:spcBef>
                <a:spcPct val="0"/>
              </a:spcBef>
              <a:spcAft>
                <a:spcPct val="35000"/>
              </a:spcAft>
            </a:pPr>
            <a:r>
              <a:rPr lang="cs-CZ" sz="1100" dirty="0" smtClean="0"/>
              <a:t>(peer </a:t>
            </a:r>
            <a:r>
              <a:rPr lang="cs-CZ" sz="1100" dirty="0" err="1" smtClean="0"/>
              <a:t>review</a:t>
            </a:r>
            <a:r>
              <a:rPr lang="cs-CZ" sz="1100" dirty="0" smtClean="0"/>
              <a:t>)</a:t>
            </a:r>
            <a:endParaRPr lang="cs-CZ" sz="1100" kern="1200" dirty="0"/>
          </a:p>
        </p:txBody>
      </p:sp>
      <p:sp>
        <p:nvSpPr>
          <p:cNvPr id="29" name="Volný tvar 28"/>
          <p:cNvSpPr/>
          <p:nvPr/>
        </p:nvSpPr>
        <p:spPr>
          <a:xfrm>
            <a:off x="4932040" y="2789339"/>
            <a:ext cx="1266206" cy="1575765"/>
          </a:xfrm>
          <a:custGeom>
            <a:avLst/>
            <a:gdLst>
              <a:gd name="connsiteX0" fmla="*/ 0 w 1266206"/>
              <a:gd name="connsiteY0" fmla="*/ 393941 h 1575765"/>
              <a:gd name="connsiteX1" fmla="*/ 633103 w 1266206"/>
              <a:gd name="connsiteY1" fmla="*/ 393941 h 1575765"/>
              <a:gd name="connsiteX2" fmla="*/ 633103 w 1266206"/>
              <a:gd name="connsiteY2" fmla="*/ 0 h 1575765"/>
              <a:gd name="connsiteX3" fmla="*/ 1266206 w 1266206"/>
              <a:gd name="connsiteY3" fmla="*/ 787883 h 1575765"/>
              <a:gd name="connsiteX4" fmla="*/ 633103 w 1266206"/>
              <a:gd name="connsiteY4" fmla="*/ 1575765 h 1575765"/>
              <a:gd name="connsiteX5" fmla="*/ 633103 w 1266206"/>
              <a:gd name="connsiteY5" fmla="*/ 1181824 h 1575765"/>
              <a:gd name="connsiteX6" fmla="*/ 0 w 1266206"/>
              <a:gd name="connsiteY6" fmla="*/ 1181824 h 1575765"/>
              <a:gd name="connsiteX7" fmla="*/ 0 w 1266206"/>
              <a:gd name="connsiteY7" fmla="*/ 393941 h 157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206" h="1575765">
                <a:moveTo>
                  <a:pt x="0" y="393941"/>
                </a:moveTo>
                <a:lnTo>
                  <a:pt x="633103" y="393941"/>
                </a:lnTo>
                <a:lnTo>
                  <a:pt x="633103" y="0"/>
                </a:lnTo>
                <a:lnTo>
                  <a:pt x="1266206" y="787883"/>
                </a:lnTo>
                <a:lnTo>
                  <a:pt x="633103" y="1575765"/>
                </a:lnTo>
                <a:lnTo>
                  <a:pt x="633103" y="1181824"/>
                </a:lnTo>
                <a:lnTo>
                  <a:pt x="0" y="1181824"/>
                </a:lnTo>
                <a:lnTo>
                  <a:pt x="0" y="393941"/>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402831" rIns="325441" bIns="402831" numCol="1" spcCol="1270" anchor="ctr" anchorCtr="0">
            <a:noAutofit/>
          </a:bodyPr>
          <a:lstStyle/>
          <a:p>
            <a:pPr lvl="0" algn="ctr" defTabSz="622300">
              <a:lnSpc>
                <a:spcPct val="90000"/>
              </a:lnSpc>
              <a:spcBef>
                <a:spcPct val="0"/>
              </a:spcBef>
              <a:spcAft>
                <a:spcPct val="35000"/>
              </a:spcAft>
            </a:pPr>
            <a:r>
              <a:rPr lang="cs-CZ" sz="1400" kern="1200" dirty="0" smtClean="0"/>
              <a:t>Hodnocení editora</a:t>
            </a:r>
            <a:endParaRPr lang="cs-CZ" sz="1400" kern="1200" dirty="0"/>
          </a:p>
        </p:txBody>
      </p:sp>
      <p:sp>
        <p:nvSpPr>
          <p:cNvPr id="30" name="Volný tvar 29"/>
          <p:cNvSpPr/>
          <p:nvPr/>
        </p:nvSpPr>
        <p:spPr>
          <a:xfrm rot="17851665" flipV="1">
            <a:off x="5572231" y="2248857"/>
            <a:ext cx="2297109" cy="615041"/>
          </a:xfrm>
          <a:custGeom>
            <a:avLst/>
            <a:gdLst>
              <a:gd name="connsiteX0" fmla="*/ 0 w 2066367"/>
              <a:gd name="connsiteY0" fmla="*/ 10591 h 21182"/>
              <a:gd name="connsiteX1" fmla="*/ 2066367 w 2066367"/>
              <a:gd name="connsiteY1" fmla="*/ 10591 h 21182"/>
            </a:gdLst>
            <a:ahLst/>
            <a:cxnLst>
              <a:cxn ang="0">
                <a:pos x="connsiteX0" y="connsiteY0"/>
              </a:cxn>
              <a:cxn ang="0">
                <a:pos x="connsiteX1" y="connsiteY1"/>
              </a:cxn>
            </a:cxnLst>
            <a:rect l="l" t="t" r="r" b="b"/>
            <a:pathLst>
              <a:path w="2066367" h="21182">
                <a:moveTo>
                  <a:pt x="0" y="10591"/>
                </a:moveTo>
                <a:lnTo>
                  <a:pt x="2066367"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94224" tIns="-41068" rIns="994224" bIns="-41069" numCol="1" spcCol="1270" anchor="ctr" anchorCtr="0">
            <a:noAutofit/>
          </a:bodyPr>
          <a:lstStyle/>
          <a:p>
            <a:pPr lvl="0" algn="ctr" defTabSz="311150">
              <a:lnSpc>
                <a:spcPct val="90000"/>
              </a:lnSpc>
              <a:spcBef>
                <a:spcPct val="0"/>
              </a:spcBef>
              <a:spcAft>
                <a:spcPct val="35000"/>
              </a:spcAft>
            </a:pPr>
            <a:endParaRPr lang="cs-CZ" sz="700" kern="1200"/>
          </a:p>
        </p:txBody>
      </p:sp>
      <p:sp>
        <p:nvSpPr>
          <p:cNvPr id="31" name="Volný tvar 30"/>
          <p:cNvSpPr/>
          <p:nvPr/>
        </p:nvSpPr>
        <p:spPr>
          <a:xfrm>
            <a:off x="7203566" y="1222334"/>
            <a:ext cx="1472890" cy="910522"/>
          </a:xfrm>
          <a:custGeom>
            <a:avLst/>
            <a:gdLst>
              <a:gd name="connsiteX0" fmla="*/ 0 w 1101633"/>
              <a:gd name="connsiteY0" fmla="*/ 67104 h 671038"/>
              <a:gd name="connsiteX1" fmla="*/ 67104 w 1101633"/>
              <a:gd name="connsiteY1" fmla="*/ 0 h 671038"/>
              <a:gd name="connsiteX2" fmla="*/ 1034529 w 1101633"/>
              <a:gd name="connsiteY2" fmla="*/ 0 h 671038"/>
              <a:gd name="connsiteX3" fmla="*/ 1101633 w 1101633"/>
              <a:gd name="connsiteY3" fmla="*/ 67104 h 671038"/>
              <a:gd name="connsiteX4" fmla="*/ 1101633 w 1101633"/>
              <a:gd name="connsiteY4" fmla="*/ 603934 h 671038"/>
              <a:gd name="connsiteX5" fmla="*/ 1034529 w 1101633"/>
              <a:gd name="connsiteY5" fmla="*/ 671038 h 671038"/>
              <a:gd name="connsiteX6" fmla="*/ 67104 w 1101633"/>
              <a:gd name="connsiteY6" fmla="*/ 671038 h 671038"/>
              <a:gd name="connsiteX7" fmla="*/ 0 w 1101633"/>
              <a:gd name="connsiteY7" fmla="*/ 603934 h 671038"/>
              <a:gd name="connsiteX8" fmla="*/ 0 w 1101633"/>
              <a:gd name="connsiteY8" fmla="*/ 67104 h 6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71038">
                <a:moveTo>
                  <a:pt x="0" y="67104"/>
                </a:moveTo>
                <a:cubicBezTo>
                  <a:pt x="0" y="30043"/>
                  <a:pt x="30043" y="0"/>
                  <a:pt x="67104" y="0"/>
                </a:cubicBezTo>
                <a:lnTo>
                  <a:pt x="1034529" y="0"/>
                </a:lnTo>
                <a:cubicBezTo>
                  <a:pt x="1071590" y="0"/>
                  <a:pt x="1101633" y="30043"/>
                  <a:pt x="1101633" y="67104"/>
                </a:cubicBezTo>
                <a:lnTo>
                  <a:pt x="1101633" y="603934"/>
                </a:lnTo>
                <a:cubicBezTo>
                  <a:pt x="1101633" y="640995"/>
                  <a:pt x="1071590" y="671038"/>
                  <a:pt x="1034529" y="671038"/>
                </a:cubicBezTo>
                <a:lnTo>
                  <a:pt x="67104" y="671038"/>
                </a:lnTo>
                <a:cubicBezTo>
                  <a:pt x="30043" y="671038"/>
                  <a:pt x="0" y="640995"/>
                  <a:pt x="0" y="603934"/>
                </a:cubicBezTo>
                <a:lnTo>
                  <a:pt x="0" y="6710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44" tIns="28544" rIns="28544" bIns="28544"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32" name="Volný tvar 31"/>
          <p:cNvSpPr/>
          <p:nvPr/>
        </p:nvSpPr>
        <p:spPr>
          <a:xfrm rot="19340067">
            <a:off x="6040643" y="3099332"/>
            <a:ext cx="1488283" cy="21182"/>
          </a:xfrm>
          <a:custGeom>
            <a:avLst/>
            <a:gdLst>
              <a:gd name="connsiteX0" fmla="*/ 0 w 1488283"/>
              <a:gd name="connsiteY0" fmla="*/ 10591 h 21182"/>
              <a:gd name="connsiteX1" fmla="*/ 1488283 w 1488283"/>
              <a:gd name="connsiteY1" fmla="*/ 10591 h 21182"/>
            </a:gdLst>
            <a:ahLst/>
            <a:cxnLst>
              <a:cxn ang="0">
                <a:pos x="connsiteX0" y="connsiteY0"/>
              </a:cxn>
              <a:cxn ang="0">
                <a:pos x="connsiteX1" y="connsiteY1"/>
              </a:cxn>
            </a:cxnLst>
            <a:rect l="l" t="t" r="r" b="b"/>
            <a:pathLst>
              <a:path w="1488283" h="21182">
                <a:moveTo>
                  <a:pt x="0" y="10591"/>
                </a:moveTo>
                <a:lnTo>
                  <a:pt x="1488283"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9634" tIns="-26616" rIns="719634" bIns="-26617" numCol="1" spcCol="1270" anchor="ctr" anchorCtr="0">
            <a:noAutofit/>
          </a:bodyPr>
          <a:lstStyle/>
          <a:p>
            <a:pPr lvl="0" algn="ctr" defTabSz="311150">
              <a:lnSpc>
                <a:spcPct val="90000"/>
              </a:lnSpc>
              <a:spcBef>
                <a:spcPct val="0"/>
              </a:spcBef>
              <a:spcAft>
                <a:spcPct val="35000"/>
              </a:spcAft>
            </a:pPr>
            <a:endParaRPr lang="cs-CZ" sz="700" kern="1200"/>
          </a:p>
        </p:txBody>
      </p:sp>
      <p:sp>
        <p:nvSpPr>
          <p:cNvPr id="33" name="Volný tvar 32"/>
          <p:cNvSpPr/>
          <p:nvPr/>
        </p:nvSpPr>
        <p:spPr>
          <a:xfrm>
            <a:off x="7203566" y="2305474"/>
            <a:ext cx="1472890" cy="907502"/>
          </a:xfrm>
          <a:custGeom>
            <a:avLst/>
            <a:gdLst>
              <a:gd name="connsiteX0" fmla="*/ 0 w 1101633"/>
              <a:gd name="connsiteY0" fmla="*/ 79310 h 793104"/>
              <a:gd name="connsiteX1" fmla="*/ 79310 w 1101633"/>
              <a:gd name="connsiteY1" fmla="*/ 0 h 793104"/>
              <a:gd name="connsiteX2" fmla="*/ 1022323 w 1101633"/>
              <a:gd name="connsiteY2" fmla="*/ 0 h 793104"/>
              <a:gd name="connsiteX3" fmla="*/ 1101633 w 1101633"/>
              <a:gd name="connsiteY3" fmla="*/ 79310 h 793104"/>
              <a:gd name="connsiteX4" fmla="*/ 1101633 w 1101633"/>
              <a:gd name="connsiteY4" fmla="*/ 713794 h 793104"/>
              <a:gd name="connsiteX5" fmla="*/ 1022323 w 1101633"/>
              <a:gd name="connsiteY5" fmla="*/ 793104 h 793104"/>
              <a:gd name="connsiteX6" fmla="*/ 79310 w 1101633"/>
              <a:gd name="connsiteY6" fmla="*/ 793104 h 793104"/>
              <a:gd name="connsiteX7" fmla="*/ 0 w 1101633"/>
              <a:gd name="connsiteY7" fmla="*/ 713794 h 793104"/>
              <a:gd name="connsiteX8" fmla="*/ 0 w 1101633"/>
              <a:gd name="connsiteY8" fmla="*/ 79310 h 7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93104">
                <a:moveTo>
                  <a:pt x="0" y="79310"/>
                </a:moveTo>
                <a:cubicBezTo>
                  <a:pt x="0" y="35508"/>
                  <a:pt x="35508" y="0"/>
                  <a:pt x="79310" y="0"/>
                </a:cubicBezTo>
                <a:lnTo>
                  <a:pt x="1022323" y="0"/>
                </a:lnTo>
                <a:cubicBezTo>
                  <a:pt x="1066125" y="0"/>
                  <a:pt x="1101633" y="35508"/>
                  <a:pt x="1101633" y="79310"/>
                </a:cubicBezTo>
                <a:lnTo>
                  <a:pt x="1101633" y="713794"/>
                </a:lnTo>
                <a:cubicBezTo>
                  <a:pt x="1101633" y="757596"/>
                  <a:pt x="1066125" y="793104"/>
                  <a:pt x="1022323" y="793104"/>
                </a:cubicBezTo>
                <a:lnTo>
                  <a:pt x="79310" y="793104"/>
                </a:lnTo>
                <a:cubicBezTo>
                  <a:pt x="35508" y="793104"/>
                  <a:pt x="0" y="757596"/>
                  <a:pt x="0" y="713794"/>
                </a:cubicBezTo>
                <a:lnTo>
                  <a:pt x="0" y="7931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19" tIns="32119" rIns="32119" bIns="32119" numCol="1" spcCol="1270" anchor="ctr" anchorCtr="0">
            <a:noAutofit/>
          </a:bodyPr>
          <a:lstStyle/>
          <a:p>
            <a:pPr lvl="0" algn="ctr" defTabSz="622300">
              <a:lnSpc>
                <a:spcPct val="90000"/>
              </a:lnSpc>
              <a:spcBef>
                <a:spcPct val="0"/>
              </a:spcBef>
              <a:spcAft>
                <a:spcPct val="35000"/>
              </a:spcAft>
            </a:pPr>
            <a:r>
              <a:rPr lang="cs-CZ" sz="1400" kern="1200" dirty="0" smtClean="0"/>
              <a:t>Velké změny</a:t>
            </a:r>
          </a:p>
          <a:p>
            <a:pPr lvl="0" algn="ctr" defTabSz="622300">
              <a:lnSpc>
                <a:spcPct val="90000"/>
              </a:lnSpc>
              <a:spcBef>
                <a:spcPct val="0"/>
              </a:spcBef>
              <a:spcAft>
                <a:spcPct val="35000"/>
              </a:spcAft>
            </a:pPr>
            <a:r>
              <a:rPr lang="cs-CZ" sz="1400" kern="1200" dirty="0" smtClean="0"/>
              <a:t>(</a:t>
            </a:r>
            <a:r>
              <a:rPr lang="cs-CZ" sz="1400" i="1" kern="1200" dirty="0" smtClean="0"/>
              <a:t>major </a:t>
            </a:r>
            <a:r>
              <a:rPr lang="cs-CZ" sz="1400" i="1" kern="1200" dirty="0" err="1" smtClean="0"/>
              <a:t>revisions</a:t>
            </a:r>
            <a:r>
              <a:rPr lang="cs-CZ" sz="1400" kern="1200" dirty="0" smtClean="0"/>
              <a:t>)</a:t>
            </a:r>
            <a:endParaRPr lang="cs-CZ" sz="1400" kern="1200" dirty="0"/>
          </a:p>
        </p:txBody>
      </p:sp>
      <p:sp>
        <p:nvSpPr>
          <p:cNvPr id="34" name="Volný tvar 33"/>
          <p:cNvSpPr/>
          <p:nvPr/>
        </p:nvSpPr>
        <p:spPr>
          <a:xfrm rot="767436">
            <a:off x="6172821" y="3715903"/>
            <a:ext cx="1295949" cy="45719"/>
          </a:xfrm>
          <a:custGeom>
            <a:avLst/>
            <a:gdLst>
              <a:gd name="connsiteX0" fmla="*/ 0 w 1264704"/>
              <a:gd name="connsiteY0" fmla="*/ 10591 h 21182"/>
              <a:gd name="connsiteX1" fmla="*/ 1264704 w 1264704"/>
              <a:gd name="connsiteY1" fmla="*/ 10591 h 21182"/>
            </a:gdLst>
            <a:ahLst/>
            <a:cxnLst>
              <a:cxn ang="0">
                <a:pos x="connsiteX0" y="connsiteY0"/>
              </a:cxn>
              <a:cxn ang="0">
                <a:pos x="connsiteX1" y="connsiteY1"/>
              </a:cxn>
            </a:cxnLst>
            <a:rect l="l" t="t" r="r" b="b"/>
            <a:pathLst>
              <a:path w="1264704" h="21182">
                <a:moveTo>
                  <a:pt x="0" y="10591"/>
                </a:moveTo>
                <a:lnTo>
                  <a:pt x="1264704"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13434" tIns="-21026" rIns="613434" bIns="-21028" numCol="1" spcCol="1270" anchor="ctr" anchorCtr="0">
            <a:noAutofit/>
          </a:bodyPr>
          <a:lstStyle/>
          <a:p>
            <a:pPr lvl="0" algn="ctr" defTabSz="311150">
              <a:lnSpc>
                <a:spcPct val="90000"/>
              </a:lnSpc>
              <a:spcBef>
                <a:spcPct val="0"/>
              </a:spcBef>
              <a:spcAft>
                <a:spcPct val="35000"/>
              </a:spcAft>
            </a:pPr>
            <a:endParaRPr lang="cs-CZ" sz="700" kern="1200"/>
          </a:p>
        </p:txBody>
      </p:sp>
      <p:sp>
        <p:nvSpPr>
          <p:cNvPr id="35" name="Volný tvar 34"/>
          <p:cNvSpPr/>
          <p:nvPr/>
        </p:nvSpPr>
        <p:spPr>
          <a:xfrm>
            <a:off x="7236296" y="3408031"/>
            <a:ext cx="1440160" cy="885065"/>
          </a:xfrm>
          <a:custGeom>
            <a:avLst/>
            <a:gdLst>
              <a:gd name="connsiteX0" fmla="*/ 0 w 1101633"/>
              <a:gd name="connsiteY0" fmla="*/ 75109 h 751093"/>
              <a:gd name="connsiteX1" fmla="*/ 75109 w 1101633"/>
              <a:gd name="connsiteY1" fmla="*/ 0 h 751093"/>
              <a:gd name="connsiteX2" fmla="*/ 1026524 w 1101633"/>
              <a:gd name="connsiteY2" fmla="*/ 0 h 751093"/>
              <a:gd name="connsiteX3" fmla="*/ 1101633 w 1101633"/>
              <a:gd name="connsiteY3" fmla="*/ 75109 h 751093"/>
              <a:gd name="connsiteX4" fmla="*/ 1101633 w 1101633"/>
              <a:gd name="connsiteY4" fmla="*/ 675984 h 751093"/>
              <a:gd name="connsiteX5" fmla="*/ 1026524 w 1101633"/>
              <a:gd name="connsiteY5" fmla="*/ 751093 h 751093"/>
              <a:gd name="connsiteX6" fmla="*/ 75109 w 1101633"/>
              <a:gd name="connsiteY6" fmla="*/ 751093 h 751093"/>
              <a:gd name="connsiteX7" fmla="*/ 0 w 1101633"/>
              <a:gd name="connsiteY7" fmla="*/ 675984 h 751093"/>
              <a:gd name="connsiteX8" fmla="*/ 0 w 1101633"/>
              <a:gd name="connsiteY8" fmla="*/ 75109 h 7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51093">
                <a:moveTo>
                  <a:pt x="0" y="75109"/>
                </a:moveTo>
                <a:cubicBezTo>
                  <a:pt x="0" y="33627"/>
                  <a:pt x="33627" y="0"/>
                  <a:pt x="75109" y="0"/>
                </a:cubicBezTo>
                <a:lnTo>
                  <a:pt x="1026524" y="0"/>
                </a:lnTo>
                <a:cubicBezTo>
                  <a:pt x="1068006" y="0"/>
                  <a:pt x="1101633" y="33627"/>
                  <a:pt x="1101633" y="75109"/>
                </a:cubicBezTo>
                <a:lnTo>
                  <a:pt x="1101633" y="675984"/>
                </a:lnTo>
                <a:cubicBezTo>
                  <a:pt x="1101633" y="717466"/>
                  <a:pt x="1068006" y="751093"/>
                  <a:pt x="1026524" y="751093"/>
                </a:cubicBezTo>
                <a:lnTo>
                  <a:pt x="75109" y="751093"/>
                </a:lnTo>
                <a:cubicBezTo>
                  <a:pt x="33627" y="751093"/>
                  <a:pt x="0" y="717466"/>
                  <a:pt x="0" y="675984"/>
                </a:cubicBezTo>
                <a:lnTo>
                  <a:pt x="0" y="75109"/>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89" tIns="30889" rIns="30889" bIns="30889" numCol="1" spcCol="1270" anchor="ctr" anchorCtr="0">
            <a:noAutofit/>
          </a:bodyPr>
          <a:lstStyle/>
          <a:p>
            <a:pPr lvl="0" algn="ctr" defTabSz="622300">
              <a:lnSpc>
                <a:spcPct val="90000"/>
              </a:lnSpc>
              <a:spcBef>
                <a:spcPct val="0"/>
              </a:spcBef>
              <a:spcAft>
                <a:spcPct val="35000"/>
              </a:spcAft>
            </a:pPr>
            <a:r>
              <a:rPr lang="cs-CZ" sz="1400" kern="1200" dirty="0" smtClean="0"/>
              <a:t>Menší změny</a:t>
            </a:r>
          </a:p>
          <a:p>
            <a:pPr lvl="0" algn="ctr" defTabSz="622300">
              <a:lnSpc>
                <a:spcPct val="90000"/>
              </a:lnSpc>
              <a:spcBef>
                <a:spcPct val="0"/>
              </a:spcBef>
              <a:spcAft>
                <a:spcPct val="35000"/>
              </a:spcAft>
            </a:pPr>
            <a:r>
              <a:rPr lang="cs-CZ" sz="1400" kern="1200" dirty="0" smtClean="0"/>
              <a:t>(</a:t>
            </a:r>
            <a:r>
              <a:rPr lang="cs-CZ" sz="1400" i="1" kern="1200" dirty="0" smtClean="0"/>
              <a:t>minor </a:t>
            </a:r>
            <a:r>
              <a:rPr lang="cs-CZ" sz="1400" i="1" kern="1200" dirty="0" err="1" smtClean="0"/>
              <a:t>revisions</a:t>
            </a:r>
            <a:r>
              <a:rPr lang="cs-CZ" sz="1400" kern="1200" dirty="0" smtClean="0"/>
              <a:t>)</a:t>
            </a:r>
            <a:endParaRPr lang="cs-CZ" sz="1400" kern="1200" dirty="0"/>
          </a:p>
        </p:txBody>
      </p:sp>
      <p:sp>
        <p:nvSpPr>
          <p:cNvPr id="36" name="Volný tvar 35"/>
          <p:cNvSpPr/>
          <p:nvPr/>
        </p:nvSpPr>
        <p:spPr>
          <a:xfrm rot="2699578">
            <a:off x="5951159" y="4080043"/>
            <a:ext cx="1510754" cy="45719"/>
          </a:xfrm>
          <a:custGeom>
            <a:avLst/>
            <a:gdLst>
              <a:gd name="connsiteX0" fmla="*/ 0 w 1406554"/>
              <a:gd name="connsiteY0" fmla="*/ 10591 h 21182"/>
              <a:gd name="connsiteX1" fmla="*/ 1406554 w 1406554"/>
              <a:gd name="connsiteY1" fmla="*/ 10591 h 21182"/>
            </a:gdLst>
            <a:ahLst/>
            <a:cxnLst>
              <a:cxn ang="0">
                <a:pos x="connsiteX0" y="connsiteY0"/>
              </a:cxn>
              <a:cxn ang="0">
                <a:pos x="connsiteX1" y="connsiteY1"/>
              </a:cxn>
            </a:cxnLst>
            <a:rect l="l" t="t" r="r" b="b"/>
            <a:pathLst>
              <a:path w="1406554" h="21182">
                <a:moveTo>
                  <a:pt x="0" y="10591"/>
                </a:moveTo>
                <a:lnTo>
                  <a:pt x="1406554"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0813" tIns="-24572" rIns="680813" bIns="-24574" numCol="1" spcCol="1270" anchor="ctr" anchorCtr="0">
            <a:noAutofit/>
          </a:bodyPr>
          <a:lstStyle/>
          <a:p>
            <a:pPr lvl="0" algn="ctr" defTabSz="311150">
              <a:lnSpc>
                <a:spcPct val="90000"/>
              </a:lnSpc>
              <a:spcBef>
                <a:spcPct val="0"/>
              </a:spcBef>
              <a:spcAft>
                <a:spcPct val="35000"/>
              </a:spcAft>
            </a:pPr>
            <a:endParaRPr lang="cs-CZ" sz="700" kern="1200"/>
          </a:p>
        </p:txBody>
      </p:sp>
      <p:sp>
        <p:nvSpPr>
          <p:cNvPr id="37" name="Volný tvar 36"/>
          <p:cNvSpPr/>
          <p:nvPr/>
        </p:nvSpPr>
        <p:spPr>
          <a:xfrm>
            <a:off x="6501250" y="4523950"/>
            <a:ext cx="1404632" cy="705250"/>
          </a:xfrm>
          <a:custGeom>
            <a:avLst/>
            <a:gdLst>
              <a:gd name="connsiteX0" fmla="*/ 0 w 1101633"/>
              <a:gd name="connsiteY0" fmla="*/ 64518 h 645177"/>
              <a:gd name="connsiteX1" fmla="*/ 64518 w 1101633"/>
              <a:gd name="connsiteY1" fmla="*/ 0 h 645177"/>
              <a:gd name="connsiteX2" fmla="*/ 1037115 w 1101633"/>
              <a:gd name="connsiteY2" fmla="*/ 0 h 645177"/>
              <a:gd name="connsiteX3" fmla="*/ 1101633 w 1101633"/>
              <a:gd name="connsiteY3" fmla="*/ 64518 h 645177"/>
              <a:gd name="connsiteX4" fmla="*/ 1101633 w 1101633"/>
              <a:gd name="connsiteY4" fmla="*/ 580659 h 645177"/>
              <a:gd name="connsiteX5" fmla="*/ 1037115 w 1101633"/>
              <a:gd name="connsiteY5" fmla="*/ 645177 h 645177"/>
              <a:gd name="connsiteX6" fmla="*/ 64518 w 1101633"/>
              <a:gd name="connsiteY6" fmla="*/ 645177 h 645177"/>
              <a:gd name="connsiteX7" fmla="*/ 0 w 1101633"/>
              <a:gd name="connsiteY7" fmla="*/ 580659 h 645177"/>
              <a:gd name="connsiteX8" fmla="*/ 0 w 1101633"/>
              <a:gd name="connsiteY8" fmla="*/ 64518 h 6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45177">
                <a:moveTo>
                  <a:pt x="0" y="64518"/>
                </a:moveTo>
                <a:cubicBezTo>
                  <a:pt x="0" y="28886"/>
                  <a:pt x="28886" y="0"/>
                  <a:pt x="64518" y="0"/>
                </a:cubicBezTo>
                <a:lnTo>
                  <a:pt x="1037115" y="0"/>
                </a:lnTo>
                <a:cubicBezTo>
                  <a:pt x="1072747" y="0"/>
                  <a:pt x="1101633" y="28886"/>
                  <a:pt x="1101633" y="64518"/>
                </a:cubicBezTo>
                <a:lnTo>
                  <a:pt x="1101633" y="580659"/>
                </a:lnTo>
                <a:cubicBezTo>
                  <a:pt x="1101633" y="616291"/>
                  <a:pt x="1072747" y="645177"/>
                  <a:pt x="1037115" y="645177"/>
                </a:cubicBezTo>
                <a:lnTo>
                  <a:pt x="64518" y="645177"/>
                </a:lnTo>
                <a:cubicBezTo>
                  <a:pt x="28886" y="645177"/>
                  <a:pt x="0" y="616291"/>
                  <a:pt x="0" y="580659"/>
                </a:cubicBezTo>
                <a:lnTo>
                  <a:pt x="0" y="64518"/>
                </a:lnTo>
                <a:close/>
              </a:path>
            </a:pathLst>
          </a:cu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597" tIns="31597" rIns="31597" bIns="31597" numCol="1" spcCol="1270" anchor="ctr" anchorCtr="0">
            <a:noAutofit/>
          </a:bodyPr>
          <a:lstStyle/>
          <a:p>
            <a:pPr lvl="0" algn="ctr" defTabSz="889000">
              <a:lnSpc>
                <a:spcPct val="90000"/>
              </a:lnSpc>
              <a:spcBef>
                <a:spcPct val="0"/>
              </a:spcBef>
              <a:spcAft>
                <a:spcPct val="35000"/>
              </a:spcAft>
            </a:pPr>
            <a:r>
              <a:rPr lang="cs-CZ" sz="2400" b="1" kern="1200" dirty="0" smtClean="0"/>
              <a:t>Přijetí</a:t>
            </a:r>
            <a:endParaRPr lang="cs-CZ" sz="1600" b="1" kern="1200" dirty="0"/>
          </a:p>
        </p:txBody>
      </p:sp>
      <p:sp>
        <p:nvSpPr>
          <p:cNvPr id="39" name="TextovéPole 38"/>
          <p:cNvSpPr txBox="1"/>
          <p:nvPr/>
        </p:nvSpPr>
        <p:spPr>
          <a:xfrm>
            <a:off x="455834" y="4379934"/>
            <a:ext cx="2315966" cy="2554545"/>
          </a:xfrm>
          <a:prstGeom prst="rect">
            <a:avLst/>
          </a:prstGeom>
          <a:noFill/>
        </p:spPr>
        <p:txBody>
          <a:bodyPr wrap="square" rtlCol="0">
            <a:spAutoFit/>
          </a:bodyPr>
          <a:lstStyle/>
          <a:p>
            <a:r>
              <a:rPr lang="cs-CZ" sz="1600" dirty="0" smtClean="0"/>
              <a:t>1. Téma </a:t>
            </a:r>
            <a:r>
              <a:rPr lang="cs-CZ" sz="1600" dirty="0"/>
              <a:t>– patří do našeho časopisu?</a:t>
            </a:r>
          </a:p>
          <a:p>
            <a:r>
              <a:rPr lang="cs-CZ" sz="1600" dirty="0" smtClean="0"/>
              <a:t>2. (Počet znaků/slov)</a:t>
            </a:r>
            <a:endParaRPr lang="cs-CZ" sz="1600" dirty="0"/>
          </a:p>
          <a:p>
            <a:r>
              <a:rPr lang="cs-CZ" sz="1600" dirty="0" smtClean="0"/>
              <a:t>3. Citační </a:t>
            </a:r>
            <a:r>
              <a:rPr lang="cs-CZ" sz="1600" dirty="0"/>
              <a:t>styl</a:t>
            </a:r>
          </a:p>
          <a:p>
            <a:r>
              <a:rPr lang="cs-CZ" sz="1600" dirty="0" smtClean="0"/>
              <a:t>4. Formální </a:t>
            </a:r>
            <a:r>
              <a:rPr lang="cs-CZ" sz="1600" dirty="0"/>
              <a:t>uspořádání článku</a:t>
            </a:r>
          </a:p>
          <a:p>
            <a:r>
              <a:rPr lang="cs-CZ" sz="1600" dirty="0" smtClean="0"/>
              <a:t>5. Obsah </a:t>
            </a:r>
            <a:r>
              <a:rPr lang="cs-CZ" sz="1600" dirty="0"/>
              <a:t>– kvalita, novost, přínos k </a:t>
            </a:r>
            <a:r>
              <a:rPr lang="cs-CZ" sz="1600" dirty="0" smtClean="0"/>
              <a:t>oboru</a:t>
            </a:r>
          </a:p>
          <a:p>
            <a:r>
              <a:rPr lang="cs-CZ" sz="1600" dirty="0" smtClean="0"/>
              <a:t>6. </a:t>
            </a:r>
            <a:r>
              <a:rPr lang="cs-CZ" sz="1600" dirty="0"/>
              <a:t>J</a:t>
            </a:r>
            <a:r>
              <a:rPr lang="cs-CZ" sz="1600" dirty="0" smtClean="0"/>
              <a:t>azyk</a:t>
            </a:r>
            <a:endParaRPr lang="cs-CZ" sz="1600" dirty="0"/>
          </a:p>
          <a:p>
            <a:endParaRPr lang="cs-CZ" sz="1600" dirty="0"/>
          </a:p>
        </p:txBody>
      </p:sp>
      <p:sp>
        <p:nvSpPr>
          <p:cNvPr id="41" name="Obláček 40"/>
          <p:cNvSpPr/>
          <p:nvPr/>
        </p:nvSpPr>
        <p:spPr>
          <a:xfrm>
            <a:off x="4211960" y="1222335"/>
            <a:ext cx="1584176" cy="982530"/>
          </a:xfrm>
          <a:prstGeom prst="cloudCallout">
            <a:avLst>
              <a:gd name="adj1" fmla="val -28009"/>
              <a:gd name="adj2" fmla="val 1314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sz="1200" dirty="0" smtClean="0"/>
              <a:t>Hledání recenzentů, oslovování…</a:t>
            </a:r>
            <a:endParaRPr lang="cs-CZ" sz="1200" dirty="0"/>
          </a:p>
        </p:txBody>
      </p:sp>
      <p:sp>
        <p:nvSpPr>
          <p:cNvPr id="43" name="TextovéPole 42"/>
          <p:cNvSpPr txBox="1"/>
          <p:nvPr/>
        </p:nvSpPr>
        <p:spPr>
          <a:xfrm>
            <a:off x="3563888" y="5521170"/>
            <a:ext cx="2353355" cy="646331"/>
          </a:xfrm>
          <a:prstGeom prst="rect">
            <a:avLst/>
          </a:prstGeom>
          <a:noFill/>
        </p:spPr>
        <p:txBody>
          <a:bodyPr wrap="square" rtlCol="0">
            <a:spAutoFit/>
          </a:bodyPr>
          <a:lstStyle/>
          <a:p>
            <a:r>
              <a:rPr lang="cs-CZ" dirty="0" smtClean="0"/>
              <a:t>Revize</a:t>
            </a:r>
          </a:p>
          <a:p>
            <a:r>
              <a:rPr lang="cs-CZ" dirty="0" smtClean="0"/>
              <a:t>Vyjádření se k recenzi</a:t>
            </a:r>
            <a:endParaRPr lang="cs-CZ" dirty="0"/>
          </a:p>
        </p:txBody>
      </p:sp>
      <p:sp>
        <p:nvSpPr>
          <p:cNvPr id="11" name="Oblouk 10"/>
          <p:cNvSpPr/>
          <p:nvPr/>
        </p:nvSpPr>
        <p:spPr>
          <a:xfrm>
            <a:off x="779985" y="1222335"/>
            <a:ext cx="3431975" cy="1990641"/>
          </a:xfrm>
          <a:prstGeom prst="arc">
            <a:avLst>
              <a:gd name="adj1" fmla="val 10572905"/>
              <a:gd name="adj2" fmla="val 1665268"/>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2351782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Recenzní řízení (peer </a:t>
            </a:r>
            <a:r>
              <a:rPr lang="cs-CZ" dirty="0" err="1"/>
              <a:t>review</a:t>
            </a:r>
            <a:r>
              <a:rPr lang="cs-CZ" dirty="0"/>
              <a:t>)</a:t>
            </a:r>
            <a:endParaRPr lang="cs-CZ" sz="3100" dirty="0"/>
          </a:p>
        </p:txBody>
      </p:sp>
      <p:sp>
        <p:nvSpPr>
          <p:cNvPr id="3" name="Zástupný symbol pro obsah 2"/>
          <p:cNvSpPr>
            <a:spLocks noGrp="1"/>
          </p:cNvSpPr>
          <p:nvPr>
            <p:ph idx="1"/>
          </p:nvPr>
        </p:nvSpPr>
        <p:spPr/>
        <p:txBody>
          <a:bodyPr>
            <a:normAutofit/>
          </a:bodyPr>
          <a:lstStyle/>
          <a:p>
            <a:r>
              <a:rPr lang="cs-CZ" dirty="0" smtClean="0"/>
              <a:t>Jako </a:t>
            </a:r>
            <a:r>
              <a:rPr lang="cs-CZ" dirty="0"/>
              <a:t>autoři byste měli být informováni o tom, v jaké fázi váš článek je</a:t>
            </a:r>
          </a:p>
          <a:p>
            <a:pPr lvl="1"/>
            <a:r>
              <a:rPr lang="cs-CZ" dirty="0"/>
              <a:t>transparentnost</a:t>
            </a:r>
          </a:p>
          <a:p>
            <a:pPr lvl="1"/>
            <a:r>
              <a:rPr lang="cs-CZ" dirty="0"/>
              <a:t>pokud neexistuje online portál,  nebojte se zeptat (ale ne moc často:)</a:t>
            </a:r>
          </a:p>
          <a:p>
            <a:pPr lvl="1"/>
            <a:r>
              <a:rPr lang="cs-CZ" dirty="0"/>
              <a:t>pokud je recenzní řízení (na váš vkus) příliš pomalé, máte možnost článek z něj stáhnout a poslat jinam (napište svému editorovi)</a:t>
            </a:r>
          </a:p>
          <a:p>
            <a:pPr lvl="1"/>
            <a:endParaRPr lang="cs-CZ" dirty="0"/>
          </a:p>
          <a:p>
            <a:endParaRPr lang="cs-CZ" dirty="0" smtClean="0"/>
          </a:p>
          <a:p>
            <a:endParaRPr lang="cs-CZ" dirty="0"/>
          </a:p>
        </p:txBody>
      </p:sp>
    </p:spTree>
    <p:extLst>
      <p:ext uri="{BB962C8B-B14F-4D97-AF65-F5344CB8AC3E}">
        <p14:creationId xmlns:p14="http://schemas.microsoft.com/office/powerpoint/2010/main" val="2069940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Special</a:t>
            </a:r>
            <a:r>
              <a:rPr lang="cs-CZ" dirty="0"/>
              <a:t> </a:t>
            </a:r>
            <a:r>
              <a:rPr lang="cs-CZ" dirty="0" err="1"/>
              <a:t>issues</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Specifický případ</a:t>
            </a:r>
          </a:p>
          <a:p>
            <a:endParaRPr lang="cs-CZ" dirty="0" smtClean="0"/>
          </a:p>
          <a:p>
            <a:r>
              <a:rPr lang="cs-CZ" dirty="0" err="1" smtClean="0"/>
              <a:t>Guest</a:t>
            </a:r>
            <a:r>
              <a:rPr lang="cs-CZ" dirty="0" smtClean="0"/>
              <a:t> editoři</a:t>
            </a:r>
          </a:p>
          <a:p>
            <a:r>
              <a:rPr lang="cs-CZ" dirty="0" smtClean="0"/>
              <a:t>Call </a:t>
            </a:r>
            <a:r>
              <a:rPr lang="cs-CZ" dirty="0" err="1" smtClean="0"/>
              <a:t>for</a:t>
            </a:r>
            <a:r>
              <a:rPr lang="cs-CZ" dirty="0" smtClean="0"/>
              <a:t> </a:t>
            </a:r>
            <a:r>
              <a:rPr lang="cs-CZ" dirty="0" err="1" smtClean="0"/>
              <a:t>papers</a:t>
            </a:r>
            <a:r>
              <a:rPr lang="cs-CZ" dirty="0" smtClean="0"/>
              <a:t> – typicky poměrně úzce vymezené téma</a:t>
            </a:r>
          </a:p>
          <a:p>
            <a:pPr lvl="1"/>
            <a:r>
              <a:rPr lang="cs-CZ" dirty="0"/>
              <a:t>Např. </a:t>
            </a:r>
            <a:r>
              <a:rPr lang="cs-CZ" i="1" dirty="0">
                <a:solidFill>
                  <a:srgbClr val="008000"/>
                </a:solidFill>
              </a:rPr>
              <a:t>New Media and </a:t>
            </a:r>
            <a:r>
              <a:rPr lang="cs-CZ" i="1" dirty="0" err="1" smtClean="0">
                <a:solidFill>
                  <a:srgbClr val="008000"/>
                </a:solidFill>
              </a:rPr>
              <a:t>Democracy</a:t>
            </a:r>
            <a:r>
              <a:rPr lang="cs-CZ" dirty="0" smtClean="0"/>
              <a:t>; </a:t>
            </a:r>
            <a:r>
              <a:rPr lang="en-US" i="1" dirty="0"/>
              <a:t>Children in cyberspace: Opportunities, risks and </a:t>
            </a:r>
            <a:r>
              <a:rPr lang="en-US" i="1" dirty="0" smtClean="0"/>
              <a:t>safety</a:t>
            </a:r>
            <a:r>
              <a:rPr lang="cs-CZ" i="1" dirty="0" smtClean="0"/>
              <a:t>; </a:t>
            </a:r>
            <a:r>
              <a:rPr lang="en-US" i="1" dirty="0">
                <a:solidFill>
                  <a:srgbClr val="008000"/>
                </a:solidFill>
              </a:rPr>
              <a:t>Cyberbullying research: </a:t>
            </a:r>
            <a:r>
              <a:rPr lang="cs-CZ" i="1" dirty="0" smtClean="0">
                <a:solidFill>
                  <a:srgbClr val="008000"/>
                </a:solidFill>
              </a:rPr>
              <a:t>N</a:t>
            </a:r>
            <a:r>
              <a:rPr lang="en-US" i="1" dirty="0" err="1" smtClean="0">
                <a:solidFill>
                  <a:srgbClr val="008000"/>
                </a:solidFill>
              </a:rPr>
              <a:t>ew</a:t>
            </a:r>
            <a:r>
              <a:rPr lang="en-US" i="1" dirty="0" smtClean="0">
                <a:solidFill>
                  <a:srgbClr val="008000"/>
                </a:solidFill>
              </a:rPr>
              <a:t> </a:t>
            </a:r>
            <a:r>
              <a:rPr lang="en-US" i="1" dirty="0">
                <a:solidFill>
                  <a:srgbClr val="008000"/>
                </a:solidFill>
              </a:rPr>
              <a:t>perspectives and alternative </a:t>
            </a:r>
            <a:r>
              <a:rPr lang="en-US" i="1" dirty="0" smtClean="0">
                <a:solidFill>
                  <a:srgbClr val="008000"/>
                </a:solidFill>
              </a:rPr>
              <a:t>methodologies</a:t>
            </a:r>
            <a:endParaRPr lang="cs-CZ" i="1" dirty="0" smtClean="0">
              <a:solidFill>
                <a:srgbClr val="008000"/>
              </a:solidFill>
            </a:endParaRPr>
          </a:p>
          <a:p>
            <a:pPr lvl="1"/>
            <a:endParaRPr lang="cs-CZ" dirty="0" smtClean="0"/>
          </a:p>
          <a:p>
            <a:r>
              <a:rPr lang="cs-CZ" dirty="0" smtClean="0"/>
              <a:t>Články se nicméně stále řídí pokyny časopisu (délka, styl, tabulky…), pokud není explicitně specifikováno jinak</a:t>
            </a:r>
            <a:endParaRPr lang="cs-CZ" dirty="0"/>
          </a:p>
        </p:txBody>
      </p:sp>
    </p:spTree>
    <p:extLst>
      <p:ext uri="{BB962C8B-B14F-4D97-AF65-F5344CB8AC3E}">
        <p14:creationId xmlns:p14="http://schemas.microsoft.com/office/powerpoint/2010/main" val="3372050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Výběr časopisu</a:t>
            </a:r>
            <a:endParaRPr lang="cs-CZ" dirty="0"/>
          </a:p>
        </p:txBody>
      </p:sp>
      <p:sp>
        <p:nvSpPr>
          <p:cNvPr id="3" name="Zástupný symbol pro obsah 2"/>
          <p:cNvSpPr>
            <a:spLocks noGrp="1"/>
          </p:cNvSpPr>
          <p:nvPr>
            <p:ph idx="1"/>
          </p:nvPr>
        </p:nvSpPr>
        <p:spPr/>
        <p:txBody>
          <a:bodyPr/>
          <a:lstStyle/>
          <a:p>
            <a:r>
              <a:rPr lang="cs-CZ" dirty="0" smtClean="0"/>
              <a:t>Téma</a:t>
            </a:r>
          </a:p>
          <a:p>
            <a:endParaRPr lang="cs-CZ" dirty="0"/>
          </a:p>
          <a:p>
            <a:r>
              <a:rPr lang="cs-CZ" dirty="0" smtClean="0"/>
              <a:t>Kvalita</a:t>
            </a:r>
          </a:p>
          <a:p>
            <a:endParaRPr lang="cs-CZ" dirty="0"/>
          </a:p>
          <a:p>
            <a:r>
              <a:rPr lang="cs-CZ" dirty="0" smtClean="0"/>
              <a:t>Délka a typ recenzního řízení </a:t>
            </a:r>
          </a:p>
          <a:p>
            <a:endParaRPr lang="cs-CZ" dirty="0"/>
          </a:p>
          <a:p>
            <a:r>
              <a:rPr lang="cs-CZ" dirty="0" smtClean="0"/>
              <a:t>Doba do publikování </a:t>
            </a:r>
            <a:endParaRPr lang="cs-CZ" dirty="0"/>
          </a:p>
        </p:txBody>
      </p:sp>
    </p:spTree>
    <p:extLst>
      <p:ext uri="{BB962C8B-B14F-4D97-AF65-F5344CB8AC3E}">
        <p14:creationId xmlns:p14="http://schemas.microsoft.com/office/powerpoint/2010/main" val="2388942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louk 51"/>
          <p:cNvSpPr/>
          <p:nvPr/>
        </p:nvSpPr>
        <p:spPr>
          <a:xfrm flipV="1">
            <a:off x="1331641" y="5492438"/>
            <a:ext cx="2952328" cy="1248930"/>
          </a:xfrm>
          <a:prstGeom prst="arc">
            <a:avLst>
              <a:gd name="adj1" fmla="val 5925394"/>
              <a:gd name="adj2" fmla="val 21067778"/>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1" name="Volný tvar 50"/>
          <p:cNvSpPr/>
          <p:nvPr/>
        </p:nvSpPr>
        <p:spPr>
          <a:xfrm rot="21588827">
            <a:off x="3347863" y="5421507"/>
            <a:ext cx="504142" cy="45719"/>
          </a:xfrm>
          <a:custGeom>
            <a:avLst/>
            <a:gdLst>
              <a:gd name="connsiteX0" fmla="*/ 0 w 288122"/>
              <a:gd name="connsiteY0" fmla="*/ 10591 h 21182"/>
              <a:gd name="connsiteX1" fmla="*/ 288122 w 288122"/>
              <a:gd name="connsiteY1" fmla="*/ 10591 h 21182"/>
            </a:gdLst>
            <a:ahLst/>
            <a:cxnLst>
              <a:cxn ang="0">
                <a:pos x="connsiteX0" y="connsiteY0"/>
              </a:cxn>
              <a:cxn ang="0">
                <a:pos x="connsiteX1" y="connsiteY1"/>
              </a:cxn>
            </a:cxnLst>
            <a:rect l="l" t="t" r="r" b="b"/>
            <a:pathLst>
              <a:path w="288122" h="21182">
                <a:moveTo>
                  <a:pt x="0" y="10591"/>
                </a:moveTo>
                <a:lnTo>
                  <a:pt x="288122"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9558" tIns="3389" rIns="149557" bIns="3386" numCol="1" spcCol="1270" anchor="ctr" anchorCtr="0">
            <a:noAutofit/>
          </a:bodyPr>
          <a:lstStyle/>
          <a:p>
            <a:pPr lvl="0" algn="ctr" defTabSz="311150">
              <a:lnSpc>
                <a:spcPct val="90000"/>
              </a:lnSpc>
              <a:spcBef>
                <a:spcPct val="0"/>
              </a:spcBef>
              <a:spcAft>
                <a:spcPct val="35000"/>
              </a:spcAft>
            </a:pPr>
            <a:endParaRPr lang="cs-CZ" sz="700" kern="1200"/>
          </a:p>
        </p:txBody>
      </p:sp>
      <p:sp>
        <p:nvSpPr>
          <p:cNvPr id="50" name="Volný tvar 49"/>
          <p:cNvSpPr/>
          <p:nvPr/>
        </p:nvSpPr>
        <p:spPr>
          <a:xfrm rot="7386004" flipV="1">
            <a:off x="3078073" y="5648720"/>
            <a:ext cx="1084759" cy="470808"/>
          </a:xfrm>
          <a:custGeom>
            <a:avLst/>
            <a:gdLst>
              <a:gd name="connsiteX0" fmla="*/ 0 w 699951"/>
              <a:gd name="connsiteY0" fmla="*/ 10591 h 21182"/>
              <a:gd name="connsiteX1" fmla="*/ 699951 w 699951"/>
              <a:gd name="connsiteY1" fmla="*/ 10591 h 21182"/>
            </a:gdLst>
            <a:ahLst/>
            <a:cxnLst>
              <a:cxn ang="0">
                <a:pos x="connsiteX0" y="connsiteY0"/>
              </a:cxn>
              <a:cxn ang="0">
                <a:pos x="connsiteX1" y="connsiteY1"/>
              </a:cxn>
            </a:cxnLst>
            <a:rect l="l" t="t" r="r" b="b"/>
            <a:pathLst>
              <a:path w="699951" h="21182">
                <a:moveTo>
                  <a:pt x="0" y="10591"/>
                </a:moveTo>
                <a:lnTo>
                  <a:pt x="699951"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5176" tIns="-6907" rIns="345177" bIns="-6909" numCol="1" spcCol="1270" anchor="ctr" anchorCtr="0">
            <a:noAutofit/>
          </a:bodyPr>
          <a:lstStyle/>
          <a:p>
            <a:pPr lvl="0" algn="ctr" defTabSz="311150">
              <a:lnSpc>
                <a:spcPct val="90000"/>
              </a:lnSpc>
              <a:spcBef>
                <a:spcPct val="0"/>
              </a:spcBef>
              <a:spcAft>
                <a:spcPct val="35000"/>
              </a:spcAft>
            </a:pPr>
            <a:endParaRPr lang="cs-CZ" sz="700" kern="1200"/>
          </a:p>
        </p:txBody>
      </p:sp>
      <p:sp>
        <p:nvSpPr>
          <p:cNvPr id="49" name="Volný tvar 48"/>
          <p:cNvSpPr/>
          <p:nvPr/>
        </p:nvSpPr>
        <p:spPr>
          <a:xfrm rot="13726868" flipV="1">
            <a:off x="3192144" y="4881900"/>
            <a:ext cx="842381" cy="470808"/>
          </a:xfrm>
          <a:custGeom>
            <a:avLst/>
            <a:gdLst>
              <a:gd name="connsiteX0" fmla="*/ 0 w 699951"/>
              <a:gd name="connsiteY0" fmla="*/ 10591 h 21182"/>
              <a:gd name="connsiteX1" fmla="*/ 699951 w 699951"/>
              <a:gd name="connsiteY1" fmla="*/ 10591 h 21182"/>
            </a:gdLst>
            <a:ahLst/>
            <a:cxnLst>
              <a:cxn ang="0">
                <a:pos x="connsiteX0" y="connsiteY0"/>
              </a:cxn>
              <a:cxn ang="0">
                <a:pos x="connsiteX1" y="connsiteY1"/>
              </a:cxn>
            </a:cxnLst>
            <a:rect l="l" t="t" r="r" b="b"/>
            <a:pathLst>
              <a:path w="699951" h="21182">
                <a:moveTo>
                  <a:pt x="0" y="10591"/>
                </a:moveTo>
                <a:lnTo>
                  <a:pt x="699951"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5176" tIns="-6907" rIns="345177" bIns="-6909" numCol="1" spcCol="1270" anchor="ctr" anchorCtr="0">
            <a:noAutofit/>
          </a:bodyPr>
          <a:lstStyle/>
          <a:p>
            <a:pPr lvl="0" algn="ctr" defTabSz="311150">
              <a:lnSpc>
                <a:spcPct val="90000"/>
              </a:lnSpc>
              <a:spcBef>
                <a:spcPct val="0"/>
              </a:spcBef>
              <a:spcAft>
                <a:spcPct val="35000"/>
              </a:spcAft>
            </a:pPr>
            <a:endParaRPr lang="cs-CZ" sz="700" kern="1200"/>
          </a:p>
        </p:txBody>
      </p:sp>
      <p:sp>
        <p:nvSpPr>
          <p:cNvPr id="28" name="Oblouk 27"/>
          <p:cNvSpPr/>
          <p:nvPr/>
        </p:nvSpPr>
        <p:spPr>
          <a:xfrm>
            <a:off x="5508104" y="1484784"/>
            <a:ext cx="3024337" cy="4213507"/>
          </a:xfrm>
          <a:prstGeom prst="arc">
            <a:avLst>
              <a:gd name="adj1" fmla="val 20858665"/>
              <a:gd name="adj2" fmla="val 8991182"/>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 name="Nadpis 1"/>
          <p:cNvSpPr>
            <a:spLocks noGrp="1"/>
          </p:cNvSpPr>
          <p:nvPr>
            <p:ph type="title"/>
          </p:nvPr>
        </p:nvSpPr>
        <p:spPr>
          <a:xfrm>
            <a:off x="446856" y="0"/>
            <a:ext cx="8229600" cy="1143000"/>
          </a:xfrm>
        </p:spPr>
        <p:txBody>
          <a:bodyPr/>
          <a:lstStyle/>
          <a:p>
            <a:r>
              <a:rPr lang="cs-CZ" dirty="0" err="1" smtClean="0"/>
              <a:t>Special</a:t>
            </a:r>
            <a:r>
              <a:rPr lang="cs-CZ" dirty="0" smtClean="0"/>
              <a:t> </a:t>
            </a:r>
            <a:r>
              <a:rPr lang="cs-CZ" dirty="0" err="1" smtClean="0"/>
              <a:t>issues</a:t>
            </a:r>
            <a:endParaRPr lang="cs-CZ" dirty="0"/>
          </a:p>
        </p:txBody>
      </p:sp>
      <p:sp>
        <p:nvSpPr>
          <p:cNvPr id="17" name="Volný tvar 16"/>
          <p:cNvSpPr/>
          <p:nvPr/>
        </p:nvSpPr>
        <p:spPr>
          <a:xfrm>
            <a:off x="107504" y="2348880"/>
            <a:ext cx="970395" cy="859581"/>
          </a:xfrm>
          <a:custGeom>
            <a:avLst/>
            <a:gdLst>
              <a:gd name="connsiteX0" fmla="*/ 0 w 826379"/>
              <a:gd name="connsiteY0" fmla="*/ 73886 h 738860"/>
              <a:gd name="connsiteX1" fmla="*/ 73886 w 826379"/>
              <a:gd name="connsiteY1" fmla="*/ 0 h 738860"/>
              <a:gd name="connsiteX2" fmla="*/ 752493 w 826379"/>
              <a:gd name="connsiteY2" fmla="*/ 0 h 738860"/>
              <a:gd name="connsiteX3" fmla="*/ 826379 w 826379"/>
              <a:gd name="connsiteY3" fmla="*/ 73886 h 738860"/>
              <a:gd name="connsiteX4" fmla="*/ 826379 w 826379"/>
              <a:gd name="connsiteY4" fmla="*/ 664974 h 738860"/>
              <a:gd name="connsiteX5" fmla="*/ 752493 w 826379"/>
              <a:gd name="connsiteY5" fmla="*/ 738860 h 738860"/>
              <a:gd name="connsiteX6" fmla="*/ 73886 w 826379"/>
              <a:gd name="connsiteY6" fmla="*/ 738860 h 738860"/>
              <a:gd name="connsiteX7" fmla="*/ 0 w 826379"/>
              <a:gd name="connsiteY7" fmla="*/ 664974 h 738860"/>
              <a:gd name="connsiteX8" fmla="*/ 0 w 826379"/>
              <a:gd name="connsiteY8" fmla="*/ 73886 h 7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379" h="738860">
                <a:moveTo>
                  <a:pt x="0" y="73886"/>
                </a:moveTo>
                <a:cubicBezTo>
                  <a:pt x="0" y="33080"/>
                  <a:pt x="33080" y="0"/>
                  <a:pt x="73886" y="0"/>
                </a:cubicBezTo>
                <a:lnTo>
                  <a:pt x="752493" y="0"/>
                </a:lnTo>
                <a:cubicBezTo>
                  <a:pt x="793299" y="0"/>
                  <a:pt x="826379" y="33080"/>
                  <a:pt x="826379" y="73886"/>
                </a:cubicBezTo>
                <a:lnTo>
                  <a:pt x="826379" y="664974"/>
                </a:lnTo>
                <a:cubicBezTo>
                  <a:pt x="826379" y="705780"/>
                  <a:pt x="793299" y="738860"/>
                  <a:pt x="752493" y="738860"/>
                </a:cubicBezTo>
                <a:lnTo>
                  <a:pt x="73886" y="738860"/>
                </a:lnTo>
                <a:cubicBezTo>
                  <a:pt x="33080" y="738860"/>
                  <a:pt x="0" y="705780"/>
                  <a:pt x="0" y="664974"/>
                </a:cubicBezTo>
                <a:lnTo>
                  <a:pt x="0" y="73886"/>
                </a:lnTo>
                <a:close/>
              </a:path>
            </a:pathLst>
          </a:custGeom>
          <a:effectLst>
            <a:glow rad="139700">
              <a:schemeClr val="accent1">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spcFirstLastPara="0" vert="horz" wrap="square" lIns="29260" tIns="29260" rIns="29260" bIns="29260" numCol="1" spcCol="1270" anchor="ctr" anchorCtr="0">
            <a:noAutofit/>
          </a:bodyPr>
          <a:lstStyle/>
          <a:p>
            <a:pPr lvl="0" algn="ctr" defTabSz="533400">
              <a:lnSpc>
                <a:spcPct val="90000"/>
              </a:lnSpc>
              <a:spcBef>
                <a:spcPct val="0"/>
              </a:spcBef>
              <a:spcAft>
                <a:spcPct val="35000"/>
              </a:spcAft>
            </a:pPr>
            <a:r>
              <a:rPr lang="cs-CZ" sz="1200" b="1" kern="1200" dirty="0" smtClean="0"/>
              <a:t>ABSTRAKT</a:t>
            </a:r>
            <a:endParaRPr lang="cs-CZ" sz="1200" b="1" kern="1200" dirty="0"/>
          </a:p>
        </p:txBody>
      </p:sp>
      <p:sp>
        <p:nvSpPr>
          <p:cNvPr id="19" name="Volný tvar 18"/>
          <p:cNvSpPr/>
          <p:nvPr/>
        </p:nvSpPr>
        <p:spPr>
          <a:xfrm>
            <a:off x="1177743" y="2083940"/>
            <a:ext cx="1101633" cy="1468824"/>
          </a:xfrm>
          <a:custGeom>
            <a:avLst/>
            <a:gdLst>
              <a:gd name="connsiteX0" fmla="*/ 0 w 1101633"/>
              <a:gd name="connsiteY0" fmla="*/ 367206 h 1468824"/>
              <a:gd name="connsiteX1" fmla="*/ 550817 w 1101633"/>
              <a:gd name="connsiteY1" fmla="*/ 367206 h 1468824"/>
              <a:gd name="connsiteX2" fmla="*/ 550817 w 1101633"/>
              <a:gd name="connsiteY2" fmla="*/ 0 h 1468824"/>
              <a:gd name="connsiteX3" fmla="*/ 1101633 w 1101633"/>
              <a:gd name="connsiteY3" fmla="*/ 734412 h 1468824"/>
              <a:gd name="connsiteX4" fmla="*/ 550817 w 1101633"/>
              <a:gd name="connsiteY4" fmla="*/ 1468824 h 1468824"/>
              <a:gd name="connsiteX5" fmla="*/ 550817 w 1101633"/>
              <a:gd name="connsiteY5" fmla="*/ 1101618 h 1468824"/>
              <a:gd name="connsiteX6" fmla="*/ 0 w 1101633"/>
              <a:gd name="connsiteY6" fmla="*/ 1101618 h 1468824"/>
              <a:gd name="connsiteX7" fmla="*/ 0 w 1101633"/>
              <a:gd name="connsiteY7" fmla="*/ 367206 h 146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33" h="1468824">
                <a:moveTo>
                  <a:pt x="0" y="367206"/>
                </a:moveTo>
                <a:lnTo>
                  <a:pt x="550817" y="367206"/>
                </a:lnTo>
                <a:lnTo>
                  <a:pt x="550817" y="0"/>
                </a:lnTo>
                <a:lnTo>
                  <a:pt x="1101633" y="734412"/>
                </a:lnTo>
                <a:lnTo>
                  <a:pt x="550817" y="1468824"/>
                </a:lnTo>
                <a:lnTo>
                  <a:pt x="550817" y="1101618"/>
                </a:lnTo>
                <a:lnTo>
                  <a:pt x="0" y="1101618"/>
                </a:lnTo>
                <a:lnTo>
                  <a:pt x="0" y="367206"/>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376096" rIns="284298" bIns="376096" numCol="1" spcCol="1270" anchor="ctr" anchorCtr="0">
            <a:noAutofit/>
          </a:bodyPr>
          <a:lstStyle/>
          <a:p>
            <a:pPr lvl="0" algn="ctr" defTabSz="622300">
              <a:lnSpc>
                <a:spcPct val="90000"/>
              </a:lnSpc>
              <a:spcBef>
                <a:spcPct val="0"/>
              </a:spcBef>
              <a:spcAft>
                <a:spcPct val="35000"/>
              </a:spcAft>
            </a:pPr>
            <a:r>
              <a:rPr lang="cs-CZ" sz="1400" kern="1200" dirty="0" smtClean="0"/>
              <a:t>Hodnocení editorů</a:t>
            </a:r>
            <a:endParaRPr lang="cs-CZ" sz="1400" kern="1200" dirty="0"/>
          </a:p>
        </p:txBody>
      </p:sp>
      <p:sp>
        <p:nvSpPr>
          <p:cNvPr id="20" name="Volný tvar 19"/>
          <p:cNvSpPr/>
          <p:nvPr/>
        </p:nvSpPr>
        <p:spPr>
          <a:xfrm rot="17658378">
            <a:off x="2073455" y="2488807"/>
            <a:ext cx="699951" cy="21182"/>
          </a:xfrm>
          <a:custGeom>
            <a:avLst/>
            <a:gdLst>
              <a:gd name="connsiteX0" fmla="*/ 0 w 699951"/>
              <a:gd name="connsiteY0" fmla="*/ 10591 h 21182"/>
              <a:gd name="connsiteX1" fmla="*/ 699951 w 699951"/>
              <a:gd name="connsiteY1" fmla="*/ 10591 h 21182"/>
            </a:gdLst>
            <a:ahLst/>
            <a:cxnLst>
              <a:cxn ang="0">
                <a:pos x="connsiteX0" y="connsiteY0"/>
              </a:cxn>
              <a:cxn ang="0">
                <a:pos x="connsiteX1" y="connsiteY1"/>
              </a:cxn>
            </a:cxnLst>
            <a:rect l="l" t="t" r="r" b="b"/>
            <a:pathLst>
              <a:path w="699951" h="21182">
                <a:moveTo>
                  <a:pt x="0" y="10591"/>
                </a:moveTo>
                <a:lnTo>
                  <a:pt x="699951"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5176" tIns="-6907" rIns="345177" bIns="-6909" numCol="1" spcCol="1270" anchor="ctr" anchorCtr="0">
            <a:noAutofit/>
          </a:bodyPr>
          <a:lstStyle/>
          <a:p>
            <a:pPr lvl="0" algn="ctr" defTabSz="311150">
              <a:lnSpc>
                <a:spcPct val="90000"/>
              </a:lnSpc>
              <a:spcBef>
                <a:spcPct val="0"/>
              </a:spcBef>
              <a:spcAft>
                <a:spcPct val="35000"/>
              </a:spcAft>
            </a:pPr>
            <a:endParaRPr lang="cs-CZ" sz="700" kern="1200"/>
          </a:p>
        </p:txBody>
      </p:sp>
      <p:sp>
        <p:nvSpPr>
          <p:cNvPr id="21" name="Volný tvar 20"/>
          <p:cNvSpPr/>
          <p:nvPr/>
        </p:nvSpPr>
        <p:spPr>
          <a:xfrm>
            <a:off x="2534229" y="1711854"/>
            <a:ext cx="1245683" cy="743999"/>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22" name="Volný tvar 21"/>
          <p:cNvSpPr/>
          <p:nvPr/>
        </p:nvSpPr>
        <p:spPr>
          <a:xfrm rot="21588827">
            <a:off x="2279375" y="2807292"/>
            <a:ext cx="288122" cy="21182"/>
          </a:xfrm>
          <a:custGeom>
            <a:avLst/>
            <a:gdLst>
              <a:gd name="connsiteX0" fmla="*/ 0 w 288122"/>
              <a:gd name="connsiteY0" fmla="*/ 10591 h 21182"/>
              <a:gd name="connsiteX1" fmla="*/ 288122 w 288122"/>
              <a:gd name="connsiteY1" fmla="*/ 10591 h 21182"/>
            </a:gdLst>
            <a:ahLst/>
            <a:cxnLst>
              <a:cxn ang="0">
                <a:pos x="connsiteX0" y="connsiteY0"/>
              </a:cxn>
              <a:cxn ang="0">
                <a:pos x="connsiteX1" y="connsiteY1"/>
              </a:cxn>
            </a:cxnLst>
            <a:rect l="l" t="t" r="r" b="b"/>
            <a:pathLst>
              <a:path w="288122" h="21182">
                <a:moveTo>
                  <a:pt x="0" y="10591"/>
                </a:moveTo>
                <a:lnTo>
                  <a:pt x="288122"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9558" tIns="3389" rIns="149557" bIns="3386" numCol="1" spcCol="1270" anchor="ctr" anchorCtr="0">
            <a:noAutofit/>
          </a:bodyPr>
          <a:lstStyle/>
          <a:p>
            <a:pPr lvl="0" algn="ctr" defTabSz="311150">
              <a:lnSpc>
                <a:spcPct val="90000"/>
              </a:lnSpc>
              <a:spcBef>
                <a:spcPct val="0"/>
              </a:spcBef>
              <a:spcAft>
                <a:spcPct val="35000"/>
              </a:spcAft>
            </a:pPr>
            <a:endParaRPr lang="cs-CZ" sz="700" kern="1200"/>
          </a:p>
        </p:txBody>
      </p:sp>
      <p:sp>
        <p:nvSpPr>
          <p:cNvPr id="23" name="Volný tvar 22"/>
          <p:cNvSpPr/>
          <p:nvPr/>
        </p:nvSpPr>
        <p:spPr>
          <a:xfrm>
            <a:off x="2567497" y="2542007"/>
            <a:ext cx="1212415" cy="594364"/>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(dohadování o tématu)</a:t>
            </a:r>
            <a:endParaRPr lang="cs-CZ" sz="1400" kern="1200" dirty="0"/>
          </a:p>
        </p:txBody>
      </p:sp>
      <p:sp>
        <p:nvSpPr>
          <p:cNvPr id="24" name="Volný tvar 23"/>
          <p:cNvSpPr/>
          <p:nvPr/>
        </p:nvSpPr>
        <p:spPr>
          <a:xfrm rot="3937789">
            <a:off x="2074309" y="3125780"/>
            <a:ext cx="698254" cy="21182"/>
          </a:xfrm>
          <a:custGeom>
            <a:avLst/>
            <a:gdLst>
              <a:gd name="connsiteX0" fmla="*/ 0 w 698254"/>
              <a:gd name="connsiteY0" fmla="*/ 10591 h 21182"/>
              <a:gd name="connsiteX1" fmla="*/ 698254 w 698254"/>
              <a:gd name="connsiteY1" fmla="*/ 10591 h 21182"/>
            </a:gdLst>
            <a:ahLst/>
            <a:cxnLst>
              <a:cxn ang="0">
                <a:pos x="connsiteX0" y="connsiteY0"/>
              </a:cxn>
              <a:cxn ang="0">
                <a:pos x="connsiteX1" y="connsiteY1"/>
              </a:cxn>
            </a:cxnLst>
            <a:rect l="l" t="t" r="r" b="b"/>
            <a:pathLst>
              <a:path w="698254" h="21182">
                <a:moveTo>
                  <a:pt x="0" y="10591"/>
                </a:moveTo>
                <a:lnTo>
                  <a:pt x="698254"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4371" tIns="-6865" rIns="344371" bIns="-6866" numCol="1" spcCol="1270" anchor="ctr" anchorCtr="0">
            <a:noAutofit/>
          </a:bodyPr>
          <a:lstStyle/>
          <a:p>
            <a:pPr lvl="0" algn="ctr" defTabSz="311150">
              <a:lnSpc>
                <a:spcPct val="90000"/>
              </a:lnSpc>
              <a:spcBef>
                <a:spcPct val="0"/>
              </a:spcBef>
              <a:spcAft>
                <a:spcPct val="35000"/>
              </a:spcAft>
            </a:pPr>
            <a:endParaRPr lang="cs-CZ" sz="700" kern="1200"/>
          </a:p>
        </p:txBody>
      </p:sp>
      <p:sp>
        <p:nvSpPr>
          <p:cNvPr id="25" name="Volný tvar 24"/>
          <p:cNvSpPr/>
          <p:nvPr/>
        </p:nvSpPr>
        <p:spPr>
          <a:xfrm>
            <a:off x="2567497" y="3247432"/>
            <a:ext cx="1212415" cy="685624"/>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Pozvání k zaslání celého článku</a:t>
            </a:r>
            <a:endParaRPr lang="cs-CZ" sz="1400" kern="1200" dirty="0"/>
          </a:p>
        </p:txBody>
      </p:sp>
      <p:sp>
        <p:nvSpPr>
          <p:cNvPr id="27" name="Volný tvar 26"/>
          <p:cNvSpPr/>
          <p:nvPr/>
        </p:nvSpPr>
        <p:spPr>
          <a:xfrm>
            <a:off x="3841163" y="2790391"/>
            <a:ext cx="1101633" cy="1574713"/>
          </a:xfrm>
          <a:custGeom>
            <a:avLst/>
            <a:gdLst>
              <a:gd name="connsiteX0" fmla="*/ 0 w 1101633"/>
              <a:gd name="connsiteY0" fmla="*/ 393678 h 1574713"/>
              <a:gd name="connsiteX1" fmla="*/ 550817 w 1101633"/>
              <a:gd name="connsiteY1" fmla="*/ 393678 h 1574713"/>
              <a:gd name="connsiteX2" fmla="*/ 550817 w 1101633"/>
              <a:gd name="connsiteY2" fmla="*/ 0 h 1574713"/>
              <a:gd name="connsiteX3" fmla="*/ 1101633 w 1101633"/>
              <a:gd name="connsiteY3" fmla="*/ 787357 h 1574713"/>
              <a:gd name="connsiteX4" fmla="*/ 550817 w 1101633"/>
              <a:gd name="connsiteY4" fmla="*/ 1574713 h 1574713"/>
              <a:gd name="connsiteX5" fmla="*/ 550817 w 1101633"/>
              <a:gd name="connsiteY5" fmla="*/ 1181035 h 1574713"/>
              <a:gd name="connsiteX6" fmla="*/ 0 w 1101633"/>
              <a:gd name="connsiteY6" fmla="*/ 1181035 h 1574713"/>
              <a:gd name="connsiteX7" fmla="*/ 0 w 1101633"/>
              <a:gd name="connsiteY7" fmla="*/ 393678 h 157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33" h="1574713">
                <a:moveTo>
                  <a:pt x="0" y="393678"/>
                </a:moveTo>
                <a:lnTo>
                  <a:pt x="550817" y="393678"/>
                </a:lnTo>
                <a:lnTo>
                  <a:pt x="550817" y="0"/>
                </a:lnTo>
                <a:lnTo>
                  <a:pt x="1101633" y="787357"/>
                </a:lnTo>
                <a:lnTo>
                  <a:pt x="550817" y="1574713"/>
                </a:lnTo>
                <a:lnTo>
                  <a:pt x="550817" y="1181035"/>
                </a:lnTo>
                <a:lnTo>
                  <a:pt x="0" y="1181035"/>
                </a:lnTo>
                <a:lnTo>
                  <a:pt x="0" y="393678"/>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401933" rIns="283663" bIns="401933" numCol="1" spcCol="1270" anchor="ctr" anchorCtr="0">
            <a:noAutofit/>
          </a:bodyPr>
          <a:lstStyle/>
          <a:p>
            <a:pPr lvl="0" algn="ctr" defTabSz="577850">
              <a:lnSpc>
                <a:spcPct val="90000"/>
              </a:lnSpc>
              <a:spcBef>
                <a:spcPct val="0"/>
              </a:spcBef>
              <a:spcAft>
                <a:spcPct val="35000"/>
              </a:spcAft>
            </a:pPr>
            <a:r>
              <a:rPr lang="cs-CZ" sz="1300" kern="1200" dirty="0" smtClean="0"/>
              <a:t>Hodnocení recenzentů</a:t>
            </a:r>
          </a:p>
        </p:txBody>
      </p:sp>
      <p:sp>
        <p:nvSpPr>
          <p:cNvPr id="29" name="Volný tvar 28"/>
          <p:cNvSpPr/>
          <p:nvPr/>
        </p:nvSpPr>
        <p:spPr>
          <a:xfrm>
            <a:off x="4932040" y="2789339"/>
            <a:ext cx="1266206" cy="1575765"/>
          </a:xfrm>
          <a:custGeom>
            <a:avLst/>
            <a:gdLst>
              <a:gd name="connsiteX0" fmla="*/ 0 w 1266206"/>
              <a:gd name="connsiteY0" fmla="*/ 393941 h 1575765"/>
              <a:gd name="connsiteX1" fmla="*/ 633103 w 1266206"/>
              <a:gd name="connsiteY1" fmla="*/ 393941 h 1575765"/>
              <a:gd name="connsiteX2" fmla="*/ 633103 w 1266206"/>
              <a:gd name="connsiteY2" fmla="*/ 0 h 1575765"/>
              <a:gd name="connsiteX3" fmla="*/ 1266206 w 1266206"/>
              <a:gd name="connsiteY3" fmla="*/ 787883 h 1575765"/>
              <a:gd name="connsiteX4" fmla="*/ 633103 w 1266206"/>
              <a:gd name="connsiteY4" fmla="*/ 1575765 h 1575765"/>
              <a:gd name="connsiteX5" fmla="*/ 633103 w 1266206"/>
              <a:gd name="connsiteY5" fmla="*/ 1181824 h 1575765"/>
              <a:gd name="connsiteX6" fmla="*/ 0 w 1266206"/>
              <a:gd name="connsiteY6" fmla="*/ 1181824 h 1575765"/>
              <a:gd name="connsiteX7" fmla="*/ 0 w 1266206"/>
              <a:gd name="connsiteY7" fmla="*/ 393941 h 157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206" h="1575765">
                <a:moveTo>
                  <a:pt x="0" y="393941"/>
                </a:moveTo>
                <a:lnTo>
                  <a:pt x="633103" y="393941"/>
                </a:lnTo>
                <a:lnTo>
                  <a:pt x="633103" y="0"/>
                </a:lnTo>
                <a:lnTo>
                  <a:pt x="1266206" y="787883"/>
                </a:lnTo>
                <a:lnTo>
                  <a:pt x="633103" y="1575765"/>
                </a:lnTo>
                <a:lnTo>
                  <a:pt x="633103" y="1181824"/>
                </a:lnTo>
                <a:lnTo>
                  <a:pt x="0" y="1181824"/>
                </a:lnTo>
                <a:lnTo>
                  <a:pt x="0" y="393941"/>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402831" rIns="325441" bIns="402831" numCol="1" spcCol="1270" anchor="ctr" anchorCtr="0">
            <a:noAutofit/>
          </a:bodyPr>
          <a:lstStyle/>
          <a:p>
            <a:pPr lvl="0" algn="ctr" defTabSz="622300">
              <a:lnSpc>
                <a:spcPct val="90000"/>
              </a:lnSpc>
              <a:spcBef>
                <a:spcPct val="0"/>
              </a:spcBef>
              <a:spcAft>
                <a:spcPct val="35000"/>
              </a:spcAft>
            </a:pPr>
            <a:r>
              <a:rPr lang="cs-CZ" sz="1400" kern="1200" dirty="0" smtClean="0"/>
              <a:t>Hodnocení editora</a:t>
            </a:r>
            <a:endParaRPr lang="cs-CZ" sz="1400" kern="1200" dirty="0"/>
          </a:p>
        </p:txBody>
      </p:sp>
      <p:sp>
        <p:nvSpPr>
          <p:cNvPr id="30" name="Volný tvar 29"/>
          <p:cNvSpPr/>
          <p:nvPr/>
        </p:nvSpPr>
        <p:spPr>
          <a:xfrm rot="17851665" flipV="1">
            <a:off x="5572231" y="2248857"/>
            <a:ext cx="2297109" cy="615041"/>
          </a:xfrm>
          <a:custGeom>
            <a:avLst/>
            <a:gdLst>
              <a:gd name="connsiteX0" fmla="*/ 0 w 2066367"/>
              <a:gd name="connsiteY0" fmla="*/ 10591 h 21182"/>
              <a:gd name="connsiteX1" fmla="*/ 2066367 w 2066367"/>
              <a:gd name="connsiteY1" fmla="*/ 10591 h 21182"/>
            </a:gdLst>
            <a:ahLst/>
            <a:cxnLst>
              <a:cxn ang="0">
                <a:pos x="connsiteX0" y="connsiteY0"/>
              </a:cxn>
              <a:cxn ang="0">
                <a:pos x="connsiteX1" y="connsiteY1"/>
              </a:cxn>
            </a:cxnLst>
            <a:rect l="l" t="t" r="r" b="b"/>
            <a:pathLst>
              <a:path w="2066367" h="21182">
                <a:moveTo>
                  <a:pt x="0" y="10591"/>
                </a:moveTo>
                <a:lnTo>
                  <a:pt x="2066367" y="10591"/>
                </a:lnTo>
              </a:path>
            </a:pathLst>
          </a:custGeom>
          <a:noFill/>
          <a:ln>
            <a:solidFill>
              <a:schemeClr val="accent1">
                <a:lumMod val="40000"/>
                <a:lumOff val="6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94224" tIns="-41068" rIns="994224" bIns="-41069" numCol="1" spcCol="1270" anchor="ctr" anchorCtr="0">
            <a:noAutofit/>
          </a:bodyPr>
          <a:lstStyle/>
          <a:p>
            <a:pPr lvl="0" algn="ctr" defTabSz="311150">
              <a:lnSpc>
                <a:spcPct val="90000"/>
              </a:lnSpc>
              <a:spcBef>
                <a:spcPct val="0"/>
              </a:spcBef>
              <a:spcAft>
                <a:spcPct val="35000"/>
              </a:spcAft>
            </a:pPr>
            <a:endParaRPr lang="cs-CZ" sz="700" kern="1200"/>
          </a:p>
        </p:txBody>
      </p:sp>
      <p:sp>
        <p:nvSpPr>
          <p:cNvPr id="31" name="Volný tvar 30"/>
          <p:cNvSpPr/>
          <p:nvPr/>
        </p:nvSpPr>
        <p:spPr>
          <a:xfrm>
            <a:off x="7203566" y="1222334"/>
            <a:ext cx="1472890" cy="910522"/>
          </a:xfrm>
          <a:custGeom>
            <a:avLst/>
            <a:gdLst>
              <a:gd name="connsiteX0" fmla="*/ 0 w 1101633"/>
              <a:gd name="connsiteY0" fmla="*/ 67104 h 671038"/>
              <a:gd name="connsiteX1" fmla="*/ 67104 w 1101633"/>
              <a:gd name="connsiteY1" fmla="*/ 0 h 671038"/>
              <a:gd name="connsiteX2" fmla="*/ 1034529 w 1101633"/>
              <a:gd name="connsiteY2" fmla="*/ 0 h 671038"/>
              <a:gd name="connsiteX3" fmla="*/ 1101633 w 1101633"/>
              <a:gd name="connsiteY3" fmla="*/ 67104 h 671038"/>
              <a:gd name="connsiteX4" fmla="*/ 1101633 w 1101633"/>
              <a:gd name="connsiteY4" fmla="*/ 603934 h 671038"/>
              <a:gd name="connsiteX5" fmla="*/ 1034529 w 1101633"/>
              <a:gd name="connsiteY5" fmla="*/ 671038 h 671038"/>
              <a:gd name="connsiteX6" fmla="*/ 67104 w 1101633"/>
              <a:gd name="connsiteY6" fmla="*/ 671038 h 671038"/>
              <a:gd name="connsiteX7" fmla="*/ 0 w 1101633"/>
              <a:gd name="connsiteY7" fmla="*/ 603934 h 671038"/>
              <a:gd name="connsiteX8" fmla="*/ 0 w 1101633"/>
              <a:gd name="connsiteY8" fmla="*/ 67104 h 6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71038">
                <a:moveTo>
                  <a:pt x="0" y="67104"/>
                </a:moveTo>
                <a:cubicBezTo>
                  <a:pt x="0" y="30043"/>
                  <a:pt x="30043" y="0"/>
                  <a:pt x="67104" y="0"/>
                </a:cubicBezTo>
                <a:lnTo>
                  <a:pt x="1034529" y="0"/>
                </a:lnTo>
                <a:cubicBezTo>
                  <a:pt x="1071590" y="0"/>
                  <a:pt x="1101633" y="30043"/>
                  <a:pt x="1101633" y="67104"/>
                </a:cubicBezTo>
                <a:lnTo>
                  <a:pt x="1101633" y="603934"/>
                </a:lnTo>
                <a:cubicBezTo>
                  <a:pt x="1101633" y="640995"/>
                  <a:pt x="1071590" y="671038"/>
                  <a:pt x="1034529" y="671038"/>
                </a:cubicBezTo>
                <a:lnTo>
                  <a:pt x="67104" y="671038"/>
                </a:lnTo>
                <a:cubicBezTo>
                  <a:pt x="30043" y="671038"/>
                  <a:pt x="0" y="640995"/>
                  <a:pt x="0" y="603934"/>
                </a:cubicBezTo>
                <a:lnTo>
                  <a:pt x="0" y="67104"/>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44" tIns="28544" rIns="28544" bIns="28544"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32" name="Volný tvar 31"/>
          <p:cNvSpPr/>
          <p:nvPr/>
        </p:nvSpPr>
        <p:spPr>
          <a:xfrm rot="19340067">
            <a:off x="6040643" y="3099332"/>
            <a:ext cx="1488283" cy="21182"/>
          </a:xfrm>
          <a:custGeom>
            <a:avLst/>
            <a:gdLst>
              <a:gd name="connsiteX0" fmla="*/ 0 w 1488283"/>
              <a:gd name="connsiteY0" fmla="*/ 10591 h 21182"/>
              <a:gd name="connsiteX1" fmla="*/ 1488283 w 1488283"/>
              <a:gd name="connsiteY1" fmla="*/ 10591 h 21182"/>
            </a:gdLst>
            <a:ahLst/>
            <a:cxnLst>
              <a:cxn ang="0">
                <a:pos x="connsiteX0" y="connsiteY0"/>
              </a:cxn>
              <a:cxn ang="0">
                <a:pos x="connsiteX1" y="connsiteY1"/>
              </a:cxn>
            </a:cxnLst>
            <a:rect l="l" t="t" r="r" b="b"/>
            <a:pathLst>
              <a:path w="1488283" h="21182">
                <a:moveTo>
                  <a:pt x="0" y="10591"/>
                </a:moveTo>
                <a:lnTo>
                  <a:pt x="1488283"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9634" tIns="-26616" rIns="719634" bIns="-26617" numCol="1" spcCol="1270" anchor="ctr" anchorCtr="0">
            <a:noAutofit/>
          </a:bodyPr>
          <a:lstStyle/>
          <a:p>
            <a:pPr lvl="0" algn="ctr" defTabSz="311150">
              <a:lnSpc>
                <a:spcPct val="90000"/>
              </a:lnSpc>
              <a:spcBef>
                <a:spcPct val="0"/>
              </a:spcBef>
              <a:spcAft>
                <a:spcPct val="35000"/>
              </a:spcAft>
            </a:pPr>
            <a:endParaRPr lang="cs-CZ" sz="700" kern="1200"/>
          </a:p>
        </p:txBody>
      </p:sp>
      <p:sp>
        <p:nvSpPr>
          <p:cNvPr id="33" name="Volný tvar 32"/>
          <p:cNvSpPr/>
          <p:nvPr/>
        </p:nvSpPr>
        <p:spPr>
          <a:xfrm>
            <a:off x="7203566" y="2305474"/>
            <a:ext cx="1472890" cy="907502"/>
          </a:xfrm>
          <a:custGeom>
            <a:avLst/>
            <a:gdLst>
              <a:gd name="connsiteX0" fmla="*/ 0 w 1101633"/>
              <a:gd name="connsiteY0" fmla="*/ 79310 h 793104"/>
              <a:gd name="connsiteX1" fmla="*/ 79310 w 1101633"/>
              <a:gd name="connsiteY1" fmla="*/ 0 h 793104"/>
              <a:gd name="connsiteX2" fmla="*/ 1022323 w 1101633"/>
              <a:gd name="connsiteY2" fmla="*/ 0 h 793104"/>
              <a:gd name="connsiteX3" fmla="*/ 1101633 w 1101633"/>
              <a:gd name="connsiteY3" fmla="*/ 79310 h 793104"/>
              <a:gd name="connsiteX4" fmla="*/ 1101633 w 1101633"/>
              <a:gd name="connsiteY4" fmla="*/ 713794 h 793104"/>
              <a:gd name="connsiteX5" fmla="*/ 1022323 w 1101633"/>
              <a:gd name="connsiteY5" fmla="*/ 793104 h 793104"/>
              <a:gd name="connsiteX6" fmla="*/ 79310 w 1101633"/>
              <a:gd name="connsiteY6" fmla="*/ 793104 h 793104"/>
              <a:gd name="connsiteX7" fmla="*/ 0 w 1101633"/>
              <a:gd name="connsiteY7" fmla="*/ 713794 h 793104"/>
              <a:gd name="connsiteX8" fmla="*/ 0 w 1101633"/>
              <a:gd name="connsiteY8" fmla="*/ 79310 h 7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93104">
                <a:moveTo>
                  <a:pt x="0" y="79310"/>
                </a:moveTo>
                <a:cubicBezTo>
                  <a:pt x="0" y="35508"/>
                  <a:pt x="35508" y="0"/>
                  <a:pt x="79310" y="0"/>
                </a:cubicBezTo>
                <a:lnTo>
                  <a:pt x="1022323" y="0"/>
                </a:lnTo>
                <a:cubicBezTo>
                  <a:pt x="1066125" y="0"/>
                  <a:pt x="1101633" y="35508"/>
                  <a:pt x="1101633" y="79310"/>
                </a:cubicBezTo>
                <a:lnTo>
                  <a:pt x="1101633" y="713794"/>
                </a:lnTo>
                <a:cubicBezTo>
                  <a:pt x="1101633" y="757596"/>
                  <a:pt x="1066125" y="793104"/>
                  <a:pt x="1022323" y="793104"/>
                </a:cubicBezTo>
                <a:lnTo>
                  <a:pt x="79310" y="793104"/>
                </a:lnTo>
                <a:cubicBezTo>
                  <a:pt x="35508" y="793104"/>
                  <a:pt x="0" y="757596"/>
                  <a:pt x="0" y="713794"/>
                </a:cubicBezTo>
                <a:lnTo>
                  <a:pt x="0" y="7931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19" tIns="32119" rIns="32119" bIns="32119" numCol="1" spcCol="1270" anchor="ctr" anchorCtr="0">
            <a:noAutofit/>
          </a:bodyPr>
          <a:lstStyle/>
          <a:p>
            <a:pPr lvl="0" algn="ctr" defTabSz="622300">
              <a:lnSpc>
                <a:spcPct val="90000"/>
              </a:lnSpc>
              <a:spcBef>
                <a:spcPct val="0"/>
              </a:spcBef>
              <a:spcAft>
                <a:spcPct val="35000"/>
              </a:spcAft>
            </a:pPr>
            <a:r>
              <a:rPr lang="cs-CZ" sz="1400" kern="1200" dirty="0" smtClean="0"/>
              <a:t>Velké změny</a:t>
            </a:r>
          </a:p>
          <a:p>
            <a:pPr lvl="0" algn="ctr" defTabSz="622300">
              <a:lnSpc>
                <a:spcPct val="90000"/>
              </a:lnSpc>
              <a:spcBef>
                <a:spcPct val="0"/>
              </a:spcBef>
              <a:spcAft>
                <a:spcPct val="35000"/>
              </a:spcAft>
            </a:pPr>
            <a:r>
              <a:rPr lang="cs-CZ" sz="1400" kern="1200" dirty="0" smtClean="0"/>
              <a:t>(</a:t>
            </a:r>
            <a:r>
              <a:rPr lang="cs-CZ" sz="1400" i="1" kern="1200" dirty="0" smtClean="0"/>
              <a:t>major </a:t>
            </a:r>
            <a:r>
              <a:rPr lang="cs-CZ" sz="1400" i="1" kern="1200" dirty="0" err="1" smtClean="0"/>
              <a:t>revisions</a:t>
            </a:r>
            <a:r>
              <a:rPr lang="cs-CZ" sz="1400" kern="1200" dirty="0" smtClean="0"/>
              <a:t>)</a:t>
            </a:r>
            <a:endParaRPr lang="cs-CZ" sz="1400" kern="1200" dirty="0"/>
          </a:p>
        </p:txBody>
      </p:sp>
      <p:sp>
        <p:nvSpPr>
          <p:cNvPr id="34" name="Volný tvar 33"/>
          <p:cNvSpPr/>
          <p:nvPr/>
        </p:nvSpPr>
        <p:spPr>
          <a:xfrm rot="767436">
            <a:off x="6172821" y="3715903"/>
            <a:ext cx="1295949" cy="45719"/>
          </a:xfrm>
          <a:custGeom>
            <a:avLst/>
            <a:gdLst>
              <a:gd name="connsiteX0" fmla="*/ 0 w 1264704"/>
              <a:gd name="connsiteY0" fmla="*/ 10591 h 21182"/>
              <a:gd name="connsiteX1" fmla="*/ 1264704 w 1264704"/>
              <a:gd name="connsiteY1" fmla="*/ 10591 h 21182"/>
            </a:gdLst>
            <a:ahLst/>
            <a:cxnLst>
              <a:cxn ang="0">
                <a:pos x="connsiteX0" y="connsiteY0"/>
              </a:cxn>
              <a:cxn ang="0">
                <a:pos x="connsiteX1" y="connsiteY1"/>
              </a:cxn>
            </a:cxnLst>
            <a:rect l="l" t="t" r="r" b="b"/>
            <a:pathLst>
              <a:path w="1264704" h="21182">
                <a:moveTo>
                  <a:pt x="0" y="10591"/>
                </a:moveTo>
                <a:lnTo>
                  <a:pt x="1264704"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13434" tIns="-21026" rIns="613434" bIns="-21028" numCol="1" spcCol="1270" anchor="ctr" anchorCtr="0">
            <a:noAutofit/>
          </a:bodyPr>
          <a:lstStyle/>
          <a:p>
            <a:pPr lvl="0" algn="ctr" defTabSz="311150">
              <a:lnSpc>
                <a:spcPct val="90000"/>
              </a:lnSpc>
              <a:spcBef>
                <a:spcPct val="0"/>
              </a:spcBef>
              <a:spcAft>
                <a:spcPct val="35000"/>
              </a:spcAft>
            </a:pPr>
            <a:endParaRPr lang="cs-CZ" sz="700" kern="1200"/>
          </a:p>
        </p:txBody>
      </p:sp>
      <p:sp>
        <p:nvSpPr>
          <p:cNvPr id="35" name="Volný tvar 34"/>
          <p:cNvSpPr/>
          <p:nvPr/>
        </p:nvSpPr>
        <p:spPr>
          <a:xfrm>
            <a:off x="7236296" y="3408031"/>
            <a:ext cx="1440160" cy="885065"/>
          </a:xfrm>
          <a:custGeom>
            <a:avLst/>
            <a:gdLst>
              <a:gd name="connsiteX0" fmla="*/ 0 w 1101633"/>
              <a:gd name="connsiteY0" fmla="*/ 75109 h 751093"/>
              <a:gd name="connsiteX1" fmla="*/ 75109 w 1101633"/>
              <a:gd name="connsiteY1" fmla="*/ 0 h 751093"/>
              <a:gd name="connsiteX2" fmla="*/ 1026524 w 1101633"/>
              <a:gd name="connsiteY2" fmla="*/ 0 h 751093"/>
              <a:gd name="connsiteX3" fmla="*/ 1101633 w 1101633"/>
              <a:gd name="connsiteY3" fmla="*/ 75109 h 751093"/>
              <a:gd name="connsiteX4" fmla="*/ 1101633 w 1101633"/>
              <a:gd name="connsiteY4" fmla="*/ 675984 h 751093"/>
              <a:gd name="connsiteX5" fmla="*/ 1026524 w 1101633"/>
              <a:gd name="connsiteY5" fmla="*/ 751093 h 751093"/>
              <a:gd name="connsiteX6" fmla="*/ 75109 w 1101633"/>
              <a:gd name="connsiteY6" fmla="*/ 751093 h 751093"/>
              <a:gd name="connsiteX7" fmla="*/ 0 w 1101633"/>
              <a:gd name="connsiteY7" fmla="*/ 675984 h 751093"/>
              <a:gd name="connsiteX8" fmla="*/ 0 w 1101633"/>
              <a:gd name="connsiteY8" fmla="*/ 75109 h 7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51093">
                <a:moveTo>
                  <a:pt x="0" y="75109"/>
                </a:moveTo>
                <a:cubicBezTo>
                  <a:pt x="0" y="33627"/>
                  <a:pt x="33627" y="0"/>
                  <a:pt x="75109" y="0"/>
                </a:cubicBezTo>
                <a:lnTo>
                  <a:pt x="1026524" y="0"/>
                </a:lnTo>
                <a:cubicBezTo>
                  <a:pt x="1068006" y="0"/>
                  <a:pt x="1101633" y="33627"/>
                  <a:pt x="1101633" y="75109"/>
                </a:cubicBezTo>
                <a:lnTo>
                  <a:pt x="1101633" y="675984"/>
                </a:lnTo>
                <a:cubicBezTo>
                  <a:pt x="1101633" y="717466"/>
                  <a:pt x="1068006" y="751093"/>
                  <a:pt x="1026524" y="751093"/>
                </a:cubicBezTo>
                <a:lnTo>
                  <a:pt x="75109" y="751093"/>
                </a:lnTo>
                <a:cubicBezTo>
                  <a:pt x="33627" y="751093"/>
                  <a:pt x="0" y="717466"/>
                  <a:pt x="0" y="675984"/>
                </a:cubicBezTo>
                <a:lnTo>
                  <a:pt x="0" y="75109"/>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89" tIns="30889" rIns="30889" bIns="30889" numCol="1" spcCol="1270" anchor="ctr" anchorCtr="0">
            <a:noAutofit/>
          </a:bodyPr>
          <a:lstStyle/>
          <a:p>
            <a:pPr lvl="0" algn="ctr" defTabSz="622300">
              <a:lnSpc>
                <a:spcPct val="90000"/>
              </a:lnSpc>
              <a:spcBef>
                <a:spcPct val="0"/>
              </a:spcBef>
              <a:spcAft>
                <a:spcPct val="35000"/>
              </a:spcAft>
            </a:pPr>
            <a:r>
              <a:rPr lang="cs-CZ" sz="1400" kern="1200" dirty="0" smtClean="0"/>
              <a:t>Menší změny</a:t>
            </a:r>
          </a:p>
          <a:p>
            <a:pPr lvl="0" algn="ctr" defTabSz="622300">
              <a:lnSpc>
                <a:spcPct val="90000"/>
              </a:lnSpc>
              <a:spcBef>
                <a:spcPct val="0"/>
              </a:spcBef>
              <a:spcAft>
                <a:spcPct val="35000"/>
              </a:spcAft>
            </a:pPr>
            <a:r>
              <a:rPr lang="cs-CZ" sz="1400" kern="1200" dirty="0" smtClean="0"/>
              <a:t>(</a:t>
            </a:r>
            <a:r>
              <a:rPr lang="cs-CZ" sz="1400" i="1" kern="1200" dirty="0" smtClean="0"/>
              <a:t>minor </a:t>
            </a:r>
            <a:r>
              <a:rPr lang="cs-CZ" sz="1400" i="1" kern="1200" dirty="0" err="1" smtClean="0"/>
              <a:t>revisions</a:t>
            </a:r>
            <a:r>
              <a:rPr lang="cs-CZ" sz="1400" kern="1200" dirty="0" smtClean="0"/>
              <a:t>)</a:t>
            </a:r>
            <a:endParaRPr lang="cs-CZ" sz="1400" kern="1200" dirty="0"/>
          </a:p>
        </p:txBody>
      </p:sp>
      <p:sp>
        <p:nvSpPr>
          <p:cNvPr id="36" name="Volný tvar 35"/>
          <p:cNvSpPr/>
          <p:nvPr/>
        </p:nvSpPr>
        <p:spPr>
          <a:xfrm rot="2986016">
            <a:off x="5851213" y="4198444"/>
            <a:ext cx="1967302" cy="302209"/>
          </a:xfrm>
          <a:custGeom>
            <a:avLst/>
            <a:gdLst>
              <a:gd name="connsiteX0" fmla="*/ 0 w 1406554"/>
              <a:gd name="connsiteY0" fmla="*/ 10591 h 21182"/>
              <a:gd name="connsiteX1" fmla="*/ 1406554 w 1406554"/>
              <a:gd name="connsiteY1" fmla="*/ 10591 h 21182"/>
            </a:gdLst>
            <a:ahLst/>
            <a:cxnLst>
              <a:cxn ang="0">
                <a:pos x="connsiteX0" y="connsiteY0"/>
              </a:cxn>
              <a:cxn ang="0">
                <a:pos x="connsiteX1" y="connsiteY1"/>
              </a:cxn>
            </a:cxnLst>
            <a:rect l="l" t="t" r="r" b="b"/>
            <a:pathLst>
              <a:path w="1406554" h="21182">
                <a:moveTo>
                  <a:pt x="0" y="10591"/>
                </a:moveTo>
                <a:lnTo>
                  <a:pt x="1406554" y="105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0813" tIns="-24572" rIns="680813" bIns="-24574" numCol="1" spcCol="1270" anchor="ctr" anchorCtr="0">
            <a:noAutofit/>
          </a:bodyPr>
          <a:lstStyle/>
          <a:p>
            <a:pPr lvl="0" algn="ctr" defTabSz="311150">
              <a:lnSpc>
                <a:spcPct val="90000"/>
              </a:lnSpc>
              <a:spcBef>
                <a:spcPct val="0"/>
              </a:spcBef>
              <a:spcAft>
                <a:spcPct val="35000"/>
              </a:spcAft>
            </a:pPr>
            <a:endParaRPr lang="cs-CZ" sz="700" kern="1200"/>
          </a:p>
        </p:txBody>
      </p:sp>
      <p:sp>
        <p:nvSpPr>
          <p:cNvPr id="37" name="Volný tvar 36"/>
          <p:cNvSpPr/>
          <p:nvPr/>
        </p:nvSpPr>
        <p:spPr>
          <a:xfrm>
            <a:off x="6645266" y="5028006"/>
            <a:ext cx="1599142" cy="849266"/>
          </a:xfrm>
          <a:custGeom>
            <a:avLst/>
            <a:gdLst>
              <a:gd name="connsiteX0" fmla="*/ 0 w 1101633"/>
              <a:gd name="connsiteY0" fmla="*/ 64518 h 645177"/>
              <a:gd name="connsiteX1" fmla="*/ 64518 w 1101633"/>
              <a:gd name="connsiteY1" fmla="*/ 0 h 645177"/>
              <a:gd name="connsiteX2" fmla="*/ 1037115 w 1101633"/>
              <a:gd name="connsiteY2" fmla="*/ 0 h 645177"/>
              <a:gd name="connsiteX3" fmla="*/ 1101633 w 1101633"/>
              <a:gd name="connsiteY3" fmla="*/ 64518 h 645177"/>
              <a:gd name="connsiteX4" fmla="*/ 1101633 w 1101633"/>
              <a:gd name="connsiteY4" fmla="*/ 580659 h 645177"/>
              <a:gd name="connsiteX5" fmla="*/ 1037115 w 1101633"/>
              <a:gd name="connsiteY5" fmla="*/ 645177 h 645177"/>
              <a:gd name="connsiteX6" fmla="*/ 64518 w 1101633"/>
              <a:gd name="connsiteY6" fmla="*/ 645177 h 645177"/>
              <a:gd name="connsiteX7" fmla="*/ 0 w 1101633"/>
              <a:gd name="connsiteY7" fmla="*/ 580659 h 645177"/>
              <a:gd name="connsiteX8" fmla="*/ 0 w 1101633"/>
              <a:gd name="connsiteY8" fmla="*/ 64518 h 6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45177">
                <a:moveTo>
                  <a:pt x="0" y="64518"/>
                </a:moveTo>
                <a:cubicBezTo>
                  <a:pt x="0" y="28886"/>
                  <a:pt x="28886" y="0"/>
                  <a:pt x="64518" y="0"/>
                </a:cubicBezTo>
                <a:lnTo>
                  <a:pt x="1037115" y="0"/>
                </a:lnTo>
                <a:cubicBezTo>
                  <a:pt x="1072747" y="0"/>
                  <a:pt x="1101633" y="28886"/>
                  <a:pt x="1101633" y="64518"/>
                </a:cubicBezTo>
                <a:lnTo>
                  <a:pt x="1101633" y="580659"/>
                </a:lnTo>
                <a:cubicBezTo>
                  <a:pt x="1101633" y="616291"/>
                  <a:pt x="1072747" y="645177"/>
                  <a:pt x="1037115" y="645177"/>
                </a:cubicBezTo>
                <a:lnTo>
                  <a:pt x="64518" y="645177"/>
                </a:lnTo>
                <a:cubicBezTo>
                  <a:pt x="28886" y="645177"/>
                  <a:pt x="0" y="616291"/>
                  <a:pt x="0" y="580659"/>
                </a:cubicBezTo>
                <a:lnTo>
                  <a:pt x="0" y="64518"/>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597" tIns="31597" rIns="31597" bIns="31597" numCol="1" spcCol="1270" anchor="ctr" anchorCtr="0">
            <a:noAutofit/>
          </a:bodyPr>
          <a:lstStyle/>
          <a:p>
            <a:pPr lvl="0" algn="ctr" defTabSz="889000">
              <a:lnSpc>
                <a:spcPct val="90000"/>
              </a:lnSpc>
              <a:spcBef>
                <a:spcPct val="0"/>
              </a:spcBef>
              <a:spcAft>
                <a:spcPct val="35000"/>
              </a:spcAft>
            </a:pPr>
            <a:r>
              <a:rPr lang="cs-CZ" sz="2000" b="1" kern="1200" dirty="0" smtClean="0"/>
              <a:t>Přijetí </a:t>
            </a:r>
            <a:r>
              <a:rPr lang="cs-CZ" sz="2000" b="1" kern="1200" dirty="0" err="1" smtClean="0"/>
              <a:t>guest</a:t>
            </a:r>
            <a:r>
              <a:rPr lang="cs-CZ" sz="2000" b="1" kern="1200" dirty="0" smtClean="0"/>
              <a:t> editorem</a:t>
            </a:r>
            <a:endParaRPr lang="cs-CZ" sz="1400" b="1" kern="1200" dirty="0"/>
          </a:p>
        </p:txBody>
      </p:sp>
      <p:sp>
        <p:nvSpPr>
          <p:cNvPr id="41" name="Obláček 40"/>
          <p:cNvSpPr/>
          <p:nvPr/>
        </p:nvSpPr>
        <p:spPr>
          <a:xfrm>
            <a:off x="3841163" y="908720"/>
            <a:ext cx="2315013" cy="1517475"/>
          </a:xfrm>
          <a:prstGeom prst="cloudCallout">
            <a:avLst>
              <a:gd name="adj1" fmla="val -16200"/>
              <a:gd name="adj2" fmla="val 873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sz="1400" dirty="0" smtClean="0"/>
              <a:t>Recenzenti bývají často autoři jiných článků zvažovaných do stejného </a:t>
            </a:r>
            <a:r>
              <a:rPr lang="cs-CZ" sz="1400" dirty="0" err="1" smtClean="0"/>
              <a:t>issue</a:t>
            </a:r>
            <a:r>
              <a:rPr lang="cs-CZ" sz="1400" dirty="0" smtClean="0"/>
              <a:t>!</a:t>
            </a:r>
            <a:endParaRPr lang="cs-CZ" sz="1400" dirty="0"/>
          </a:p>
        </p:txBody>
      </p:sp>
      <p:sp>
        <p:nvSpPr>
          <p:cNvPr id="43" name="TextovéPole 42"/>
          <p:cNvSpPr txBox="1"/>
          <p:nvPr/>
        </p:nvSpPr>
        <p:spPr>
          <a:xfrm>
            <a:off x="6080218" y="5723634"/>
            <a:ext cx="2353355" cy="646331"/>
          </a:xfrm>
          <a:prstGeom prst="rect">
            <a:avLst/>
          </a:prstGeom>
          <a:noFill/>
        </p:spPr>
        <p:txBody>
          <a:bodyPr wrap="square" rtlCol="0">
            <a:spAutoFit/>
          </a:bodyPr>
          <a:lstStyle/>
          <a:p>
            <a:r>
              <a:rPr lang="cs-CZ" dirty="0" smtClean="0"/>
              <a:t>Revize</a:t>
            </a:r>
          </a:p>
          <a:p>
            <a:r>
              <a:rPr lang="cs-CZ" dirty="0" smtClean="0"/>
              <a:t>Vyjádření se k recenzi</a:t>
            </a:r>
            <a:endParaRPr lang="cs-CZ" dirty="0"/>
          </a:p>
        </p:txBody>
      </p:sp>
      <p:sp>
        <p:nvSpPr>
          <p:cNvPr id="44" name="Volný tvar 43"/>
          <p:cNvSpPr/>
          <p:nvPr/>
        </p:nvSpPr>
        <p:spPr>
          <a:xfrm flipH="1">
            <a:off x="5218093" y="4696480"/>
            <a:ext cx="1298123" cy="1468824"/>
          </a:xfrm>
          <a:custGeom>
            <a:avLst/>
            <a:gdLst>
              <a:gd name="connsiteX0" fmla="*/ 0 w 1101633"/>
              <a:gd name="connsiteY0" fmla="*/ 367206 h 1468824"/>
              <a:gd name="connsiteX1" fmla="*/ 550817 w 1101633"/>
              <a:gd name="connsiteY1" fmla="*/ 367206 h 1468824"/>
              <a:gd name="connsiteX2" fmla="*/ 550817 w 1101633"/>
              <a:gd name="connsiteY2" fmla="*/ 0 h 1468824"/>
              <a:gd name="connsiteX3" fmla="*/ 1101633 w 1101633"/>
              <a:gd name="connsiteY3" fmla="*/ 734412 h 1468824"/>
              <a:gd name="connsiteX4" fmla="*/ 550817 w 1101633"/>
              <a:gd name="connsiteY4" fmla="*/ 1468824 h 1468824"/>
              <a:gd name="connsiteX5" fmla="*/ 550817 w 1101633"/>
              <a:gd name="connsiteY5" fmla="*/ 1101618 h 1468824"/>
              <a:gd name="connsiteX6" fmla="*/ 0 w 1101633"/>
              <a:gd name="connsiteY6" fmla="*/ 1101618 h 1468824"/>
              <a:gd name="connsiteX7" fmla="*/ 0 w 1101633"/>
              <a:gd name="connsiteY7" fmla="*/ 367206 h 146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33" h="1468824">
                <a:moveTo>
                  <a:pt x="0" y="367206"/>
                </a:moveTo>
                <a:lnTo>
                  <a:pt x="550817" y="367206"/>
                </a:lnTo>
                <a:lnTo>
                  <a:pt x="550817" y="0"/>
                </a:lnTo>
                <a:lnTo>
                  <a:pt x="1101633" y="734412"/>
                </a:lnTo>
                <a:lnTo>
                  <a:pt x="550817" y="1468824"/>
                </a:lnTo>
                <a:lnTo>
                  <a:pt x="550817" y="1101618"/>
                </a:lnTo>
                <a:lnTo>
                  <a:pt x="0" y="1101618"/>
                </a:lnTo>
                <a:lnTo>
                  <a:pt x="0" y="367206"/>
                </a:lnTo>
                <a:close/>
              </a:path>
            </a:pathLst>
          </a:custGeom>
          <a:solidFill>
            <a:schemeClr val="accent1">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376096" rIns="284298" bIns="376096" numCol="1" spcCol="1270" anchor="ctr" anchorCtr="0">
            <a:noAutofit/>
          </a:bodyPr>
          <a:lstStyle/>
          <a:p>
            <a:pPr lvl="0" algn="r" defTabSz="622300">
              <a:lnSpc>
                <a:spcPct val="90000"/>
              </a:lnSpc>
              <a:spcBef>
                <a:spcPct val="0"/>
              </a:spcBef>
              <a:spcAft>
                <a:spcPct val="35000"/>
              </a:spcAft>
            </a:pPr>
            <a:r>
              <a:rPr lang="cs-CZ" sz="1400" kern="1200" dirty="0" smtClean="0"/>
              <a:t>Zaslání editorovi časopisu</a:t>
            </a:r>
            <a:endParaRPr lang="cs-CZ" sz="1400" kern="1200" dirty="0"/>
          </a:p>
        </p:txBody>
      </p:sp>
      <p:sp>
        <p:nvSpPr>
          <p:cNvPr id="45" name="Volný tvar 44"/>
          <p:cNvSpPr/>
          <p:nvPr/>
        </p:nvSpPr>
        <p:spPr>
          <a:xfrm flipH="1">
            <a:off x="3851920" y="4653136"/>
            <a:ext cx="1368152" cy="1575765"/>
          </a:xfrm>
          <a:custGeom>
            <a:avLst/>
            <a:gdLst>
              <a:gd name="connsiteX0" fmla="*/ 0 w 1266206"/>
              <a:gd name="connsiteY0" fmla="*/ 393941 h 1575765"/>
              <a:gd name="connsiteX1" fmla="*/ 633103 w 1266206"/>
              <a:gd name="connsiteY1" fmla="*/ 393941 h 1575765"/>
              <a:gd name="connsiteX2" fmla="*/ 633103 w 1266206"/>
              <a:gd name="connsiteY2" fmla="*/ 0 h 1575765"/>
              <a:gd name="connsiteX3" fmla="*/ 1266206 w 1266206"/>
              <a:gd name="connsiteY3" fmla="*/ 787883 h 1575765"/>
              <a:gd name="connsiteX4" fmla="*/ 633103 w 1266206"/>
              <a:gd name="connsiteY4" fmla="*/ 1575765 h 1575765"/>
              <a:gd name="connsiteX5" fmla="*/ 633103 w 1266206"/>
              <a:gd name="connsiteY5" fmla="*/ 1181824 h 1575765"/>
              <a:gd name="connsiteX6" fmla="*/ 0 w 1266206"/>
              <a:gd name="connsiteY6" fmla="*/ 1181824 h 1575765"/>
              <a:gd name="connsiteX7" fmla="*/ 0 w 1266206"/>
              <a:gd name="connsiteY7" fmla="*/ 393941 h 157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206" h="1575765">
                <a:moveTo>
                  <a:pt x="0" y="393941"/>
                </a:moveTo>
                <a:lnTo>
                  <a:pt x="633103" y="393941"/>
                </a:lnTo>
                <a:lnTo>
                  <a:pt x="633103" y="0"/>
                </a:lnTo>
                <a:lnTo>
                  <a:pt x="1266206" y="787883"/>
                </a:lnTo>
                <a:lnTo>
                  <a:pt x="633103" y="1575765"/>
                </a:lnTo>
                <a:lnTo>
                  <a:pt x="633103" y="1181824"/>
                </a:lnTo>
                <a:lnTo>
                  <a:pt x="0" y="1181824"/>
                </a:lnTo>
                <a:lnTo>
                  <a:pt x="0" y="393941"/>
                </a:lnTo>
                <a:close/>
              </a:path>
            </a:pathLst>
          </a:custGeom>
          <a:solidFill>
            <a:schemeClr val="accent1">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402831" rIns="325441" bIns="402831" numCol="1" spcCol="1270" anchor="ctr" anchorCtr="0">
            <a:noAutofit/>
          </a:bodyPr>
          <a:lstStyle/>
          <a:p>
            <a:pPr lvl="0" algn="r" defTabSz="622300">
              <a:lnSpc>
                <a:spcPct val="90000"/>
              </a:lnSpc>
              <a:spcBef>
                <a:spcPct val="0"/>
              </a:spcBef>
              <a:spcAft>
                <a:spcPct val="35000"/>
              </a:spcAft>
            </a:pPr>
            <a:r>
              <a:rPr lang="cs-CZ" sz="1400" kern="1200" dirty="0" smtClean="0"/>
              <a:t>Hodnocení editora</a:t>
            </a:r>
            <a:endParaRPr lang="cs-CZ" sz="1400" kern="1200" dirty="0"/>
          </a:p>
        </p:txBody>
      </p:sp>
      <p:sp>
        <p:nvSpPr>
          <p:cNvPr id="46" name="Volný tvar 45"/>
          <p:cNvSpPr/>
          <p:nvPr/>
        </p:nvSpPr>
        <p:spPr>
          <a:xfrm>
            <a:off x="2195736" y="4365104"/>
            <a:ext cx="1212415" cy="743999"/>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47" name="Volný tvar 46"/>
          <p:cNvSpPr/>
          <p:nvPr/>
        </p:nvSpPr>
        <p:spPr>
          <a:xfrm>
            <a:off x="2195736" y="5195257"/>
            <a:ext cx="1212415" cy="594364"/>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Revize</a:t>
            </a:r>
            <a:endParaRPr lang="cs-CZ" sz="1400" kern="1200" dirty="0"/>
          </a:p>
        </p:txBody>
      </p:sp>
      <p:sp>
        <p:nvSpPr>
          <p:cNvPr id="48" name="Volný tvar 47"/>
          <p:cNvSpPr/>
          <p:nvPr/>
        </p:nvSpPr>
        <p:spPr>
          <a:xfrm>
            <a:off x="2195736" y="5900682"/>
            <a:ext cx="1212415" cy="685624"/>
          </a:xfrm>
          <a:custGeom>
            <a:avLst/>
            <a:gdLst>
              <a:gd name="connsiteX0" fmla="*/ 0 w 1101633"/>
              <a:gd name="connsiteY0" fmla="*/ 55082 h 550816"/>
              <a:gd name="connsiteX1" fmla="*/ 55082 w 1101633"/>
              <a:gd name="connsiteY1" fmla="*/ 0 h 550816"/>
              <a:gd name="connsiteX2" fmla="*/ 1046551 w 1101633"/>
              <a:gd name="connsiteY2" fmla="*/ 0 h 550816"/>
              <a:gd name="connsiteX3" fmla="*/ 1101633 w 1101633"/>
              <a:gd name="connsiteY3" fmla="*/ 55082 h 550816"/>
              <a:gd name="connsiteX4" fmla="*/ 1101633 w 1101633"/>
              <a:gd name="connsiteY4" fmla="*/ 495734 h 550816"/>
              <a:gd name="connsiteX5" fmla="*/ 1046551 w 1101633"/>
              <a:gd name="connsiteY5" fmla="*/ 550816 h 550816"/>
              <a:gd name="connsiteX6" fmla="*/ 55082 w 1101633"/>
              <a:gd name="connsiteY6" fmla="*/ 550816 h 550816"/>
              <a:gd name="connsiteX7" fmla="*/ 0 w 1101633"/>
              <a:gd name="connsiteY7" fmla="*/ 495734 h 550816"/>
              <a:gd name="connsiteX8" fmla="*/ 0 w 1101633"/>
              <a:gd name="connsiteY8" fmla="*/ 55082 h 55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550816">
                <a:moveTo>
                  <a:pt x="0" y="55082"/>
                </a:moveTo>
                <a:cubicBezTo>
                  <a:pt x="0" y="24661"/>
                  <a:pt x="24661" y="0"/>
                  <a:pt x="55082" y="0"/>
                </a:cubicBezTo>
                <a:lnTo>
                  <a:pt x="1046551" y="0"/>
                </a:lnTo>
                <a:cubicBezTo>
                  <a:pt x="1076972" y="0"/>
                  <a:pt x="1101633" y="24661"/>
                  <a:pt x="1101633" y="55082"/>
                </a:cubicBezTo>
                <a:lnTo>
                  <a:pt x="1101633" y="495734"/>
                </a:lnTo>
                <a:cubicBezTo>
                  <a:pt x="1101633" y="526155"/>
                  <a:pt x="1076972" y="550816"/>
                  <a:pt x="1046551" y="550816"/>
                </a:cubicBezTo>
                <a:lnTo>
                  <a:pt x="55082" y="550816"/>
                </a:lnTo>
                <a:cubicBezTo>
                  <a:pt x="24661" y="550816"/>
                  <a:pt x="0" y="526155"/>
                  <a:pt x="0" y="495734"/>
                </a:cubicBezTo>
                <a:lnTo>
                  <a:pt x="0" y="55082"/>
                </a:lnTo>
                <a:close/>
              </a:path>
            </a:pathLst>
          </a:cu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3" tIns="25023" rIns="25023" bIns="25023" numCol="1" spcCol="1270" anchor="ctr" anchorCtr="0">
            <a:noAutofit/>
          </a:bodyPr>
          <a:lstStyle/>
          <a:p>
            <a:pPr lvl="0" algn="ctr" defTabSz="622300">
              <a:lnSpc>
                <a:spcPct val="90000"/>
              </a:lnSpc>
              <a:spcBef>
                <a:spcPct val="0"/>
              </a:spcBef>
              <a:spcAft>
                <a:spcPct val="35000"/>
              </a:spcAft>
            </a:pPr>
            <a:r>
              <a:rPr lang="cs-CZ" sz="1400" kern="1200" dirty="0" smtClean="0"/>
              <a:t>Přijetí</a:t>
            </a:r>
            <a:endParaRPr lang="cs-CZ" sz="1400" kern="1200" dirty="0"/>
          </a:p>
        </p:txBody>
      </p:sp>
    </p:spTree>
    <p:extLst>
      <p:ext uri="{BB962C8B-B14F-4D97-AF65-F5344CB8AC3E}">
        <p14:creationId xmlns:p14="http://schemas.microsoft.com/office/powerpoint/2010/main" val="5025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28" grpId="0" animBg="1"/>
      <p:bldP spid="36" grpId="0" animBg="1"/>
      <p:bldP spid="37" grpId="0" animBg="1"/>
      <p:bldP spid="43" grpId="0"/>
      <p:bldP spid="44" grpId="0" animBg="1"/>
      <p:bldP spid="45" grpId="0" animBg="1"/>
      <p:bldP spid="46" grpId="0" animBg="1"/>
      <p:bldP spid="47"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Special</a:t>
            </a:r>
            <a:r>
              <a:rPr lang="cs-CZ" dirty="0"/>
              <a:t> </a:t>
            </a:r>
            <a:r>
              <a:rPr lang="cs-CZ" dirty="0" err="1"/>
              <a:t>issues</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Náročné na rychlost </a:t>
            </a:r>
          </a:p>
          <a:p>
            <a:pPr lvl="1"/>
            <a:r>
              <a:rPr lang="cs-CZ" dirty="0" smtClean="0"/>
              <a:t>Pro editory i pro autory</a:t>
            </a:r>
          </a:p>
          <a:p>
            <a:pPr lvl="1"/>
            <a:r>
              <a:rPr lang="cs-CZ" dirty="0" smtClean="0"/>
              <a:t>Př. časového plánu:</a:t>
            </a:r>
          </a:p>
          <a:p>
            <a:pPr lvl="2"/>
            <a:r>
              <a:rPr lang="cs-CZ" dirty="0" smtClean="0"/>
              <a:t>28. února – </a:t>
            </a:r>
            <a:r>
              <a:rPr lang="cs-CZ" dirty="0" err="1" smtClean="0"/>
              <a:t>deadline</a:t>
            </a:r>
            <a:r>
              <a:rPr lang="cs-CZ" dirty="0" smtClean="0"/>
              <a:t> na abstrakty </a:t>
            </a:r>
          </a:p>
          <a:p>
            <a:pPr lvl="2"/>
            <a:r>
              <a:rPr lang="cs-CZ" dirty="0" smtClean="0"/>
              <a:t>15. března – rozhodnutí o abstraktu</a:t>
            </a:r>
          </a:p>
          <a:p>
            <a:pPr lvl="2"/>
            <a:r>
              <a:rPr lang="cs-CZ" dirty="0" smtClean="0"/>
              <a:t>15. června – </a:t>
            </a:r>
            <a:r>
              <a:rPr lang="cs-CZ" dirty="0" err="1" smtClean="0"/>
              <a:t>deadline</a:t>
            </a:r>
            <a:r>
              <a:rPr lang="cs-CZ" dirty="0" smtClean="0"/>
              <a:t> na celý článek</a:t>
            </a:r>
          </a:p>
          <a:p>
            <a:pPr lvl="2"/>
            <a:r>
              <a:rPr lang="cs-CZ" dirty="0" smtClean="0"/>
              <a:t>15. července – recenze</a:t>
            </a:r>
          </a:p>
          <a:p>
            <a:pPr lvl="2"/>
            <a:r>
              <a:rPr lang="cs-CZ" dirty="0" smtClean="0"/>
              <a:t>15. srpna – </a:t>
            </a:r>
            <a:r>
              <a:rPr lang="cs-CZ" dirty="0" err="1" smtClean="0"/>
              <a:t>deadline</a:t>
            </a:r>
            <a:r>
              <a:rPr lang="cs-CZ" dirty="0" smtClean="0"/>
              <a:t> na revizi</a:t>
            </a:r>
          </a:p>
          <a:p>
            <a:pPr lvl="2"/>
            <a:r>
              <a:rPr lang="cs-CZ" dirty="0" smtClean="0"/>
              <a:t>15. září – </a:t>
            </a:r>
            <a:r>
              <a:rPr lang="cs-CZ" dirty="0" err="1" smtClean="0"/>
              <a:t>deadline</a:t>
            </a:r>
            <a:r>
              <a:rPr lang="cs-CZ" dirty="0" smtClean="0"/>
              <a:t> ze strany časopisu na zaslání celého čísla vč. </a:t>
            </a:r>
            <a:r>
              <a:rPr lang="cs-CZ" dirty="0" err="1" smtClean="0"/>
              <a:t>editorialu</a:t>
            </a:r>
            <a:endParaRPr lang="cs-CZ" dirty="0" smtClean="0"/>
          </a:p>
          <a:p>
            <a:pPr lvl="1"/>
            <a:endParaRPr lang="cs-CZ" dirty="0" smtClean="0"/>
          </a:p>
          <a:p>
            <a:r>
              <a:rPr lang="cs-CZ" dirty="0" smtClean="0"/>
              <a:t>Časový plán obvykle neumožňuje víc než jedno kolo revizí</a:t>
            </a:r>
          </a:p>
          <a:p>
            <a:r>
              <a:rPr lang="cs-CZ" dirty="0" smtClean="0"/>
              <a:t>Co to znamená pro kvalitu článku?</a:t>
            </a:r>
          </a:p>
          <a:p>
            <a:endParaRPr lang="cs-CZ" dirty="0" smtClean="0"/>
          </a:p>
          <a:p>
            <a:endParaRPr lang="cs-CZ" dirty="0"/>
          </a:p>
        </p:txBody>
      </p:sp>
      <p:pic>
        <p:nvPicPr>
          <p:cNvPr id="1026" name="Picture 2" descr="http://blog.viedu.org/wp-content/uploads/2013/01/DEADLINE-sta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085140"/>
            <a:ext cx="2265040" cy="206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00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Submission</a:t>
            </a:r>
            <a:r>
              <a:rPr lang="cs-CZ" dirty="0" smtClean="0"/>
              <a:t>: </a:t>
            </a:r>
            <a:r>
              <a:rPr lang="cs-CZ" dirty="0" err="1" smtClean="0"/>
              <a:t>Cover</a:t>
            </a:r>
            <a:r>
              <a:rPr lang="cs-CZ" dirty="0" smtClean="0"/>
              <a:t> </a:t>
            </a:r>
            <a:r>
              <a:rPr lang="cs-CZ" dirty="0" err="1" smtClean="0"/>
              <a:t>letter</a:t>
            </a:r>
            <a:endParaRPr lang="cs-CZ" dirty="0"/>
          </a:p>
        </p:txBody>
      </p:sp>
      <p:sp>
        <p:nvSpPr>
          <p:cNvPr id="3" name="Zástupný symbol pro obsah 2"/>
          <p:cNvSpPr>
            <a:spLocks noGrp="1"/>
          </p:cNvSpPr>
          <p:nvPr>
            <p:ph idx="1"/>
          </p:nvPr>
        </p:nvSpPr>
        <p:spPr/>
        <p:txBody>
          <a:bodyPr/>
          <a:lstStyle/>
          <a:p>
            <a:r>
              <a:rPr lang="cs-CZ" dirty="0" smtClean="0"/>
              <a:t>Vyžadují některé časopisy</a:t>
            </a:r>
          </a:p>
          <a:p>
            <a:r>
              <a:rPr lang="cs-CZ" dirty="0" smtClean="0"/>
              <a:t>Stručné představení článku, kde je specifikované:</a:t>
            </a:r>
          </a:p>
          <a:p>
            <a:pPr lvl="1"/>
            <a:r>
              <a:rPr lang="cs-CZ" dirty="0"/>
              <a:t>t</a:t>
            </a:r>
            <a:r>
              <a:rPr lang="cs-CZ" dirty="0" smtClean="0"/>
              <a:t>éma (Jak spadá do toho, co časopis publikuje? Co se snažíme zjistit?)</a:t>
            </a:r>
          </a:p>
          <a:p>
            <a:pPr lvl="1"/>
            <a:r>
              <a:rPr lang="cs-CZ" dirty="0"/>
              <a:t>n</a:t>
            </a:r>
            <a:r>
              <a:rPr lang="cs-CZ" dirty="0" smtClean="0"/>
              <a:t>astíněné výsledky (Na co jsme přišli a čím je to skvělé)</a:t>
            </a:r>
          </a:p>
          <a:p>
            <a:pPr lvl="1"/>
            <a:endParaRPr lang="cs-CZ" dirty="0" smtClean="0"/>
          </a:p>
        </p:txBody>
      </p:sp>
    </p:spTree>
    <p:extLst>
      <p:ext uri="{BB962C8B-B14F-4D97-AF65-F5344CB8AC3E}">
        <p14:creationId xmlns:p14="http://schemas.microsoft.com/office/powerpoint/2010/main" val="2499642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Submission</a:t>
            </a:r>
            <a:r>
              <a:rPr lang="cs-CZ" dirty="0"/>
              <a:t>: </a:t>
            </a:r>
            <a:r>
              <a:rPr lang="cs-CZ" dirty="0" err="1"/>
              <a:t>Cover</a:t>
            </a:r>
            <a:r>
              <a:rPr lang="cs-CZ" dirty="0"/>
              <a:t> </a:t>
            </a:r>
            <a:r>
              <a:rPr lang="cs-CZ" dirty="0" err="1"/>
              <a:t>letter</a:t>
            </a:r>
            <a:endParaRPr lang="cs-CZ" dirty="0"/>
          </a:p>
        </p:txBody>
      </p:sp>
      <p:sp>
        <p:nvSpPr>
          <p:cNvPr id="3" name="Zástupný symbol pro obsah 2"/>
          <p:cNvSpPr>
            <a:spLocks noGrp="1"/>
          </p:cNvSpPr>
          <p:nvPr>
            <p:ph idx="1"/>
          </p:nvPr>
        </p:nvSpPr>
        <p:spPr>
          <a:xfrm>
            <a:off x="457200" y="1412776"/>
            <a:ext cx="8229600" cy="4968552"/>
          </a:xfrm>
        </p:spPr>
        <p:txBody>
          <a:bodyPr>
            <a:normAutofit fontScale="62500" lnSpcReduction="20000"/>
          </a:bodyPr>
          <a:lstStyle/>
          <a:p>
            <a:pPr marL="0" indent="0">
              <a:buNone/>
            </a:pPr>
            <a:r>
              <a:rPr lang="en-US" dirty="0"/>
              <a:t>Dear Prof. David </a:t>
            </a:r>
            <a:r>
              <a:rPr lang="en-US" dirty="0" err="1"/>
              <a:t>Smahel</a:t>
            </a:r>
            <a:r>
              <a:rPr lang="en-US" dirty="0"/>
              <a:t>, Editor</a:t>
            </a:r>
          </a:p>
          <a:p>
            <a:pPr marL="0" indent="0">
              <a:buNone/>
            </a:pPr>
            <a:r>
              <a:rPr lang="en-US" i="1" dirty="0" err="1"/>
              <a:t>Cyberpsychology</a:t>
            </a:r>
            <a:r>
              <a:rPr lang="en-US" i="1" dirty="0"/>
              <a:t>: Journal of Psychosocial Research on Cyberspace</a:t>
            </a:r>
            <a:endParaRPr lang="en-US" dirty="0"/>
          </a:p>
          <a:p>
            <a:pPr marL="0" indent="0">
              <a:buNone/>
            </a:pPr>
            <a:r>
              <a:rPr lang="en-US" i="1" dirty="0"/>
              <a:t> </a:t>
            </a:r>
            <a:endParaRPr lang="en-US" dirty="0"/>
          </a:p>
          <a:p>
            <a:pPr marL="0" indent="0">
              <a:buNone/>
            </a:pPr>
            <a:r>
              <a:rPr lang="en-US" dirty="0"/>
              <a:t>Attached please find our manuscript entitled, “The Benign Online Disinhibition Effect: Could Situational Factors Induce Self-Disclosure and Prosocial Behaviors?" submitted </a:t>
            </a:r>
            <a:r>
              <a:rPr lang="en-US" dirty="0">
                <a:solidFill>
                  <a:srgbClr val="008000"/>
                </a:solidFill>
              </a:rPr>
              <a:t>for possible publication </a:t>
            </a:r>
            <a:r>
              <a:rPr lang="en-US" dirty="0"/>
              <a:t>in </a:t>
            </a:r>
            <a:r>
              <a:rPr lang="en-US" i="1" dirty="0"/>
              <a:t>'</a:t>
            </a:r>
            <a:r>
              <a:rPr lang="en-US" i="1" dirty="0" err="1"/>
              <a:t>Cyberpsychology</a:t>
            </a:r>
            <a:r>
              <a:rPr lang="en-US" i="1" dirty="0"/>
              <a:t>: Journal of Psychosocial Research on Cyberspace'</a:t>
            </a:r>
            <a:r>
              <a:rPr lang="en-US" dirty="0"/>
              <a:t>.</a:t>
            </a:r>
          </a:p>
          <a:p>
            <a:pPr marL="0" indent="0">
              <a:buNone/>
            </a:pPr>
            <a:r>
              <a:rPr lang="en-US" dirty="0"/>
              <a:t> </a:t>
            </a:r>
          </a:p>
          <a:p>
            <a:pPr marL="0" indent="0">
              <a:buNone/>
            </a:pPr>
            <a:r>
              <a:rPr lang="en-US" dirty="0"/>
              <a:t>The present research studied the impact of three typical online interpersonal communication factors (anonymity, invisibility, and lack of eye-contact) on inducing the benign online disinhibition effect. </a:t>
            </a:r>
            <a:r>
              <a:rPr lang="en-US" dirty="0">
                <a:solidFill>
                  <a:srgbClr val="008000"/>
                </a:solidFill>
              </a:rPr>
              <a:t>Using a true experimental design</a:t>
            </a:r>
            <a:r>
              <a:rPr lang="en-US" dirty="0"/>
              <a:t>, we examined the extent to which these factors cause benign behaviors in cyberspace.</a:t>
            </a:r>
          </a:p>
          <a:p>
            <a:pPr marL="0" indent="0">
              <a:buNone/>
            </a:pPr>
            <a:r>
              <a:rPr lang="en-US" dirty="0"/>
              <a:t> </a:t>
            </a:r>
          </a:p>
          <a:p>
            <a:pPr marL="0" indent="0">
              <a:buNone/>
            </a:pPr>
            <a:r>
              <a:rPr lang="en-US" dirty="0"/>
              <a:t>Thank you for your consideration.</a:t>
            </a:r>
          </a:p>
          <a:p>
            <a:pPr marL="0" indent="0">
              <a:buNone/>
            </a:pPr>
            <a:r>
              <a:rPr lang="en-US" dirty="0"/>
              <a:t>  </a:t>
            </a:r>
          </a:p>
          <a:p>
            <a:pPr marL="0" indent="0">
              <a:buNone/>
            </a:pPr>
            <a:r>
              <a:rPr lang="en-US" dirty="0"/>
              <a:t>Sincerely</a:t>
            </a:r>
            <a:r>
              <a:rPr lang="en-US" dirty="0" smtClean="0"/>
              <a:t>,</a:t>
            </a:r>
            <a:endParaRPr lang="en-US" dirty="0"/>
          </a:p>
        </p:txBody>
      </p:sp>
    </p:spTree>
    <p:extLst>
      <p:ext uri="{BB962C8B-B14F-4D97-AF65-F5344CB8AC3E}">
        <p14:creationId xmlns:p14="http://schemas.microsoft.com/office/powerpoint/2010/main" val="766926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Submission</a:t>
            </a:r>
            <a:r>
              <a:rPr lang="cs-CZ" dirty="0"/>
              <a:t>: </a:t>
            </a:r>
            <a:r>
              <a:rPr lang="cs-CZ" dirty="0" err="1"/>
              <a:t>Cover</a:t>
            </a:r>
            <a:r>
              <a:rPr lang="cs-CZ" dirty="0"/>
              <a:t> </a:t>
            </a:r>
            <a:r>
              <a:rPr lang="cs-CZ" dirty="0" err="1"/>
              <a:t>letter</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07957"/>
            <a:ext cx="7277100"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419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88640"/>
            <a:ext cx="1231069"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smtClean="0"/>
              <a:t>Recenzní řízení</a:t>
            </a:r>
            <a:endParaRPr lang="cs-CZ" dirty="0"/>
          </a:p>
        </p:txBody>
      </p:sp>
      <p:sp>
        <p:nvSpPr>
          <p:cNvPr id="3" name="Zástupný symbol pro obsah 2"/>
          <p:cNvSpPr>
            <a:spLocks noGrp="1"/>
          </p:cNvSpPr>
          <p:nvPr>
            <p:ph idx="1"/>
          </p:nvPr>
        </p:nvSpPr>
        <p:spPr>
          <a:xfrm>
            <a:off x="457200" y="1495325"/>
            <a:ext cx="8229600" cy="2221707"/>
          </a:xfrm>
        </p:spPr>
        <p:txBody>
          <a:bodyPr>
            <a:normAutofit fontScale="92500"/>
          </a:bodyPr>
          <a:lstStyle/>
          <a:p>
            <a:r>
              <a:rPr lang="cs-CZ" dirty="0" smtClean="0"/>
              <a:t>Chce čas... spoustu času</a:t>
            </a:r>
          </a:p>
          <a:p>
            <a:pPr lvl="1"/>
            <a:r>
              <a:rPr lang="cs-CZ" dirty="0" smtClean="0"/>
              <a:t>hledání recenzentů – klíčová slova, seznam literatury, </a:t>
            </a:r>
            <a:r>
              <a:rPr lang="cs-CZ" dirty="0" err="1" smtClean="0"/>
              <a:t>editorial</a:t>
            </a:r>
            <a:r>
              <a:rPr lang="cs-CZ" dirty="0" smtClean="0"/>
              <a:t> </a:t>
            </a:r>
            <a:r>
              <a:rPr lang="cs-CZ" dirty="0" err="1" smtClean="0"/>
              <a:t>board</a:t>
            </a:r>
            <a:endParaRPr lang="cs-CZ" dirty="0" smtClean="0"/>
          </a:p>
          <a:p>
            <a:pPr lvl="1"/>
            <a:r>
              <a:rPr lang="cs-CZ" dirty="0" smtClean="0"/>
              <a:t>oslovování recenzentů, čekání na odpověď, </a:t>
            </a:r>
            <a:r>
              <a:rPr lang="cs-CZ" dirty="0" err="1" smtClean="0"/>
              <a:t>remindery</a:t>
            </a:r>
            <a:endParaRPr lang="cs-CZ" dirty="0" smtClean="0"/>
          </a:p>
          <a:p>
            <a:endParaRPr lang="cs-CZ" dirty="0"/>
          </a:p>
          <a:p>
            <a:endParaRPr lang="cs-CZ" dirty="0"/>
          </a:p>
        </p:txBody>
      </p:sp>
      <p:pic>
        <p:nvPicPr>
          <p:cNvPr id="6" name="Picture 5" descr="http://francis.naukas.com/files/2008/01/dibuj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429000"/>
            <a:ext cx="3384375" cy="336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388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88640"/>
            <a:ext cx="1231069"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smtClean="0"/>
              <a:t>Recenzní řízení</a:t>
            </a:r>
            <a:endParaRPr lang="cs-CZ" dirty="0"/>
          </a:p>
        </p:txBody>
      </p:sp>
      <p:sp>
        <p:nvSpPr>
          <p:cNvPr id="3" name="Zástupný symbol pro obsah 2"/>
          <p:cNvSpPr>
            <a:spLocks noGrp="1"/>
          </p:cNvSpPr>
          <p:nvPr>
            <p:ph idx="1"/>
          </p:nvPr>
        </p:nvSpPr>
        <p:spPr>
          <a:xfrm>
            <a:off x="457200" y="1495325"/>
            <a:ext cx="8229600" cy="4525963"/>
          </a:xfrm>
        </p:spPr>
        <p:txBody>
          <a:bodyPr>
            <a:normAutofit fontScale="92500"/>
          </a:bodyPr>
          <a:lstStyle/>
          <a:p>
            <a:r>
              <a:rPr lang="cs-CZ" dirty="0" smtClean="0"/>
              <a:t>Chce čas... spoustu času</a:t>
            </a:r>
          </a:p>
          <a:p>
            <a:pPr lvl="1"/>
            <a:r>
              <a:rPr lang="cs-CZ" dirty="0" smtClean="0"/>
              <a:t>hledání recenzentů – klíčová slova, seznam literatury, </a:t>
            </a:r>
            <a:r>
              <a:rPr lang="cs-CZ" dirty="0" err="1" smtClean="0"/>
              <a:t>editorial</a:t>
            </a:r>
            <a:r>
              <a:rPr lang="cs-CZ" dirty="0" smtClean="0"/>
              <a:t> </a:t>
            </a:r>
            <a:r>
              <a:rPr lang="cs-CZ" dirty="0" err="1" smtClean="0"/>
              <a:t>board</a:t>
            </a:r>
            <a:endParaRPr lang="cs-CZ" dirty="0" smtClean="0"/>
          </a:p>
          <a:p>
            <a:pPr lvl="1"/>
            <a:r>
              <a:rPr lang="cs-CZ" dirty="0" smtClean="0"/>
              <a:t>oslovování recenzentů, čekání na odpověď, </a:t>
            </a:r>
            <a:r>
              <a:rPr lang="cs-CZ" dirty="0" err="1" smtClean="0"/>
              <a:t>remindery</a:t>
            </a:r>
            <a:endParaRPr lang="cs-CZ" dirty="0" smtClean="0"/>
          </a:p>
          <a:p>
            <a:pPr lvl="1"/>
            <a:r>
              <a:rPr lang="cs-CZ" dirty="0" smtClean="0"/>
              <a:t>(</a:t>
            </a:r>
            <a:r>
              <a:rPr lang="cs-CZ" dirty="0" smtClean="0">
                <a:solidFill>
                  <a:srgbClr val="FF0000"/>
                </a:solidFill>
              </a:rPr>
              <a:t>recenzenti se rozhodují na základě abstraktu!</a:t>
            </a:r>
            <a:r>
              <a:rPr lang="cs-CZ" dirty="0" smtClean="0"/>
              <a:t>)</a:t>
            </a:r>
          </a:p>
          <a:p>
            <a:pPr lvl="1"/>
            <a:r>
              <a:rPr lang="cs-CZ" dirty="0" smtClean="0"/>
              <a:t>samotné psaní recenze (cca 1 měsíc)</a:t>
            </a:r>
          </a:p>
          <a:p>
            <a:pPr lvl="1"/>
            <a:r>
              <a:rPr lang="cs-CZ" dirty="0" smtClean="0"/>
              <a:t>(</a:t>
            </a:r>
            <a:r>
              <a:rPr lang="cs-CZ" dirty="0" smtClean="0">
                <a:solidFill>
                  <a:srgbClr val="FF0000"/>
                </a:solidFill>
              </a:rPr>
              <a:t>někdy se vám pak recenzent už neozve</a:t>
            </a:r>
            <a:r>
              <a:rPr lang="cs-CZ" dirty="0" smtClean="0"/>
              <a:t>)</a:t>
            </a:r>
          </a:p>
          <a:p>
            <a:pPr lvl="1"/>
            <a:r>
              <a:rPr lang="cs-CZ" dirty="0" smtClean="0"/>
              <a:t>hodnocení editora</a:t>
            </a:r>
          </a:p>
          <a:p>
            <a:pPr lvl="1"/>
            <a:r>
              <a:rPr lang="cs-CZ" b="1" dirty="0" smtClean="0"/>
              <a:t>dohromady 3-4 měsíce, mnohdy déle</a:t>
            </a:r>
          </a:p>
          <a:p>
            <a:endParaRPr lang="cs-CZ" dirty="0"/>
          </a:p>
          <a:p>
            <a:endParaRPr lang="cs-CZ" dirty="0"/>
          </a:p>
        </p:txBody>
      </p:sp>
      <p:sp>
        <p:nvSpPr>
          <p:cNvPr id="5" name="Zaoblený obdélník 4"/>
          <p:cNvSpPr/>
          <p:nvPr/>
        </p:nvSpPr>
        <p:spPr>
          <a:xfrm>
            <a:off x="1193326" y="2246791"/>
            <a:ext cx="6691042"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Délka do rozhodnutí v </a:t>
            </a:r>
            <a:r>
              <a:rPr lang="cs-CZ" sz="2400" b="1" dirty="0" err="1" smtClean="0"/>
              <a:t>Cyberpsychology</a:t>
            </a:r>
            <a:r>
              <a:rPr lang="cs-CZ" sz="2400" b="1" dirty="0" smtClean="0"/>
              <a:t> u článku přijatého do externího recenzního řízení:</a:t>
            </a:r>
          </a:p>
          <a:p>
            <a:r>
              <a:rPr lang="cs-CZ" sz="2400" dirty="0" smtClean="0"/>
              <a:t>(ve dnech)</a:t>
            </a:r>
          </a:p>
          <a:p>
            <a:r>
              <a:rPr lang="cs-CZ" sz="2400" dirty="0" smtClean="0"/>
              <a:t>2012: 154 (40-382)</a:t>
            </a:r>
            <a:endParaRPr lang="cs-CZ" sz="2400" dirty="0"/>
          </a:p>
          <a:p>
            <a:r>
              <a:rPr lang="cs-CZ" sz="2400" dirty="0"/>
              <a:t>2013</a:t>
            </a:r>
            <a:r>
              <a:rPr lang="cs-CZ" sz="2400" dirty="0" smtClean="0"/>
              <a:t>: 117 (22-290)</a:t>
            </a:r>
            <a:endParaRPr lang="cs-CZ" sz="2400" dirty="0"/>
          </a:p>
          <a:p>
            <a:r>
              <a:rPr lang="cs-CZ" sz="2400" dirty="0"/>
              <a:t>2014: </a:t>
            </a:r>
            <a:r>
              <a:rPr lang="cs-CZ" sz="2400" dirty="0" smtClean="0"/>
              <a:t>134 (12-349)</a:t>
            </a:r>
            <a:endParaRPr lang="cs-CZ" sz="2400" dirty="0"/>
          </a:p>
        </p:txBody>
      </p:sp>
    </p:spTree>
    <p:extLst>
      <p:ext uri="{BB962C8B-B14F-4D97-AF65-F5344CB8AC3E}">
        <p14:creationId xmlns:p14="http://schemas.microsoft.com/office/powerpoint/2010/main" val="217111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Rozhodnutí</a:t>
            </a:r>
            <a:endParaRPr lang="cs-CZ" dirty="0"/>
          </a:p>
        </p:txBody>
      </p:sp>
      <p:sp>
        <p:nvSpPr>
          <p:cNvPr id="3" name="Zástupný symbol pro obsah 2"/>
          <p:cNvSpPr>
            <a:spLocks noGrp="1"/>
          </p:cNvSpPr>
          <p:nvPr>
            <p:ph idx="1"/>
          </p:nvPr>
        </p:nvSpPr>
        <p:spPr/>
        <p:txBody>
          <a:bodyPr/>
          <a:lstStyle/>
          <a:p>
            <a:endParaRPr lang="cs-CZ" dirty="0"/>
          </a:p>
        </p:txBody>
      </p:sp>
      <p:sp>
        <p:nvSpPr>
          <p:cNvPr id="4" name="Volný tvar 3"/>
          <p:cNvSpPr/>
          <p:nvPr/>
        </p:nvSpPr>
        <p:spPr>
          <a:xfrm>
            <a:off x="7563606" y="1556792"/>
            <a:ext cx="1472890" cy="910522"/>
          </a:xfrm>
          <a:custGeom>
            <a:avLst/>
            <a:gdLst>
              <a:gd name="connsiteX0" fmla="*/ 0 w 1101633"/>
              <a:gd name="connsiteY0" fmla="*/ 67104 h 671038"/>
              <a:gd name="connsiteX1" fmla="*/ 67104 w 1101633"/>
              <a:gd name="connsiteY1" fmla="*/ 0 h 671038"/>
              <a:gd name="connsiteX2" fmla="*/ 1034529 w 1101633"/>
              <a:gd name="connsiteY2" fmla="*/ 0 h 671038"/>
              <a:gd name="connsiteX3" fmla="*/ 1101633 w 1101633"/>
              <a:gd name="connsiteY3" fmla="*/ 67104 h 671038"/>
              <a:gd name="connsiteX4" fmla="*/ 1101633 w 1101633"/>
              <a:gd name="connsiteY4" fmla="*/ 603934 h 671038"/>
              <a:gd name="connsiteX5" fmla="*/ 1034529 w 1101633"/>
              <a:gd name="connsiteY5" fmla="*/ 671038 h 671038"/>
              <a:gd name="connsiteX6" fmla="*/ 67104 w 1101633"/>
              <a:gd name="connsiteY6" fmla="*/ 671038 h 671038"/>
              <a:gd name="connsiteX7" fmla="*/ 0 w 1101633"/>
              <a:gd name="connsiteY7" fmla="*/ 603934 h 671038"/>
              <a:gd name="connsiteX8" fmla="*/ 0 w 1101633"/>
              <a:gd name="connsiteY8" fmla="*/ 67104 h 6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71038">
                <a:moveTo>
                  <a:pt x="0" y="67104"/>
                </a:moveTo>
                <a:cubicBezTo>
                  <a:pt x="0" y="30043"/>
                  <a:pt x="30043" y="0"/>
                  <a:pt x="67104" y="0"/>
                </a:cubicBezTo>
                <a:lnTo>
                  <a:pt x="1034529" y="0"/>
                </a:lnTo>
                <a:cubicBezTo>
                  <a:pt x="1071590" y="0"/>
                  <a:pt x="1101633" y="30043"/>
                  <a:pt x="1101633" y="67104"/>
                </a:cubicBezTo>
                <a:lnTo>
                  <a:pt x="1101633" y="603934"/>
                </a:lnTo>
                <a:cubicBezTo>
                  <a:pt x="1101633" y="640995"/>
                  <a:pt x="1071590" y="671038"/>
                  <a:pt x="1034529" y="671038"/>
                </a:cubicBezTo>
                <a:lnTo>
                  <a:pt x="67104" y="671038"/>
                </a:lnTo>
                <a:cubicBezTo>
                  <a:pt x="30043" y="671038"/>
                  <a:pt x="0" y="640995"/>
                  <a:pt x="0" y="603934"/>
                </a:cubicBezTo>
                <a:lnTo>
                  <a:pt x="0" y="6710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44" tIns="28544" rIns="28544" bIns="28544"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5" name="Volný tvar 4"/>
          <p:cNvSpPr/>
          <p:nvPr/>
        </p:nvSpPr>
        <p:spPr>
          <a:xfrm>
            <a:off x="7563606" y="2639932"/>
            <a:ext cx="1472890" cy="907502"/>
          </a:xfrm>
          <a:custGeom>
            <a:avLst/>
            <a:gdLst>
              <a:gd name="connsiteX0" fmla="*/ 0 w 1101633"/>
              <a:gd name="connsiteY0" fmla="*/ 79310 h 793104"/>
              <a:gd name="connsiteX1" fmla="*/ 79310 w 1101633"/>
              <a:gd name="connsiteY1" fmla="*/ 0 h 793104"/>
              <a:gd name="connsiteX2" fmla="*/ 1022323 w 1101633"/>
              <a:gd name="connsiteY2" fmla="*/ 0 h 793104"/>
              <a:gd name="connsiteX3" fmla="*/ 1101633 w 1101633"/>
              <a:gd name="connsiteY3" fmla="*/ 79310 h 793104"/>
              <a:gd name="connsiteX4" fmla="*/ 1101633 w 1101633"/>
              <a:gd name="connsiteY4" fmla="*/ 713794 h 793104"/>
              <a:gd name="connsiteX5" fmla="*/ 1022323 w 1101633"/>
              <a:gd name="connsiteY5" fmla="*/ 793104 h 793104"/>
              <a:gd name="connsiteX6" fmla="*/ 79310 w 1101633"/>
              <a:gd name="connsiteY6" fmla="*/ 793104 h 793104"/>
              <a:gd name="connsiteX7" fmla="*/ 0 w 1101633"/>
              <a:gd name="connsiteY7" fmla="*/ 713794 h 793104"/>
              <a:gd name="connsiteX8" fmla="*/ 0 w 1101633"/>
              <a:gd name="connsiteY8" fmla="*/ 79310 h 7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93104">
                <a:moveTo>
                  <a:pt x="0" y="79310"/>
                </a:moveTo>
                <a:cubicBezTo>
                  <a:pt x="0" y="35508"/>
                  <a:pt x="35508" y="0"/>
                  <a:pt x="79310" y="0"/>
                </a:cubicBezTo>
                <a:lnTo>
                  <a:pt x="1022323" y="0"/>
                </a:lnTo>
                <a:cubicBezTo>
                  <a:pt x="1066125" y="0"/>
                  <a:pt x="1101633" y="35508"/>
                  <a:pt x="1101633" y="79310"/>
                </a:cubicBezTo>
                <a:lnTo>
                  <a:pt x="1101633" y="713794"/>
                </a:lnTo>
                <a:cubicBezTo>
                  <a:pt x="1101633" y="757596"/>
                  <a:pt x="1066125" y="793104"/>
                  <a:pt x="1022323" y="793104"/>
                </a:cubicBezTo>
                <a:lnTo>
                  <a:pt x="79310" y="793104"/>
                </a:lnTo>
                <a:cubicBezTo>
                  <a:pt x="35508" y="793104"/>
                  <a:pt x="0" y="757596"/>
                  <a:pt x="0" y="713794"/>
                </a:cubicBezTo>
                <a:lnTo>
                  <a:pt x="0" y="7931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19" tIns="32119" rIns="32119" bIns="32119" numCol="1" spcCol="1270" anchor="ctr" anchorCtr="0">
            <a:noAutofit/>
          </a:bodyPr>
          <a:lstStyle/>
          <a:p>
            <a:pPr lvl="0" algn="ctr" defTabSz="622300">
              <a:lnSpc>
                <a:spcPct val="90000"/>
              </a:lnSpc>
              <a:spcBef>
                <a:spcPct val="0"/>
              </a:spcBef>
              <a:spcAft>
                <a:spcPct val="35000"/>
              </a:spcAft>
            </a:pPr>
            <a:r>
              <a:rPr lang="cs-CZ" sz="1400" kern="1200" dirty="0" smtClean="0"/>
              <a:t>Velké změny</a:t>
            </a:r>
          </a:p>
          <a:p>
            <a:pPr lvl="0" algn="ctr" defTabSz="622300">
              <a:lnSpc>
                <a:spcPct val="90000"/>
              </a:lnSpc>
              <a:spcBef>
                <a:spcPct val="0"/>
              </a:spcBef>
              <a:spcAft>
                <a:spcPct val="35000"/>
              </a:spcAft>
            </a:pPr>
            <a:r>
              <a:rPr lang="cs-CZ" sz="1400" kern="1200" dirty="0" smtClean="0"/>
              <a:t>(</a:t>
            </a:r>
            <a:r>
              <a:rPr lang="cs-CZ" sz="1400" i="1" kern="1200" dirty="0" smtClean="0"/>
              <a:t>major </a:t>
            </a:r>
            <a:r>
              <a:rPr lang="cs-CZ" sz="1400" i="1" kern="1200" dirty="0" err="1" smtClean="0"/>
              <a:t>revisions</a:t>
            </a:r>
            <a:r>
              <a:rPr lang="cs-CZ" sz="1400" kern="1200" dirty="0" smtClean="0"/>
              <a:t>)</a:t>
            </a:r>
            <a:endParaRPr lang="cs-CZ" sz="1400" kern="1200" dirty="0"/>
          </a:p>
        </p:txBody>
      </p:sp>
      <p:sp>
        <p:nvSpPr>
          <p:cNvPr id="6" name="Volný tvar 5"/>
          <p:cNvSpPr/>
          <p:nvPr/>
        </p:nvSpPr>
        <p:spPr>
          <a:xfrm>
            <a:off x="7596336" y="3742489"/>
            <a:ext cx="1440160" cy="885065"/>
          </a:xfrm>
          <a:custGeom>
            <a:avLst/>
            <a:gdLst>
              <a:gd name="connsiteX0" fmla="*/ 0 w 1101633"/>
              <a:gd name="connsiteY0" fmla="*/ 75109 h 751093"/>
              <a:gd name="connsiteX1" fmla="*/ 75109 w 1101633"/>
              <a:gd name="connsiteY1" fmla="*/ 0 h 751093"/>
              <a:gd name="connsiteX2" fmla="*/ 1026524 w 1101633"/>
              <a:gd name="connsiteY2" fmla="*/ 0 h 751093"/>
              <a:gd name="connsiteX3" fmla="*/ 1101633 w 1101633"/>
              <a:gd name="connsiteY3" fmla="*/ 75109 h 751093"/>
              <a:gd name="connsiteX4" fmla="*/ 1101633 w 1101633"/>
              <a:gd name="connsiteY4" fmla="*/ 675984 h 751093"/>
              <a:gd name="connsiteX5" fmla="*/ 1026524 w 1101633"/>
              <a:gd name="connsiteY5" fmla="*/ 751093 h 751093"/>
              <a:gd name="connsiteX6" fmla="*/ 75109 w 1101633"/>
              <a:gd name="connsiteY6" fmla="*/ 751093 h 751093"/>
              <a:gd name="connsiteX7" fmla="*/ 0 w 1101633"/>
              <a:gd name="connsiteY7" fmla="*/ 675984 h 751093"/>
              <a:gd name="connsiteX8" fmla="*/ 0 w 1101633"/>
              <a:gd name="connsiteY8" fmla="*/ 75109 h 7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51093">
                <a:moveTo>
                  <a:pt x="0" y="75109"/>
                </a:moveTo>
                <a:cubicBezTo>
                  <a:pt x="0" y="33627"/>
                  <a:pt x="33627" y="0"/>
                  <a:pt x="75109" y="0"/>
                </a:cubicBezTo>
                <a:lnTo>
                  <a:pt x="1026524" y="0"/>
                </a:lnTo>
                <a:cubicBezTo>
                  <a:pt x="1068006" y="0"/>
                  <a:pt x="1101633" y="33627"/>
                  <a:pt x="1101633" y="75109"/>
                </a:cubicBezTo>
                <a:lnTo>
                  <a:pt x="1101633" y="675984"/>
                </a:lnTo>
                <a:cubicBezTo>
                  <a:pt x="1101633" y="717466"/>
                  <a:pt x="1068006" y="751093"/>
                  <a:pt x="1026524" y="751093"/>
                </a:cubicBezTo>
                <a:lnTo>
                  <a:pt x="75109" y="751093"/>
                </a:lnTo>
                <a:cubicBezTo>
                  <a:pt x="33627" y="751093"/>
                  <a:pt x="0" y="717466"/>
                  <a:pt x="0" y="675984"/>
                </a:cubicBezTo>
                <a:lnTo>
                  <a:pt x="0" y="75109"/>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89" tIns="30889" rIns="30889" bIns="30889" numCol="1" spcCol="1270" anchor="ctr" anchorCtr="0">
            <a:noAutofit/>
          </a:bodyPr>
          <a:lstStyle/>
          <a:p>
            <a:pPr lvl="0" algn="ctr" defTabSz="622300">
              <a:lnSpc>
                <a:spcPct val="90000"/>
              </a:lnSpc>
              <a:spcBef>
                <a:spcPct val="0"/>
              </a:spcBef>
              <a:spcAft>
                <a:spcPct val="35000"/>
              </a:spcAft>
            </a:pPr>
            <a:r>
              <a:rPr lang="cs-CZ" sz="1400" kern="1200" dirty="0" smtClean="0"/>
              <a:t>Menší změny</a:t>
            </a:r>
          </a:p>
          <a:p>
            <a:pPr lvl="0" algn="ctr" defTabSz="622300">
              <a:lnSpc>
                <a:spcPct val="90000"/>
              </a:lnSpc>
              <a:spcBef>
                <a:spcPct val="0"/>
              </a:spcBef>
              <a:spcAft>
                <a:spcPct val="35000"/>
              </a:spcAft>
            </a:pPr>
            <a:r>
              <a:rPr lang="cs-CZ" sz="1400" kern="1200" dirty="0" smtClean="0"/>
              <a:t>(</a:t>
            </a:r>
            <a:r>
              <a:rPr lang="cs-CZ" sz="1400" i="1" kern="1200" dirty="0" smtClean="0"/>
              <a:t>minor </a:t>
            </a:r>
            <a:r>
              <a:rPr lang="cs-CZ" sz="1400" i="1" kern="1200" dirty="0" err="1" smtClean="0"/>
              <a:t>revisions</a:t>
            </a:r>
            <a:r>
              <a:rPr lang="cs-CZ" sz="1400" kern="1200" dirty="0" smtClean="0"/>
              <a:t>)</a:t>
            </a:r>
            <a:endParaRPr lang="cs-CZ" sz="1400" kern="1200" dirty="0"/>
          </a:p>
        </p:txBody>
      </p:sp>
      <p:sp>
        <p:nvSpPr>
          <p:cNvPr id="7" name="Volný tvar 6"/>
          <p:cNvSpPr/>
          <p:nvPr/>
        </p:nvSpPr>
        <p:spPr>
          <a:xfrm>
            <a:off x="7596336" y="4843578"/>
            <a:ext cx="1440160" cy="885065"/>
          </a:xfrm>
          <a:custGeom>
            <a:avLst/>
            <a:gdLst>
              <a:gd name="connsiteX0" fmla="*/ 0 w 1101633"/>
              <a:gd name="connsiteY0" fmla="*/ 64518 h 645177"/>
              <a:gd name="connsiteX1" fmla="*/ 64518 w 1101633"/>
              <a:gd name="connsiteY1" fmla="*/ 0 h 645177"/>
              <a:gd name="connsiteX2" fmla="*/ 1037115 w 1101633"/>
              <a:gd name="connsiteY2" fmla="*/ 0 h 645177"/>
              <a:gd name="connsiteX3" fmla="*/ 1101633 w 1101633"/>
              <a:gd name="connsiteY3" fmla="*/ 64518 h 645177"/>
              <a:gd name="connsiteX4" fmla="*/ 1101633 w 1101633"/>
              <a:gd name="connsiteY4" fmla="*/ 580659 h 645177"/>
              <a:gd name="connsiteX5" fmla="*/ 1037115 w 1101633"/>
              <a:gd name="connsiteY5" fmla="*/ 645177 h 645177"/>
              <a:gd name="connsiteX6" fmla="*/ 64518 w 1101633"/>
              <a:gd name="connsiteY6" fmla="*/ 645177 h 645177"/>
              <a:gd name="connsiteX7" fmla="*/ 0 w 1101633"/>
              <a:gd name="connsiteY7" fmla="*/ 580659 h 645177"/>
              <a:gd name="connsiteX8" fmla="*/ 0 w 1101633"/>
              <a:gd name="connsiteY8" fmla="*/ 64518 h 6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45177">
                <a:moveTo>
                  <a:pt x="0" y="64518"/>
                </a:moveTo>
                <a:cubicBezTo>
                  <a:pt x="0" y="28886"/>
                  <a:pt x="28886" y="0"/>
                  <a:pt x="64518" y="0"/>
                </a:cubicBezTo>
                <a:lnTo>
                  <a:pt x="1037115" y="0"/>
                </a:lnTo>
                <a:cubicBezTo>
                  <a:pt x="1072747" y="0"/>
                  <a:pt x="1101633" y="28886"/>
                  <a:pt x="1101633" y="64518"/>
                </a:cubicBezTo>
                <a:lnTo>
                  <a:pt x="1101633" y="580659"/>
                </a:lnTo>
                <a:cubicBezTo>
                  <a:pt x="1101633" y="616291"/>
                  <a:pt x="1072747" y="645177"/>
                  <a:pt x="1037115" y="645177"/>
                </a:cubicBezTo>
                <a:lnTo>
                  <a:pt x="64518" y="645177"/>
                </a:lnTo>
                <a:cubicBezTo>
                  <a:pt x="28886" y="645177"/>
                  <a:pt x="0" y="616291"/>
                  <a:pt x="0" y="580659"/>
                </a:cubicBezTo>
                <a:lnTo>
                  <a:pt x="0" y="64518"/>
                </a:lnTo>
                <a:close/>
              </a:path>
            </a:pathLst>
          </a:cu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597" tIns="31597" rIns="31597" bIns="31597" numCol="1" spcCol="1270" anchor="ctr" anchorCtr="0">
            <a:noAutofit/>
          </a:bodyPr>
          <a:lstStyle/>
          <a:p>
            <a:pPr lvl="0" algn="ctr" defTabSz="889000">
              <a:lnSpc>
                <a:spcPct val="90000"/>
              </a:lnSpc>
              <a:spcBef>
                <a:spcPct val="0"/>
              </a:spcBef>
              <a:spcAft>
                <a:spcPct val="35000"/>
              </a:spcAft>
            </a:pPr>
            <a:r>
              <a:rPr lang="cs-CZ" sz="2400" b="1" kern="1200" dirty="0" smtClean="0"/>
              <a:t>Přijetí</a:t>
            </a:r>
            <a:endParaRPr lang="cs-CZ" sz="1600" b="1" kern="1200" dirty="0"/>
          </a:p>
        </p:txBody>
      </p:sp>
      <p:pic>
        <p:nvPicPr>
          <p:cNvPr id="5122" name="Picture 2" descr="http://1.bp.blogspot.com/-UBOvUMsBK40/TY_TeA23ROI/AAAAAAAACyQ/bDDqs8C-N6E/s1600/College%2Bdeci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6903"/>
            <a:ext cx="6818648" cy="344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973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Rozhodnutí: </a:t>
            </a:r>
            <a:r>
              <a:rPr lang="cs-CZ" dirty="0" err="1" smtClean="0"/>
              <a:t>Reject</a:t>
            </a:r>
            <a:endParaRPr lang="cs-CZ" dirty="0"/>
          </a:p>
        </p:txBody>
      </p:sp>
      <p:sp>
        <p:nvSpPr>
          <p:cNvPr id="3" name="Zástupný symbol pro obsah 2"/>
          <p:cNvSpPr>
            <a:spLocks noGrp="1"/>
          </p:cNvSpPr>
          <p:nvPr>
            <p:ph idx="1"/>
          </p:nvPr>
        </p:nvSpPr>
        <p:spPr>
          <a:xfrm>
            <a:off x="457200" y="1600200"/>
            <a:ext cx="6995120" cy="4525963"/>
          </a:xfrm>
        </p:spPr>
        <p:txBody>
          <a:bodyPr>
            <a:normAutofit fontScale="85000" lnSpcReduction="10000"/>
          </a:bodyPr>
          <a:lstStyle/>
          <a:p>
            <a:r>
              <a:rPr lang="cs-CZ" dirty="0"/>
              <a:t>Klid!</a:t>
            </a:r>
          </a:p>
          <a:p>
            <a:r>
              <a:rPr lang="cs-CZ" dirty="0"/>
              <a:t>I když s komentáři recenzentů </a:t>
            </a:r>
            <a:r>
              <a:rPr lang="cs-CZ" dirty="0" smtClean="0"/>
              <a:t>(</a:t>
            </a:r>
            <a:r>
              <a:rPr lang="cs-CZ" dirty="0"/>
              <a:t>a rozhodnutím editora) </a:t>
            </a:r>
            <a:r>
              <a:rPr lang="cs-CZ" dirty="0" smtClean="0"/>
              <a:t>nesouhlasíte</a:t>
            </a:r>
            <a:r>
              <a:rPr lang="cs-CZ" dirty="0"/>
              <a:t>, nehádat se</a:t>
            </a:r>
          </a:p>
          <a:p>
            <a:r>
              <a:rPr lang="cs-CZ" dirty="0"/>
              <a:t>Upravit článek podle komentářů </a:t>
            </a:r>
            <a:r>
              <a:rPr lang="cs-CZ" dirty="0" smtClean="0"/>
              <a:t>(které vám přijdou smysluplné) a </a:t>
            </a:r>
            <a:r>
              <a:rPr lang="cs-CZ" dirty="0"/>
              <a:t>zkusit jiný časopis </a:t>
            </a:r>
          </a:p>
          <a:p>
            <a:pPr lvl="1"/>
            <a:r>
              <a:rPr lang="cs-CZ" dirty="0"/>
              <a:t>nezapomenout změnit </a:t>
            </a:r>
            <a:r>
              <a:rPr lang="cs-CZ" dirty="0" smtClean="0"/>
              <a:t>styl </a:t>
            </a:r>
            <a:r>
              <a:rPr lang="cs-CZ" dirty="0"/>
              <a:t>podle nového časopisu</a:t>
            </a:r>
          </a:p>
          <a:p>
            <a:r>
              <a:rPr lang="cs-CZ" dirty="0"/>
              <a:t>Pokud jsou recenze obzvlášť kritické </a:t>
            </a:r>
            <a:r>
              <a:rPr lang="cs-CZ" dirty="0" smtClean="0"/>
              <a:t>(a oprávněně kritické) a </a:t>
            </a:r>
            <a:r>
              <a:rPr lang="cs-CZ" dirty="0"/>
              <a:t>vyžadují velké změny, zvážit, zda se další práce na daném článku vyplatí! </a:t>
            </a:r>
          </a:p>
          <a:p>
            <a:endParaRPr lang="cs-CZ" dirty="0"/>
          </a:p>
        </p:txBody>
      </p:sp>
      <p:sp>
        <p:nvSpPr>
          <p:cNvPr id="9" name="Volný tvar 8"/>
          <p:cNvSpPr/>
          <p:nvPr/>
        </p:nvSpPr>
        <p:spPr>
          <a:xfrm>
            <a:off x="7563606" y="1556792"/>
            <a:ext cx="1472890" cy="910522"/>
          </a:xfrm>
          <a:custGeom>
            <a:avLst/>
            <a:gdLst>
              <a:gd name="connsiteX0" fmla="*/ 0 w 1101633"/>
              <a:gd name="connsiteY0" fmla="*/ 67104 h 671038"/>
              <a:gd name="connsiteX1" fmla="*/ 67104 w 1101633"/>
              <a:gd name="connsiteY1" fmla="*/ 0 h 671038"/>
              <a:gd name="connsiteX2" fmla="*/ 1034529 w 1101633"/>
              <a:gd name="connsiteY2" fmla="*/ 0 h 671038"/>
              <a:gd name="connsiteX3" fmla="*/ 1101633 w 1101633"/>
              <a:gd name="connsiteY3" fmla="*/ 67104 h 671038"/>
              <a:gd name="connsiteX4" fmla="*/ 1101633 w 1101633"/>
              <a:gd name="connsiteY4" fmla="*/ 603934 h 671038"/>
              <a:gd name="connsiteX5" fmla="*/ 1034529 w 1101633"/>
              <a:gd name="connsiteY5" fmla="*/ 671038 h 671038"/>
              <a:gd name="connsiteX6" fmla="*/ 67104 w 1101633"/>
              <a:gd name="connsiteY6" fmla="*/ 671038 h 671038"/>
              <a:gd name="connsiteX7" fmla="*/ 0 w 1101633"/>
              <a:gd name="connsiteY7" fmla="*/ 603934 h 671038"/>
              <a:gd name="connsiteX8" fmla="*/ 0 w 1101633"/>
              <a:gd name="connsiteY8" fmla="*/ 67104 h 6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71038">
                <a:moveTo>
                  <a:pt x="0" y="67104"/>
                </a:moveTo>
                <a:cubicBezTo>
                  <a:pt x="0" y="30043"/>
                  <a:pt x="30043" y="0"/>
                  <a:pt x="67104" y="0"/>
                </a:cubicBezTo>
                <a:lnTo>
                  <a:pt x="1034529" y="0"/>
                </a:lnTo>
                <a:cubicBezTo>
                  <a:pt x="1071590" y="0"/>
                  <a:pt x="1101633" y="30043"/>
                  <a:pt x="1101633" y="67104"/>
                </a:cubicBezTo>
                <a:lnTo>
                  <a:pt x="1101633" y="603934"/>
                </a:lnTo>
                <a:cubicBezTo>
                  <a:pt x="1101633" y="640995"/>
                  <a:pt x="1071590" y="671038"/>
                  <a:pt x="1034529" y="671038"/>
                </a:cubicBezTo>
                <a:lnTo>
                  <a:pt x="67104" y="671038"/>
                </a:lnTo>
                <a:cubicBezTo>
                  <a:pt x="30043" y="671038"/>
                  <a:pt x="0" y="640995"/>
                  <a:pt x="0" y="603934"/>
                </a:cubicBezTo>
                <a:lnTo>
                  <a:pt x="0" y="6710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44" tIns="28544" rIns="28544" bIns="28544"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10" name="Volný tvar 9"/>
          <p:cNvSpPr/>
          <p:nvPr/>
        </p:nvSpPr>
        <p:spPr>
          <a:xfrm>
            <a:off x="7563606" y="2639932"/>
            <a:ext cx="1472890" cy="907502"/>
          </a:xfrm>
          <a:custGeom>
            <a:avLst/>
            <a:gdLst>
              <a:gd name="connsiteX0" fmla="*/ 0 w 1101633"/>
              <a:gd name="connsiteY0" fmla="*/ 79310 h 793104"/>
              <a:gd name="connsiteX1" fmla="*/ 79310 w 1101633"/>
              <a:gd name="connsiteY1" fmla="*/ 0 h 793104"/>
              <a:gd name="connsiteX2" fmla="*/ 1022323 w 1101633"/>
              <a:gd name="connsiteY2" fmla="*/ 0 h 793104"/>
              <a:gd name="connsiteX3" fmla="*/ 1101633 w 1101633"/>
              <a:gd name="connsiteY3" fmla="*/ 79310 h 793104"/>
              <a:gd name="connsiteX4" fmla="*/ 1101633 w 1101633"/>
              <a:gd name="connsiteY4" fmla="*/ 713794 h 793104"/>
              <a:gd name="connsiteX5" fmla="*/ 1022323 w 1101633"/>
              <a:gd name="connsiteY5" fmla="*/ 793104 h 793104"/>
              <a:gd name="connsiteX6" fmla="*/ 79310 w 1101633"/>
              <a:gd name="connsiteY6" fmla="*/ 793104 h 793104"/>
              <a:gd name="connsiteX7" fmla="*/ 0 w 1101633"/>
              <a:gd name="connsiteY7" fmla="*/ 713794 h 793104"/>
              <a:gd name="connsiteX8" fmla="*/ 0 w 1101633"/>
              <a:gd name="connsiteY8" fmla="*/ 79310 h 7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93104">
                <a:moveTo>
                  <a:pt x="0" y="79310"/>
                </a:moveTo>
                <a:cubicBezTo>
                  <a:pt x="0" y="35508"/>
                  <a:pt x="35508" y="0"/>
                  <a:pt x="79310" y="0"/>
                </a:cubicBezTo>
                <a:lnTo>
                  <a:pt x="1022323" y="0"/>
                </a:lnTo>
                <a:cubicBezTo>
                  <a:pt x="1066125" y="0"/>
                  <a:pt x="1101633" y="35508"/>
                  <a:pt x="1101633" y="79310"/>
                </a:cubicBezTo>
                <a:lnTo>
                  <a:pt x="1101633" y="713794"/>
                </a:lnTo>
                <a:cubicBezTo>
                  <a:pt x="1101633" y="757596"/>
                  <a:pt x="1066125" y="793104"/>
                  <a:pt x="1022323" y="793104"/>
                </a:cubicBezTo>
                <a:lnTo>
                  <a:pt x="79310" y="793104"/>
                </a:lnTo>
                <a:cubicBezTo>
                  <a:pt x="35508" y="793104"/>
                  <a:pt x="0" y="757596"/>
                  <a:pt x="0" y="713794"/>
                </a:cubicBezTo>
                <a:lnTo>
                  <a:pt x="0" y="79310"/>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19" tIns="32119" rIns="32119" bIns="32119" numCol="1" spcCol="1270" anchor="ctr" anchorCtr="0">
            <a:noAutofit/>
          </a:bodyPr>
          <a:lstStyle/>
          <a:p>
            <a:pPr lvl="0" algn="ctr" defTabSz="622300">
              <a:lnSpc>
                <a:spcPct val="90000"/>
              </a:lnSpc>
              <a:spcBef>
                <a:spcPct val="0"/>
              </a:spcBef>
              <a:spcAft>
                <a:spcPct val="35000"/>
              </a:spcAft>
            </a:pPr>
            <a:r>
              <a:rPr lang="cs-CZ" sz="1400" kern="1200" dirty="0" smtClean="0"/>
              <a:t>Velké změny</a:t>
            </a:r>
          </a:p>
          <a:p>
            <a:pPr lvl="0" algn="ctr" defTabSz="622300">
              <a:lnSpc>
                <a:spcPct val="90000"/>
              </a:lnSpc>
              <a:spcBef>
                <a:spcPct val="0"/>
              </a:spcBef>
              <a:spcAft>
                <a:spcPct val="35000"/>
              </a:spcAft>
            </a:pPr>
            <a:r>
              <a:rPr lang="cs-CZ" sz="1400" kern="1200" dirty="0" smtClean="0"/>
              <a:t>(</a:t>
            </a:r>
            <a:r>
              <a:rPr lang="cs-CZ" sz="1400" i="1" kern="1200" dirty="0" smtClean="0"/>
              <a:t>major </a:t>
            </a:r>
            <a:r>
              <a:rPr lang="cs-CZ" sz="1400" i="1" kern="1200" dirty="0" err="1" smtClean="0"/>
              <a:t>revisions</a:t>
            </a:r>
            <a:r>
              <a:rPr lang="cs-CZ" sz="1400" kern="1200" dirty="0" smtClean="0"/>
              <a:t>)</a:t>
            </a:r>
            <a:endParaRPr lang="cs-CZ" sz="1400" kern="1200" dirty="0"/>
          </a:p>
        </p:txBody>
      </p:sp>
      <p:sp>
        <p:nvSpPr>
          <p:cNvPr id="11" name="Volný tvar 10"/>
          <p:cNvSpPr/>
          <p:nvPr/>
        </p:nvSpPr>
        <p:spPr>
          <a:xfrm>
            <a:off x="7596336" y="3742489"/>
            <a:ext cx="1440160" cy="885065"/>
          </a:xfrm>
          <a:custGeom>
            <a:avLst/>
            <a:gdLst>
              <a:gd name="connsiteX0" fmla="*/ 0 w 1101633"/>
              <a:gd name="connsiteY0" fmla="*/ 75109 h 751093"/>
              <a:gd name="connsiteX1" fmla="*/ 75109 w 1101633"/>
              <a:gd name="connsiteY1" fmla="*/ 0 h 751093"/>
              <a:gd name="connsiteX2" fmla="*/ 1026524 w 1101633"/>
              <a:gd name="connsiteY2" fmla="*/ 0 h 751093"/>
              <a:gd name="connsiteX3" fmla="*/ 1101633 w 1101633"/>
              <a:gd name="connsiteY3" fmla="*/ 75109 h 751093"/>
              <a:gd name="connsiteX4" fmla="*/ 1101633 w 1101633"/>
              <a:gd name="connsiteY4" fmla="*/ 675984 h 751093"/>
              <a:gd name="connsiteX5" fmla="*/ 1026524 w 1101633"/>
              <a:gd name="connsiteY5" fmla="*/ 751093 h 751093"/>
              <a:gd name="connsiteX6" fmla="*/ 75109 w 1101633"/>
              <a:gd name="connsiteY6" fmla="*/ 751093 h 751093"/>
              <a:gd name="connsiteX7" fmla="*/ 0 w 1101633"/>
              <a:gd name="connsiteY7" fmla="*/ 675984 h 751093"/>
              <a:gd name="connsiteX8" fmla="*/ 0 w 1101633"/>
              <a:gd name="connsiteY8" fmla="*/ 75109 h 7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51093">
                <a:moveTo>
                  <a:pt x="0" y="75109"/>
                </a:moveTo>
                <a:cubicBezTo>
                  <a:pt x="0" y="33627"/>
                  <a:pt x="33627" y="0"/>
                  <a:pt x="75109" y="0"/>
                </a:cubicBezTo>
                <a:lnTo>
                  <a:pt x="1026524" y="0"/>
                </a:lnTo>
                <a:cubicBezTo>
                  <a:pt x="1068006" y="0"/>
                  <a:pt x="1101633" y="33627"/>
                  <a:pt x="1101633" y="75109"/>
                </a:cubicBezTo>
                <a:lnTo>
                  <a:pt x="1101633" y="675984"/>
                </a:lnTo>
                <a:cubicBezTo>
                  <a:pt x="1101633" y="717466"/>
                  <a:pt x="1068006" y="751093"/>
                  <a:pt x="1026524" y="751093"/>
                </a:cubicBezTo>
                <a:lnTo>
                  <a:pt x="75109" y="751093"/>
                </a:lnTo>
                <a:cubicBezTo>
                  <a:pt x="33627" y="751093"/>
                  <a:pt x="0" y="717466"/>
                  <a:pt x="0" y="675984"/>
                </a:cubicBezTo>
                <a:lnTo>
                  <a:pt x="0" y="75109"/>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89" tIns="30889" rIns="30889" bIns="30889" numCol="1" spcCol="1270" anchor="ctr" anchorCtr="0">
            <a:noAutofit/>
          </a:bodyPr>
          <a:lstStyle/>
          <a:p>
            <a:pPr lvl="0" algn="ctr" defTabSz="622300">
              <a:lnSpc>
                <a:spcPct val="90000"/>
              </a:lnSpc>
              <a:spcBef>
                <a:spcPct val="0"/>
              </a:spcBef>
              <a:spcAft>
                <a:spcPct val="35000"/>
              </a:spcAft>
            </a:pPr>
            <a:r>
              <a:rPr lang="cs-CZ" sz="1400" kern="1200" dirty="0" smtClean="0"/>
              <a:t>Menší změny</a:t>
            </a:r>
          </a:p>
          <a:p>
            <a:pPr lvl="0" algn="ctr" defTabSz="622300">
              <a:lnSpc>
                <a:spcPct val="90000"/>
              </a:lnSpc>
              <a:spcBef>
                <a:spcPct val="0"/>
              </a:spcBef>
              <a:spcAft>
                <a:spcPct val="35000"/>
              </a:spcAft>
            </a:pPr>
            <a:r>
              <a:rPr lang="cs-CZ" sz="1400" kern="1200" dirty="0" smtClean="0"/>
              <a:t>(</a:t>
            </a:r>
            <a:r>
              <a:rPr lang="cs-CZ" sz="1400" i="1" kern="1200" dirty="0" smtClean="0"/>
              <a:t>minor </a:t>
            </a:r>
            <a:r>
              <a:rPr lang="cs-CZ" sz="1400" i="1" kern="1200" dirty="0" err="1" smtClean="0"/>
              <a:t>revisions</a:t>
            </a:r>
            <a:r>
              <a:rPr lang="cs-CZ" sz="1400" kern="1200" dirty="0" smtClean="0"/>
              <a:t>)</a:t>
            </a:r>
            <a:endParaRPr lang="cs-CZ" sz="1400" kern="1200" dirty="0"/>
          </a:p>
        </p:txBody>
      </p:sp>
      <p:sp>
        <p:nvSpPr>
          <p:cNvPr id="12" name="Volný tvar 11"/>
          <p:cNvSpPr/>
          <p:nvPr/>
        </p:nvSpPr>
        <p:spPr>
          <a:xfrm>
            <a:off x="7596336" y="4843578"/>
            <a:ext cx="1440160" cy="885065"/>
          </a:xfrm>
          <a:custGeom>
            <a:avLst/>
            <a:gdLst>
              <a:gd name="connsiteX0" fmla="*/ 0 w 1101633"/>
              <a:gd name="connsiteY0" fmla="*/ 64518 h 645177"/>
              <a:gd name="connsiteX1" fmla="*/ 64518 w 1101633"/>
              <a:gd name="connsiteY1" fmla="*/ 0 h 645177"/>
              <a:gd name="connsiteX2" fmla="*/ 1037115 w 1101633"/>
              <a:gd name="connsiteY2" fmla="*/ 0 h 645177"/>
              <a:gd name="connsiteX3" fmla="*/ 1101633 w 1101633"/>
              <a:gd name="connsiteY3" fmla="*/ 64518 h 645177"/>
              <a:gd name="connsiteX4" fmla="*/ 1101633 w 1101633"/>
              <a:gd name="connsiteY4" fmla="*/ 580659 h 645177"/>
              <a:gd name="connsiteX5" fmla="*/ 1037115 w 1101633"/>
              <a:gd name="connsiteY5" fmla="*/ 645177 h 645177"/>
              <a:gd name="connsiteX6" fmla="*/ 64518 w 1101633"/>
              <a:gd name="connsiteY6" fmla="*/ 645177 h 645177"/>
              <a:gd name="connsiteX7" fmla="*/ 0 w 1101633"/>
              <a:gd name="connsiteY7" fmla="*/ 580659 h 645177"/>
              <a:gd name="connsiteX8" fmla="*/ 0 w 1101633"/>
              <a:gd name="connsiteY8" fmla="*/ 64518 h 6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45177">
                <a:moveTo>
                  <a:pt x="0" y="64518"/>
                </a:moveTo>
                <a:cubicBezTo>
                  <a:pt x="0" y="28886"/>
                  <a:pt x="28886" y="0"/>
                  <a:pt x="64518" y="0"/>
                </a:cubicBezTo>
                <a:lnTo>
                  <a:pt x="1037115" y="0"/>
                </a:lnTo>
                <a:cubicBezTo>
                  <a:pt x="1072747" y="0"/>
                  <a:pt x="1101633" y="28886"/>
                  <a:pt x="1101633" y="64518"/>
                </a:cubicBezTo>
                <a:lnTo>
                  <a:pt x="1101633" y="580659"/>
                </a:lnTo>
                <a:cubicBezTo>
                  <a:pt x="1101633" y="616291"/>
                  <a:pt x="1072747" y="645177"/>
                  <a:pt x="1037115" y="645177"/>
                </a:cubicBezTo>
                <a:lnTo>
                  <a:pt x="64518" y="645177"/>
                </a:lnTo>
                <a:cubicBezTo>
                  <a:pt x="28886" y="645177"/>
                  <a:pt x="0" y="616291"/>
                  <a:pt x="0" y="580659"/>
                </a:cubicBezTo>
                <a:lnTo>
                  <a:pt x="0" y="64518"/>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597" tIns="31597" rIns="31597" bIns="31597" numCol="1" spcCol="1270" anchor="ctr" anchorCtr="0">
            <a:noAutofit/>
          </a:bodyPr>
          <a:lstStyle/>
          <a:p>
            <a:pPr lvl="0" algn="ctr" defTabSz="889000">
              <a:lnSpc>
                <a:spcPct val="90000"/>
              </a:lnSpc>
              <a:spcBef>
                <a:spcPct val="0"/>
              </a:spcBef>
              <a:spcAft>
                <a:spcPct val="35000"/>
              </a:spcAft>
            </a:pPr>
            <a:r>
              <a:rPr lang="cs-CZ" sz="2400" b="1" kern="1200" dirty="0" smtClean="0"/>
              <a:t>Přijetí</a:t>
            </a:r>
            <a:endParaRPr lang="cs-CZ" sz="1600" b="1" kern="1200" dirty="0"/>
          </a:p>
        </p:txBody>
      </p:sp>
    </p:spTree>
    <p:extLst>
      <p:ext uri="{BB962C8B-B14F-4D97-AF65-F5344CB8AC3E}">
        <p14:creationId xmlns:p14="http://schemas.microsoft.com/office/powerpoint/2010/main" val="2467245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Rozhodnutí: </a:t>
            </a:r>
            <a:r>
              <a:rPr lang="cs-CZ" dirty="0" err="1" smtClean="0"/>
              <a:t>Revisions</a:t>
            </a:r>
            <a:endParaRPr lang="cs-CZ" dirty="0"/>
          </a:p>
        </p:txBody>
      </p:sp>
      <p:sp>
        <p:nvSpPr>
          <p:cNvPr id="3" name="Zástupný symbol pro obsah 2"/>
          <p:cNvSpPr>
            <a:spLocks noGrp="1"/>
          </p:cNvSpPr>
          <p:nvPr>
            <p:ph idx="1"/>
          </p:nvPr>
        </p:nvSpPr>
        <p:spPr>
          <a:xfrm>
            <a:off x="457200" y="1600201"/>
            <a:ext cx="6995120" cy="4853135"/>
          </a:xfrm>
        </p:spPr>
        <p:txBody>
          <a:bodyPr>
            <a:normAutofit/>
          </a:bodyPr>
          <a:lstStyle/>
          <a:p>
            <a:r>
              <a:rPr lang="cs-CZ" dirty="0"/>
              <a:t>Předělání na základě komentářů recenzentů</a:t>
            </a:r>
          </a:p>
          <a:p>
            <a:pPr lvl="1"/>
            <a:r>
              <a:rPr lang="cs-CZ" dirty="0"/>
              <a:t>ne všechny je nutné zapracovat</a:t>
            </a:r>
          </a:p>
          <a:p>
            <a:pPr lvl="1"/>
            <a:r>
              <a:rPr lang="cs-CZ" dirty="0"/>
              <a:t>i komentáře, se kterými nesouhlasíte, jsou pro vás cenné – naznačují, že daná část článku není dostatečně jasná a je potřeba ji lépe </a:t>
            </a:r>
            <a:r>
              <a:rPr lang="cs-CZ" dirty="0" smtClean="0"/>
              <a:t>popsat</a:t>
            </a:r>
          </a:p>
          <a:p>
            <a:r>
              <a:rPr lang="cs-CZ" dirty="0" smtClean="0"/>
              <a:t>Major x minor </a:t>
            </a:r>
            <a:r>
              <a:rPr lang="cs-CZ" dirty="0" err="1" smtClean="0"/>
              <a:t>revision</a:t>
            </a:r>
            <a:endParaRPr lang="cs-CZ" dirty="0" smtClean="0"/>
          </a:p>
          <a:p>
            <a:pPr lvl="1"/>
            <a:r>
              <a:rPr lang="cs-CZ" dirty="0" smtClean="0"/>
              <a:t>Nenechat se zmást pojmy</a:t>
            </a:r>
            <a:endParaRPr lang="cs-CZ" dirty="0"/>
          </a:p>
          <a:p>
            <a:pPr marL="0" lvl="0" indent="0">
              <a:buNone/>
            </a:pPr>
            <a:endParaRPr lang="cs-CZ" dirty="0" smtClean="0"/>
          </a:p>
          <a:p>
            <a:pPr lvl="0"/>
            <a:endParaRPr lang="cs-CZ" dirty="0"/>
          </a:p>
          <a:p>
            <a:endParaRPr lang="cs-CZ" dirty="0"/>
          </a:p>
        </p:txBody>
      </p:sp>
      <p:sp>
        <p:nvSpPr>
          <p:cNvPr id="9" name="Volný tvar 8"/>
          <p:cNvSpPr/>
          <p:nvPr/>
        </p:nvSpPr>
        <p:spPr>
          <a:xfrm>
            <a:off x="7563606" y="1556792"/>
            <a:ext cx="1472890" cy="910522"/>
          </a:xfrm>
          <a:custGeom>
            <a:avLst/>
            <a:gdLst>
              <a:gd name="connsiteX0" fmla="*/ 0 w 1101633"/>
              <a:gd name="connsiteY0" fmla="*/ 67104 h 671038"/>
              <a:gd name="connsiteX1" fmla="*/ 67104 w 1101633"/>
              <a:gd name="connsiteY1" fmla="*/ 0 h 671038"/>
              <a:gd name="connsiteX2" fmla="*/ 1034529 w 1101633"/>
              <a:gd name="connsiteY2" fmla="*/ 0 h 671038"/>
              <a:gd name="connsiteX3" fmla="*/ 1101633 w 1101633"/>
              <a:gd name="connsiteY3" fmla="*/ 67104 h 671038"/>
              <a:gd name="connsiteX4" fmla="*/ 1101633 w 1101633"/>
              <a:gd name="connsiteY4" fmla="*/ 603934 h 671038"/>
              <a:gd name="connsiteX5" fmla="*/ 1034529 w 1101633"/>
              <a:gd name="connsiteY5" fmla="*/ 671038 h 671038"/>
              <a:gd name="connsiteX6" fmla="*/ 67104 w 1101633"/>
              <a:gd name="connsiteY6" fmla="*/ 671038 h 671038"/>
              <a:gd name="connsiteX7" fmla="*/ 0 w 1101633"/>
              <a:gd name="connsiteY7" fmla="*/ 603934 h 671038"/>
              <a:gd name="connsiteX8" fmla="*/ 0 w 1101633"/>
              <a:gd name="connsiteY8" fmla="*/ 67104 h 6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71038">
                <a:moveTo>
                  <a:pt x="0" y="67104"/>
                </a:moveTo>
                <a:cubicBezTo>
                  <a:pt x="0" y="30043"/>
                  <a:pt x="30043" y="0"/>
                  <a:pt x="67104" y="0"/>
                </a:cubicBezTo>
                <a:lnTo>
                  <a:pt x="1034529" y="0"/>
                </a:lnTo>
                <a:cubicBezTo>
                  <a:pt x="1071590" y="0"/>
                  <a:pt x="1101633" y="30043"/>
                  <a:pt x="1101633" y="67104"/>
                </a:cubicBezTo>
                <a:lnTo>
                  <a:pt x="1101633" y="603934"/>
                </a:lnTo>
                <a:cubicBezTo>
                  <a:pt x="1101633" y="640995"/>
                  <a:pt x="1071590" y="671038"/>
                  <a:pt x="1034529" y="671038"/>
                </a:cubicBezTo>
                <a:lnTo>
                  <a:pt x="67104" y="671038"/>
                </a:lnTo>
                <a:cubicBezTo>
                  <a:pt x="30043" y="671038"/>
                  <a:pt x="0" y="640995"/>
                  <a:pt x="0" y="603934"/>
                </a:cubicBezTo>
                <a:lnTo>
                  <a:pt x="0" y="67104"/>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44" tIns="28544" rIns="28544" bIns="28544"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12" name="Volný tvar 11"/>
          <p:cNvSpPr/>
          <p:nvPr/>
        </p:nvSpPr>
        <p:spPr>
          <a:xfrm>
            <a:off x="7596336" y="4843578"/>
            <a:ext cx="1440160" cy="885065"/>
          </a:xfrm>
          <a:custGeom>
            <a:avLst/>
            <a:gdLst>
              <a:gd name="connsiteX0" fmla="*/ 0 w 1101633"/>
              <a:gd name="connsiteY0" fmla="*/ 64518 h 645177"/>
              <a:gd name="connsiteX1" fmla="*/ 64518 w 1101633"/>
              <a:gd name="connsiteY1" fmla="*/ 0 h 645177"/>
              <a:gd name="connsiteX2" fmla="*/ 1037115 w 1101633"/>
              <a:gd name="connsiteY2" fmla="*/ 0 h 645177"/>
              <a:gd name="connsiteX3" fmla="*/ 1101633 w 1101633"/>
              <a:gd name="connsiteY3" fmla="*/ 64518 h 645177"/>
              <a:gd name="connsiteX4" fmla="*/ 1101633 w 1101633"/>
              <a:gd name="connsiteY4" fmla="*/ 580659 h 645177"/>
              <a:gd name="connsiteX5" fmla="*/ 1037115 w 1101633"/>
              <a:gd name="connsiteY5" fmla="*/ 645177 h 645177"/>
              <a:gd name="connsiteX6" fmla="*/ 64518 w 1101633"/>
              <a:gd name="connsiteY6" fmla="*/ 645177 h 645177"/>
              <a:gd name="connsiteX7" fmla="*/ 0 w 1101633"/>
              <a:gd name="connsiteY7" fmla="*/ 580659 h 645177"/>
              <a:gd name="connsiteX8" fmla="*/ 0 w 1101633"/>
              <a:gd name="connsiteY8" fmla="*/ 64518 h 6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45177">
                <a:moveTo>
                  <a:pt x="0" y="64518"/>
                </a:moveTo>
                <a:cubicBezTo>
                  <a:pt x="0" y="28886"/>
                  <a:pt x="28886" y="0"/>
                  <a:pt x="64518" y="0"/>
                </a:cubicBezTo>
                <a:lnTo>
                  <a:pt x="1037115" y="0"/>
                </a:lnTo>
                <a:cubicBezTo>
                  <a:pt x="1072747" y="0"/>
                  <a:pt x="1101633" y="28886"/>
                  <a:pt x="1101633" y="64518"/>
                </a:cubicBezTo>
                <a:lnTo>
                  <a:pt x="1101633" y="580659"/>
                </a:lnTo>
                <a:cubicBezTo>
                  <a:pt x="1101633" y="616291"/>
                  <a:pt x="1072747" y="645177"/>
                  <a:pt x="1037115" y="645177"/>
                </a:cubicBezTo>
                <a:lnTo>
                  <a:pt x="64518" y="645177"/>
                </a:lnTo>
                <a:cubicBezTo>
                  <a:pt x="28886" y="645177"/>
                  <a:pt x="0" y="616291"/>
                  <a:pt x="0" y="580659"/>
                </a:cubicBezTo>
                <a:lnTo>
                  <a:pt x="0" y="64518"/>
                </a:lnTo>
                <a:close/>
              </a:path>
            </a:pathLst>
          </a:custGeom>
          <a:solidFill>
            <a:schemeClr val="accent3">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597" tIns="31597" rIns="31597" bIns="31597" numCol="1" spcCol="1270" anchor="ctr" anchorCtr="0">
            <a:noAutofit/>
          </a:bodyPr>
          <a:lstStyle/>
          <a:p>
            <a:pPr lvl="0" algn="ctr" defTabSz="889000">
              <a:lnSpc>
                <a:spcPct val="90000"/>
              </a:lnSpc>
              <a:spcBef>
                <a:spcPct val="0"/>
              </a:spcBef>
              <a:spcAft>
                <a:spcPct val="35000"/>
              </a:spcAft>
            </a:pPr>
            <a:r>
              <a:rPr lang="cs-CZ" sz="2400" b="1" kern="1200" dirty="0" smtClean="0"/>
              <a:t>Přijetí</a:t>
            </a:r>
            <a:endParaRPr lang="cs-CZ" sz="1600" b="1" kern="1200" dirty="0"/>
          </a:p>
        </p:txBody>
      </p:sp>
      <p:sp>
        <p:nvSpPr>
          <p:cNvPr id="8" name="Volný tvar 7"/>
          <p:cNvSpPr/>
          <p:nvPr/>
        </p:nvSpPr>
        <p:spPr>
          <a:xfrm>
            <a:off x="7563606" y="2639932"/>
            <a:ext cx="1472890" cy="907502"/>
          </a:xfrm>
          <a:custGeom>
            <a:avLst/>
            <a:gdLst>
              <a:gd name="connsiteX0" fmla="*/ 0 w 1101633"/>
              <a:gd name="connsiteY0" fmla="*/ 79310 h 793104"/>
              <a:gd name="connsiteX1" fmla="*/ 79310 w 1101633"/>
              <a:gd name="connsiteY1" fmla="*/ 0 h 793104"/>
              <a:gd name="connsiteX2" fmla="*/ 1022323 w 1101633"/>
              <a:gd name="connsiteY2" fmla="*/ 0 h 793104"/>
              <a:gd name="connsiteX3" fmla="*/ 1101633 w 1101633"/>
              <a:gd name="connsiteY3" fmla="*/ 79310 h 793104"/>
              <a:gd name="connsiteX4" fmla="*/ 1101633 w 1101633"/>
              <a:gd name="connsiteY4" fmla="*/ 713794 h 793104"/>
              <a:gd name="connsiteX5" fmla="*/ 1022323 w 1101633"/>
              <a:gd name="connsiteY5" fmla="*/ 793104 h 793104"/>
              <a:gd name="connsiteX6" fmla="*/ 79310 w 1101633"/>
              <a:gd name="connsiteY6" fmla="*/ 793104 h 793104"/>
              <a:gd name="connsiteX7" fmla="*/ 0 w 1101633"/>
              <a:gd name="connsiteY7" fmla="*/ 713794 h 793104"/>
              <a:gd name="connsiteX8" fmla="*/ 0 w 1101633"/>
              <a:gd name="connsiteY8" fmla="*/ 79310 h 7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93104">
                <a:moveTo>
                  <a:pt x="0" y="79310"/>
                </a:moveTo>
                <a:cubicBezTo>
                  <a:pt x="0" y="35508"/>
                  <a:pt x="35508" y="0"/>
                  <a:pt x="79310" y="0"/>
                </a:cubicBezTo>
                <a:lnTo>
                  <a:pt x="1022323" y="0"/>
                </a:lnTo>
                <a:cubicBezTo>
                  <a:pt x="1066125" y="0"/>
                  <a:pt x="1101633" y="35508"/>
                  <a:pt x="1101633" y="79310"/>
                </a:cubicBezTo>
                <a:lnTo>
                  <a:pt x="1101633" y="713794"/>
                </a:lnTo>
                <a:cubicBezTo>
                  <a:pt x="1101633" y="757596"/>
                  <a:pt x="1066125" y="793104"/>
                  <a:pt x="1022323" y="793104"/>
                </a:cubicBezTo>
                <a:lnTo>
                  <a:pt x="79310" y="793104"/>
                </a:lnTo>
                <a:cubicBezTo>
                  <a:pt x="35508" y="793104"/>
                  <a:pt x="0" y="757596"/>
                  <a:pt x="0" y="713794"/>
                </a:cubicBezTo>
                <a:lnTo>
                  <a:pt x="0" y="7931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19" tIns="32119" rIns="32119" bIns="32119" numCol="1" spcCol="1270" anchor="ctr" anchorCtr="0">
            <a:noAutofit/>
          </a:bodyPr>
          <a:lstStyle/>
          <a:p>
            <a:pPr lvl="0" algn="ctr" defTabSz="622300">
              <a:lnSpc>
                <a:spcPct val="90000"/>
              </a:lnSpc>
              <a:spcBef>
                <a:spcPct val="0"/>
              </a:spcBef>
              <a:spcAft>
                <a:spcPct val="35000"/>
              </a:spcAft>
            </a:pPr>
            <a:r>
              <a:rPr lang="cs-CZ" sz="1400" kern="1200" dirty="0" smtClean="0"/>
              <a:t>Velké změny</a:t>
            </a:r>
          </a:p>
          <a:p>
            <a:pPr lvl="0" algn="ctr" defTabSz="622300">
              <a:lnSpc>
                <a:spcPct val="90000"/>
              </a:lnSpc>
              <a:spcBef>
                <a:spcPct val="0"/>
              </a:spcBef>
              <a:spcAft>
                <a:spcPct val="35000"/>
              </a:spcAft>
            </a:pPr>
            <a:r>
              <a:rPr lang="cs-CZ" sz="1400" kern="1200" dirty="0" smtClean="0"/>
              <a:t>(</a:t>
            </a:r>
            <a:r>
              <a:rPr lang="cs-CZ" sz="1400" i="1" kern="1200" dirty="0" smtClean="0"/>
              <a:t>major </a:t>
            </a:r>
            <a:r>
              <a:rPr lang="cs-CZ" sz="1400" i="1" kern="1200" dirty="0" err="1" smtClean="0"/>
              <a:t>revisions</a:t>
            </a:r>
            <a:r>
              <a:rPr lang="cs-CZ" sz="1400" kern="1200" dirty="0" smtClean="0"/>
              <a:t>)</a:t>
            </a:r>
            <a:endParaRPr lang="cs-CZ" sz="1400" kern="1200" dirty="0"/>
          </a:p>
        </p:txBody>
      </p:sp>
      <p:sp>
        <p:nvSpPr>
          <p:cNvPr id="13" name="Volný tvar 12"/>
          <p:cNvSpPr/>
          <p:nvPr/>
        </p:nvSpPr>
        <p:spPr>
          <a:xfrm>
            <a:off x="7596336" y="3742489"/>
            <a:ext cx="1440160" cy="885065"/>
          </a:xfrm>
          <a:custGeom>
            <a:avLst/>
            <a:gdLst>
              <a:gd name="connsiteX0" fmla="*/ 0 w 1101633"/>
              <a:gd name="connsiteY0" fmla="*/ 75109 h 751093"/>
              <a:gd name="connsiteX1" fmla="*/ 75109 w 1101633"/>
              <a:gd name="connsiteY1" fmla="*/ 0 h 751093"/>
              <a:gd name="connsiteX2" fmla="*/ 1026524 w 1101633"/>
              <a:gd name="connsiteY2" fmla="*/ 0 h 751093"/>
              <a:gd name="connsiteX3" fmla="*/ 1101633 w 1101633"/>
              <a:gd name="connsiteY3" fmla="*/ 75109 h 751093"/>
              <a:gd name="connsiteX4" fmla="*/ 1101633 w 1101633"/>
              <a:gd name="connsiteY4" fmla="*/ 675984 h 751093"/>
              <a:gd name="connsiteX5" fmla="*/ 1026524 w 1101633"/>
              <a:gd name="connsiteY5" fmla="*/ 751093 h 751093"/>
              <a:gd name="connsiteX6" fmla="*/ 75109 w 1101633"/>
              <a:gd name="connsiteY6" fmla="*/ 751093 h 751093"/>
              <a:gd name="connsiteX7" fmla="*/ 0 w 1101633"/>
              <a:gd name="connsiteY7" fmla="*/ 675984 h 751093"/>
              <a:gd name="connsiteX8" fmla="*/ 0 w 1101633"/>
              <a:gd name="connsiteY8" fmla="*/ 75109 h 7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51093">
                <a:moveTo>
                  <a:pt x="0" y="75109"/>
                </a:moveTo>
                <a:cubicBezTo>
                  <a:pt x="0" y="33627"/>
                  <a:pt x="33627" y="0"/>
                  <a:pt x="75109" y="0"/>
                </a:cubicBezTo>
                <a:lnTo>
                  <a:pt x="1026524" y="0"/>
                </a:lnTo>
                <a:cubicBezTo>
                  <a:pt x="1068006" y="0"/>
                  <a:pt x="1101633" y="33627"/>
                  <a:pt x="1101633" y="75109"/>
                </a:cubicBezTo>
                <a:lnTo>
                  <a:pt x="1101633" y="675984"/>
                </a:lnTo>
                <a:cubicBezTo>
                  <a:pt x="1101633" y="717466"/>
                  <a:pt x="1068006" y="751093"/>
                  <a:pt x="1026524" y="751093"/>
                </a:cubicBezTo>
                <a:lnTo>
                  <a:pt x="75109" y="751093"/>
                </a:lnTo>
                <a:cubicBezTo>
                  <a:pt x="33627" y="751093"/>
                  <a:pt x="0" y="717466"/>
                  <a:pt x="0" y="675984"/>
                </a:cubicBezTo>
                <a:lnTo>
                  <a:pt x="0" y="75109"/>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89" tIns="30889" rIns="30889" bIns="30889" numCol="1" spcCol="1270" anchor="ctr" anchorCtr="0">
            <a:noAutofit/>
          </a:bodyPr>
          <a:lstStyle/>
          <a:p>
            <a:pPr lvl="0" algn="ctr" defTabSz="622300">
              <a:lnSpc>
                <a:spcPct val="90000"/>
              </a:lnSpc>
              <a:spcBef>
                <a:spcPct val="0"/>
              </a:spcBef>
              <a:spcAft>
                <a:spcPct val="35000"/>
              </a:spcAft>
            </a:pPr>
            <a:r>
              <a:rPr lang="cs-CZ" sz="1400" kern="1200" dirty="0" smtClean="0"/>
              <a:t>Menší změny</a:t>
            </a:r>
          </a:p>
          <a:p>
            <a:pPr lvl="0" algn="ctr" defTabSz="622300">
              <a:lnSpc>
                <a:spcPct val="90000"/>
              </a:lnSpc>
              <a:spcBef>
                <a:spcPct val="0"/>
              </a:spcBef>
              <a:spcAft>
                <a:spcPct val="35000"/>
              </a:spcAft>
            </a:pPr>
            <a:r>
              <a:rPr lang="cs-CZ" sz="1400" kern="1200" dirty="0" smtClean="0"/>
              <a:t>(</a:t>
            </a:r>
            <a:r>
              <a:rPr lang="cs-CZ" sz="1400" i="1" kern="1200" dirty="0" smtClean="0"/>
              <a:t>minor </a:t>
            </a:r>
            <a:r>
              <a:rPr lang="cs-CZ" sz="1400" i="1" kern="1200" dirty="0" err="1" smtClean="0"/>
              <a:t>revisions</a:t>
            </a:r>
            <a:r>
              <a:rPr lang="cs-CZ" sz="1400" kern="1200" dirty="0" smtClean="0"/>
              <a:t>)</a:t>
            </a:r>
            <a:endParaRPr lang="cs-CZ" sz="1400" kern="1200" dirty="0"/>
          </a:p>
        </p:txBody>
      </p:sp>
    </p:spTree>
    <p:extLst>
      <p:ext uri="{BB962C8B-B14F-4D97-AF65-F5344CB8AC3E}">
        <p14:creationId xmlns:p14="http://schemas.microsoft.com/office/powerpoint/2010/main" val="3603806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Téma</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Asi jasné</a:t>
            </a:r>
            <a:r>
              <a:rPr lang="cs-CZ" dirty="0" smtClean="0">
                <a:sym typeface="Wingdings" panose="05000000000000000000" pitchFamily="2" charset="2"/>
              </a:rPr>
              <a:t> </a:t>
            </a:r>
          </a:p>
          <a:p>
            <a:endParaRPr lang="cs-CZ" dirty="0">
              <a:sym typeface="Wingdings" panose="05000000000000000000" pitchFamily="2" charset="2"/>
            </a:endParaRPr>
          </a:p>
          <a:p>
            <a:r>
              <a:rPr lang="cs-CZ" dirty="0" smtClean="0">
                <a:sym typeface="Wingdings" panose="05000000000000000000" pitchFamily="2" charset="2"/>
              </a:rPr>
              <a:t>Obecnější časopis x specifičtější</a:t>
            </a:r>
          </a:p>
          <a:p>
            <a:endParaRPr lang="cs-CZ" dirty="0">
              <a:sym typeface="Wingdings" panose="05000000000000000000" pitchFamily="2" charset="2"/>
            </a:endParaRPr>
          </a:p>
          <a:p>
            <a:r>
              <a:rPr lang="cs-CZ" dirty="0" smtClean="0">
                <a:sym typeface="Wingdings" panose="05000000000000000000" pitchFamily="2" charset="2"/>
              </a:rPr>
              <a:t>Jak hledat časopis</a:t>
            </a:r>
          </a:p>
          <a:p>
            <a:pPr lvl="1"/>
            <a:r>
              <a:rPr lang="cs-CZ" dirty="0" smtClean="0">
                <a:sym typeface="Wingdings" panose="05000000000000000000" pitchFamily="2" charset="2"/>
              </a:rPr>
              <a:t>Podívejte se, kde vyšly články, které sami citujete</a:t>
            </a:r>
          </a:p>
          <a:p>
            <a:pPr lvl="2"/>
            <a:r>
              <a:rPr lang="cs-CZ" dirty="0" smtClean="0">
                <a:sym typeface="Wingdings" panose="05000000000000000000" pitchFamily="2" charset="2"/>
              </a:rPr>
              <a:t>(pozor na </a:t>
            </a:r>
            <a:r>
              <a:rPr lang="cs-CZ" dirty="0" err="1" smtClean="0">
                <a:sym typeface="Wingdings" panose="05000000000000000000" pitchFamily="2" charset="2"/>
              </a:rPr>
              <a:t>special</a:t>
            </a:r>
            <a:r>
              <a:rPr lang="cs-CZ" dirty="0" smtClean="0">
                <a:sym typeface="Wingdings" panose="05000000000000000000" pitchFamily="2" charset="2"/>
              </a:rPr>
              <a:t> </a:t>
            </a:r>
            <a:r>
              <a:rPr lang="cs-CZ" dirty="0" err="1" smtClean="0">
                <a:sym typeface="Wingdings" panose="05000000000000000000" pitchFamily="2" charset="2"/>
              </a:rPr>
              <a:t>issues</a:t>
            </a:r>
            <a:r>
              <a:rPr lang="cs-CZ" dirty="0" smtClean="0">
                <a:sym typeface="Wingdings" panose="05000000000000000000" pitchFamily="2" charset="2"/>
              </a:rPr>
              <a:t>)</a:t>
            </a:r>
          </a:p>
          <a:p>
            <a:pPr lvl="1"/>
            <a:r>
              <a:rPr lang="cs-CZ" dirty="0" smtClean="0">
                <a:sym typeface="Wingdings" panose="05000000000000000000" pitchFamily="2" charset="2"/>
              </a:rPr>
              <a:t>Databáze (Web </a:t>
            </a:r>
            <a:r>
              <a:rPr lang="cs-CZ" dirty="0" err="1" smtClean="0">
                <a:sym typeface="Wingdings" panose="05000000000000000000" pitchFamily="2" charset="2"/>
              </a:rPr>
              <a:t>of</a:t>
            </a:r>
            <a:r>
              <a:rPr lang="cs-CZ" dirty="0" smtClean="0">
                <a:sym typeface="Wingdings" panose="05000000000000000000" pitchFamily="2" charset="2"/>
              </a:rPr>
              <a:t> science, </a:t>
            </a:r>
            <a:r>
              <a:rPr lang="cs-CZ" dirty="0" err="1" smtClean="0">
                <a:sym typeface="Wingdings" panose="05000000000000000000" pitchFamily="2" charset="2"/>
              </a:rPr>
              <a:t>Scopus</a:t>
            </a:r>
            <a:r>
              <a:rPr lang="cs-CZ" dirty="0" smtClean="0">
                <a:sym typeface="Wingdings" panose="05000000000000000000" pitchFamily="2" charset="2"/>
              </a:rPr>
              <a:t>, DOAJ)</a:t>
            </a:r>
          </a:p>
          <a:p>
            <a:pPr lvl="1"/>
            <a:r>
              <a:rPr lang="cs-CZ" dirty="0" smtClean="0">
                <a:solidFill>
                  <a:srgbClr val="008000"/>
                </a:solidFill>
                <a:sym typeface="Wingdings" panose="05000000000000000000" pitchFamily="2" charset="2"/>
              </a:rPr>
              <a:t>Každý časopis má popis toho, co chce publikovat</a:t>
            </a:r>
            <a:endParaRPr lang="cs-CZ" dirty="0">
              <a:solidFill>
                <a:srgbClr val="008000"/>
              </a:solidFill>
            </a:endParaRPr>
          </a:p>
        </p:txBody>
      </p:sp>
    </p:spTree>
    <p:extLst>
      <p:ext uri="{BB962C8B-B14F-4D97-AF65-F5344CB8AC3E}">
        <p14:creationId xmlns:p14="http://schemas.microsoft.com/office/powerpoint/2010/main" val="3176459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Rozhodnutí: </a:t>
            </a:r>
            <a:r>
              <a:rPr lang="cs-CZ" dirty="0" err="1" smtClean="0"/>
              <a:t>Revisions</a:t>
            </a:r>
            <a:endParaRPr lang="cs-CZ" dirty="0"/>
          </a:p>
        </p:txBody>
      </p:sp>
      <p:sp>
        <p:nvSpPr>
          <p:cNvPr id="9" name="Volný tvar 8"/>
          <p:cNvSpPr/>
          <p:nvPr/>
        </p:nvSpPr>
        <p:spPr>
          <a:xfrm>
            <a:off x="7563606" y="1556792"/>
            <a:ext cx="1472890" cy="910522"/>
          </a:xfrm>
          <a:custGeom>
            <a:avLst/>
            <a:gdLst>
              <a:gd name="connsiteX0" fmla="*/ 0 w 1101633"/>
              <a:gd name="connsiteY0" fmla="*/ 67104 h 671038"/>
              <a:gd name="connsiteX1" fmla="*/ 67104 w 1101633"/>
              <a:gd name="connsiteY1" fmla="*/ 0 h 671038"/>
              <a:gd name="connsiteX2" fmla="*/ 1034529 w 1101633"/>
              <a:gd name="connsiteY2" fmla="*/ 0 h 671038"/>
              <a:gd name="connsiteX3" fmla="*/ 1101633 w 1101633"/>
              <a:gd name="connsiteY3" fmla="*/ 67104 h 671038"/>
              <a:gd name="connsiteX4" fmla="*/ 1101633 w 1101633"/>
              <a:gd name="connsiteY4" fmla="*/ 603934 h 671038"/>
              <a:gd name="connsiteX5" fmla="*/ 1034529 w 1101633"/>
              <a:gd name="connsiteY5" fmla="*/ 671038 h 671038"/>
              <a:gd name="connsiteX6" fmla="*/ 67104 w 1101633"/>
              <a:gd name="connsiteY6" fmla="*/ 671038 h 671038"/>
              <a:gd name="connsiteX7" fmla="*/ 0 w 1101633"/>
              <a:gd name="connsiteY7" fmla="*/ 603934 h 671038"/>
              <a:gd name="connsiteX8" fmla="*/ 0 w 1101633"/>
              <a:gd name="connsiteY8" fmla="*/ 67104 h 6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71038">
                <a:moveTo>
                  <a:pt x="0" y="67104"/>
                </a:moveTo>
                <a:cubicBezTo>
                  <a:pt x="0" y="30043"/>
                  <a:pt x="30043" y="0"/>
                  <a:pt x="67104" y="0"/>
                </a:cubicBezTo>
                <a:lnTo>
                  <a:pt x="1034529" y="0"/>
                </a:lnTo>
                <a:cubicBezTo>
                  <a:pt x="1071590" y="0"/>
                  <a:pt x="1101633" y="30043"/>
                  <a:pt x="1101633" y="67104"/>
                </a:cubicBezTo>
                <a:lnTo>
                  <a:pt x="1101633" y="603934"/>
                </a:lnTo>
                <a:cubicBezTo>
                  <a:pt x="1101633" y="640995"/>
                  <a:pt x="1071590" y="671038"/>
                  <a:pt x="1034529" y="671038"/>
                </a:cubicBezTo>
                <a:lnTo>
                  <a:pt x="67104" y="671038"/>
                </a:lnTo>
                <a:cubicBezTo>
                  <a:pt x="30043" y="671038"/>
                  <a:pt x="0" y="640995"/>
                  <a:pt x="0" y="603934"/>
                </a:cubicBezTo>
                <a:lnTo>
                  <a:pt x="0" y="67104"/>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44" tIns="28544" rIns="28544" bIns="28544"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12" name="Volný tvar 11"/>
          <p:cNvSpPr/>
          <p:nvPr/>
        </p:nvSpPr>
        <p:spPr>
          <a:xfrm>
            <a:off x="7596336" y="4843578"/>
            <a:ext cx="1440160" cy="885065"/>
          </a:xfrm>
          <a:custGeom>
            <a:avLst/>
            <a:gdLst>
              <a:gd name="connsiteX0" fmla="*/ 0 w 1101633"/>
              <a:gd name="connsiteY0" fmla="*/ 64518 h 645177"/>
              <a:gd name="connsiteX1" fmla="*/ 64518 w 1101633"/>
              <a:gd name="connsiteY1" fmla="*/ 0 h 645177"/>
              <a:gd name="connsiteX2" fmla="*/ 1037115 w 1101633"/>
              <a:gd name="connsiteY2" fmla="*/ 0 h 645177"/>
              <a:gd name="connsiteX3" fmla="*/ 1101633 w 1101633"/>
              <a:gd name="connsiteY3" fmla="*/ 64518 h 645177"/>
              <a:gd name="connsiteX4" fmla="*/ 1101633 w 1101633"/>
              <a:gd name="connsiteY4" fmla="*/ 580659 h 645177"/>
              <a:gd name="connsiteX5" fmla="*/ 1037115 w 1101633"/>
              <a:gd name="connsiteY5" fmla="*/ 645177 h 645177"/>
              <a:gd name="connsiteX6" fmla="*/ 64518 w 1101633"/>
              <a:gd name="connsiteY6" fmla="*/ 645177 h 645177"/>
              <a:gd name="connsiteX7" fmla="*/ 0 w 1101633"/>
              <a:gd name="connsiteY7" fmla="*/ 580659 h 645177"/>
              <a:gd name="connsiteX8" fmla="*/ 0 w 1101633"/>
              <a:gd name="connsiteY8" fmla="*/ 64518 h 6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45177">
                <a:moveTo>
                  <a:pt x="0" y="64518"/>
                </a:moveTo>
                <a:cubicBezTo>
                  <a:pt x="0" y="28886"/>
                  <a:pt x="28886" y="0"/>
                  <a:pt x="64518" y="0"/>
                </a:cubicBezTo>
                <a:lnTo>
                  <a:pt x="1037115" y="0"/>
                </a:lnTo>
                <a:cubicBezTo>
                  <a:pt x="1072747" y="0"/>
                  <a:pt x="1101633" y="28886"/>
                  <a:pt x="1101633" y="64518"/>
                </a:cubicBezTo>
                <a:lnTo>
                  <a:pt x="1101633" y="580659"/>
                </a:lnTo>
                <a:cubicBezTo>
                  <a:pt x="1101633" y="616291"/>
                  <a:pt x="1072747" y="645177"/>
                  <a:pt x="1037115" y="645177"/>
                </a:cubicBezTo>
                <a:lnTo>
                  <a:pt x="64518" y="645177"/>
                </a:lnTo>
                <a:cubicBezTo>
                  <a:pt x="28886" y="645177"/>
                  <a:pt x="0" y="616291"/>
                  <a:pt x="0" y="580659"/>
                </a:cubicBezTo>
                <a:lnTo>
                  <a:pt x="0" y="64518"/>
                </a:lnTo>
                <a:close/>
              </a:path>
            </a:pathLst>
          </a:custGeom>
          <a:solidFill>
            <a:schemeClr val="accent3">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597" tIns="31597" rIns="31597" bIns="31597" numCol="1" spcCol="1270" anchor="ctr" anchorCtr="0">
            <a:noAutofit/>
          </a:bodyPr>
          <a:lstStyle/>
          <a:p>
            <a:pPr lvl="0" algn="ctr" defTabSz="889000">
              <a:lnSpc>
                <a:spcPct val="90000"/>
              </a:lnSpc>
              <a:spcBef>
                <a:spcPct val="0"/>
              </a:spcBef>
              <a:spcAft>
                <a:spcPct val="35000"/>
              </a:spcAft>
            </a:pPr>
            <a:r>
              <a:rPr lang="cs-CZ" sz="2400" b="1" kern="1200" dirty="0" smtClean="0"/>
              <a:t>Přijetí</a:t>
            </a:r>
            <a:endParaRPr lang="cs-CZ" sz="1600" b="1" kern="1200" dirty="0"/>
          </a:p>
        </p:txBody>
      </p:sp>
      <p:sp>
        <p:nvSpPr>
          <p:cNvPr id="8" name="Volný tvar 7"/>
          <p:cNvSpPr/>
          <p:nvPr/>
        </p:nvSpPr>
        <p:spPr>
          <a:xfrm>
            <a:off x="7563606" y="2639932"/>
            <a:ext cx="1472890" cy="907502"/>
          </a:xfrm>
          <a:custGeom>
            <a:avLst/>
            <a:gdLst>
              <a:gd name="connsiteX0" fmla="*/ 0 w 1101633"/>
              <a:gd name="connsiteY0" fmla="*/ 79310 h 793104"/>
              <a:gd name="connsiteX1" fmla="*/ 79310 w 1101633"/>
              <a:gd name="connsiteY1" fmla="*/ 0 h 793104"/>
              <a:gd name="connsiteX2" fmla="*/ 1022323 w 1101633"/>
              <a:gd name="connsiteY2" fmla="*/ 0 h 793104"/>
              <a:gd name="connsiteX3" fmla="*/ 1101633 w 1101633"/>
              <a:gd name="connsiteY3" fmla="*/ 79310 h 793104"/>
              <a:gd name="connsiteX4" fmla="*/ 1101633 w 1101633"/>
              <a:gd name="connsiteY4" fmla="*/ 713794 h 793104"/>
              <a:gd name="connsiteX5" fmla="*/ 1022323 w 1101633"/>
              <a:gd name="connsiteY5" fmla="*/ 793104 h 793104"/>
              <a:gd name="connsiteX6" fmla="*/ 79310 w 1101633"/>
              <a:gd name="connsiteY6" fmla="*/ 793104 h 793104"/>
              <a:gd name="connsiteX7" fmla="*/ 0 w 1101633"/>
              <a:gd name="connsiteY7" fmla="*/ 713794 h 793104"/>
              <a:gd name="connsiteX8" fmla="*/ 0 w 1101633"/>
              <a:gd name="connsiteY8" fmla="*/ 79310 h 7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93104">
                <a:moveTo>
                  <a:pt x="0" y="79310"/>
                </a:moveTo>
                <a:cubicBezTo>
                  <a:pt x="0" y="35508"/>
                  <a:pt x="35508" y="0"/>
                  <a:pt x="79310" y="0"/>
                </a:cubicBezTo>
                <a:lnTo>
                  <a:pt x="1022323" y="0"/>
                </a:lnTo>
                <a:cubicBezTo>
                  <a:pt x="1066125" y="0"/>
                  <a:pt x="1101633" y="35508"/>
                  <a:pt x="1101633" y="79310"/>
                </a:cubicBezTo>
                <a:lnTo>
                  <a:pt x="1101633" y="713794"/>
                </a:lnTo>
                <a:cubicBezTo>
                  <a:pt x="1101633" y="757596"/>
                  <a:pt x="1066125" y="793104"/>
                  <a:pt x="1022323" y="793104"/>
                </a:cubicBezTo>
                <a:lnTo>
                  <a:pt x="79310" y="793104"/>
                </a:lnTo>
                <a:cubicBezTo>
                  <a:pt x="35508" y="793104"/>
                  <a:pt x="0" y="757596"/>
                  <a:pt x="0" y="713794"/>
                </a:cubicBezTo>
                <a:lnTo>
                  <a:pt x="0" y="7931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19" tIns="32119" rIns="32119" bIns="32119" numCol="1" spcCol="1270" anchor="ctr" anchorCtr="0">
            <a:noAutofit/>
          </a:bodyPr>
          <a:lstStyle/>
          <a:p>
            <a:pPr lvl="0" algn="ctr" defTabSz="622300">
              <a:lnSpc>
                <a:spcPct val="90000"/>
              </a:lnSpc>
              <a:spcBef>
                <a:spcPct val="0"/>
              </a:spcBef>
              <a:spcAft>
                <a:spcPct val="35000"/>
              </a:spcAft>
            </a:pPr>
            <a:r>
              <a:rPr lang="cs-CZ" sz="1400" kern="1200" dirty="0" smtClean="0"/>
              <a:t>Velké změny</a:t>
            </a:r>
          </a:p>
          <a:p>
            <a:pPr lvl="0" algn="ctr" defTabSz="622300">
              <a:lnSpc>
                <a:spcPct val="90000"/>
              </a:lnSpc>
              <a:spcBef>
                <a:spcPct val="0"/>
              </a:spcBef>
              <a:spcAft>
                <a:spcPct val="35000"/>
              </a:spcAft>
            </a:pPr>
            <a:r>
              <a:rPr lang="cs-CZ" sz="1400" kern="1200" dirty="0" smtClean="0"/>
              <a:t>(</a:t>
            </a:r>
            <a:r>
              <a:rPr lang="cs-CZ" sz="1400" i="1" kern="1200" dirty="0" smtClean="0"/>
              <a:t>major </a:t>
            </a:r>
            <a:r>
              <a:rPr lang="cs-CZ" sz="1400" i="1" kern="1200" dirty="0" err="1" smtClean="0"/>
              <a:t>revisions</a:t>
            </a:r>
            <a:r>
              <a:rPr lang="cs-CZ" sz="1400" kern="1200" dirty="0" smtClean="0"/>
              <a:t>)</a:t>
            </a:r>
            <a:endParaRPr lang="cs-CZ" sz="1400" kern="1200" dirty="0"/>
          </a:p>
        </p:txBody>
      </p:sp>
      <p:sp>
        <p:nvSpPr>
          <p:cNvPr id="13" name="Volný tvar 12"/>
          <p:cNvSpPr/>
          <p:nvPr/>
        </p:nvSpPr>
        <p:spPr>
          <a:xfrm>
            <a:off x="7596336" y="3742489"/>
            <a:ext cx="1440160" cy="885065"/>
          </a:xfrm>
          <a:custGeom>
            <a:avLst/>
            <a:gdLst>
              <a:gd name="connsiteX0" fmla="*/ 0 w 1101633"/>
              <a:gd name="connsiteY0" fmla="*/ 75109 h 751093"/>
              <a:gd name="connsiteX1" fmla="*/ 75109 w 1101633"/>
              <a:gd name="connsiteY1" fmla="*/ 0 h 751093"/>
              <a:gd name="connsiteX2" fmla="*/ 1026524 w 1101633"/>
              <a:gd name="connsiteY2" fmla="*/ 0 h 751093"/>
              <a:gd name="connsiteX3" fmla="*/ 1101633 w 1101633"/>
              <a:gd name="connsiteY3" fmla="*/ 75109 h 751093"/>
              <a:gd name="connsiteX4" fmla="*/ 1101633 w 1101633"/>
              <a:gd name="connsiteY4" fmla="*/ 675984 h 751093"/>
              <a:gd name="connsiteX5" fmla="*/ 1026524 w 1101633"/>
              <a:gd name="connsiteY5" fmla="*/ 751093 h 751093"/>
              <a:gd name="connsiteX6" fmla="*/ 75109 w 1101633"/>
              <a:gd name="connsiteY6" fmla="*/ 751093 h 751093"/>
              <a:gd name="connsiteX7" fmla="*/ 0 w 1101633"/>
              <a:gd name="connsiteY7" fmla="*/ 675984 h 751093"/>
              <a:gd name="connsiteX8" fmla="*/ 0 w 1101633"/>
              <a:gd name="connsiteY8" fmla="*/ 75109 h 7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51093">
                <a:moveTo>
                  <a:pt x="0" y="75109"/>
                </a:moveTo>
                <a:cubicBezTo>
                  <a:pt x="0" y="33627"/>
                  <a:pt x="33627" y="0"/>
                  <a:pt x="75109" y="0"/>
                </a:cubicBezTo>
                <a:lnTo>
                  <a:pt x="1026524" y="0"/>
                </a:lnTo>
                <a:cubicBezTo>
                  <a:pt x="1068006" y="0"/>
                  <a:pt x="1101633" y="33627"/>
                  <a:pt x="1101633" y="75109"/>
                </a:cubicBezTo>
                <a:lnTo>
                  <a:pt x="1101633" y="675984"/>
                </a:lnTo>
                <a:cubicBezTo>
                  <a:pt x="1101633" y="717466"/>
                  <a:pt x="1068006" y="751093"/>
                  <a:pt x="1026524" y="751093"/>
                </a:cubicBezTo>
                <a:lnTo>
                  <a:pt x="75109" y="751093"/>
                </a:lnTo>
                <a:cubicBezTo>
                  <a:pt x="33627" y="751093"/>
                  <a:pt x="0" y="717466"/>
                  <a:pt x="0" y="675984"/>
                </a:cubicBezTo>
                <a:lnTo>
                  <a:pt x="0" y="75109"/>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89" tIns="30889" rIns="30889" bIns="30889" numCol="1" spcCol="1270" anchor="ctr" anchorCtr="0">
            <a:noAutofit/>
          </a:bodyPr>
          <a:lstStyle/>
          <a:p>
            <a:pPr lvl="0" algn="ctr" defTabSz="622300">
              <a:lnSpc>
                <a:spcPct val="90000"/>
              </a:lnSpc>
              <a:spcBef>
                <a:spcPct val="0"/>
              </a:spcBef>
              <a:spcAft>
                <a:spcPct val="35000"/>
              </a:spcAft>
            </a:pPr>
            <a:r>
              <a:rPr lang="cs-CZ" sz="1400" kern="1200" dirty="0" smtClean="0"/>
              <a:t>Menší změny</a:t>
            </a:r>
          </a:p>
          <a:p>
            <a:pPr lvl="0" algn="ctr" defTabSz="622300">
              <a:lnSpc>
                <a:spcPct val="90000"/>
              </a:lnSpc>
              <a:spcBef>
                <a:spcPct val="0"/>
              </a:spcBef>
              <a:spcAft>
                <a:spcPct val="35000"/>
              </a:spcAft>
            </a:pPr>
            <a:r>
              <a:rPr lang="cs-CZ" sz="1400" kern="1200" dirty="0" smtClean="0"/>
              <a:t>(</a:t>
            </a:r>
            <a:r>
              <a:rPr lang="cs-CZ" sz="1400" i="1" kern="1200" dirty="0" smtClean="0"/>
              <a:t>minor </a:t>
            </a:r>
            <a:r>
              <a:rPr lang="cs-CZ" sz="1400" i="1" kern="1200" dirty="0" err="1" smtClean="0"/>
              <a:t>revisions</a:t>
            </a:r>
            <a:r>
              <a:rPr lang="cs-CZ" sz="1400" kern="1200" dirty="0" smtClean="0"/>
              <a:t>)</a:t>
            </a:r>
            <a:endParaRPr lang="cs-CZ" sz="1400" kern="1200" dirty="0"/>
          </a:p>
        </p:txBody>
      </p:sp>
      <p:sp>
        <p:nvSpPr>
          <p:cNvPr id="4" name="Zaoblený obdélník 3"/>
          <p:cNvSpPr/>
          <p:nvPr/>
        </p:nvSpPr>
        <p:spPr>
          <a:xfrm>
            <a:off x="323528" y="3356992"/>
            <a:ext cx="6840760" cy="13681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1" algn="ctr"/>
            <a:r>
              <a:rPr lang="en-GB" sz="2000" i="1" dirty="0"/>
              <a:t>We have changed the order of variables in our analysis to comply with this recommendation. You are absolutely right. </a:t>
            </a:r>
            <a:endParaRPr lang="cs-CZ" sz="2000" i="1" dirty="0"/>
          </a:p>
        </p:txBody>
      </p:sp>
      <p:sp>
        <p:nvSpPr>
          <p:cNvPr id="10" name="Zaoblený obdélník 9"/>
          <p:cNvSpPr/>
          <p:nvPr/>
        </p:nvSpPr>
        <p:spPr>
          <a:xfrm>
            <a:off x="323528" y="5013176"/>
            <a:ext cx="6840760" cy="15341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1" algn="ctr"/>
            <a:r>
              <a:rPr lang="en-US" sz="2000" i="1" dirty="0"/>
              <a:t>Thank you for these notes and suggestions. We rewrote</a:t>
            </a:r>
            <a:r>
              <a:rPr lang="cs-CZ" sz="2000" i="1" dirty="0"/>
              <a:t> </a:t>
            </a:r>
            <a:r>
              <a:rPr lang="en-US" sz="2000" i="1" dirty="0"/>
              <a:t>discussion</a:t>
            </a:r>
            <a:r>
              <a:rPr lang="cs-CZ" sz="2000" i="1" dirty="0"/>
              <a:t> </a:t>
            </a:r>
            <a:r>
              <a:rPr lang="en-US" sz="2000" i="1" dirty="0"/>
              <a:t>completely, being more cautious when interpreting the findings. We also included implications and suggestions for future research.</a:t>
            </a:r>
            <a:endParaRPr lang="cs-CZ" sz="2000" i="1" dirty="0"/>
          </a:p>
        </p:txBody>
      </p:sp>
      <p:sp>
        <p:nvSpPr>
          <p:cNvPr id="11" name="Zástupný symbol pro obsah 2"/>
          <p:cNvSpPr txBox="1">
            <a:spLocks/>
          </p:cNvSpPr>
          <p:nvPr/>
        </p:nvSpPr>
        <p:spPr>
          <a:xfrm>
            <a:off x="457200" y="1600202"/>
            <a:ext cx="6995120" cy="118072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a:t>
            </a:r>
            <a:r>
              <a:rPr lang="cs-CZ" dirty="0" err="1" smtClean="0"/>
              <a:t>Cover</a:t>
            </a:r>
            <a:r>
              <a:rPr lang="cs-CZ" dirty="0" smtClean="0"/>
              <a:t> </a:t>
            </a:r>
            <a:r>
              <a:rPr lang="cs-CZ" dirty="0" err="1" smtClean="0"/>
              <a:t>letter</a:t>
            </a:r>
            <a:r>
              <a:rPr lang="cs-CZ" dirty="0" smtClean="0"/>
              <a:t>“ </a:t>
            </a:r>
          </a:p>
          <a:p>
            <a:pPr lvl="1"/>
            <a:r>
              <a:rPr lang="cs-CZ" dirty="0" smtClean="0"/>
              <a:t>poděkovat za podnětné komentáře, vždy být zdvořilý</a:t>
            </a:r>
          </a:p>
          <a:p>
            <a:endParaRPr lang="cs-CZ" dirty="0" smtClean="0"/>
          </a:p>
          <a:p>
            <a:endParaRPr lang="cs-CZ" dirty="0"/>
          </a:p>
        </p:txBody>
      </p:sp>
    </p:spTree>
    <p:extLst>
      <p:ext uri="{BB962C8B-B14F-4D97-AF65-F5344CB8AC3E}">
        <p14:creationId xmlns:p14="http://schemas.microsoft.com/office/powerpoint/2010/main" val="3918903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Rozhodnutí: </a:t>
            </a:r>
            <a:r>
              <a:rPr lang="cs-CZ" dirty="0" err="1" smtClean="0"/>
              <a:t>Revisions</a:t>
            </a:r>
            <a:endParaRPr lang="cs-CZ" dirty="0"/>
          </a:p>
        </p:txBody>
      </p:sp>
      <p:sp>
        <p:nvSpPr>
          <p:cNvPr id="3" name="Zástupný symbol pro obsah 2"/>
          <p:cNvSpPr>
            <a:spLocks noGrp="1"/>
          </p:cNvSpPr>
          <p:nvPr>
            <p:ph idx="1"/>
          </p:nvPr>
        </p:nvSpPr>
        <p:spPr>
          <a:xfrm>
            <a:off x="457200" y="1600201"/>
            <a:ext cx="6995120" cy="2044823"/>
          </a:xfrm>
        </p:spPr>
        <p:txBody>
          <a:bodyPr>
            <a:normAutofit fontScale="92500" lnSpcReduction="20000"/>
          </a:bodyPr>
          <a:lstStyle/>
          <a:p>
            <a:r>
              <a:rPr lang="cs-CZ" dirty="0" smtClean="0"/>
              <a:t>„</a:t>
            </a:r>
            <a:r>
              <a:rPr lang="cs-CZ" dirty="0" err="1"/>
              <a:t>Cover</a:t>
            </a:r>
            <a:r>
              <a:rPr lang="cs-CZ" dirty="0"/>
              <a:t> </a:t>
            </a:r>
            <a:r>
              <a:rPr lang="cs-CZ" dirty="0" err="1"/>
              <a:t>letter</a:t>
            </a:r>
            <a:r>
              <a:rPr lang="cs-CZ" dirty="0"/>
              <a:t>“ </a:t>
            </a:r>
          </a:p>
          <a:p>
            <a:pPr lvl="1"/>
            <a:r>
              <a:rPr lang="cs-CZ" dirty="0"/>
              <a:t>poděkovat za podnětné </a:t>
            </a:r>
            <a:r>
              <a:rPr lang="cs-CZ" dirty="0" smtClean="0"/>
              <a:t>komentáře, vždy </a:t>
            </a:r>
            <a:r>
              <a:rPr lang="cs-CZ" dirty="0"/>
              <a:t>být </a:t>
            </a:r>
            <a:r>
              <a:rPr lang="cs-CZ" dirty="0" smtClean="0"/>
              <a:t>zdvořilý</a:t>
            </a:r>
          </a:p>
          <a:p>
            <a:pPr lvl="1"/>
            <a:r>
              <a:rPr lang="cs-CZ" dirty="0" smtClean="0"/>
              <a:t>Ne vždy dávají komentáře smysl</a:t>
            </a:r>
            <a:r>
              <a:rPr lang="cs-CZ" dirty="0" smtClean="0">
                <a:sym typeface="Wingdings" panose="05000000000000000000" pitchFamily="2" charset="2"/>
              </a:rPr>
              <a:t>, ne vždy s nimi souhlasíme – i tak být zdvořilý</a:t>
            </a:r>
            <a:endParaRPr lang="cs-CZ" dirty="0"/>
          </a:p>
          <a:p>
            <a:pPr marL="0" lvl="0" indent="0">
              <a:buNone/>
            </a:pPr>
            <a:endParaRPr lang="cs-CZ" dirty="0" smtClean="0"/>
          </a:p>
          <a:p>
            <a:pPr lvl="0"/>
            <a:endParaRPr lang="cs-CZ" dirty="0"/>
          </a:p>
          <a:p>
            <a:endParaRPr lang="cs-CZ" dirty="0"/>
          </a:p>
        </p:txBody>
      </p:sp>
      <p:sp>
        <p:nvSpPr>
          <p:cNvPr id="9" name="Volný tvar 8"/>
          <p:cNvSpPr/>
          <p:nvPr/>
        </p:nvSpPr>
        <p:spPr>
          <a:xfrm>
            <a:off x="7563606" y="1556792"/>
            <a:ext cx="1472890" cy="910522"/>
          </a:xfrm>
          <a:custGeom>
            <a:avLst/>
            <a:gdLst>
              <a:gd name="connsiteX0" fmla="*/ 0 w 1101633"/>
              <a:gd name="connsiteY0" fmla="*/ 67104 h 671038"/>
              <a:gd name="connsiteX1" fmla="*/ 67104 w 1101633"/>
              <a:gd name="connsiteY1" fmla="*/ 0 h 671038"/>
              <a:gd name="connsiteX2" fmla="*/ 1034529 w 1101633"/>
              <a:gd name="connsiteY2" fmla="*/ 0 h 671038"/>
              <a:gd name="connsiteX3" fmla="*/ 1101633 w 1101633"/>
              <a:gd name="connsiteY3" fmla="*/ 67104 h 671038"/>
              <a:gd name="connsiteX4" fmla="*/ 1101633 w 1101633"/>
              <a:gd name="connsiteY4" fmla="*/ 603934 h 671038"/>
              <a:gd name="connsiteX5" fmla="*/ 1034529 w 1101633"/>
              <a:gd name="connsiteY5" fmla="*/ 671038 h 671038"/>
              <a:gd name="connsiteX6" fmla="*/ 67104 w 1101633"/>
              <a:gd name="connsiteY6" fmla="*/ 671038 h 671038"/>
              <a:gd name="connsiteX7" fmla="*/ 0 w 1101633"/>
              <a:gd name="connsiteY7" fmla="*/ 603934 h 671038"/>
              <a:gd name="connsiteX8" fmla="*/ 0 w 1101633"/>
              <a:gd name="connsiteY8" fmla="*/ 67104 h 6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71038">
                <a:moveTo>
                  <a:pt x="0" y="67104"/>
                </a:moveTo>
                <a:cubicBezTo>
                  <a:pt x="0" y="30043"/>
                  <a:pt x="30043" y="0"/>
                  <a:pt x="67104" y="0"/>
                </a:cubicBezTo>
                <a:lnTo>
                  <a:pt x="1034529" y="0"/>
                </a:lnTo>
                <a:cubicBezTo>
                  <a:pt x="1071590" y="0"/>
                  <a:pt x="1101633" y="30043"/>
                  <a:pt x="1101633" y="67104"/>
                </a:cubicBezTo>
                <a:lnTo>
                  <a:pt x="1101633" y="603934"/>
                </a:lnTo>
                <a:cubicBezTo>
                  <a:pt x="1101633" y="640995"/>
                  <a:pt x="1071590" y="671038"/>
                  <a:pt x="1034529" y="671038"/>
                </a:cubicBezTo>
                <a:lnTo>
                  <a:pt x="67104" y="671038"/>
                </a:lnTo>
                <a:cubicBezTo>
                  <a:pt x="30043" y="671038"/>
                  <a:pt x="0" y="640995"/>
                  <a:pt x="0" y="603934"/>
                </a:cubicBezTo>
                <a:lnTo>
                  <a:pt x="0" y="67104"/>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44" tIns="28544" rIns="28544" bIns="28544"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12" name="Volný tvar 11"/>
          <p:cNvSpPr/>
          <p:nvPr/>
        </p:nvSpPr>
        <p:spPr>
          <a:xfrm>
            <a:off x="7596336" y="4843578"/>
            <a:ext cx="1440160" cy="885065"/>
          </a:xfrm>
          <a:custGeom>
            <a:avLst/>
            <a:gdLst>
              <a:gd name="connsiteX0" fmla="*/ 0 w 1101633"/>
              <a:gd name="connsiteY0" fmla="*/ 64518 h 645177"/>
              <a:gd name="connsiteX1" fmla="*/ 64518 w 1101633"/>
              <a:gd name="connsiteY1" fmla="*/ 0 h 645177"/>
              <a:gd name="connsiteX2" fmla="*/ 1037115 w 1101633"/>
              <a:gd name="connsiteY2" fmla="*/ 0 h 645177"/>
              <a:gd name="connsiteX3" fmla="*/ 1101633 w 1101633"/>
              <a:gd name="connsiteY3" fmla="*/ 64518 h 645177"/>
              <a:gd name="connsiteX4" fmla="*/ 1101633 w 1101633"/>
              <a:gd name="connsiteY4" fmla="*/ 580659 h 645177"/>
              <a:gd name="connsiteX5" fmla="*/ 1037115 w 1101633"/>
              <a:gd name="connsiteY5" fmla="*/ 645177 h 645177"/>
              <a:gd name="connsiteX6" fmla="*/ 64518 w 1101633"/>
              <a:gd name="connsiteY6" fmla="*/ 645177 h 645177"/>
              <a:gd name="connsiteX7" fmla="*/ 0 w 1101633"/>
              <a:gd name="connsiteY7" fmla="*/ 580659 h 645177"/>
              <a:gd name="connsiteX8" fmla="*/ 0 w 1101633"/>
              <a:gd name="connsiteY8" fmla="*/ 64518 h 6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45177">
                <a:moveTo>
                  <a:pt x="0" y="64518"/>
                </a:moveTo>
                <a:cubicBezTo>
                  <a:pt x="0" y="28886"/>
                  <a:pt x="28886" y="0"/>
                  <a:pt x="64518" y="0"/>
                </a:cubicBezTo>
                <a:lnTo>
                  <a:pt x="1037115" y="0"/>
                </a:lnTo>
                <a:cubicBezTo>
                  <a:pt x="1072747" y="0"/>
                  <a:pt x="1101633" y="28886"/>
                  <a:pt x="1101633" y="64518"/>
                </a:cubicBezTo>
                <a:lnTo>
                  <a:pt x="1101633" y="580659"/>
                </a:lnTo>
                <a:cubicBezTo>
                  <a:pt x="1101633" y="616291"/>
                  <a:pt x="1072747" y="645177"/>
                  <a:pt x="1037115" y="645177"/>
                </a:cubicBezTo>
                <a:lnTo>
                  <a:pt x="64518" y="645177"/>
                </a:lnTo>
                <a:cubicBezTo>
                  <a:pt x="28886" y="645177"/>
                  <a:pt x="0" y="616291"/>
                  <a:pt x="0" y="580659"/>
                </a:cubicBezTo>
                <a:lnTo>
                  <a:pt x="0" y="64518"/>
                </a:lnTo>
                <a:close/>
              </a:path>
            </a:pathLst>
          </a:custGeom>
          <a:solidFill>
            <a:schemeClr val="accent3">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597" tIns="31597" rIns="31597" bIns="31597" numCol="1" spcCol="1270" anchor="ctr" anchorCtr="0">
            <a:noAutofit/>
          </a:bodyPr>
          <a:lstStyle/>
          <a:p>
            <a:pPr lvl="0" algn="ctr" defTabSz="889000">
              <a:lnSpc>
                <a:spcPct val="90000"/>
              </a:lnSpc>
              <a:spcBef>
                <a:spcPct val="0"/>
              </a:spcBef>
              <a:spcAft>
                <a:spcPct val="35000"/>
              </a:spcAft>
            </a:pPr>
            <a:r>
              <a:rPr lang="cs-CZ" sz="2400" b="1" kern="1200" dirty="0" smtClean="0"/>
              <a:t>Přijetí</a:t>
            </a:r>
            <a:endParaRPr lang="cs-CZ" sz="1600" b="1" kern="1200" dirty="0"/>
          </a:p>
        </p:txBody>
      </p:sp>
      <p:sp>
        <p:nvSpPr>
          <p:cNvPr id="8" name="Volný tvar 7"/>
          <p:cNvSpPr/>
          <p:nvPr/>
        </p:nvSpPr>
        <p:spPr>
          <a:xfrm>
            <a:off x="7563606" y="2639932"/>
            <a:ext cx="1472890" cy="907502"/>
          </a:xfrm>
          <a:custGeom>
            <a:avLst/>
            <a:gdLst>
              <a:gd name="connsiteX0" fmla="*/ 0 w 1101633"/>
              <a:gd name="connsiteY0" fmla="*/ 79310 h 793104"/>
              <a:gd name="connsiteX1" fmla="*/ 79310 w 1101633"/>
              <a:gd name="connsiteY1" fmla="*/ 0 h 793104"/>
              <a:gd name="connsiteX2" fmla="*/ 1022323 w 1101633"/>
              <a:gd name="connsiteY2" fmla="*/ 0 h 793104"/>
              <a:gd name="connsiteX3" fmla="*/ 1101633 w 1101633"/>
              <a:gd name="connsiteY3" fmla="*/ 79310 h 793104"/>
              <a:gd name="connsiteX4" fmla="*/ 1101633 w 1101633"/>
              <a:gd name="connsiteY4" fmla="*/ 713794 h 793104"/>
              <a:gd name="connsiteX5" fmla="*/ 1022323 w 1101633"/>
              <a:gd name="connsiteY5" fmla="*/ 793104 h 793104"/>
              <a:gd name="connsiteX6" fmla="*/ 79310 w 1101633"/>
              <a:gd name="connsiteY6" fmla="*/ 793104 h 793104"/>
              <a:gd name="connsiteX7" fmla="*/ 0 w 1101633"/>
              <a:gd name="connsiteY7" fmla="*/ 713794 h 793104"/>
              <a:gd name="connsiteX8" fmla="*/ 0 w 1101633"/>
              <a:gd name="connsiteY8" fmla="*/ 79310 h 7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93104">
                <a:moveTo>
                  <a:pt x="0" y="79310"/>
                </a:moveTo>
                <a:cubicBezTo>
                  <a:pt x="0" y="35508"/>
                  <a:pt x="35508" y="0"/>
                  <a:pt x="79310" y="0"/>
                </a:cubicBezTo>
                <a:lnTo>
                  <a:pt x="1022323" y="0"/>
                </a:lnTo>
                <a:cubicBezTo>
                  <a:pt x="1066125" y="0"/>
                  <a:pt x="1101633" y="35508"/>
                  <a:pt x="1101633" y="79310"/>
                </a:cubicBezTo>
                <a:lnTo>
                  <a:pt x="1101633" y="713794"/>
                </a:lnTo>
                <a:cubicBezTo>
                  <a:pt x="1101633" y="757596"/>
                  <a:pt x="1066125" y="793104"/>
                  <a:pt x="1022323" y="793104"/>
                </a:cubicBezTo>
                <a:lnTo>
                  <a:pt x="79310" y="793104"/>
                </a:lnTo>
                <a:cubicBezTo>
                  <a:pt x="35508" y="793104"/>
                  <a:pt x="0" y="757596"/>
                  <a:pt x="0" y="713794"/>
                </a:cubicBezTo>
                <a:lnTo>
                  <a:pt x="0" y="7931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19" tIns="32119" rIns="32119" bIns="32119" numCol="1" spcCol="1270" anchor="ctr" anchorCtr="0">
            <a:noAutofit/>
          </a:bodyPr>
          <a:lstStyle/>
          <a:p>
            <a:pPr lvl="0" algn="ctr" defTabSz="622300">
              <a:lnSpc>
                <a:spcPct val="90000"/>
              </a:lnSpc>
              <a:spcBef>
                <a:spcPct val="0"/>
              </a:spcBef>
              <a:spcAft>
                <a:spcPct val="35000"/>
              </a:spcAft>
            </a:pPr>
            <a:r>
              <a:rPr lang="cs-CZ" sz="1400" kern="1200" dirty="0" smtClean="0"/>
              <a:t>Velké změny</a:t>
            </a:r>
          </a:p>
          <a:p>
            <a:pPr lvl="0" algn="ctr" defTabSz="622300">
              <a:lnSpc>
                <a:spcPct val="90000"/>
              </a:lnSpc>
              <a:spcBef>
                <a:spcPct val="0"/>
              </a:spcBef>
              <a:spcAft>
                <a:spcPct val="35000"/>
              </a:spcAft>
            </a:pPr>
            <a:r>
              <a:rPr lang="cs-CZ" sz="1400" kern="1200" dirty="0" smtClean="0"/>
              <a:t>(</a:t>
            </a:r>
            <a:r>
              <a:rPr lang="cs-CZ" sz="1400" i="1" kern="1200" dirty="0" smtClean="0"/>
              <a:t>major </a:t>
            </a:r>
            <a:r>
              <a:rPr lang="cs-CZ" sz="1400" i="1" kern="1200" dirty="0" err="1" smtClean="0"/>
              <a:t>revisions</a:t>
            </a:r>
            <a:r>
              <a:rPr lang="cs-CZ" sz="1400" kern="1200" dirty="0" smtClean="0"/>
              <a:t>)</a:t>
            </a:r>
            <a:endParaRPr lang="cs-CZ" sz="1400" kern="1200" dirty="0"/>
          </a:p>
        </p:txBody>
      </p:sp>
      <p:sp>
        <p:nvSpPr>
          <p:cNvPr id="13" name="Volný tvar 12"/>
          <p:cNvSpPr/>
          <p:nvPr/>
        </p:nvSpPr>
        <p:spPr>
          <a:xfrm>
            <a:off x="7596336" y="3742489"/>
            <a:ext cx="1440160" cy="885065"/>
          </a:xfrm>
          <a:custGeom>
            <a:avLst/>
            <a:gdLst>
              <a:gd name="connsiteX0" fmla="*/ 0 w 1101633"/>
              <a:gd name="connsiteY0" fmla="*/ 75109 h 751093"/>
              <a:gd name="connsiteX1" fmla="*/ 75109 w 1101633"/>
              <a:gd name="connsiteY1" fmla="*/ 0 h 751093"/>
              <a:gd name="connsiteX2" fmla="*/ 1026524 w 1101633"/>
              <a:gd name="connsiteY2" fmla="*/ 0 h 751093"/>
              <a:gd name="connsiteX3" fmla="*/ 1101633 w 1101633"/>
              <a:gd name="connsiteY3" fmla="*/ 75109 h 751093"/>
              <a:gd name="connsiteX4" fmla="*/ 1101633 w 1101633"/>
              <a:gd name="connsiteY4" fmla="*/ 675984 h 751093"/>
              <a:gd name="connsiteX5" fmla="*/ 1026524 w 1101633"/>
              <a:gd name="connsiteY5" fmla="*/ 751093 h 751093"/>
              <a:gd name="connsiteX6" fmla="*/ 75109 w 1101633"/>
              <a:gd name="connsiteY6" fmla="*/ 751093 h 751093"/>
              <a:gd name="connsiteX7" fmla="*/ 0 w 1101633"/>
              <a:gd name="connsiteY7" fmla="*/ 675984 h 751093"/>
              <a:gd name="connsiteX8" fmla="*/ 0 w 1101633"/>
              <a:gd name="connsiteY8" fmla="*/ 75109 h 7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51093">
                <a:moveTo>
                  <a:pt x="0" y="75109"/>
                </a:moveTo>
                <a:cubicBezTo>
                  <a:pt x="0" y="33627"/>
                  <a:pt x="33627" y="0"/>
                  <a:pt x="75109" y="0"/>
                </a:cubicBezTo>
                <a:lnTo>
                  <a:pt x="1026524" y="0"/>
                </a:lnTo>
                <a:cubicBezTo>
                  <a:pt x="1068006" y="0"/>
                  <a:pt x="1101633" y="33627"/>
                  <a:pt x="1101633" y="75109"/>
                </a:cubicBezTo>
                <a:lnTo>
                  <a:pt x="1101633" y="675984"/>
                </a:lnTo>
                <a:cubicBezTo>
                  <a:pt x="1101633" y="717466"/>
                  <a:pt x="1068006" y="751093"/>
                  <a:pt x="1026524" y="751093"/>
                </a:cubicBezTo>
                <a:lnTo>
                  <a:pt x="75109" y="751093"/>
                </a:lnTo>
                <a:cubicBezTo>
                  <a:pt x="33627" y="751093"/>
                  <a:pt x="0" y="717466"/>
                  <a:pt x="0" y="675984"/>
                </a:cubicBezTo>
                <a:lnTo>
                  <a:pt x="0" y="75109"/>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89" tIns="30889" rIns="30889" bIns="30889" numCol="1" spcCol="1270" anchor="ctr" anchorCtr="0">
            <a:noAutofit/>
          </a:bodyPr>
          <a:lstStyle/>
          <a:p>
            <a:pPr lvl="0" algn="ctr" defTabSz="622300">
              <a:lnSpc>
                <a:spcPct val="90000"/>
              </a:lnSpc>
              <a:spcBef>
                <a:spcPct val="0"/>
              </a:spcBef>
              <a:spcAft>
                <a:spcPct val="35000"/>
              </a:spcAft>
            </a:pPr>
            <a:r>
              <a:rPr lang="cs-CZ" sz="1400" kern="1200" dirty="0" smtClean="0"/>
              <a:t>Menší změny</a:t>
            </a:r>
          </a:p>
          <a:p>
            <a:pPr lvl="0" algn="ctr" defTabSz="622300">
              <a:lnSpc>
                <a:spcPct val="90000"/>
              </a:lnSpc>
              <a:spcBef>
                <a:spcPct val="0"/>
              </a:spcBef>
              <a:spcAft>
                <a:spcPct val="35000"/>
              </a:spcAft>
            </a:pPr>
            <a:r>
              <a:rPr lang="cs-CZ" sz="1400" kern="1200" dirty="0" smtClean="0"/>
              <a:t>(</a:t>
            </a:r>
            <a:r>
              <a:rPr lang="cs-CZ" sz="1400" i="1" kern="1200" dirty="0" smtClean="0"/>
              <a:t>minor </a:t>
            </a:r>
            <a:r>
              <a:rPr lang="cs-CZ" sz="1400" i="1" kern="1200" dirty="0" err="1" smtClean="0"/>
              <a:t>revisions</a:t>
            </a:r>
            <a:r>
              <a:rPr lang="cs-CZ" sz="1400" kern="1200" dirty="0" smtClean="0"/>
              <a:t>)</a:t>
            </a:r>
            <a:endParaRPr lang="cs-CZ" sz="1400" kern="1200" dirty="0"/>
          </a:p>
        </p:txBody>
      </p:sp>
      <p:sp>
        <p:nvSpPr>
          <p:cNvPr id="5" name="Obdélníkový popisek 4"/>
          <p:cNvSpPr/>
          <p:nvPr/>
        </p:nvSpPr>
        <p:spPr>
          <a:xfrm>
            <a:off x="323528" y="3742614"/>
            <a:ext cx="4680520" cy="982530"/>
          </a:xfrm>
          <a:prstGeom prst="wedgeRectCallout">
            <a:avLst>
              <a:gd name="adj1" fmla="val -54156"/>
              <a:gd name="adj2" fmla="val 8541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The relation with upset feelings seems to be less stronger (1.00) than the relation with request for help (1.09).</a:t>
            </a:r>
            <a:endParaRPr lang="cs-CZ" dirty="0"/>
          </a:p>
        </p:txBody>
      </p:sp>
      <p:sp>
        <p:nvSpPr>
          <p:cNvPr id="6" name="Obdélníkový popisek 5"/>
          <p:cNvSpPr/>
          <p:nvPr/>
        </p:nvSpPr>
        <p:spPr>
          <a:xfrm>
            <a:off x="1619672" y="4972559"/>
            <a:ext cx="5616624" cy="1512168"/>
          </a:xfrm>
          <a:prstGeom prst="wedgeRectCallout">
            <a:avLst>
              <a:gd name="adj1" fmla="val 48638"/>
              <a:gd name="adj2" fmla="val 693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t>Actually it’s not. The numbers to compare are in the column with β’s. As you can see, standardized coefficient (β) for upset feelings equals .33 while for request for help β  = .17. (in step 3 and .32 x .17 in step 4).</a:t>
            </a:r>
            <a:endParaRPr lang="cs-CZ" dirty="0"/>
          </a:p>
        </p:txBody>
      </p:sp>
    </p:spTree>
    <p:extLst>
      <p:ext uri="{BB962C8B-B14F-4D97-AF65-F5344CB8AC3E}">
        <p14:creationId xmlns:p14="http://schemas.microsoft.com/office/powerpoint/2010/main" val="322182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Rozhodnutí: </a:t>
            </a:r>
            <a:r>
              <a:rPr lang="cs-CZ" dirty="0" err="1" smtClean="0"/>
              <a:t>Revisions</a:t>
            </a:r>
            <a:endParaRPr lang="cs-CZ" dirty="0"/>
          </a:p>
        </p:txBody>
      </p:sp>
      <p:sp>
        <p:nvSpPr>
          <p:cNvPr id="3" name="Zástupný symbol pro obsah 2"/>
          <p:cNvSpPr>
            <a:spLocks noGrp="1"/>
          </p:cNvSpPr>
          <p:nvPr>
            <p:ph idx="1"/>
          </p:nvPr>
        </p:nvSpPr>
        <p:spPr>
          <a:xfrm>
            <a:off x="457200" y="1600201"/>
            <a:ext cx="6995120" cy="3685909"/>
          </a:xfrm>
        </p:spPr>
        <p:txBody>
          <a:bodyPr>
            <a:normAutofit fontScale="85000" lnSpcReduction="20000"/>
          </a:bodyPr>
          <a:lstStyle/>
          <a:p>
            <a:r>
              <a:rPr lang="cs-CZ" dirty="0" smtClean="0"/>
              <a:t>Rozporné recenze</a:t>
            </a:r>
          </a:p>
          <a:p>
            <a:pPr lvl="1"/>
            <a:r>
              <a:rPr lang="cs-CZ" dirty="0" smtClean="0"/>
              <a:t>Pokud si recenze protiřečí, editor by měl už v rozhodnutí napsat, na co se máte zaměřit</a:t>
            </a:r>
          </a:p>
          <a:p>
            <a:pPr lvl="1"/>
            <a:r>
              <a:rPr lang="cs-CZ" dirty="0" smtClean="0"/>
              <a:t>Pokud to nenapíše a vy se sami rozhodnout nedokážete (oba přístupy v recenzích vám dávají smysl), můžete se na editora obrátit s dotazem</a:t>
            </a:r>
          </a:p>
          <a:p>
            <a:r>
              <a:rPr lang="cs-CZ" dirty="0" smtClean="0"/>
              <a:t>Komentář, kterému nerozumíte</a:t>
            </a:r>
          </a:p>
          <a:p>
            <a:pPr lvl="1"/>
            <a:r>
              <a:rPr lang="cs-CZ" dirty="0" smtClean="0"/>
              <a:t>Obrátit se na editora, případně komentář interpretovat a v odpovědi přiznat, že si nejste jistí, zda jste ho pochopili..</a:t>
            </a:r>
            <a:endParaRPr lang="cs-CZ" dirty="0"/>
          </a:p>
          <a:p>
            <a:pPr marL="0" lvl="0" indent="0">
              <a:buNone/>
            </a:pPr>
            <a:endParaRPr lang="cs-CZ" dirty="0" smtClean="0"/>
          </a:p>
          <a:p>
            <a:pPr lvl="0"/>
            <a:endParaRPr lang="cs-CZ" dirty="0"/>
          </a:p>
          <a:p>
            <a:endParaRPr lang="cs-CZ" dirty="0"/>
          </a:p>
        </p:txBody>
      </p:sp>
      <p:sp>
        <p:nvSpPr>
          <p:cNvPr id="9" name="Volný tvar 8"/>
          <p:cNvSpPr/>
          <p:nvPr/>
        </p:nvSpPr>
        <p:spPr>
          <a:xfrm>
            <a:off x="7563606" y="1556792"/>
            <a:ext cx="1472890" cy="910522"/>
          </a:xfrm>
          <a:custGeom>
            <a:avLst/>
            <a:gdLst>
              <a:gd name="connsiteX0" fmla="*/ 0 w 1101633"/>
              <a:gd name="connsiteY0" fmla="*/ 67104 h 671038"/>
              <a:gd name="connsiteX1" fmla="*/ 67104 w 1101633"/>
              <a:gd name="connsiteY1" fmla="*/ 0 h 671038"/>
              <a:gd name="connsiteX2" fmla="*/ 1034529 w 1101633"/>
              <a:gd name="connsiteY2" fmla="*/ 0 h 671038"/>
              <a:gd name="connsiteX3" fmla="*/ 1101633 w 1101633"/>
              <a:gd name="connsiteY3" fmla="*/ 67104 h 671038"/>
              <a:gd name="connsiteX4" fmla="*/ 1101633 w 1101633"/>
              <a:gd name="connsiteY4" fmla="*/ 603934 h 671038"/>
              <a:gd name="connsiteX5" fmla="*/ 1034529 w 1101633"/>
              <a:gd name="connsiteY5" fmla="*/ 671038 h 671038"/>
              <a:gd name="connsiteX6" fmla="*/ 67104 w 1101633"/>
              <a:gd name="connsiteY6" fmla="*/ 671038 h 671038"/>
              <a:gd name="connsiteX7" fmla="*/ 0 w 1101633"/>
              <a:gd name="connsiteY7" fmla="*/ 603934 h 671038"/>
              <a:gd name="connsiteX8" fmla="*/ 0 w 1101633"/>
              <a:gd name="connsiteY8" fmla="*/ 67104 h 6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71038">
                <a:moveTo>
                  <a:pt x="0" y="67104"/>
                </a:moveTo>
                <a:cubicBezTo>
                  <a:pt x="0" y="30043"/>
                  <a:pt x="30043" y="0"/>
                  <a:pt x="67104" y="0"/>
                </a:cubicBezTo>
                <a:lnTo>
                  <a:pt x="1034529" y="0"/>
                </a:lnTo>
                <a:cubicBezTo>
                  <a:pt x="1071590" y="0"/>
                  <a:pt x="1101633" y="30043"/>
                  <a:pt x="1101633" y="67104"/>
                </a:cubicBezTo>
                <a:lnTo>
                  <a:pt x="1101633" y="603934"/>
                </a:lnTo>
                <a:cubicBezTo>
                  <a:pt x="1101633" y="640995"/>
                  <a:pt x="1071590" y="671038"/>
                  <a:pt x="1034529" y="671038"/>
                </a:cubicBezTo>
                <a:lnTo>
                  <a:pt x="67104" y="671038"/>
                </a:lnTo>
                <a:cubicBezTo>
                  <a:pt x="30043" y="671038"/>
                  <a:pt x="0" y="640995"/>
                  <a:pt x="0" y="603934"/>
                </a:cubicBezTo>
                <a:lnTo>
                  <a:pt x="0" y="67104"/>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44" tIns="28544" rIns="28544" bIns="28544"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12" name="Volný tvar 11"/>
          <p:cNvSpPr/>
          <p:nvPr/>
        </p:nvSpPr>
        <p:spPr>
          <a:xfrm>
            <a:off x="7596336" y="4843578"/>
            <a:ext cx="1440160" cy="885065"/>
          </a:xfrm>
          <a:custGeom>
            <a:avLst/>
            <a:gdLst>
              <a:gd name="connsiteX0" fmla="*/ 0 w 1101633"/>
              <a:gd name="connsiteY0" fmla="*/ 64518 h 645177"/>
              <a:gd name="connsiteX1" fmla="*/ 64518 w 1101633"/>
              <a:gd name="connsiteY1" fmla="*/ 0 h 645177"/>
              <a:gd name="connsiteX2" fmla="*/ 1037115 w 1101633"/>
              <a:gd name="connsiteY2" fmla="*/ 0 h 645177"/>
              <a:gd name="connsiteX3" fmla="*/ 1101633 w 1101633"/>
              <a:gd name="connsiteY3" fmla="*/ 64518 h 645177"/>
              <a:gd name="connsiteX4" fmla="*/ 1101633 w 1101633"/>
              <a:gd name="connsiteY4" fmla="*/ 580659 h 645177"/>
              <a:gd name="connsiteX5" fmla="*/ 1037115 w 1101633"/>
              <a:gd name="connsiteY5" fmla="*/ 645177 h 645177"/>
              <a:gd name="connsiteX6" fmla="*/ 64518 w 1101633"/>
              <a:gd name="connsiteY6" fmla="*/ 645177 h 645177"/>
              <a:gd name="connsiteX7" fmla="*/ 0 w 1101633"/>
              <a:gd name="connsiteY7" fmla="*/ 580659 h 645177"/>
              <a:gd name="connsiteX8" fmla="*/ 0 w 1101633"/>
              <a:gd name="connsiteY8" fmla="*/ 64518 h 6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45177">
                <a:moveTo>
                  <a:pt x="0" y="64518"/>
                </a:moveTo>
                <a:cubicBezTo>
                  <a:pt x="0" y="28886"/>
                  <a:pt x="28886" y="0"/>
                  <a:pt x="64518" y="0"/>
                </a:cubicBezTo>
                <a:lnTo>
                  <a:pt x="1037115" y="0"/>
                </a:lnTo>
                <a:cubicBezTo>
                  <a:pt x="1072747" y="0"/>
                  <a:pt x="1101633" y="28886"/>
                  <a:pt x="1101633" y="64518"/>
                </a:cubicBezTo>
                <a:lnTo>
                  <a:pt x="1101633" y="580659"/>
                </a:lnTo>
                <a:cubicBezTo>
                  <a:pt x="1101633" y="616291"/>
                  <a:pt x="1072747" y="645177"/>
                  <a:pt x="1037115" y="645177"/>
                </a:cubicBezTo>
                <a:lnTo>
                  <a:pt x="64518" y="645177"/>
                </a:lnTo>
                <a:cubicBezTo>
                  <a:pt x="28886" y="645177"/>
                  <a:pt x="0" y="616291"/>
                  <a:pt x="0" y="580659"/>
                </a:cubicBezTo>
                <a:lnTo>
                  <a:pt x="0" y="64518"/>
                </a:lnTo>
                <a:close/>
              </a:path>
            </a:pathLst>
          </a:custGeom>
          <a:solidFill>
            <a:schemeClr val="accent3">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597" tIns="31597" rIns="31597" bIns="31597" numCol="1" spcCol="1270" anchor="ctr" anchorCtr="0">
            <a:noAutofit/>
          </a:bodyPr>
          <a:lstStyle/>
          <a:p>
            <a:pPr lvl="0" algn="ctr" defTabSz="889000">
              <a:lnSpc>
                <a:spcPct val="90000"/>
              </a:lnSpc>
              <a:spcBef>
                <a:spcPct val="0"/>
              </a:spcBef>
              <a:spcAft>
                <a:spcPct val="35000"/>
              </a:spcAft>
            </a:pPr>
            <a:r>
              <a:rPr lang="cs-CZ" sz="2400" b="1" kern="1200" dirty="0" smtClean="0"/>
              <a:t>Přijetí</a:t>
            </a:r>
            <a:endParaRPr lang="cs-CZ" sz="1600" b="1" kern="1200" dirty="0"/>
          </a:p>
        </p:txBody>
      </p:sp>
      <p:sp>
        <p:nvSpPr>
          <p:cNvPr id="8" name="Volný tvar 7"/>
          <p:cNvSpPr/>
          <p:nvPr/>
        </p:nvSpPr>
        <p:spPr>
          <a:xfrm>
            <a:off x="7563606" y="2639932"/>
            <a:ext cx="1472890" cy="907502"/>
          </a:xfrm>
          <a:custGeom>
            <a:avLst/>
            <a:gdLst>
              <a:gd name="connsiteX0" fmla="*/ 0 w 1101633"/>
              <a:gd name="connsiteY0" fmla="*/ 79310 h 793104"/>
              <a:gd name="connsiteX1" fmla="*/ 79310 w 1101633"/>
              <a:gd name="connsiteY1" fmla="*/ 0 h 793104"/>
              <a:gd name="connsiteX2" fmla="*/ 1022323 w 1101633"/>
              <a:gd name="connsiteY2" fmla="*/ 0 h 793104"/>
              <a:gd name="connsiteX3" fmla="*/ 1101633 w 1101633"/>
              <a:gd name="connsiteY3" fmla="*/ 79310 h 793104"/>
              <a:gd name="connsiteX4" fmla="*/ 1101633 w 1101633"/>
              <a:gd name="connsiteY4" fmla="*/ 713794 h 793104"/>
              <a:gd name="connsiteX5" fmla="*/ 1022323 w 1101633"/>
              <a:gd name="connsiteY5" fmla="*/ 793104 h 793104"/>
              <a:gd name="connsiteX6" fmla="*/ 79310 w 1101633"/>
              <a:gd name="connsiteY6" fmla="*/ 793104 h 793104"/>
              <a:gd name="connsiteX7" fmla="*/ 0 w 1101633"/>
              <a:gd name="connsiteY7" fmla="*/ 713794 h 793104"/>
              <a:gd name="connsiteX8" fmla="*/ 0 w 1101633"/>
              <a:gd name="connsiteY8" fmla="*/ 79310 h 7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93104">
                <a:moveTo>
                  <a:pt x="0" y="79310"/>
                </a:moveTo>
                <a:cubicBezTo>
                  <a:pt x="0" y="35508"/>
                  <a:pt x="35508" y="0"/>
                  <a:pt x="79310" y="0"/>
                </a:cubicBezTo>
                <a:lnTo>
                  <a:pt x="1022323" y="0"/>
                </a:lnTo>
                <a:cubicBezTo>
                  <a:pt x="1066125" y="0"/>
                  <a:pt x="1101633" y="35508"/>
                  <a:pt x="1101633" y="79310"/>
                </a:cubicBezTo>
                <a:lnTo>
                  <a:pt x="1101633" y="713794"/>
                </a:lnTo>
                <a:cubicBezTo>
                  <a:pt x="1101633" y="757596"/>
                  <a:pt x="1066125" y="793104"/>
                  <a:pt x="1022323" y="793104"/>
                </a:cubicBezTo>
                <a:lnTo>
                  <a:pt x="79310" y="793104"/>
                </a:lnTo>
                <a:cubicBezTo>
                  <a:pt x="35508" y="793104"/>
                  <a:pt x="0" y="757596"/>
                  <a:pt x="0" y="713794"/>
                </a:cubicBezTo>
                <a:lnTo>
                  <a:pt x="0" y="7931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19" tIns="32119" rIns="32119" bIns="32119" numCol="1" spcCol="1270" anchor="ctr" anchorCtr="0">
            <a:noAutofit/>
          </a:bodyPr>
          <a:lstStyle/>
          <a:p>
            <a:pPr lvl="0" algn="ctr" defTabSz="622300">
              <a:lnSpc>
                <a:spcPct val="90000"/>
              </a:lnSpc>
              <a:spcBef>
                <a:spcPct val="0"/>
              </a:spcBef>
              <a:spcAft>
                <a:spcPct val="35000"/>
              </a:spcAft>
            </a:pPr>
            <a:r>
              <a:rPr lang="cs-CZ" sz="1400" kern="1200" dirty="0" smtClean="0"/>
              <a:t>Velké změny</a:t>
            </a:r>
          </a:p>
          <a:p>
            <a:pPr lvl="0" algn="ctr" defTabSz="622300">
              <a:lnSpc>
                <a:spcPct val="90000"/>
              </a:lnSpc>
              <a:spcBef>
                <a:spcPct val="0"/>
              </a:spcBef>
              <a:spcAft>
                <a:spcPct val="35000"/>
              </a:spcAft>
            </a:pPr>
            <a:r>
              <a:rPr lang="cs-CZ" sz="1400" kern="1200" dirty="0" smtClean="0"/>
              <a:t>(</a:t>
            </a:r>
            <a:r>
              <a:rPr lang="cs-CZ" sz="1400" i="1" kern="1200" dirty="0" smtClean="0"/>
              <a:t>major </a:t>
            </a:r>
            <a:r>
              <a:rPr lang="cs-CZ" sz="1400" i="1" kern="1200" dirty="0" err="1" smtClean="0"/>
              <a:t>revisions</a:t>
            </a:r>
            <a:r>
              <a:rPr lang="cs-CZ" sz="1400" kern="1200" dirty="0" smtClean="0"/>
              <a:t>)</a:t>
            </a:r>
            <a:endParaRPr lang="cs-CZ" sz="1400" kern="1200" dirty="0"/>
          </a:p>
        </p:txBody>
      </p:sp>
      <p:sp>
        <p:nvSpPr>
          <p:cNvPr id="13" name="Volný tvar 12"/>
          <p:cNvSpPr/>
          <p:nvPr/>
        </p:nvSpPr>
        <p:spPr>
          <a:xfrm>
            <a:off x="7596336" y="3742489"/>
            <a:ext cx="1440160" cy="885065"/>
          </a:xfrm>
          <a:custGeom>
            <a:avLst/>
            <a:gdLst>
              <a:gd name="connsiteX0" fmla="*/ 0 w 1101633"/>
              <a:gd name="connsiteY0" fmla="*/ 75109 h 751093"/>
              <a:gd name="connsiteX1" fmla="*/ 75109 w 1101633"/>
              <a:gd name="connsiteY1" fmla="*/ 0 h 751093"/>
              <a:gd name="connsiteX2" fmla="*/ 1026524 w 1101633"/>
              <a:gd name="connsiteY2" fmla="*/ 0 h 751093"/>
              <a:gd name="connsiteX3" fmla="*/ 1101633 w 1101633"/>
              <a:gd name="connsiteY3" fmla="*/ 75109 h 751093"/>
              <a:gd name="connsiteX4" fmla="*/ 1101633 w 1101633"/>
              <a:gd name="connsiteY4" fmla="*/ 675984 h 751093"/>
              <a:gd name="connsiteX5" fmla="*/ 1026524 w 1101633"/>
              <a:gd name="connsiteY5" fmla="*/ 751093 h 751093"/>
              <a:gd name="connsiteX6" fmla="*/ 75109 w 1101633"/>
              <a:gd name="connsiteY6" fmla="*/ 751093 h 751093"/>
              <a:gd name="connsiteX7" fmla="*/ 0 w 1101633"/>
              <a:gd name="connsiteY7" fmla="*/ 675984 h 751093"/>
              <a:gd name="connsiteX8" fmla="*/ 0 w 1101633"/>
              <a:gd name="connsiteY8" fmla="*/ 75109 h 7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51093">
                <a:moveTo>
                  <a:pt x="0" y="75109"/>
                </a:moveTo>
                <a:cubicBezTo>
                  <a:pt x="0" y="33627"/>
                  <a:pt x="33627" y="0"/>
                  <a:pt x="75109" y="0"/>
                </a:cubicBezTo>
                <a:lnTo>
                  <a:pt x="1026524" y="0"/>
                </a:lnTo>
                <a:cubicBezTo>
                  <a:pt x="1068006" y="0"/>
                  <a:pt x="1101633" y="33627"/>
                  <a:pt x="1101633" y="75109"/>
                </a:cubicBezTo>
                <a:lnTo>
                  <a:pt x="1101633" y="675984"/>
                </a:lnTo>
                <a:cubicBezTo>
                  <a:pt x="1101633" y="717466"/>
                  <a:pt x="1068006" y="751093"/>
                  <a:pt x="1026524" y="751093"/>
                </a:cubicBezTo>
                <a:lnTo>
                  <a:pt x="75109" y="751093"/>
                </a:lnTo>
                <a:cubicBezTo>
                  <a:pt x="33627" y="751093"/>
                  <a:pt x="0" y="717466"/>
                  <a:pt x="0" y="675984"/>
                </a:cubicBezTo>
                <a:lnTo>
                  <a:pt x="0" y="75109"/>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89" tIns="30889" rIns="30889" bIns="30889" numCol="1" spcCol="1270" anchor="ctr" anchorCtr="0">
            <a:noAutofit/>
          </a:bodyPr>
          <a:lstStyle/>
          <a:p>
            <a:pPr lvl="0" algn="ctr" defTabSz="622300">
              <a:lnSpc>
                <a:spcPct val="90000"/>
              </a:lnSpc>
              <a:spcBef>
                <a:spcPct val="0"/>
              </a:spcBef>
              <a:spcAft>
                <a:spcPct val="35000"/>
              </a:spcAft>
            </a:pPr>
            <a:r>
              <a:rPr lang="cs-CZ" sz="1400" kern="1200" dirty="0" smtClean="0"/>
              <a:t>Menší změny</a:t>
            </a:r>
          </a:p>
          <a:p>
            <a:pPr lvl="0" algn="ctr" defTabSz="622300">
              <a:lnSpc>
                <a:spcPct val="90000"/>
              </a:lnSpc>
              <a:spcBef>
                <a:spcPct val="0"/>
              </a:spcBef>
              <a:spcAft>
                <a:spcPct val="35000"/>
              </a:spcAft>
            </a:pPr>
            <a:r>
              <a:rPr lang="cs-CZ" sz="1400" kern="1200" dirty="0" smtClean="0"/>
              <a:t>(</a:t>
            </a:r>
            <a:r>
              <a:rPr lang="cs-CZ" sz="1400" i="1" kern="1200" dirty="0" smtClean="0"/>
              <a:t>minor </a:t>
            </a:r>
            <a:r>
              <a:rPr lang="cs-CZ" sz="1400" i="1" kern="1200" dirty="0" err="1" smtClean="0"/>
              <a:t>revisions</a:t>
            </a:r>
            <a:r>
              <a:rPr lang="cs-CZ" sz="1400" kern="1200" dirty="0" smtClean="0"/>
              <a:t>)</a:t>
            </a:r>
            <a:endParaRPr lang="cs-CZ" sz="1400" kern="1200" dirty="0"/>
          </a:p>
        </p:txBody>
      </p:sp>
      <p:sp>
        <p:nvSpPr>
          <p:cNvPr id="10" name="Zaoblený obdélník 9"/>
          <p:cNvSpPr/>
          <p:nvPr/>
        </p:nvSpPr>
        <p:spPr>
          <a:xfrm>
            <a:off x="179512" y="5157191"/>
            <a:ext cx="7128792" cy="12555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1" algn="ctr"/>
            <a:r>
              <a:rPr lang="en-US" sz="2000" i="1" dirty="0" smtClean="0"/>
              <a:t>If we understood your comment correctly, you suggest to use CFA instead of EFA. However, based on…. we decided to stick to current analysis as we are convinced it is the correct analysis for our data.</a:t>
            </a:r>
            <a:endParaRPr lang="en-US" sz="2000" i="1" dirty="0"/>
          </a:p>
        </p:txBody>
      </p:sp>
    </p:spTree>
    <p:extLst>
      <p:ext uri="{BB962C8B-B14F-4D97-AF65-F5344CB8AC3E}">
        <p14:creationId xmlns:p14="http://schemas.microsoft.com/office/powerpoint/2010/main" val="2387104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Rozhodnutí: </a:t>
            </a:r>
            <a:r>
              <a:rPr lang="cs-CZ" dirty="0" err="1" smtClean="0"/>
              <a:t>Accept</a:t>
            </a:r>
            <a:endParaRPr lang="cs-CZ" dirty="0"/>
          </a:p>
        </p:txBody>
      </p:sp>
      <p:sp>
        <p:nvSpPr>
          <p:cNvPr id="3" name="Zástupný symbol pro obsah 2"/>
          <p:cNvSpPr>
            <a:spLocks noGrp="1"/>
          </p:cNvSpPr>
          <p:nvPr>
            <p:ph idx="1"/>
          </p:nvPr>
        </p:nvSpPr>
        <p:spPr>
          <a:xfrm>
            <a:off x="457200" y="1600200"/>
            <a:ext cx="6995120" cy="4525963"/>
          </a:xfrm>
        </p:spPr>
        <p:txBody>
          <a:bodyPr>
            <a:normAutofit fontScale="92500" lnSpcReduction="10000"/>
          </a:bodyPr>
          <a:lstStyle/>
          <a:p>
            <a:r>
              <a:rPr lang="cs-CZ" dirty="0" smtClean="0"/>
              <a:t>Různě dlouhá doba od přijetí po publikování </a:t>
            </a:r>
            <a:r>
              <a:rPr lang="cs-CZ" dirty="0" smtClean="0">
                <a:solidFill>
                  <a:srgbClr val="FF0000"/>
                </a:solidFill>
              </a:rPr>
              <a:t>(měsíce až roky!)</a:t>
            </a:r>
          </a:p>
          <a:p>
            <a:r>
              <a:rPr lang="cs-CZ" dirty="0" err="1" smtClean="0"/>
              <a:t>Proof</a:t>
            </a:r>
            <a:r>
              <a:rPr lang="cs-CZ" dirty="0" smtClean="0"/>
              <a:t> (finální úprava článku) – nezapomenout na afiliace (financování)</a:t>
            </a:r>
          </a:p>
          <a:p>
            <a:r>
              <a:rPr lang="cs-CZ" dirty="0" err="1" smtClean="0"/>
              <a:t>Advanced</a:t>
            </a:r>
            <a:r>
              <a:rPr lang="cs-CZ" dirty="0" smtClean="0"/>
              <a:t> online </a:t>
            </a:r>
            <a:r>
              <a:rPr lang="cs-CZ" dirty="0" err="1" smtClean="0"/>
              <a:t>publications</a:t>
            </a:r>
            <a:r>
              <a:rPr lang="cs-CZ" dirty="0" smtClean="0"/>
              <a:t> </a:t>
            </a:r>
          </a:p>
          <a:p>
            <a:pPr lvl="1"/>
            <a:r>
              <a:rPr lang="cs-CZ" dirty="0" smtClean="0"/>
              <a:t>veřejně dostupné, </a:t>
            </a:r>
            <a:r>
              <a:rPr lang="cs-CZ" dirty="0" err="1" smtClean="0"/>
              <a:t>doi</a:t>
            </a:r>
            <a:endParaRPr lang="cs-CZ" dirty="0" smtClean="0"/>
          </a:p>
          <a:p>
            <a:pPr lvl="1"/>
            <a:r>
              <a:rPr lang="cs-CZ" dirty="0"/>
              <a:t>a</a:t>
            </a:r>
            <a:r>
              <a:rPr lang="cs-CZ" dirty="0" smtClean="0"/>
              <a:t>le nejsou to „oficiální“ publikace, které byste mohli vykázat</a:t>
            </a:r>
          </a:p>
          <a:p>
            <a:pPr lvl="1"/>
            <a:r>
              <a:rPr lang="cs-CZ" dirty="0"/>
              <a:t>v</a:t>
            </a:r>
            <a:r>
              <a:rPr lang="cs-CZ" dirty="0" smtClean="0"/>
              <a:t> podstatě jde stále o článek „in </a:t>
            </a:r>
            <a:r>
              <a:rPr lang="cs-CZ" dirty="0" err="1" smtClean="0"/>
              <a:t>press</a:t>
            </a:r>
            <a:r>
              <a:rPr lang="cs-CZ" dirty="0" smtClean="0"/>
              <a:t>“</a:t>
            </a:r>
          </a:p>
          <a:p>
            <a:pPr lvl="1"/>
            <a:r>
              <a:rPr lang="cs-CZ" dirty="0"/>
              <a:t>k</a:t>
            </a:r>
            <a:r>
              <a:rPr lang="cs-CZ" dirty="0" smtClean="0"/>
              <a:t>terý ale už není možné změnit či doplnit</a:t>
            </a:r>
          </a:p>
          <a:p>
            <a:endParaRPr lang="cs-CZ" dirty="0"/>
          </a:p>
          <a:p>
            <a:endParaRPr lang="cs-CZ" dirty="0"/>
          </a:p>
          <a:p>
            <a:endParaRPr lang="cs-CZ" dirty="0"/>
          </a:p>
        </p:txBody>
      </p:sp>
      <p:sp>
        <p:nvSpPr>
          <p:cNvPr id="10" name="Volný tvar 9"/>
          <p:cNvSpPr/>
          <p:nvPr/>
        </p:nvSpPr>
        <p:spPr>
          <a:xfrm>
            <a:off x="7563606" y="2639932"/>
            <a:ext cx="1472890" cy="907502"/>
          </a:xfrm>
          <a:custGeom>
            <a:avLst/>
            <a:gdLst>
              <a:gd name="connsiteX0" fmla="*/ 0 w 1101633"/>
              <a:gd name="connsiteY0" fmla="*/ 79310 h 793104"/>
              <a:gd name="connsiteX1" fmla="*/ 79310 w 1101633"/>
              <a:gd name="connsiteY1" fmla="*/ 0 h 793104"/>
              <a:gd name="connsiteX2" fmla="*/ 1022323 w 1101633"/>
              <a:gd name="connsiteY2" fmla="*/ 0 h 793104"/>
              <a:gd name="connsiteX3" fmla="*/ 1101633 w 1101633"/>
              <a:gd name="connsiteY3" fmla="*/ 79310 h 793104"/>
              <a:gd name="connsiteX4" fmla="*/ 1101633 w 1101633"/>
              <a:gd name="connsiteY4" fmla="*/ 713794 h 793104"/>
              <a:gd name="connsiteX5" fmla="*/ 1022323 w 1101633"/>
              <a:gd name="connsiteY5" fmla="*/ 793104 h 793104"/>
              <a:gd name="connsiteX6" fmla="*/ 79310 w 1101633"/>
              <a:gd name="connsiteY6" fmla="*/ 793104 h 793104"/>
              <a:gd name="connsiteX7" fmla="*/ 0 w 1101633"/>
              <a:gd name="connsiteY7" fmla="*/ 713794 h 793104"/>
              <a:gd name="connsiteX8" fmla="*/ 0 w 1101633"/>
              <a:gd name="connsiteY8" fmla="*/ 79310 h 7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93104">
                <a:moveTo>
                  <a:pt x="0" y="79310"/>
                </a:moveTo>
                <a:cubicBezTo>
                  <a:pt x="0" y="35508"/>
                  <a:pt x="35508" y="0"/>
                  <a:pt x="79310" y="0"/>
                </a:cubicBezTo>
                <a:lnTo>
                  <a:pt x="1022323" y="0"/>
                </a:lnTo>
                <a:cubicBezTo>
                  <a:pt x="1066125" y="0"/>
                  <a:pt x="1101633" y="35508"/>
                  <a:pt x="1101633" y="79310"/>
                </a:cubicBezTo>
                <a:lnTo>
                  <a:pt x="1101633" y="713794"/>
                </a:lnTo>
                <a:cubicBezTo>
                  <a:pt x="1101633" y="757596"/>
                  <a:pt x="1066125" y="793104"/>
                  <a:pt x="1022323" y="793104"/>
                </a:cubicBezTo>
                <a:lnTo>
                  <a:pt x="79310" y="793104"/>
                </a:lnTo>
                <a:cubicBezTo>
                  <a:pt x="35508" y="793104"/>
                  <a:pt x="0" y="757596"/>
                  <a:pt x="0" y="713794"/>
                </a:cubicBezTo>
                <a:lnTo>
                  <a:pt x="0" y="79310"/>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19" tIns="32119" rIns="32119" bIns="32119" numCol="1" spcCol="1270" anchor="ctr" anchorCtr="0">
            <a:noAutofit/>
          </a:bodyPr>
          <a:lstStyle/>
          <a:p>
            <a:pPr lvl="0" algn="ctr" defTabSz="622300">
              <a:lnSpc>
                <a:spcPct val="90000"/>
              </a:lnSpc>
              <a:spcBef>
                <a:spcPct val="0"/>
              </a:spcBef>
              <a:spcAft>
                <a:spcPct val="35000"/>
              </a:spcAft>
            </a:pPr>
            <a:r>
              <a:rPr lang="cs-CZ" sz="1400" kern="1200" dirty="0" smtClean="0"/>
              <a:t>Velké změny</a:t>
            </a:r>
          </a:p>
          <a:p>
            <a:pPr lvl="0" algn="ctr" defTabSz="622300">
              <a:lnSpc>
                <a:spcPct val="90000"/>
              </a:lnSpc>
              <a:spcBef>
                <a:spcPct val="0"/>
              </a:spcBef>
              <a:spcAft>
                <a:spcPct val="35000"/>
              </a:spcAft>
            </a:pPr>
            <a:r>
              <a:rPr lang="cs-CZ" sz="1400" kern="1200" dirty="0" smtClean="0"/>
              <a:t>(</a:t>
            </a:r>
            <a:r>
              <a:rPr lang="cs-CZ" sz="1400" i="1" kern="1200" dirty="0" smtClean="0"/>
              <a:t>major </a:t>
            </a:r>
            <a:r>
              <a:rPr lang="cs-CZ" sz="1400" i="1" kern="1200" dirty="0" err="1" smtClean="0"/>
              <a:t>revisions</a:t>
            </a:r>
            <a:r>
              <a:rPr lang="cs-CZ" sz="1400" kern="1200" dirty="0" smtClean="0"/>
              <a:t>)</a:t>
            </a:r>
            <a:endParaRPr lang="cs-CZ" sz="1400" kern="1200" dirty="0"/>
          </a:p>
        </p:txBody>
      </p:sp>
      <p:sp>
        <p:nvSpPr>
          <p:cNvPr id="11" name="Volný tvar 10"/>
          <p:cNvSpPr/>
          <p:nvPr/>
        </p:nvSpPr>
        <p:spPr>
          <a:xfrm>
            <a:off x="7596336" y="3742489"/>
            <a:ext cx="1440160" cy="885065"/>
          </a:xfrm>
          <a:custGeom>
            <a:avLst/>
            <a:gdLst>
              <a:gd name="connsiteX0" fmla="*/ 0 w 1101633"/>
              <a:gd name="connsiteY0" fmla="*/ 75109 h 751093"/>
              <a:gd name="connsiteX1" fmla="*/ 75109 w 1101633"/>
              <a:gd name="connsiteY1" fmla="*/ 0 h 751093"/>
              <a:gd name="connsiteX2" fmla="*/ 1026524 w 1101633"/>
              <a:gd name="connsiteY2" fmla="*/ 0 h 751093"/>
              <a:gd name="connsiteX3" fmla="*/ 1101633 w 1101633"/>
              <a:gd name="connsiteY3" fmla="*/ 75109 h 751093"/>
              <a:gd name="connsiteX4" fmla="*/ 1101633 w 1101633"/>
              <a:gd name="connsiteY4" fmla="*/ 675984 h 751093"/>
              <a:gd name="connsiteX5" fmla="*/ 1026524 w 1101633"/>
              <a:gd name="connsiteY5" fmla="*/ 751093 h 751093"/>
              <a:gd name="connsiteX6" fmla="*/ 75109 w 1101633"/>
              <a:gd name="connsiteY6" fmla="*/ 751093 h 751093"/>
              <a:gd name="connsiteX7" fmla="*/ 0 w 1101633"/>
              <a:gd name="connsiteY7" fmla="*/ 675984 h 751093"/>
              <a:gd name="connsiteX8" fmla="*/ 0 w 1101633"/>
              <a:gd name="connsiteY8" fmla="*/ 75109 h 7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751093">
                <a:moveTo>
                  <a:pt x="0" y="75109"/>
                </a:moveTo>
                <a:cubicBezTo>
                  <a:pt x="0" y="33627"/>
                  <a:pt x="33627" y="0"/>
                  <a:pt x="75109" y="0"/>
                </a:cubicBezTo>
                <a:lnTo>
                  <a:pt x="1026524" y="0"/>
                </a:lnTo>
                <a:cubicBezTo>
                  <a:pt x="1068006" y="0"/>
                  <a:pt x="1101633" y="33627"/>
                  <a:pt x="1101633" y="75109"/>
                </a:cubicBezTo>
                <a:lnTo>
                  <a:pt x="1101633" y="675984"/>
                </a:lnTo>
                <a:cubicBezTo>
                  <a:pt x="1101633" y="717466"/>
                  <a:pt x="1068006" y="751093"/>
                  <a:pt x="1026524" y="751093"/>
                </a:cubicBezTo>
                <a:lnTo>
                  <a:pt x="75109" y="751093"/>
                </a:lnTo>
                <a:cubicBezTo>
                  <a:pt x="33627" y="751093"/>
                  <a:pt x="0" y="717466"/>
                  <a:pt x="0" y="675984"/>
                </a:cubicBezTo>
                <a:lnTo>
                  <a:pt x="0" y="75109"/>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89" tIns="30889" rIns="30889" bIns="30889" numCol="1" spcCol="1270" anchor="ctr" anchorCtr="0">
            <a:noAutofit/>
          </a:bodyPr>
          <a:lstStyle/>
          <a:p>
            <a:pPr lvl="0" algn="ctr" defTabSz="622300">
              <a:lnSpc>
                <a:spcPct val="90000"/>
              </a:lnSpc>
              <a:spcBef>
                <a:spcPct val="0"/>
              </a:spcBef>
              <a:spcAft>
                <a:spcPct val="35000"/>
              </a:spcAft>
            </a:pPr>
            <a:r>
              <a:rPr lang="cs-CZ" sz="1400" kern="1200" dirty="0" smtClean="0"/>
              <a:t>Menší změny</a:t>
            </a:r>
          </a:p>
          <a:p>
            <a:pPr lvl="0" algn="ctr" defTabSz="622300">
              <a:lnSpc>
                <a:spcPct val="90000"/>
              </a:lnSpc>
              <a:spcBef>
                <a:spcPct val="0"/>
              </a:spcBef>
              <a:spcAft>
                <a:spcPct val="35000"/>
              </a:spcAft>
            </a:pPr>
            <a:r>
              <a:rPr lang="cs-CZ" sz="1400" kern="1200" dirty="0" smtClean="0"/>
              <a:t>(</a:t>
            </a:r>
            <a:r>
              <a:rPr lang="cs-CZ" sz="1400" i="1" kern="1200" dirty="0" smtClean="0"/>
              <a:t>minor </a:t>
            </a:r>
            <a:r>
              <a:rPr lang="cs-CZ" sz="1400" i="1" kern="1200" dirty="0" err="1" smtClean="0"/>
              <a:t>revisions</a:t>
            </a:r>
            <a:r>
              <a:rPr lang="cs-CZ" sz="1400" kern="1200" dirty="0" smtClean="0"/>
              <a:t>)</a:t>
            </a:r>
            <a:endParaRPr lang="cs-CZ" sz="1400" kern="1200" dirty="0"/>
          </a:p>
        </p:txBody>
      </p:sp>
      <p:sp>
        <p:nvSpPr>
          <p:cNvPr id="8" name="Volný tvar 7"/>
          <p:cNvSpPr/>
          <p:nvPr/>
        </p:nvSpPr>
        <p:spPr>
          <a:xfrm>
            <a:off x="7563606" y="1556792"/>
            <a:ext cx="1472890" cy="910522"/>
          </a:xfrm>
          <a:custGeom>
            <a:avLst/>
            <a:gdLst>
              <a:gd name="connsiteX0" fmla="*/ 0 w 1101633"/>
              <a:gd name="connsiteY0" fmla="*/ 67104 h 671038"/>
              <a:gd name="connsiteX1" fmla="*/ 67104 w 1101633"/>
              <a:gd name="connsiteY1" fmla="*/ 0 h 671038"/>
              <a:gd name="connsiteX2" fmla="*/ 1034529 w 1101633"/>
              <a:gd name="connsiteY2" fmla="*/ 0 h 671038"/>
              <a:gd name="connsiteX3" fmla="*/ 1101633 w 1101633"/>
              <a:gd name="connsiteY3" fmla="*/ 67104 h 671038"/>
              <a:gd name="connsiteX4" fmla="*/ 1101633 w 1101633"/>
              <a:gd name="connsiteY4" fmla="*/ 603934 h 671038"/>
              <a:gd name="connsiteX5" fmla="*/ 1034529 w 1101633"/>
              <a:gd name="connsiteY5" fmla="*/ 671038 h 671038"/>
              <a:gd name="connsiteX6" fmla="*/ 67104 w 1101633"/>
              <a:gd name="connsiteY6" fmla="*/ 671038 h 671038"/>
              <a:gd name="connsiteX7" fmla="*/ 0 w 1101633"/>
              <a:gd name="connsiteY7" fmla="*/ 603934 h 671038"/>
              <a:gd name="connsiteX8" fmla="*/ 0 w 1101633"/>
              <a:gd name="connsiteY8" fmla="*/ 67104 h 67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71038">
                <a:moveTo>
                  <a:pt x="0" y="67104"/>
                </a:moveTo>
                <a:cubicBezTo>
                  <a:pt x="0" y="30043"/>
                  <a:pt x="30043" y="0"/>
                  <a:pt x="67104" y="0"/>
                </a:cubicBezTo>
                <a:lnTo>
                  <a:pt x="1034529" y="0"/>
                </a:lnTo>
                <a:cubicBezTo>
                  <a:pt x="1071590" y="0"/>
                  <a:pt x="1101633" y="30043"/>
                  <a:pt x="1101633" y="67104"/>
                </a:cubicBezTo>
                <a:lnTo>
                  <a:pt x="1101633" y="603934"/>
                </a:lnTo>
                <a:cubicBezTo>
                  <a:pt x="1101633" y="640995"/>
                  <a:pt x="1071590" y="671038"/>
                  <a:pt x="1034529" y="671038"/>
                </a:cubicBezTo>
                <a:lnTo>
                  <a:pt x="67104" y="671038"/>
                </a:lnTo>
                <a:cubicBezTo>
                  <a:pt x="30043" y="671038"/>
                  <a:pt x="0" y="640995"/>
                  <a:pt x="0" y="603934"/>
                </a:cubicBezTo>
                <a:lnTo>
                  <a:pt x="0" y="67104"/>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44" tIns="28544" rIns="28544" bIns="28544" numCol="1" spcCol="1270" anchor="ctr" anchorCtr="0">
            <a:noAutofit/>
          </a:bodyPr>
          <a:lstStyle/>
          <a:p>
            <a:pPr lvl="0" algn="ctr" defTabSz="622300">
              <a:lnSpc>
                <a:spcPct val="90000"/>
              </a:lnSpc>
              <a:spcBef>
                <a:spcPct val="0"/>
              </a:spcBef>
              <a:spcAft>
                <a:spcPct val="35000"/>
              </a:spcAft>
            </a:pPr>
            <a:r>
              <a:rPr lang="cs-CZ" sz="1400" kern="1200" dirty="0" smtClean="0"/>
              <a:t>Odmítnutí</a:t>
            </a:r>
            <a:endParaRPr lang="cs-CZ" sz="1400" kern="1200" dirty="0"/>
          </a:p>
        </p:txBody>
      </p:sp>
      <p:sp>
        <p:nvSpPr>
          <p:cNvPr id="13" name="Volný tvar 12"/>
          <p:cNvSpPr/>
          <p:nvPr/>
        </p:nvSpPr>
        <p:spPr>
          <a:xfrm>
            <a:off x="7596336" y="4843578"/>
            <a:ext cx="1440160" cy="885065"/>
          </a:xfrm>
          <a:custGeom>
            <a:avLst/>
            <a:gdLst>
              <a:gd name="connsiteX0" fmla="*/ 0 w 1101633"/>
              <a:gd name="connsiteY0" fmla="*/ 64518 h 645177"/>
              <a:gd name="connsiteX1" fmla="*/ 64518 w 1101633"/>
              <a:gd name="connsiteY1" fmla="*/ 0 h 645177"/>
              <a:gd name="connsiteX2" fmla="*/ 1037115 w 1101633"/>
              <a:gd name="connsiteY2" fmla="*/ 0 h 645177"/>
              <a:gd name="connsiteX3" fmla="*/ 1101633 w 1101633"/>
              <a:gd name="connsiteY3" fmla="*/ 64518 h 645177"/>
              <a:gd name="connsiteX4" fmla="*/ 1101633 w 1101633"/>
              <a:gd name="connsiteY4" fmla="*/ 580659 h 645177"/>
              <a:gd name="connsiteX5" fmla="*/ 1037115 w 1101633"/>
              <a:gd name="connsiteY5" fmla="*/ 645177 h 645177"/>
              <a:gd name="connsiteX6" fmla="*/ 64518 w 1101633"/>
              <a:gd name="connsiteY6" fmla="*/ 645177 h 645177"/>
              <a:gd name="connsiteX7" fmla="*/ 0 w 1101633"/>
              <a:gd name="connsiteY7" fmla="*/ 580659 h 645177"/>
              <a:gd name="connsiteX8" fmla="*/ 0 w 1101633"/>
              <a:gd name="connsiteY8" fmla="*/ 64518 h 64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633" h="645177">
                <a:moveTo>
                  <a:pt x="0" y="64518"/>
                </a:moveTo>
                <a:cubicBezTo>
                  <a:pt x="0" y="28886"/>
                  <a:pt x="28886" y="0"/>
                  <a:pt x="64518" y="0"/>
                </a:cubicBezTo>
                <a:lnTo>
                  <a:pt x="1037115" y="0"/>
                </a:lnTo>
                <a:cubicBezTo>
                  <a:pt x="1072747" y="0"/>
                  <a:pt x="1101633" y="28886"/>
                  <a:pt x="1101633" y="64518"/>
                </a:cubicBezTo>
                <a:lnTo>
                  <a:pt x="1101633" y="580659"/>
                </a:lnTo>
                <a:cubicBezTo>
                  <a:pt x="1101633" y="616291"/>
                  <a:pt x="1072747" y="645177"/>
                  <a:pt x="1037115" y="645177"/>
                </a:cubicBezTo>
                <a:lnTo>
                  <a:pt x="64518" y="645177"/>
                </a:lnTo>
                <a:cubicBezTo>
                  <a:pt x="28886" y="645177"/>
                  <a:pt x="0" y="616291"/>
                  <a:pt x="0" y="580659"/>
                </a:cubicBezTo>
                <a:lnTo>
                  <a:pt x="0" y="64518"/>
                </a:lnTo>
                <a:close/>
              </a:path>
            </a:pathLst>
          </a:custGeom>
          <a:solidFill>
            <a:srgbClr val="0080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597" tIns="31597" rIns="31597" bIns="31597" numCol="1" spcCol="1270" anchor="ctr" anchorCtr="0">
            <a:noAutofit/>
          </a:bodyPr>
          <a:lstStyle/>
          <a:p>
            <a:pPr lvl="0" algn="ctr" defTabSz="889000">
              <a:lnSpc>
                <a:spcPct val="90000"/>
              </a:lnSpc>
              <a:spcBef>
                <a:spcPct val="0"/>
              </a:spcBef>
              <a:spcAft>
                <a:spcPct val="35000"/>
              </a:spcAft>
            </a:pPr>
            <a:r>
              <a:rPr lang="cs-CZ" sz="2400" b="1" kern="1200" dirty="0" smtClean="0"/>
              <a:t>Přijetí</a:t>
            </a:r>
            <a:endParaRPr lang="cs-CZ" sz="1600" b="1" kern="1200" dirty="0"/>
          </a:p>
        </p:txBody>
      </p:sp>
    </p:spTree>
    <p:extLst>
      <p:ext uri="{BB962C8B-B14F-4D97-AF65-F5344CB8AC3E}">
        <p14:creationId xmlns:p14="http://schemas.microsoft.com/office/powerpoint/2010/main" val="4238651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http://cdn.desktopwallpapers4.me/wallpapers/3d/1920x1080/2/12009-zen-stones-1920x1080-3d-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700808"/>
            <a:ext cx="9180512" cy="516770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solidFill>
                  <a:schemeClr val="bg1"/>
                </a:solidFill>
              </a:rPr>
              <a:t>Jak psát recenze</a:t>
            </a:r>
            <a:endParaRPr lang="cs-CZ" dirty="0">
              <a:solidFill>
                <a:schemeClr val="bg1"/>
              </a:solidFill>
            </a:endParaRPr>
          </a:p>
        </p:txBody>
      </p:sp>
      <p:sp>
        <p:nvSpPr>
          <p:cNvPr id="3" name="Zástupný symbol pro obsah 2"/>
          <p:cNvSpPr>
            <a:spLocks noGrp="1"/>
          </p:cNvSpPr>
          <p:nvPr>
            <p:ph idx="1"/>
          </p:nvPr>
        </p:nvSpPr>
        <p:spPr>
          <a:xfrm>
            <a:off x="395536" y="2492896"/>
            <a:ext cx="5122912" cy="1728192"/>
          </a:xfrm>
        </p:spPr>
        <p:txBody>
          <a:bodyPr/>
          <a:lstStyle/>
          <a:p>
            <a:pPr marL="0" indent="0" algn="ctr">
              <a:buNone/>
            </a:pPr>
            <a:r>
              <a:rPr lang="en-US" i="1" dirty="0"/>
              <a:t>Review unto others as you would have them review unto </a:t>
            </a:r>
            <a:r>
              <a:rPr lang="en-US" i="1" dirty="0" smtClean="0"/>
              <a:t>you</a:t>
            </a:r>
            <a:r>
              <a:rPr lang="cs-CZ" i="1" dirty="0" smtClean="0"/>
              <a:t>. </a:t>
            </a:r>
          </a:p>
          <a:p>
            <a:endParaRPr lang="cs-CZ" sz="3600" i="1" dirty="0" smtClean="0"/>
          </a:p>
          <a:p>
            <a:endParaRPr lang="cs-CZ" sz="3600" i="1" dirty="0"/>
          </a:p>
          <a:p>
            <a:endParaRPr lang="cs-CZ" dirty="0"/>
          </a:p>
        </p:txBody>
      </p:sp>
    </p:spTree>
    <p:extLst>
      <p:ext uri="{BB962C8B-B14F-4D97-AF65-F5344CB8AC3E}">
        <p14:creationId xmlns:p14="http://schemas.microsoft.com/office/powerpoint/2010/main" val="1054882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Recenzní </a:t>
            </a:r>
            <a:r>
              <a:rPr lang="cs-CZ" dirty="0" smtClean="0"/>
              <a:t>řízení (peer </a:t>
            </a:r>
            <a:r>
              <a:rPr lang="cs-CZ" dirty="0" err="1" smtClean="0"/>
              <a:t>review</a:t>
            </a:r>
            <a:r>
              <a:rPr lang="cs-CZ" dirty="0" smtClean="0"/>
              <a:t>)</a:t>
            </a:r>
            <a:endParaRPr lang="cs-CZ" dirty="0"/>
          </a:p>
        </p:txBody>
      </p:sp>
      <p:sp>
        <p:nvSpPr>
          <p:cNvPr id="3" name="Zástupný symbol pro obsah 2"/>
          <p:cNvSpPr>
            <a:spLocks noGrp="1"/>
          </p:cNvSpPr>
          <p:nvPr>
            <p:ph idx="1"/>
          </p:nvPr>
        </p:nvSpPr>
        <p:spPr/>
        <p:txBody>
          <a:bodyPr>
            <a:normAutofit fontScale="92500"/>
          </a:bodyPr>
          <a:lstStyle/>
          <a:p>
            <a:r>
              <a:rPr lang="cs-CZ" dirty="0"/>
              <a:t>Cílem je zaručení kvality </a:t>
            </a:r>
            <a:r>
              <a:rPr lang="cs-CZ" dirty="0" smtClean="0"/>
              <a:t>článku</a:t>
            </a:r>
          </a:p>
          <a:p>
            <a:r>
              <a:rPr lang="cs-CZ" dirty="0" smtClean="0"/>
              <a:t>Zpětná vazba od odborníků, kteří sami dělají výzkum ve stejné oblasti</a:t>
            </a:r>
            <a:r>
              <a:rPr lang="cs-CZ" dirty="0" smtClean="0">
                <a:solidFill>
                  <a:schemeClr val="accent1"/>
                </a:solidFill>
              </a:rPr>
              <a:t> (ideálně)</a:t>
            </a:r>
          </a:p>
          <a:p>
            <a:r>
              <a:rPr lang="cs-CZ" dirty="0" smtClean="0"/>
              <a:t>Co čekat od kvalitní recenze:</a:t>
            </a:r>
          </a:p>
          <a:p>
            <a:pPr lvl="1"/>
            <a:r>
              <a:rPr lang="cs-CZ" dirty="0" smtClean="0"/>
              <a:t>Celkové zhodnocení i vyjádření </a:t>
            </a:r>
            <a:r>
              <a:rPr lang="cs-CZ" dirty="0"/>
              <a:t>ke každé sekci článku </a:t>
            </a:r>
            <a:endParaRPr lang="cs-CZ" dirty="0" smtClean="0"/>
          </a:p>
          <a:p>
            <a:pPr lvl="1"/>
            <a:r>
              <a:rPr lang="cs-CZ" dirty="0" smtClean="0"/>
              <a:t>Velmi </a:t>
            </a:r>
            <a:r>
              <a:rPr lang="cs-CZ" dirty="0"/>
              <a:t>konkrétní doporučení a návrhy na zlepšení článku</a:t>
            </a:r>
          </a:p>
          <a:p>
            <a:pPr lvl="1"/>
            <a:r>
              <a:rPr lang="cs-CZ" dirty="0"/>
              <a:t>Zdvořilost</a:t>
            </a:r>
          </a:p>
          <a:p>
            <a:pPr lvl="2"/>
            <a:r>
              <a:rPr lang="cs-CZ" dirty="0"/>
              <a:t>i pokud je recenze velmi kritická (a článek velmi špatný)</a:t>
            </a:r>
          </a:p>
          <a:p>
            <a:endParaRPr lang="cs-CZ" dirty="0"/>
          </a:p>
          <a:p>
            <a:endParaRPr lang="cs-CZ" dirty="0"/>
          </a:p>
        </p:txBody>
      </p:sp>
    </p:spTree>
    <p:extLst>
      <p:ext uri="{BB962C8B-B14F-4D97-AF65-F5344CB8AC3E}">
        <p14:creationId xmlns:p14="http://schemas.microsoft.com/office/powerpoint/2010/main" val="4224674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Recenzní </a:t>
            </a:r>
            <a:r>
              <a:rPr lang="cs-CZ" dirty="0" smtClean="0"/>
              <a:t>řízení (peer </a:t>
            </a:r>
            <a:r>
              <a:rPr lang="cs-CZ" dirty="0" err="1" smtClean="0"/>
              <a:t>review</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dirty="0">
                <a:solidFill>
                  <a:srgbClr val="FF0000"/>
                </a:solidFill>
              </a:rPr>
              <a:t>Cílem je zaručení kvality </a:t>
            </a:r>
            <a:r>
              <a:rPr lang="cs-CZ" dirty="0" smtClean="0">
                <a:solidFill>
                  <a:srgbClr val="FF0000"/>
                </a:solidFill>
              </a:rPr>
              <a:t>článku</a:t>
            </a:r>
          </a:p>
          <a:p>
            <a:r>
              <a:rPr lang="cs-CZ" dirty="0" smtClean="0"/>
              <a:t>Ne vždy se to podaří…</a:t>
            </a:r>
            <a:endParaRPr lang="cs-CZ" dirty="0"/>
          </a:p>
          <a:p>
            <a:endParaRPr lang="cs-CZ" dirty="0"/>
          </a:p>
          <a:p>
            <a:endParaRPr lang="cs-CZ" dirty="0"/>
          </a:p>
        </p:txBody>
      </p:sp>
      <p:sp>
        <p:nvSpPr>
          <p:cNvPr id="4" name="Zaoblený obdélník 3"/>
          <p:cNvSpPr/>
          <p:nvPr/>
        </p:nvSpPr>
        <p:spPr>
          <a:xfrm>
            <a:off x="755576" y="2924944"/>
            <a:ext cx="7488832" cy="3456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t>Although association preferences documented in our study theoretically could be a consequence of either mating or shoaling preferences in the different female groups investigated </a:t>
            </a:r>
            <a:r>
              <a:rPr lang="en-US" sz="2400" b="1" dirty="0">
                <a:solidFill>
                  <a:srgbClr val="FFFF00"/>
                </a:solidFill>
              </a:rPr>
              <a:t>(should we cite the crappy Gabor paper here?)</a:t>
            </a:r>
            <a:r>
              <a:rPr lang="en-US" sz="2400" dirty="0"/>
              <a:t>, shoaling preferences are unlikely drivers of the documented patterns both because of evidence from previous research and inconsistencies with a priori predictions.</a:t>
            </a:r>
            <a:endParaRPr lang="cs-CZ" sz="2400" dirty="0"/>
          </a:p>
        </p:txBody>
      </p:sp>
    </p:spTree>
    <p:extLst>
      <p:ext uri="{BB962C8B-B14F-4D97-AF65-F5344CB8AC3E}">
        <p14:creationId xmlns:p14="http://schemas.microsoft.com/office/powerpoint/2010/main" val="3394932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outherndefender.files.wordpress.com/2007/06/new-justic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7782" y="116632"/>
            <a:ext cx="2316218" cy="244255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Když blind není blind</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Někdy autory prostě (po)znáte</a:t>
            </a:r>
          </a:p>
          <a:p>
            <a:pPr lvl="1"/>
            <a:r>
              <a:rPr lang="cs-CZ" dirty="0" smtClean="0"/>
              <a:t>ČR je malý rybníček</a:t>
            </a:r>
          </a:p>
          <a:p>
            <a:pPr lvl="1"/>
            <a:r>
              <a:rPr lang="cs-CZ" dirty="0" smtClean="0"/>
              <a:t>Malé a specifické obory jsou malé rybníčky</a:t>
            </a:r>
          </a:p>
          <a:p>
            <a:r>
              <a:rPr lang="cs-CZ" dirty="0" smtClean="0"/>
              <a:t>Někdy se odkazu na vlastní práci nevyhnete</a:t>
            </a:r>
          </a:p>
          <a:p>
            <a:r>
              <a:rPr lang="cs-CZ" dirty="0" smtClean="0"/>
              <a:t>Je důležité:</a:t>
            </a:r>
          </a:p>
          <a:p>
            <a:pPr lvl="1"/>
            <a:r>
              <a:rPr lang="cs-CZ" dirty="0" err="1" smtClean="0"/>
              <a:t>Zreflektovat</a:t>
            </a:r>
            <a:r>
              <a:rPr lang="cs-CZ" dirty="0" smtClean="0"/>
              <a:t>, zda dokážete „objektivně“ zhodnotit daný text – většinou to jde</a:t>
            </a:r>
            <a:r>
              <a:rPr lang="cs-CZ" dirty="0" smtClean="0">
                <a:sym typeface="Wingdings" panose="05000000000000000000" pitchFamily="2" charset="2"/>
              </a:rPr>
              <a:t></a:t>
            </a:r>
          </a:p>
          <a:p>
            <a:pPr lvl="1"/>
            <a:r>
              <a:rPr lang="cs-CZ" dirty="0" smtClean="0">
                <a:sym typeface="Wingdings" panose="05000000000000000000" pitchFamily="2" charset="2"/>
              </a:rPr>
              <a:t>Napsat o tom editorovi – </a:t>
            </a:r>
            <a:r>
              <a:rPr lang="cs-CZ" i="1" dirty="0" smtClean="0">
                <a:sym typeface="Wingdings" panose="05000000000000000000" pitchFamily="2" charset="2"/>
              </a:rPr>
              <a:t>vím, kdo to je, ale věřím, že moje posouzení to neovlivní </a:t>
            </a:r>
            <a:r>
              <a:rPr lang="cs-CZ" dirty="0" smtClean="0">
                <a:sym typeface="Wingdings" panose="05000000000000000000" pitchFamily="2" charset="2"/>
              </a:rPr>
              <a:t>(a nechat rozhodnutí na editorovi)</a:t>
            </a:r>
            <a:endParaRPr lang="cs-CZ" dirty="0" smtClean="0"/>
          </a:p>
          <a:p>
            <a:pPr lvl="1"/>
            <a:r>
              <a:rPr lang="cs-CZ" dirty="0" smtClean="0"/>
              <a:t>Pokud to nedokážete, odmítnout recenzi (i poté, co už jste ji přislíbili)</a:t>
            </a:r>
            <a:endParaRPr lang="cs-CZ" dirty="0"/>
          </a:p>
          <a:p>
            <a:endParaRPr lang="cs-CZ" dirty="0"/>
          </a:p>
        </p:txBody>
      </p:sp>
    </p:spTree>
    <p:extLst>
      <p:ext uri="{BB962C8B-B14F-4D97-AF65-F5344CB8AC3E}">
        <p14:creationId xmlns:p14="http://schemas.microsoft.com/office/powerpoint/2010/main" val="3330325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psát recenze</a:t>
            </a:r>
          </a:p>
        </p:txBody>
      </p:sp>
      <p:sp>
        <p:nvSpPr>
          <p:cNvPr id="3" name="Zástupný symbol pro obsah 2"/>
          <p:cNvSpPr>
            <a:spLocks noGrp="1"/>
          </p:cNvSpPr>
          <p:nvPr>
            <p:ph idx="1"/>
          </p:nvPr>
        </p:nvSpPr>
        <p:spPr/>
        <p:txBody>
          <a:bodyPr>
            <a:normAutofit fontScale="92500" lnSpcReduction="20000"/>
          </a:bodyPr>
          <a:lstStyle/>
          <a:p>
            <a:r>
              <a:rPr lang="cs-CZ" dirty="0" smtClean="0"/>
              <a:t>Jako recenzent </a:t>
            </a:r>
            <a:r>
              <a:rPr lang="cs-CZ" smtClean="0"/>
              <a:t>obvykle dostanete </a:t>
            </a:r>
            <a:r>
              <a:rPr lang="cs-CZ" dirty="0" smtClean="0"/>
              <a:t>nějaké instrukce (případně si je můžete vyžádat)</a:t>
            </a:r>
          </a:p>
          <a:p>
            <a:pPr lvl="1"/>
            <a:r>
              <a:rPr lang="cs-CZ" dirty="0" smtClean="0"/>
              <a:t>Některé časopisy posílají jasně danou strukturu</a:t>
            </a:r>
          </a:p>
          <a:p>
            <a:pPr lvl="1"/>
            <a:r>
              <a:rPr lang="cs-CZ" dirty="0" smtClean="0"/>
              <a:t>Některé to nechávají volněji na recenzentovi</a:t>
            </a:r>
          </a:p>
          <a:p>
            <a:r>
              <a:rPr lang="cs-CZ" dirty="0" smtClean="0"/>
              <a:t>Než začnete psát:</a:t>
            </a:r>
          </a:p>
          <a:p>
            <a:pPr lvl="1"/>
            <a:r>
              <a:rPr lang="cs-CZ" dirty="0" smtClean="0"/>
              <a:t>Článek přečíst několikrát (pozor na efekt prvního dojmu a momentální náladu), při jednom čtení snadno některé věci přehlédneme </a:t>
            </a:r>
          </a:p>
          <a:p>
            <a:pPr lvl="1"/>
            <a:r>
              <a:rPr lang="cs-CZ" dirty="0" smtClean="0"/>
              <a:t>Podívat se na časopis (jaká je jeho celková úroveň (IF?), jaké typy článků publikuje, co po svých autorech požaduje – styl psaní a formátování)</a:t>
            </a:r>
          </a:p>
        </p:txBody>
      </p:sp>
    </p:spTree>
    <p:extLst>
      <p:ext uri="{BB962C8B-B14F-4D97-AF65-F5344CB8AC3E}">
        <p14:creationId xmlns:p14="http://schemas.microsoft.com/office/powerpoint/2010/main" val="1131820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dirty="0" smtClean="0"/>
              <a:t>Cyberpsychology.eu</a:t>
            </a:r>
            <a:endParaRPr lang="cs-CZ"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3" y="1188708"/>
            <a:ext cx="9152749" cy="5669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098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do časopisu</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Open </a:t>
            </a:r>
            <a:r>
              <a:rPr lang="cs-CZ" dirty="0" err="1" smtClean="0"/>
              <a:t>access</a:t>
            </a:r>
            <a:r>
              <a:rPr lang="cs-CZ" dirty="0"/>
              <a:t>: </a:t>
            </a:r>
            <a:r>
              <a:rPr lang="cs-CZ" dirty="0">
                <a:hlinkClick r:id="rId2"/>
              </a:rPr>
              <a:t>http://doaj.org</a:t>
            </a:r>
            <a:r>
              <a:rPr lang="cs-CZ" dirty="0" smtClean="0">
                <a:hlinkClick r:id="rId2"/>
              </a:rPr>
              <a:t>/</a:t>
            </a:r>
            <a:endParaRPr lang="cs-CZ" dirty="0" smtClean="0"/>
          </a:p>
          <a:p>
            <a:pPr lvl="1"/>
            <a:r>
              <a:rPr lang="cs-CZ" dirty="0" smtClean="0"/>
              <a:t>Volně přístupné časopisy</a:t>
            </a:r>
          </a:p>
          <a:p>
            <a:pPr lvl="1"/>
            <a:r>
              <a:rPr lang="cs-CZ" dirty="0" smtClean="0"/>
              <a:t>Zvyšující se tlak na publikování v nich</a:t>
            </a:r>
          </a:p>
          <a:p>
            <a:pPr lvl="1"/>
            <a:r>
              <a:rPr lang="cs-CZ" dirty="0" smtClean="0"/>
              <a:t>Obvykle publikování trvá kratší dobu</a:t>
            </a:r>
          </a:p>
          <a:p>
            <a:r>
              <a:rPr lang="cs-CZ" dirty="0" smtClean="0">
                <a:solidFill>
                  <a:schemeClr val="accent1">
                    <a:lumMod val="75000"/>
                  </a:schemeClr>
                </a:solidFill>
              </a:rPr>
              <a:t>Částečně open </a:t>
            </a:r>
            <a:r>
              <a:rPr lang="cs-CZ" dirty="0" err="1" smtClean="0">
                <a:solidFill>
                  <a:schemeClr val="accent1">
                    <a:lumMod val="75000"/>
                  </a:schemeClr>
                </a:solidFill>
              </a:rPr>
              <a:t>access</a:t>
            </a:r>
            <a:endParaRPr lang="cs-CZ" dirty="0">
              <a:solidFill>
                <a:schemeClr val="accent1">
                  <a:lumMod val="75000"/>
                </a:schemeClr>
              </a:solidFill>
            </a:endParaRPr>
          </a:p>
          <a:p>
            <a:pPr lvl="1"/>
            <a:r>
              <a:rPr lang="cs-CZ" dirty="0" smtClean="0">
                <a:solidFill>
                  <a:schemeClr val="accent1">
                    <a:lumMod val="75000"/>
                  </a:schemeClr>
                </a:solidFill>
              </a:rPr>
              <a:t>Někdy si můžete zaplatit za volný přístup k vašemu článku</a:t>
            </a:r>
          </a:p>
          <a:p>
            <a:r>
              <a:rPr lang="cs-CZ" dirty="0" smtClean="0"/>
              <a:t>Tištěné časopisy (nebo </a:t>
            </a:r>
            <a:r>
              <a:rPr lang="cs-CZ" dirty="0" err="1" smtClean="0"/>
              <a:t>print</a:t>
            </a:r>
            <a:r>
              <a:rPr lang="cs-CZ" dirty="0" smtClean="0"/>
              <a:t>/e)</a:t>
            </a:r>
          </a:p>
          <a:p>
            <a:pPr lvl="1"/>
            <a:r>
              <a:rPr lang="cs-CZ" dirty="0" smtClean="0"/>
              <a:t>Je opravdu potřeba hlídat rozsah slov – přesáhnutí limitu zvyšuje časopisu náklady, proto je to problém</a:t>
            </a:r>
          </a:p>
          <a:p>
            <a:r>
              <a:rPr lang="cs-CZ" dirty="0" smtClean="0"/>
              <a:t>Plus </a:t>
            </a:r>
            <a:r>
              <a:rPr lang="cs-CZ" dirty="0" err="1" smtClean="0"/>
              <a:t>fees</a:t>
            </a:r>
            <a:endParaRPr lang="cs-CZ" dirty="0"/>
          </a:p>
          <a:p>
            <a:endParaRPr lang="cs-CZ" dirty="0"/>
          </a:p>
        </p:txBody>
      </p:sp>
    </p:spTree>
    <p:extLst>
      <p:ext uri="{BB962C8B-B14F-4D97-AF65-F5344CB8AC3E}">
        <p14:creationId xmlns:p14="http://schemas.microsoft.com/office/powerpoint/2010/main" val="3323353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psát </a:t>
            </a:r>
            <a:r>
              <a:rPr lang="cs-CZ" dirty="0" smtClean="0"/>
              <a:t>recenze: </a:t>
            </a:r>
            <a:r>
              <a:rPr lang="cs-CZ" dirty="0"/>
              <a:t>Úvod</a:t>
            </a:r>
          </a:p>
        </p:txBody>
      </p:sp>
      <p:sp>
        <p:nvSpPr>
          <p:cNvPr id="3" name="Zástupný symbol pro obsah 2"/>
          <p:cNvSpPr>
            <a:spLocks noGrp="1"/>
          </p:cNvSpPr>
          <p:nvPr>
            <p:ph idx="1"/>
          </p:nvPr>
        </p:nvSpPr>
        <p:spPr>
          <a:xfrm>
            <a:off x="457200" y="1600201"/>
            <a:ext cx="8229600" cy="892696"/>
          </a:xfrm>
        </p:spPr>
        <p:txBody>
          <a:bodyPr>
            <a:normAutofit fontScale="92500" lnSpcReduction="20000"/>
          </a:bodyPr>
          <a:lstStyle/>
          <a:p>
            <a:r>
              <a:rPr lang="cs-CZ" dirty="0" smtClean="0"/>
              <a:t>Celkové zhodnocení (velmi zobecněné) úrovně článku a jeho tématu</a:t>
            </a:r>
          </a:p>
          <a:p>
            <a:endParaRPr lang="cs-CZ" dirty="0" smtClean="0"/>
          </a:p>
          <a:p>
            <a:endParaRPr lang="cs-CZ" dirty="0" smtClean="0"/>
          </a:p>
        </p:txBody>
      </p:sp>
      <p:sp>
        <p:nvSpPr>
          <p:cNvPr id="5" name="Zástupný symbol pro obsah 2"/>
          <p:cNvSpPr txBox="1">
            <a:spLocks/>
          </p:cNvSpPr>
          <p:nvPr/>
        </p:nvSpPr>
        <p:spPr>
          <a:xfrm>
            <a:off x="272432" y="3501008"/>
            <a:ext cx="8568952" cy="3024336"/>
          </a:xfrm>
          <a:prstGeom prst="roundRect">
            <a:avLst>
              <a:gd name="adj" fmla="val 15918"/>
            </a:avLst>
          </a:prstGeom>
        </p:spPr>
        <p:style>
          <a:lnRef idx="1">
            <a:schemeClr val="accent4"/>
          </a:lnRef>
          <a:fillRef idx="3">
            <a:schemeClr val="accent4"/>
          </a:fillRef>
          <a:effectRef idx="2">
            <a:schemeClr val="accent4"/>
          </a:effectRef>
          <a:fontRef idx="minor">
            <a:schemeClr val="lt1"/>
          </a:fontRef>
        </p:style>
        <p:txBody>
          <a:bodyPr vert="horz" lIns="144000" tIns="144000" rIns="144000" bIns="144000" rtlCol="0">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cs-CZ" sz="2400" b="1" dirty="0" smtClean="0"/>
              <a:t>Úvod: </a:t>
            </a:r>
            <a:r>
              <a:rPr lang="en-US" sz="2400" i="1" dirty="0" smtClean="0"/>
              <a:t>This paper explores the relationship between Facebook intensity and friendship contingent self-esteem. Overall, I found the paper to be well written and appropriate for publication in </a:t>
            </a:r>
            <a:r>
              <a:rPr lang="en-US" sz="2400" i="1" dirty="0" err="1" smtClean="0"/>
              <a:t>Cyberpsychology</a:t>
            </a:r>
            <a:r>
              <a:rPr lang="en-US" sz="2400" i="1" dirty="0" smtClean="0"/>
              <a:t>: Journal of Psychosocial Research on Cyberspace. However, several questions and concerns arose during my review of the paper that need to be addressed</a:t>
            </a:r>
            <a:r>
              <a:rPr lang="cs-CZ" sz="2400" i="1" dirty="0" smtClean="0"/>
              <a:t>…</a:t>
            </a:r>
          </a:p>
          <a:p>
            <a:endParaRPr lang="cs-CZ" sz="3600" i="1" dirty="0"/>
          </a:p>
        </p:txBody>
      </p:sp>
    </p:spTree>
    <p:extLst>
      <p:ext uri="{BB962C8B-B14F-4D97-AF65-F5344CB8AC3E}">
        <p14:creationId xmlns:p14="http://schemas.microsoft.com/office/powerpoint/2010/main" val="21024250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psát </a:t>
            </a:r>
            <a:r>
              <a:rPr lang="cs-CZ" dirty="0" smtClean="0"/>
              <a:t>recenze: Úvod</a:t>
            </a:r>
            <a:endParaRPr lang="cs-CZ" dirty="0"/>
          </a:p>
        </p:txBody>
      </p:sp>
      <p:sp>
        <p:nvSpPr>
          <p:cNvPr id="3" name="Zástupný symbol pro obsah 2"/>
          <p:cNvSpPr>
            <a:spLocks noGrp="1"/>
          </p:cNvSpPr>
          <p:nvPr>
            <p:ph idx="1"/>
          </p:nvPr>
        </p:nvSpPr>
        <p:spPr>
          <a:xfrm>
            <a:off x="457200" y="1600201"/>
            <a:ext cx="8229600" cy="1324743"/>
          </a:xfrm>
        </p:spPr>
        <p:txBody>
          <a:bodyPr>
            <a:normAutofit fontScale="92500" lnSpcReduction="20000"/>
          </a:bodyPr>
          <a:lstStyle/>
          <a:p>
            <a:r>
              <a:rPr lang="cs-CZ" dirty="0" smtClean="0"/>
              <a:t>Celkové zhodnocení (velmi zobecněné) úrovně článku a jeho tématu</a:t>
            </a:r>
          </a:p>
          <a:p>
            <a:r>
              <a:rPr lang="cs-CZ" dirty="0" smtClean="0"/>
              <a:t>Obvykle pozitivní, i pokud je článek špatný</a:t>
            </a:r>
          </a:p>
          <a:p>
            <a:endParaRPr lang="cs-CZ" dirty="0" smtClean="0"/>
          </a:p>
          <a:p>
            <a:endParaRPr lang="cs-CZ" dirty="0" smtClean="0"/>
          </a:p>
        </p:txBody>
      </p:sp>
      <p:sp>
        <p:nvSpPr>
          <p:cNvPr id="5" name="Zástupný symbol pro obsah 2"/>
          <p:cNvSpPr txBox="1">
            <a:spLocks/>
          </p:cNvSpPr>
          <p:nvPr/>
        </p:nvSpPr>
        <p:spPr>
          <a:xfrm>
            <a:off x="179512" y="2924944"/>
            <a:ext cx="8784976" cy="3861048"/>
          </a:xfrm>
          <a:prstGeom prst="roundRect">
            <a:avLst>
              <a:gd name="adj" fmla="val 15918"/>
            </a:avLst>
          </a:prstGeom>
        </p:spPr>
        <p:style>
          <a:lnRef idx="1">
            <a:schemeClr val="accent1"/>
          </a:lnRef>
          <a:fillRef idx="3">
            <a:schemeClr val="accent1"/>
          </a:fillRef>
          <a:effectRef idx="2">
            <a:schemeClr val="accent1"/>
          </a:effectRef>
          <a:fontRef idx="minor">
            <a:schemeClr val="lt1"/>
          </a:fontRef>
        </p:style>
        <p:txBody>
          <a:bodyPr vert="horz" lIns="144000" tIns="144000" rIns="144000" bIns="144000" rtlCol="0">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cs-CZ" sz="2000" b="1" dirty="0" smtClean="0"/>
              <a:t>Úvod: </a:t>
            </a:r>
            <a:r>
              <a:rPr lang="en-US" sz="2000" dirty="0" smtClean="0"/>
              <a:t>The paper deals with a relatively unintended topic that actually deserves much more theory and research. Reality in the last two decades has shown that blogging is common </a:t>
            </a:r>
            <a:r>
              <a:rPr lang="cs-CZ" sz="2000" dirty="0" smtClean="0"/>
              <a:t>(…)</a:t>
            </a:r>
            <a:r>
              <a:rPr lang="en-US" sz="2000" dirty="0" smtClean="0"/>
              <a:t> This trend reflects an essential change in social communication typical to our current era</a:t>
            </a:r>
            <a:r>
              <a:rPr lang="cs-CZ" sz="2000" dirty="0" smtClean="0"/>
              <a:t> (…)</a:t>
            </a:r>
            <a:r>
              <a:rPr lang="en-US" sz="2000" dirty="0" smtClean="0"/>
              <a:t>. Psychological and sociological research into this dramatic change is relatively sparse and far from understanding its circumstances and consequences related to individuals and groups. </a:t>
            </a:r>
          </a:p>
          <a:p>
            <a:pPr marL="0" indent="0">
              <a:buNone/>
            </a:pPr>
            <a:r>
              <a:rPr lang="en-US" sz="2000" b="1" dirty="0" smtClean="0"/>
              <a:t>The present review therefore may contribute in closing this gap. That is, the subject the paper focuses on is timely, relevant and important. However, the problems I have found in the paper in its current form should be attended</a:t>
            </a:r>
            <a:r>
              <a:rPr lang="cs-CZ" sz="2000" b="1" dirty="0" smtClean="0"/>
              <a:t>.</a:t>
            </a:r>
            <a:endParaRPr lang="cs-CZ" sz="2000" b="1" dirty="0"/>
          </a:p>
        </p:txBody>
      </p:sp>
    </p:spTree>
    <p:extLst>
      <p:ext uri="{BB962C8B-B14F-4D97-AF65-F5344CB8AC3E}">
        <p14:creationId xmlns:p14="http://schemas.microsoft.com/office/powerpoint/2010/main" val="3139279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psát </a:t>
            </a:r>
            <a:r>
              <a:rPr lang="cs-CZ" dirty="0" smtClean="0"/>
              <a:t>recenze: Jádro</a:t>
            </a:r>
            <a:endParaRPr lang="cs-CZ" dirty="0"/>
          </a:p>
        </p:txBody>
      </p:sp>
      <p:sp>
        <p:nvSpPr>
          <p:cNvPr id="3" name="Zástupný symbol pro obsah 2"/>
          <p:cNvSpPr>
            <a:spLocks noGrp="1"/>
          </p:cNvSpPr>
          <p:nvPr>
            <p:ph idx="1"/>
          </p:nvPr>
        </p:nvSpPr>
        <p:spPr>
          <a:xfrm>
            <a:off x="457200" y="1600200"/>
            <a:ext cx="8229600" cy="4781128"/>
          </a:xfrm>
        </p:spPr>
        <p:txBody>
          <a:bodyPr>
            <a:normAutofit fontScale="92500" lnSpcReduction="10000"/>
          </a:bodyPr>
          <a:lstStyle/>
          <a:p>
            <a:r>
              <a:rPr lang="cs-CZ" dirty="0" smtClean="0"/>
              <a:t>Postupně zhodnotit všechny části článku </a:t>
            </a:r>
          </a:p>
          <a:p>
            <a:pPr lvl="1"/>
            <a:r>
              <a:rPr lang="cs-CZ" dirty="0" err="1" smtClean="0"/>
              <a:t>Introduction</a:t>
            </a:r>
            <a:r>
              <a:rPr lang="cs-CZ" dirty="0" smtClean="0"/>
              <a:t> – podává dostatečný přehled tématu? Vyplývá z něj jasně, proč je důležité téma zkoumat a to tímto způsobem?</a:t>
            </a:r>
          </a:p>
          <a:p>
            <a:pPr lvl="1"/>
            <a:r>
              <a:rPr lang="cs-CZ" dirty="0" err="1" smtClean="0"/>
              <a:t>Methods</a:t>
            </a:r>
            <a:r>
              <a:rPr lang="cs-CZ" dirty="0" smtClean="0"/>
              <a:t> – vhodné metody pro daný problém? Vhodný vzorek? Dostatečně popsané?</a:t>
            </a:r>
          </a:p>
          <a:p>
            <a:pPr lvl="1"/>
            <a:r>
              <a:rPr lang="cs-CZ" dirty="0" err="1" smtClean="0"/>
              <a:t>Results</a:t>
            </a:r>
            <a:r>
              <a:rPr lang="cs-CZ" dirty="0" smtClean="0"/>
              <a:t> – důležité (nové, obohacující) výsledky anebo jen replikování již známých výsledků?</a:t>
            </a:r>
          </a:p>
          <a:p>
            <a:pPr lvl="1"/>
            <a:r>
              <a:rPr lang="cs-CZ" dirty="0" err="1" smtClean="0"/>
              <a:t>Discussion</a:t>
            </a:r>
            <a:r>
              <a:rPr lang="cs-CZ" dirty="0" smtClean="0"/>
              <a:t> – vhodná interpretace dat? Chybí něco podstatného (návaznost na jiné výzkumy, teorie, vysvětlení zajímavých výsledků)? Je věnována pozornost validitě </a:t>
            </a:r>
            <a:r>
              <a:rPr lang="cs-CZ" dirty="0"/>
              <a:t>a </a:t>
            </a:r>
            <a:r>
              <a:rPr lang="cs-CZ" dirty="0" smtClean="0"/>
              <a:t>limitům studie?</a:t>
            </a:r>
            <a:endParaRPr lang="cs-CZ" dirty="0"/>
          </a:p>
          <a:p>
            <a:endParaRPr lang="cs-CZ" dirty="0"/>
          </a:p>
        </p:txBody>
      </p:sp>
    </p:spTree>
    <p:extLst>
      <p:ext uri="{BB962C8B-B14F-4D97-AF65-F5344CB8AC3E}">
        <p14:creationId xmlns:p14="http://schemas.microsoft.com/office/powerpoint/2010/main" val="4142536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psát </a:t>
            </a:r>
            <a:r>
              <a:rPr lang="cs-CZ" dirty="0" smtClean="0"/>
              <a:t>recenze: Jádro</a:t>
            </a:r>
            <a:endParaRPr lang="cs-CZ" dirty="0"/>
          </a:p>
        </p:txBody>
      </p:sp>
      <p:sp>
        <p:nvSpPr>
          <p:cNvPr id="3" name="Zástupný symbol pro obsah 2"/>
          <p:cNvSpPr>
            <a:spLocks noGrp="1"/>
          </p:cNvSpPr>
          <p:nvPr>
            <p:ph idx="1"/>
          </p:nvPr>
        </p:nvSpPr>
        <p:spPr>
          <a:xfrm>
            <a:off x="457200" y="1600200"/>
            <a:ext cx="8229600" cy="4781128"/>
          </a:xfrm>
        </p:spPr>
        <p:txBody>
          <a:bodyPr>
            <a:normAutofit/>
          </a:bodyPr>
          <a:lstStyle/>
          <a:p>
            <a:r>
              <a:rPr lang="cs-CZ" dirty="0" smtClean="0"/>
              <a:t>Anebo jít od nejzávažnějších problémů po ty nejméně závažné </a:t>
            </a:r>
          </a:p>
          <a:p>
            <a:pPr lvl="1"/>
            <a:r>
              <a:rPr lang="cs-CZ" dirty="0" smtClean="0"/>
              <a:t>Pokud je například </a:t>
            </a:r>
            <a:r>
              <a:rPr lang="cs-CZ" dirty="0" err="1"/>
              <a:t>M</a:t>
            </a:r>
            <a:r>
              <a:rPr lang="cs-CZ" dirty="0" err="1" smtClean="0"/>
              <a:t>ethods</a:t>
            </a:r>
            <a:r>
              <a:rPr lang="cs-CZ" dirty="0" smtClean="0"/>
              <a:t> sekce nedostatečná, není potřeba detailně komentovat jiné sekce</a:t>
            </a:r>
          </a:p>
          <a:p>
            <a:pPr lvl="1"/>
            <a:r>
              <a:rPr lang="cs-CZ" dirty="0" smtClean="0"/>
              <a:t>Rozdělení na Major comment a Minor </a:t>
            </a:r>
            <a:r>
              <a:rPr lang="cs-CZ" dirty="0" err="1" smtClean="0"/>
              <a:t>comments</a:t>
            </a:r>
            <a:endParaRPr lang="cs-CZ" dirty="0" smtClean="0"/>
          </a:p>
          <a:p>
            <a:r>
              <a:rPr lang="cs-CZ" dirty="0" smtClean="0"/>
              <a:t>Ať už píšete jakkoliv, mělo by být jasné, které věci jsou opravdu potřeba změnit a které jsou spíše doporučení pro zvážení</a:t>
            </a:r>
            <a:endParaRPr lang="cs-CZ" dirty="0"/>
          </a:p>
        </p:txBody>
      </p:sp>
    </p:spTree>
    <p:extLst>
      <p:ext uri="{BB962C8B-B14F-4D97-AF65-F5344CB8AC3E}">
        <p14:creationId xmlns:p14="http://schemas.microsoft.com/office/powerpoint/2010/main" val="786131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psát </a:t>
            </a:r>
            <a:r>
              <a:rPr lang="cs-CZ" dirty="0" smtClean="0"/>
              <a:t>recenze: Závěr</a:t>
            </a:r>
            <a:endParaRPr lang="cs-CZ" dirty="0"/>
          </a:p>
        </p:txBody>
      </p:sp>
      <p:sp>
        <p:nvSpPr>
          <p:cNvPr id="3" name="Zástupný symbol pro obsah 2"/>
          <p:cNvSpPr>
            <a:spLocks noGrp="1"/>
          </p:cNvSpPr>
          <p:nvPr>
            <p:ph idx="1"/>
          </p:nvPr>
        </p:nvSpPr>
        <p:spPr/>
        <p:txBody>
          <a:bodyPr>
            <a:normAutofit/>
          </a:bodyPr>
          <a:lstStyle/>
          <a:p>
            <a:r>
              <a:rPr lang="cs-CZ" dirty="0" smtClean="0"/>
              <a:t>(znovu) celkové shrnutí </a:t>
            </a:r>
            <a:r>
              <a:rPr lang="cs-CZ" dirty="0"/>
              <a:t>a vypíchnutí </a:t>
            </a:r>
            <a:r>
              <a:rPr lang="cs-CZ" dirty="0" smtClean="0"/>
              <a:t>důležitého</a:t>
            </a:r>
          </a:p>
          <a:p>
            <a:r>
              <a:rPr lang="cs-CZ" dirty="0" smtClean="0">
                <a:solidFill>
                  <a:srgbClr val="FF0000"/>
                </a:solidFill>
              </a:rPr>
              <a:t>Doporučení autorům</a:t>
            </a:r>
            <a:r>
              <a:rPr lang="cs-CZ" dirty="0" smtClean="0"/>
              <a:t>, co s článkem dál</a:t>
            </a:r>
          </a:p>
          <a:p>
            <a:endParaRPr lang="cs-CZ" dirty="0"/>
          </a:p>
          <a:p>
            <a:endParaRPr lang="cs-CZ" dirty="0"/>
          </a:p>
        </p:txBody>
      </p:sp>
      <p:sp>
        <p:nvSpPr>
          <p:cNvPr id="4" name="Zaoblený obdélník 3"/>
          <p:cNvSpPr/>
          <p:nvPr/>
        </p:nvSpPr>
        <p:spPr>
          <a:xfrm>
            <a:off x="466278" y="3789040"/>
            <a:ext cx="8280920" cy="26017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cs-CZ" sz="2400" b="1" dirty="0" smtClean="0"/>
              <a:t>Závěr:</a:t>
            </a:r>
            <a:r>
              <a:rPr lang="cs-CZ" sz="2400" b="1" i="1" dirty="0" smtClean="0"/>
              <a:t> </a:t>
            </a:r>
            <a:r>
              <a:rPr lang="en-US" sz="2400" i="1" dirty="0" smtClean="0"/>
              <a:t>Finally</a:t>
            </a:r>
            <a:r>
              <a:rPr lang="en-US" sz="2400" i="1" dirty="0"/>
              <a:t>, I have to recommend article to be refused, because it has methodological pitfalls, it misinterprets the data and it uses out-of-date theory. I would suggest the author to continue in the research, use different methodology and include more recent theory to his or her research.</a:t>
            </a:r>
            <a:endParaRPr lang="cs-CZ" sz="2400" i="1" dirty="0"/>
          </a:p>
        </p:txBody>
      </p:sp>
      <p:pic>
        <p:nvPicPr>
          <p:cNvPr id="5" name="Picture 2" descr="http://www.corporatewellnessmagazine.com/upload/articles/364575219DEE1A88988FBF6D1C74B32E-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32" y="1628800"/>
            <a:ext cx="1939868" cy="193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650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psát </a:t>
            </a:r>
            <a:r>
              <a:rPr lang="cs-CZ" dirty="0" smtClean="0"/>
              <a:t>recenze: Pro editora</a:t>
            </a:r>
            <a:endParaRPr lang="cs-CZ" dirty="0"/>
          </a:p>
        </p:txBody>
      </p:sp>
      <p:sp>
        <p:nvSpPr>
          <p:cNvPr id="3" name="Zástupný symbol pro obsah 2"/>
          <p:cNvSpPr>
            <a:spLocks noGrp="1"/>
          </p:cNvSpPr>
          <p:nvPr>
            <p:ph idx="1"/>
          </p:nvPr>
        </p:nvSpPr>
        <p:spPr>
          <a:xfrm>
            <a:off x="457200" y="1600201"/>
            <a:ext cx="8229600" cy="2188840"/>
          </a:xfrm>
        </p:spPr>
        <p:txBody>
          <a:bodyPr>
            <a:normAutofit fontScale="92500" lnSpcReduction="20000"/>
          </a:bodyPr>
          <a:lstStyle/>
          <a:p>
            <a:r>
              <a:rPr lang="cs-CZ" dirty="0" smtClean="0"/>
              <a:t>Obvykle je ve formuláři místo pro komentář editorovi, který autoři nedostanou</a:t>
            </a:r>
          </a:p>
          <a:p>
            <a:r>
              <a:rPr lang="cs-CZ" dirty="0" smtClean="0">
                <a:solidFill>
                  <a:srgbClr val="FF0000"/>
                </a:solidFill>
              </a:rPr>
              <a:t>Doporučení editorovi</a:t>
            </a:r>
            <a:r>
              <a:rPr lang="cs-CZ" dirty="0" smtClean="0"/>
              <a:t>, co s článkem dál</a:t>
            </a:r>
          </a:p>
          <a:p>
            <a:r>
              <a:rPr lang="cs-CZ" dirty="0" smtClean="0"/>
              <a:t>Nemusíte jej psát, pokud máte pocit, že vše zaznělo v recenzi </a:t>
            </a:r>
          </a:p>
          <a:p>
            <a:endParaRPr lang="cs-CZ" dirty="0"/>
          </a:p>
          <a:p>
            <a:endParaRPr lang="cs-CZ" dirty="0"/>
          </a:p>
        </p:txBody>
      </p:sp>
      <p:sp>
        <p:nvSpPr>
          <p:cNvPr id="6" name="Zaoblený obdélník 5"/>
          <p:cNvSpPr/>
          <p:nvPr/>
        </p:nvSpPr>
        <p:spPr>
          <a:xfrm>
            <a:off x="251520" y="3861048"/>
            <a:ext cx="8568952" cy="2808312"/>
          </a:xfrm>
          <a:prstGeom prst="round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r>
              <a:rPr lang="cs-CZ" sz="2200" b="1" dirty="0" smtClean="0"/>
              <a:t>Editor </a:t>
            </a:r>
            <a:r>
              <a:rPr lang="cs-CZ" sz="2200" b="1" dirty="0" err="1" smtClean="0"/>
              <a:t>only</a:t>
            </a:r>
            <a:r>
              <a:rPr lang="cs-CZ" sz="2200" b="1" dirty="0" smtClean="0"/>
              <a:t>: </a:t>
            </a:r>
            <a:r>
              <a:rPr lang="en-US" sz="2200" i="1" dirty="0" smtClean="0"/>
              <a:t>Please </a:t>
            </a:r>
            <a:r>
              <a:rPr lang="en-US" sz="2200" i="1" dirty="0"/>
              <a:t>apologize this harsh of review; usually I do not express such a tough criticism. But in my opinion this paper is so poor from so many perspectives that I think it’s almost impertinent to expect other people spending their time on reading/reviewing it. And in the end, as expressed to the authors, I think such work is not helpful for the entire genre of educational games – although the authors are clearly in </a:t>
            </a:r>
            <a:r>
              <a:rPr lang="en-US" sz="2200" i="1" dirty="0" err="1"/>
              <a:t>favour</a:t>
            </a:r>
            <a:r>
              <a:rPr lang="en-US" sz="2200" i="1" dirty="0"/>
              <a:t> of </a:t>
            </a:r>
            <a:r>
              <a:rPr lang="en-US" sz="2200" i="1" dirty="0" smtClean="0"/>
              <a:t>them.</a:t>
            </a:r>
            <a:r>
              <a:rPr lang="cs-CZ" sz="2200" i="1" dirty="0" smtClean="0"/>
              <a:t> </a:t>
            </a:r>
            <a:r>
              <a:rPr lang="en-US" sz="2200" i="1" dirty="0" smtClean="0"/>
              <a:t>Well </a:t>
            </a:r>
            <a:r>
              <a:rPr lang="en-US" sz="2200" i="1" dirty="0"/>
              <a:t>…</a:t>
            </a:r>
            <a:endParaRPr lang="cs-CZ" sz="2200" i="1" dirty="0"/>
          </a:p>
        </p:txBody>
      </p:sp>
    </p:spTree>
    <p:extLst>
      <p:ext uri="{BB962C8B-B14F-4D97-AF65-F5344CB8AC3E}">
        <p14:creationId xmlns:p14="http://schemas.microsoft.com/office/powerpoint/2010/main" val="19576634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 psaní recenze</a:t>
            </a:r>
            <a:endParaRPr lang="cs-CZ" dirty="0"/>
          </a:p>
        </p:txBody>
      </p:sp>
      <p:sp>
        <p:nvSpPr>
          <p:cNvPr id="3" name="Zástupný symbol pro obsah 2"/>
          <p:cNvSpPr>
            <a:spLocks noGrp="1"/>
          </p:cNvSpPr>
          <p:nvPr>
            <p:ph idx="1"/>
          </p:nvPr>
        </p:nvSpPr>
        <p:spPr>
          <a:xfrm>
            <a:off x="457200" y="1600200"/>
            <a:ext cx="8229600" cy="4493095"/>
          </a:xfrm>
        </p:spPr>
        <p:txBody>
          <a:bodyPr>
            <a:normAutofit lnSpcReduction="10000"/>
          </a:bodyPr>
          <a:lstStyle/>
          <a:p>
            <a:r>
              <a:rPr lang="cs-CZ" dirty="0" smtClean="0"/>
              <a:t>Dojmy x věcnost</a:t>
            </a:r>
          </a:p>
          <a:p>
            <a:pPr lvl="1"/>
            <a:r>
              <a:rPr lang="cs-CZ" dirty="0" smtClean="0"/>
              <a:t>Pište jasně – oddělujte to, co víte od toho, co si (jenom) myslíte – je to důležité pro autory i editory</a:t>
            </a:r>
          </a:p>
          <a:p>
            <a:r>
              <a:rPr lang="cs-CZ" dirty="0"/>
              <a:t>Přiznejte, že nevíte všechno, pokud je v článku něco, co zhodnotit nedokážete</a:t>
            </a:r>
          </a:p>
          <a:p>
            <a:r>
              <a:rPr lang="cs-CZ" dirty="0" smtClean="0"/>
              <a:t>Není nutné komentovat každý detail, nejste spoluautor</a:t>
            </a:r>
          </a:p>
          <a:p>
            <a:r>
              <a:rPr lang="cs-CZ" dirty="0" smtClean="0"/>
              <a:t>Snažte se psát obecně i konkrétně</a:t>
            </a:r>
            <a:endParaRPr lang="cs-CZ" dirty="0"/>
          </a:p>
          <a:p>
            <a:endParaRPr lang="cs-CZ" dirty="0"/>
          </a:p>
        </p:txBody>
      </p:sp>
    </p:spTree>
    <p:extLst>
      <p:ext uri="{BB962C8B-B14F-4D97-AF65-F5344CB8AC3E}">
        <p14:creationId xmlns:p14="http://schemas.microsoft.com/office/powerpoint/2010/main" val="8843972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aoblený obdélník 2"/>
          <p:cNvSpPr/>
          <p:nvPr/>
        </p:nvSpPr>
        <p:spPr>
          <a:xfrm>
            <a:off x="0" y="0"/>
            <a:ext cx="9144000" cy="6858000"/>
          </a:xfrm>
          <a:prstGeom prst="roundRect">
            <a:avLst/>
          </a:prstGeom>
        </p:spPr>
        <p:style>
          <a:lnRef idx="1">
            <a:schemeClr val="accent5"/>
          </a:lnRef>
          <a:fillRef idx="3">
            <a:schemeClr val="accent5"/>
          </a:fillRef>
          <a:effectRef idx="2">
            <a:schemeClr val="accent5"/>
          </a:effectRef>
          <a:fontRef idx="minor">
            <a:schemeClr val="lt1"/>
          </a:fontRef>
        </p:style>
        <p:txBody>
          <a:bodyPr vert="vert270" rtlCol="0" anchor="ctr"/>
          <a:lstStyle/>
          <a:p>
            <a:r>
              <a:rPr lang="cs-CZ" sz="6600" b="1" dirty="0" smtClean="0"/>
              <a:t>Konkrétně:</a:t>
            </a:r>
          </a:p>
          <a:p>
            <a:endParaRPr lang="cs-CZ" sz="2400" b="1" dirty="0"/>
          </a:p>
          <a:p>
            <a:endParaRPr lang="cs-CZ" sz="2400" b="1" dirty="0" smtClean="0"/>
          </a:p>
          <a:p>
            <a:endParaRPr lang="cs-CZ" sz="2400" b="1" dirty="0"/>
          </a:p>
          <a:p>
            <a:endParaRPr lang="cs-CZ" sz="2400" b="1" dirty="0" smtClean="0"/>
          </a:p>
          <a:p>
            <a:endParaRPr lang="cs-CZ" sz="2400" b="1" dirty="0"/>
          </a:p>
          <a:p>
            <a:endParaRPr lang="cs-CZ" sz="2400" b="1" dirty="0" smtClean="0"/>
          </a:p>
          <a:p>
            <a:endParaRPr lang="cs-CZ" sz="2400" b="1" dirty="0"/>
          </a:p>
          <a:p>
            <a:endParaRPr lang="cs-CZ" sz="2400" b="1" dirty="0" smtClean="0"/>
          </a:p>
          <a:p>
            <a:endParaRPr lang="cs-CZ" sz="2400" b="1" dirty="0"/>
          </a:p>
          <a:p>
            <a:endParaRPr lang="cs-CZ" sz="2400" b="1" dirty="0" smtClean="0"/>
          </a:p>
          <a:p>
            <a:endParaRPr lang="cs-CZ" sz="2400" b="1" dirty="0"/>
          </a:p>
          <a:p>
            <a:endParaRPr lang="cs-CZ" sz="2400" b="1" dirty="0" smtClean="0"/>
          </a:p>
          <a:p>
            <a:endParaRPr lang="cs-CZ" sz="2400" b="1" dirty="0"/>
          </a:p>
          <a:p>
            <a:endParaRPr lang="cs-CZ" sz="2400" b="1" dirty="0" smtClean="0"/>
          </a:p>
          <a:p>
            <a:endParaRPr lang="cs-CZ" sz="2400" b="1" dirty="0"/>
          </a:p>
          <a:p>
            <a:endParaRPr lang="cs-CZ" sz="2400" b="1" dirty="0" smtClean="0"/>
          </a:p>
          <a:p>
            <a:endParaRPr lang="cs-CZ" sz="2400" b="1"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90486"/>
            <a:ext cx="6038850" cy="6677025"/>
          </a:xfrm>
          <a:prstGeom prst="rect">
            <a:avLst/>
          </a:prstGeom>
        </p:spPr>
      </p:pic>
    </p:spTree>
    <p:extLst>
      <p:ext uri="{BB962C8B-B14F-4D97-AF65-F5344CB8AC3E}">
        <p14:creationId xmlns:p14="http://schemas.microsoft.com/office/powerpoint/2010/main" val="4477983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 srdce a se srdcem…</a:t>
            </a:r>
            <a:endParaRPr lang="cs-CZ" dirty="0"/>
          </a:p>
        </p:txBody>
      </p:sp>
      <p:sp>
        <p:nvSpPr>
          <p:cNvPr id="3" name="Zástupný symbol pro obsah 2"/>
          <p:cNvSpPr>
            <a:spLocks noGrp="1"/>
          </p:cNvSpPr>
          <p:nvPr>
            <p:ph idx="1"/>
          </p:nvPr>
        </p:nvSpPr>
        <p:spPr/>
        <p:txBody>
          <a:bodyPr/>
          <a:lstStyle/>
          <a:p>
            <a:endParaRPr lang="cs-CZ" dirty="0"/>
          </a:p>
        </p:txBody>
      </p:sp>
      <p:sp>
        <p:nvSpPr>
          <p:cNvPr id="4" name="Zaoblený obdélník 3"/>
          <p:cNvSpPr/>
          <p:nvPr/>
        </p:nvSpPr>
        <p:spPr>
          <a:xfrm>
            <a:off x="467544" y="1340768"/>
            <a:ext cx="8280920" cy="49685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cs-CZ" sz="2200" dirty="0" smtClean="0"/>
              <a:t>EDITOR ONLY: </a:t>
            </a:r>
          </a:p>
          <a:p>
            <a:r>
              <a:rPr lang="en-US" sz="2200" i="1" dirty="0" smtClean="0"/>
              <a:t>Ok</a:t>
            </a:r>
            <a:r>
              <a:rPr lang="en-US" sz="2200" i="1" dirty="0"/>
              <a:t>, the review is attached. I do not like my review. I tend to get annoyed with papers and then I don't like my comments, although my comments are accurate. </a:t>
            </a:r>
            <a:r>
              <a:rPr lang="en-US" sz="2200" i="1" dirty="0" smtClean="0"/>
              <a:t>The </a:t>
            </a:r>
            <a:r>
              <a:rPr lang="en-US" sz="2200" i="1" dirty="0"/>
              <a:t>problem is the paper.... it.... has issues. Well I detail them in the comments. The main problem (besides too much lit, too many Williams cites, too much lit about MMOs and Facebook, not enough background about Farmville, very convoluted or lacking explanations of the loadings for the models), </a:t>
            </a:r>
            <a:r>
              <a:rPr lang="en-US" sz="2200" b="1" i="1" dirty="0"/>
              <a:t>is that the paper lacks heart. I don't see that the authors care. It is a bland, perfunctory paper. It has lit, but not why the lit is important. It has data, but not why we should care. Yes academic papers need those things, but they are not sufficient. </a:t>
            </a:r>
            <a:endParaRPr lang="cs-CZ" sz="2200" b="1" i="1" dirty="0"/>
          </a:p>
        </p:txBody>
      </p:sp>
    </p:spTree>
    <p:extLst>
      <p:ext uri="{BB962C8B-B14F-4D97-AF65-F5344CB8AC3E}">
        <p14:creationId xmlns:p14="http://schemas.microsoft.com/office/powerpoint/2010/main" val="725522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Kvalita: </a:t>
            </a:r>
            <a:r>
              <a:rPr lang="cs-CZ" dirty="0" err="1" smtClean="0"/>
              <a:t>Impact</a:t>
            </a:r>
            <a:r>
              <a:rPr lang="cs-CZ" dirty="0" smtClean="0"/>
              <a:t> </a:t>
            </a:r>
            <a:r>
              <a:rPr lang="cs-CZ" dirty="0" err="1" smtClean="0"/>
              <a:t>factor</a:t>
            </a:r>
            <a:endParaRPr lang="cs-CZ" dirty="0"/>
          </a:p>
        </p:txBody>
      </p:sp>
      <p:sp>
        <p:nvSpPr>
          <p:cNvPr id="3" name="Zástupný symbol pro obsah 2"/>
          <p:cNvSpPr>
            <a:spLocks noGrp="1"/>
          </p:cNvSpPr>
          <p:nvPr>
            <p:ph idx="1"/>
          </p:nvPr>
        </p:nvSpPr>
        <p:spPr>
          <a:xfrm>
            <a:off x="467544" y="1628800"/>
            <a:ext cx="8229600" cy="4824536"/>
          </a:xfrm>
        </p:spPr>
        <p:txBody>
          <a:bodyPr>
            <a:normAutofit fontScale="70000" lnSpcReduction="20000"/>
          </a:bodyPr>
          <a:lstStyle/>
          <a:p>
            <a:r>
              <a:rPr lang="cs-CZ" dirty="0" smtClean="0"/>
              <a:t>Časopisy ve Web </a:t>
            </a:r>
            <a:r>
              <a:rPr lang="cs-CZ" dirty="0" err="1" smtClean="0"/>
              <a:t>of</a:t>
            </a:r>
            <a:r>
              <a:rPr lang="cs-CZ" dirty="0" smtClean="0"/>
              <a:t> science </a:t>
            </a:r>
          </a:p>
          <a:p>
            <a:endParaRPr lang="cs-CZ" dirty="0" smtClean="0"/>
          </a:p>
          <a:p>
            <a:r>
              <a:rPr lang="cs-CZ" dirty="0" smtClean="0"/>
              <a:t>IF pro rok 2014 = počet citací článků vydaných v 2012-2013 v roce 2014 / počet článků vydaných v 2012-2013 </a:t>
            </a:r>
          </a:p>
          <a:p>
            <a:r>
              <a:rPr lang="cs-CZ" dirty="0" smtClean="0"/>
              <a:t>Spočítán v roce 2015!</a:t>
            </a:r>
          </a:p>
          <a:p>
            <a:endParaRPr lang="cs-CZ" dirty="0"/>
          </a:p>
          <a:p>
            <a:r>
              <a:rPr lang="cs-CZ" dirty="0" smtClean="0"/>
              <a:t>Slouží jako míra </a:t>
            </a:r>
            <a:r>
              <a:rPr lang="cs-CZ" dirty="0"/>
              <a:t>průměrné citovanosti </a:t>
            </a:r>
            <a:r>
              <a:rPr lang="cs-CZ" dirty="0" smtClean="0"/>
              <a:t>článků a prestiže časopisu </a:t>
            </a:r>
          </a:p>
          <a:p>
            <a:r>
              <a:rPr lang="cs-CZ" dirty="0" smtClean="0"/>
              <a:t>(s opatrností) k ohodnocení výkonu autorů (a budoucích zaměstnanců)</a:t>
            </a:r>
          </a:p>
          <a:p>
            <a:pPr lvl="1"/>
            <a:r>
              <a:rPr lang="cs-CZ" dirty="0" smtClean="0"/>
              <a:t>Nikdy dopředu nevíte, zda (a jak) bude váš článek citovaný</a:t>
            </a:r>
          </a:p>
          <a:p>
            <a:endParaRPr lang="cs-CZ" dirty="0" smtClean="0">
              <a:hlinkClick r:id="rId2"/>
            </a:endParaRPr>
          </a:p>
          <a:p>
            <a:r>
              <a:rPr lang="cs-CZ" dirty="0" smtClean="0">
                <a:hlinkClick r:id="rId2"/>
              </a:rPr>
              <a:t>http</a:t>
            </a:r>
            <a:r>
              <a:rPr lang="cs-CZ" dirty="0">
                <a:hlinkClick r:id="rId2"/>
              </a:rPr>
              <a:t>://wokinfo.com/essays/impact-factor</a:t>
            </a:r>
            <a:r>
              <a:rPr lang="cs-CZ" dirty="0" smtClean="0">
                <a:hlinkClick r:id="rId2"/>
              </a:rPr>
              <a:t>/</a:t>
            </a:r>
          </a:p>
          <a:p>
            <a:endParaRPr lang="cs-CZ" dirty="0">
              <a:hlinkClick r:id="rId2"/>
            </a:endParaRPr>
          </a:p>
          <a:p>
            <a:r>
              <a:rPr lang="cs-CZ" dirty="0">
                <a:hlinkClick r:id="rId3"/>
              </a:rPr>
              <a:t>https://</a:t>
            </a:r>
            <a:r>
              <a:rPr lang="cs-CZ" dirty="0" smtClean="0">
                <a:hlinkClick r:id="rId3"/>
              </a:rPr>
              <a:t>jcr.incites.thomsonreuters.com/JCRJournalHomeAction.action</a:t>
            </a:r>
            <a:endParaRPr lang="cs-CZ" dirty="0" smtClean="0"/>
          </a:p>
        </p:txBody>
      </p:sp>
    </p:spTree>
    <p:extLst>
      <p:ext uri="{BB962C8B-B14F-4D97-AF65-F5344CB8AC3E}">
        <p14:creationId xmlns:p14="http://schemas.microsoft.com/office/powerpoint/2010/main" val="217414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Časopisy s IF</a:t>
            </a:r>
            <a:endParaRPr lang="cs-CZ" dirty="0"/>
          </a:p>
        </p:txBody>
      </p:sp>
      <p:sp>
        <p:nvSpPr>
          <p:cNvPr id="3" name="Zástupný symbol pro obsah 2"/>
          <p:cNvSpPr>
            <a:spLocks noGrp="1"/>
          </p:cNvSpPr>
          <p:nvPr>
            <p:ph idx="1"/>
          </p:nvPr>
        </p:nvSpPr>
        <p:spPr/>
        <p:txBody>
          <a:bodyPr/>
          <a:lstStyle/>
          <a:p>
            <a:r>
              <a:rPr lang="cs-CZ" dirty="0" smtClean="0"/>
              <a:t>Celkem: 11570</a:t>
            </a:r>
          </a:p>
          <a:p>
            <a:r>
              <a:rPr lang="cs-CZ" dirty="0" smtClean="0"/>
              <a:t>IF </a:t>
            </a:r>
            <a:r>
              <a:rPr lang="cs-CZ" dirty="0" err="1" smtClean="0"/>
              <a:t>range</a:t>
            </a:r>
            <a:r>
              <a:rPr lang="cs-CZ" dirty="0" smtClean="0"/>
              <a:t>: 0 – 162.500 (</a:t>
            </a:r>
            <a:r>
              <a:rPr lang="cs-CZ" i="1" dirty="0" smtClean="0"/>
              <a:t>A </a:t>
            </a:r>
            <a:r>
              <a:rPr lang="cs-CZ" i="1" dirty="0" err="1" smtClean="0"/>
              <a:t>Cancer</a:t>
            </a:r>
            <a:r>
              <a:rPr lang="cs-CZ" i="1" dirty="0" smtClean="0"/>
              <a:t> </a:t>
            </a:r>
            <a:r>
              <a:rPr lang="cs-CZ" i="1" dirty="0" err="1" smtClean="0"/>
              <a:t>Journal</a:t>
            </a:r>
            <a:r>
              <a:rPr lang="cs-CZ" i="1" dirty="0" smtClean="0"/>
              <a:t> </a:t>
            </a:r>
            <a:r>
              <a:rPr lang="cs-CZ" i="1" dirty="0" err="1" smtClean="0"/>
              <a:t>for</a:t>
            </a:r>
            <a:r>
              <a:rPr lang="cs-CZ" i="1" dirty="0" smtClean="0"/>
              <a:t> </a:t>
            </a:r>
            <a:r>
              <a:rPr lang="cs-CZ" i="1" dirty="0" err="1" smtClean="0"/>
              <a:t>Clinicians</a:t>
            </a:r>
            <a:r>
              <a:rPr lang="cs-CZ" dirty="0" smtClean="0"/>
              <a:t>)</a:t>
            </a:r>
          </a:p>
          <a:p>
            <a:pPr lvl="1"/>
            <a:r>
              <a:rPr lang="cs-CZ" dirty="0" smtClean="0"/>
              <a:t>pro srovnání druhý v pořadí: 54.420</a:t>
            </a:r>
          </a:p>
          <a:p>
            <a:endParaRPr lang="cs-CZ" dirty="0" smtClean="0"/>
          </a:p>
          <a:p>
            <a:r>
              <a:rPr lang="cs-CZ" b="1" dirty="0" err="1" smtClean="0">
                <a:solidFill>
                  <a:srgbClr val="008000"/>
                </a:solidFill>
              </a:rPr>
              <a:t>Social</a:t>
            </a:r>
            <a:r>
              <a:rPr lang="cs-CZ" b="1" dirty="0" smtClean="0">
                <a:solidFill>
                  <a:srgbClr val="008000"/>
                </a:solidFill>
              </a:rPr>
              <a:t> </a:t>
            </a:r>
            <a:r>
              <a:rPr lang="cs-CZ" b="1" dirty="0" err="1" smtClean="0">
                <a:solidFill>
                  <a:srgbClr val="008000"/>
                </a:solidFill>
              </a:rPr>
              <a:t>sciences</a:t>
            </a:r>
            <a:r>
              <a:rPr lang="cs-CZ" b="1" dirty="0" smtClean="0">
                <a:solidFill>
                  <a:srgbClr val="008000"/>
                </a:solidFill>
              </a:rPr>
              <a:t>: </a:t>
            </a:r>
            <a:r>
              <a:rPr lang="cs-CZ" dirty="0" smtClean="0"/>
              <a:t>3076 časopisů</a:t>
            </a:r>
          </a:p>
          <a:p>
            <a:r>
              <a:rPr lang="cs-CZ" dirty="0"/>
              <a:t>IF </a:t>
            </a:r>
            <a:r>
              <a:rPr lang="cs-CZ" dirty="0" err="1"/>
              <a:t>range</a:t>
            </a:r>
            <a:r>
              <a:rPr lang="cs-CZ" dirty="0"/>
              <a:t>: 0 </a:t>
            </a:r>
            <a:r>
              <a:rPr lang="cs-CZ" dirty="0" smtClean="0"/>
              <a:t>– 21.147 (</a:t>
            </a:r>
            <a:r>
              <a:rPr lang="cs-CZ" i="1" dirty="0" err="1" smtClean="0"/>
              <a:t>Trends</a:t>
            </a:r>
            <a:r>
              <a:rPr lang="cs-CZ" i="1" dirty="0" smtClean="0"/>
              <a:t> in </a:t>
            </a:r>
            <a:r>
              <a:rPr lang="cs-CZ" i="1" dirty="0" err="1" smtClean="0"/>
              <a:t>Cognitive</a:t>
            </a:r>
            <a:r>
              <a:rPr lang="cs-CZ" i="1" dirty="0" smtClean="0"/>
              <a:t> </a:t>
            </a:r>
            <a:r>
              <a:rPr lang="cs-CZ" i="1" dirty="0" err="1" smtClean="0"/>
              <a:t>Sciences</a:t>
            </a:r>
            <a:r>
              <a:rPr lang="cs-CZ" dirty="0" smtClean="0"/>
              <a:t>)</a:t>
            </a:r>
            <a:endParaRPr lang="cs-CZ" dirty="0"/>
          </a:p>
        </p:txBody>
      </p:sp>
    </p:spTree>
    <p:extLst>
      <p:ext uri="{BB962C8B-B14F-4D97-AF65-F5344CB8AC3E}">
        <p14:creationId xmlns:p14="http://schemas.microsoft.com/office/powerpoint/2010/main" val="3921855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8" y="2708920"/>
            <a:ext cx="4885024" cy="412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575" y="0"/>
            <a:ext cx="386692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Nadpis 1"/>
          <p:cNvSpPr>
            <a:spLocks noGrp="1"/>
          </p:cNvSpPr>
          <p:nvPr>
            <p:ph type="title"/>
          </p:nvPr>
        </p:nvSpPr>
        <p:spPr>
          <a:xfrm>
            <a:off x="323528" y="260648"/>
            <a:ext cx="4474840" cy="2088232"/>
          </a:xfrm>
        </p:spPr>
        <p:txBody>
          <a:bodyPr>
            <a:normAutofit fontScale="90000"/>
          </a:bodyPr>
          <a:lstStyle/>
          <a:p>
            <a:r>
              <a:rPr lang="cs-CZ" dirty="0"/>
              <a:t>Kategorie: Psychologie, multidisciplinární</a:t>
            </a:r>
          </a:p>
        </p:txBody>
      </p:sp>
      <p:sp>
        <p:nvSpPr>
          <p:cNvPr id="5" name="Obdélník 4"/>
          <p:cNvSpPr/>
          <p:nvPr/>
        </p:nvSpPr>
        <p:spPr>
          <a:xfrm>
            <a:off x="5169575" y="332656"/>
            <a:ext cx="3938929" cy="432048"/>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008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Neexistuje jen IF</a:t>
            </a:r>
          </a:p>
          <a:p>
            <a:endParaRPr lang="cs-CZ" dirty="0"/>
          </a:p>
          <a:p>
            <a:r>
              <a:rPr lang="cs-CZ" dirty="0" err="1" smtClean="0"/>
              <a:t>Scopus</a:t>
            </a:r>
            <a:r>
              <a:rPr lang="cs-CZ" dirty="0"/>
              <a:t>: </a:t>
            </a:r>
            <a:r>
              <a:rPr lang="cs-CZ" dirty="0">
                <a:hlinkClick r:id="rId2"/>
              </a:rPr>
              <a:t>http://www.scopus.com</a:t>
            </a:r>
            <a:r>
              <a:rPr lang="cs-CZ" dirty="0" smtClean="0">
                <a:hlinkClick r:id="rId2"/>
              </a:rPr>
              <a:t>/</a:t>
            </a:r>
            <a:endParaRPr lang="cs-CZ" dirty="0" smtClean="0"/>
          </a:p>
          <a:p>
            <a:pPr lvl="1"/>
            <a:r>
              <a:rPr lang="cs-CZ" dirty="0" smtClean="0"/>
              <a:t>SJR – podobný výpočet jako IF</a:t>
            </a:r>
          </a:p>
          <a:p>
            <a:pPr lvl="1"/>
            <a:r>
              <a:rPr lang="cs-CZ" dirty="0" smtClean="0"/>
              <a:t>Je v něm víc časopisů</a:t>
            </a:r>
          </a:p>
          <a:p>
            <a:pPr lvl="1"/>
            <a:r>
              <a:rPr lang="cs-CZ" dirty="0" smtClean="0"/>
              <a:t>Méně prestižní… </a:t>
            </a:r>
          </a:p>
          <a:p>
            <a:pPr lvl="1"/>
            <a:endParaRPr lang="cs-CZ" dirty="0"/>
          </a:p>
        </p:txBody>
      </p:sp>
    </p:spTree>
    <p:extLst>
      <p:ext uri="{BB962C8B-B14F-4D97-AF65-F5344CB8AC3E}">
        <p14:creationId xmlns:p14="http://schemas.microsoft.com/office/powerpoint/2010/main" val="2473489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recenzí</a:t>
            </a:r>
            <a:endParaRPr lang="cs-CZ" dirty="0"/>
          </a:p>
        </p:txBody>
      </p:sp>
      <p:sp>
        <p:nvSpPr>
          <p:cNvPr id="3" name="Zástupný symbol pro obsah 2"/>
          <p:cNvSpPr>
            <a:spLocks noGrp="1"/>
          </p:cNvSpPr>
          <p:nvPr>
            <p:ph idx="1"/>
          </p:nvPr>
        </p:nvSpPr>
        <p:spPr/>
        <p:txBody>
          <a:bodyPr/>
          <a:lstStyle/>
          <a:p>
            <a:r>
              <a:rPr lang="cs-CZ" dirty="0" smtClean="0"/>
              <a:t>Single-blind (</a:t>
            </a:r>
            <a:r>
              <a:rPr lang="cs-CZ" dirty="0" err="1" smtClean="0"/>
              <a:t>masked</a:t>
            </a:r>
            <a:r>
              <a:rPr lang="cs-CZ" dirty="0" smtClean="0"/>
              <a:t> </a:t>
            </a:r>
            <a:r>
              <a:rPr lang="cs-CZ" dirty="0" err="1" smtClean="0"/>
              <a:t>review</a:t>
            </a:r>
            <a:r>
              <a:rPr lang="cs-CZ" dirty="0" smtClean="0"/>
              <a:t>)</a:t>
            </a:r>
          </a:p>
          <a:p>
            <a:pPr lvl="1"/>
            <a:r>
              <a:rPr lang="cs-CZ" dirty="0" smtClean="0"/>
              <a:t>autor článku nezná jména recenzentů</a:t>
            </a:r>
          </a:p>
          <a:p>
            <a:r>
              <a:rPr lang="cs-CZ" dirty="0" smtClean="0"/>
              <a:t>Double-blind (double-</a:t>
            </a:r>
            <a:r>
              <a:rPr lang="cs-CZ" dirty="0" err="1" smtClean="0"/>
              <a:t>masked</a:t>
            </a:r>
            <a:r>
              <a:rPr lang="cs-CZ" dirty="0" smtClean="0"/>
              <a:t>)</a:t>
            </a:r>
          </a:p>
          <a:p>
            <a:pPr lvl="1"/>
            <a:r>
              <a:rPr lang="cs-CZ" dirty="0"/>
              <a:t>j</a:t>
            </a:r>
            <a:r>
              <a:rPr lang="cs-CZ" dirty="0" smtClean="0"/>
              <a:t>ména autora a recenzenta zná jen redakce</a:t>
            </a:r>
          </a:p>
          <a:p>
            <a:r>
              <a:rPr lang="cs-CZ" dirty="0" smtClean="0"/>
              <a:t>Open</a:t>
            </a:r>
          </a:p>
          <a:p>
            <a:pPr lvl="1"/>
            <a:r>
              <a:rPr lang="cs-CZ" dirty="0" smtClean="0"/>
              <a:t>jména jsou známá oběma stranám</a:t>
            </a:r>
          </a:p>
          <a:p>
            <a:r>
              <a:rPr lang="cs-CZ" dirty="0" smtClean="0"/>
              <a:t>Post-</a:t>
            </a:r>
            <a:r>
              <a:rPr lang="cs-CZ" dirty="0" err="1" smtClean="0"/>
              <a:t>publication</a:t>
            </a:r>
            <a:r>
              <a:rPr lang="cs-CZ" dirty="0" smtClean="0"/>
              <a:t> </a:t>
            </a:r>
          </a:p>
          <a:p>
            <a:pPr lvl="1"/>
            <a:r>
              <a:rPr lang="cs-CZ" dirty="0" smtClean="0"/>
              <a:t>připomínky po publikování článku</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925320"/>
            <a:ext cx="2572025" cy="2623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aoblený obdélník 3"/>
          <p:cNvSpPr/>
          <p:nvPr/>
        </p:nvSpPr>
        <p:spPr>
          <a:xfrm>
            <a:off x="251520" y="1412776"/>
            <a:ext cx="5760640" cy="38856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2400" dirty="0"/>
              <a:t>In </a:t>
            </a:r>
            <a:r>
              <a:rPr lang="cs-CZ" sz="2400" dirty="0" err="1"/>
              <a:t>our</a:t>
            </a:r>
            <a:r>
              <a:rPr lang="cs-CZ" sz="2400" dirty="0"/>
              <a:t> </a:t>
            </a:r>
            <a:r>
              <a:rPr lang="cs-CZ" sz="2400" dirty="0" err="1"/>
              <a:t>previous</a:t>
            </a:r>
            <a:r>
              <a:rPr lang="cs-CZ" sz="2400" dirty="0"/>
              <a:t> study </a:t>
            </a:r>
            <a:r>
              <a:rPr lang="en-US" sz="2400" dirty="0"/>
              <a:t>[</a:t>
            </a:r>
            <a:r>
              <a:rPr lang="cs-CZ" sz="2400" dirty="0"/>
              <a:t>AUTHOR, 2012</a:t>
            </a:r>
            <a:r>
              <a:rPr lang="en-US" sz="2400" dirty="0"/>
              <a:t>]</a:t>
            </a:r>
            <a:r>
              <a:rPr lang="cs-CZ" sz="2400" dirty="0"/>
              <a:t>, </a:t>
            </a:r>
            <a:r>
              <a:rPr lang="cs-CZ" sz="2400" dirty="0" err="1"/>
              <a:t>the</a:t>
            </a:r>
            <a:r>
              <a:rPr lang="cs-CZ" sz="2400" dirty="0"/>
              <a:t> </a:t>
            </a:r>
            <a:r>
              <a:rPr lang="cs-CZ" sz="2400" dirty="0" err="1"/>
              <a:t>relation</a:t>
            </a:r>
            <a:r>
              <a:rPr lang="cs-CZ" sz="2400" dirty="0"/>
              <a:t> </a:t>
            </a:r>
            <a:r>
              <a:rPr lang="cs-CZ" sz="2400" dirty="0" err="1"/>
              <a:t>between</a:t>
            </a:r>
            <a:r>
              <a:rPr lang="cs-CZ" sz="2400" dirty="0"/>
              <a:t> </a:t>
            </a:r>
            <a:r>
              <a:rPr lang="cs-CZ" sz="2400" dirty="0" err="1"/>
              <a:t>alcohol</a:t>
            </a:r>
            <a:r>
              <a:rPr lang="cs-CZ" sz="2400" dirty="0"/>
              <a:t> abuse and  </a:t>
            </a:r>
            <a:r>
              <a:rPr lang="cs-CZ" sz="2400" dirty="0" err="1"/>
              <a:t>the</a:t>
            </a:r>
            <a:r>
              <a:rPr lang="cs-CZ" sz="2400" dirty="0"/>
              <a:t> </a:t>
            </a:r>
            <a:r>
              <a:rPr lang="cs-CZ" sz="2400" dirty="0" err="1"/>
              <a:t>frequency</a:t>
            </a:r>
            <a:r>
              <a:rPr lang="cs-CZ" sz="2400" dirty="0"/>
              <a:t> </a:t>
            </a:r>
            <a:r>
              <a:rPr lang="cs-CZ" sz="2400" dirty="0" err="1"/>
              <a:t>of</a:t>
            </a:r>
            <a:r>
              <a:rPr lang="cs-CZ" sz="2400" dirty="0"/>
              <a:t> </a:t>
            </a:r>
            <a:r>
              <a:rPr lang="cs-CZ" sz="2400" dirty="0" err="1"/>
              <a:t>posting</a:t>
            </a:r>
            <a:r>
              <a:rPr lang="cs-CZ" sz="2400" dirty="0"/>
              <a:t> </a:t>
            </a:r>
            <a:r>
              <a:rPr lang="cs-CZ" sz="2400" dirty="0" err="1"/>
              <a:t>selfies</a:t>
            </a:r>
            <a:r>
              <a:rPr lang="cs-CZ" sz="2400" dirty="0"/>
              <a:t>…</a:t>
            </a:r>
          </a:p>
          <a:p>
            <a:pPr algn="ctr"/>
            <a:endParaRPr lang="cs-CZ" sz="2400" dirty="0"/>
          </a:p>
          <a:p>
            <a:pPr algn="ctr"/>
            <a:r>
              <a:rPr lang="cs-CZ" sz="2400" dirty="0" smtClean="0"/>
              <a:t>X</a:t>
            </a:r>
          </a:p>
          <a:p>
            <a:pPr algn="ctr"/>
            <a:endParaRPr lang="cs-CZ" sz="2400" dirty="0"/>
          </a:p>
          <a:p>
            <a:pPr algn="ctr"/>
            <a:r>
              <a:rPr lang="en-US" sz="2400" dirty="0" smtClean="0"/>
              <a:t>According to Beer, Wine</a:t>
            </a:r>
            <a:r>
              <a:rPr lang="cs-CZ" sz="2400" dirty="0" smtClean="0"/>
              <a:t>,</a:t>
            </a:r>
            <a:r>
              <a:rPr lang="en-US" sz="2400" dirty="0" smtClean="0"/>
              <a:t> and Hangover (2012), the relation between alcohol abuse and  the frequency of posting selfies…</a:t>
            </a:r>
          </a:p>
        </p:txBody>
      </p:sp>
      <p:sp>
        <p:nvSpPr>
          <p:cNvPr id="5" name="Zaoblený obdélník 4"/>
          <p:cNvSpPr/>
          <p:nvPr/>
        </p:nvSpPr>
        <p:spPr>
          <a:xfrm>
            <a:off x="5508104" y="2492896"/>
            <a:ext cx="3312368"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cs-CZ" dirty="0" smtClean="0"/>
              <a:t>V seznamu literatury pak:</a:t>
            </a:r>
          </a:p>
          <a:p>
            <a:pPr algn="ctr"/>
            <a:r>
              <a:rPr lang="cs-CZ" dirty="0" smtClean="0"/>
              <a:t>AUTHOR (2012)</a:t>
            </a:r>
            <a:endParaRPr lang="cs-CZ" dirty="0"/>
          </a:p>
        </p:txBody>
      </p:sp>
    </p:spTree>
    <p:extLst>
      <p:ext uri="{BB962C8B-B14F-4D97-AF65-F5344CB8AC3E}">
        <p14:creationId xmlns:p14="http://schemas.microsoft.com/office/powerpoint/2010/main" val="363120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1249</TotalTime>
  <Words>3063</Words>
  <Application>Microsoft Office PowerPoint</Application>
  <PresentationFormat>Předvádění na obrazovce (4:3)</PresentationFormat>
  <Paragraphs>484</Paragraphs>
  <Slides>48</Slides>
  <Notes>9</Notes>
  <HiddenSlides>0</HiddenSlides>
  <MMClips>0</MMClips>
  <ScaleCrop>false</ScaleCrop>
  <HeadingPairs>
    <vt:vector size="4" baseType="variant">
      <vt:variant>
        <vt:lpstr>Motiv</vt:lpstr>
      </vt:variant>
      <vt:variant>
        <vt:i4>1</vt:i4>
      </vt:variant>
      <vt:variant>
        <vt:lpstr>Nadpisy snímků</vt:lpstr>
      </vt:variant>
      <vt:variant>
        <vt:i4>48</vt:i4>
      </vt:variant>
    </vt:vector>
  </HeadingPairs>
  <TitlesOfParts>
    <vt:vector size="49" baseType="lpstr">
      <vt:lpstr>Motiv systému Office</vt:lpstr>
      <vt:lpstr>Recenzní řízení (review process) Vědecká komunikace 2015 Lenka Dědková &amp; Věra Kontríková</vt:lpstr>
      <vt:lpstr>Výběr časopisu</vt:lpstr>
      <vt:lpstr>Téma</vt:lpstr>
      <vt:lpstr>Přístup do časopisu</vt:lpstr>
      <vt:lpstr>Kvalita: Impact factor</vt:lpstr>
      <vt:lpstr>Časopisy s IF</vt:lpstr>
      <vt:lpstr>Kategorie: Psychologie, multidisciplinární</vt:lpstr>
      <vt:lpstr>Prezentace aplikace PowerPoint</vt:lpstr>
      <vt:lpstr>Typy recenzí</vt:lpstr>
      <vt:lpstr>Příprava článku</vt:lpstr>
      <vt:lpstr>Recenzní řízení</vt:lpstr>
      <vt:lpstr>Submission  Publication</vt:lpstr>
      <vt:lpstr>Submission  Publication</vt:lpstr>
      <vt:lpstr>Submission  Publication</vt:lpstr>
      <vt:lpstr>Submission  Publication</vt:lpstr>
      <vt:lpstr>Prezentace aplikace PowerPoint</vt:lpstr>
      <vt:lpstr>Submission  Publication</vt:lpstr>
      <vt:lpstr>Recenzní řízení (peer review)</vt:lpstr>
      <vt:lpstr>Special issues</vt:lpstr>
      <vt:lpstr>Special issues</vt:lpstr>
      <vt:lpstr>Special issues</vt:lpstr>
      <vt:lpstr>Submission: Cover letter</vt:lpstr>
      <vt:lpstr>Submission: Cover letter</vt:lpstr>
      <vt:lpstr>Submission: Cover letter</vt:lpstr>
      <vt:lpstr>Recenzní řízení</vt:lpstr>
      <vt:lpstr>Recenzní řízení</vt:lpstr>
      <vt:lpstr>Rozhodnutí</vt:lpstr>
      <vt:lpstr>Rozhodnutí: Reject</vt:lpstr>
      <vt:lpstr>Rozhodnutí: Revisions</vt:lpstr>
      <vt:lpstr>Rozhodnutí: Revisions</vt:lpstr>
      <vt:lpstr>Rozhodnutí: Revisions</vt:lpstr>
      <vt:lpstr>Rozhodnutí: Revisions</vt:lpstr>
      <vt:lpstr>Rozhodnutí: Accept</vt:lpstr>
      <vt:lpstr>Jak psát recenze</vt:lpstr>
      <vt:lpstr>Recenzní řízení (peer review)</vt:lpstr>
      <vt:lpstr>Recenzní řízení (peer review)</vt:lpstr>
      <vt:lpstr>Když blind není blind</vt:lpstr>
      <vt:lpstr>Jak psát recenze</vt:lpstr>
      <vt:lpstr>Cyberpsychology.eu</vt:lpstr>
      <vt:lpstr>Jak psát recenze: Úvod</vt:lpstr>
      <vt:lpstr>Jak psát recenze: Úvod</vt:lpstr>
      <vt:lpstr>Jak psát recenze: Jádro</vt:lpstr>
      <vt:lpstr>Jak psát recenze: Jádro</vt:lpstr>
      <vt:lpstr>Jak psát recenze: Závěr</vt:lpstr>
      <vt:lpstr>Jak psát recenze: Pro editora</vt:lpstr>
      <vt:lpstr>Při psaní recenze</vt:lpstr>
      <vt:lpstr>Prezentace aplikace PowerPoint</vt:lpstr>
      <vt:lpstr>Od srdce a se srdcem…</vt:lpstr>
    </vt:vector>
  </TitlesOfParts>
  <Company>CIKT FSS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Recenzní řízení review process</dc:title>
  <dc:creator>Lenka Dědková</dc:creator>
  <cp:lastModifiedBy>Hana Macháčková</cp:lastModifiedBy>
  <cp:revision>140</cp:revision>
  <dcterms:created xsi:type="dcterms:W3CDTF">2013-03-27T10:09:35Z</dcterms:created>
  <dcterms:modified xsi:type="dcterms:W3CDTF">2015-03-26T14:06:20Z</dcterms:modified>
</cp:coreProperties>
</file>