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319" r:id="rId3"/>
    <p:sldId id="320" r:id="rId4"/>
    <p:sldId id="321" r:id="rId5"/>
    <p:sldId id="322" r:id="rId6"/>
    <p:sldId id="323" r:id="rId7"/>
    <p:sldId id="324" r:id="rId8"/>
    <p:sldId id="325" r:id="rId9"/>
    <p:sldId id="326" r:id="rId10"/>
    <p:sldId id="327" r:id="rId11"/>
    <p:sldId id="328" r:id="rId12"/>
    <p:sldId id="329" r:id="rId13"/>
    <p:sldId id="330" r:id="rId14"/>
    <p:sldId id="334" r:id="rId15"/>
    <p:sldId id="331" r:id="rId16"/>
    <p:sldId id="332" r:id="rId17"/>
    <p:sldId id="333" r:id="rId18"/>
    <p:sldId id="291" r:id="rId19"/>
    <p:sldId id="314" r:id="rId20"/>
    <p:sldId id="295" r:id="rId21"/>
    <p:sldId id="289" r:id="rId22"/>
    <p:sldId id="293" r:id="rId23"/>
    <p:sldId id="296" r:id="rId24"/>
    <p:sldId id="297" r:id="rId25"/>
    <p:sldId id="294" r:id="rId26"/>
    <p:sldId id="298" r:id="rId27"/>
    <p:sldId id="292" r:id="rId28"/>
    <p:sldId id="335" r:id="rId29"/>
    <p:sldId id="336" r:id="rId30"/>
    <p:sldId id="337" r:id="rId31"/>
    <p:sldId id="311" r:id="rId32"/>
    <p:sldId id="315" r:id="rId33"/>
    <p:sldId id="316" r:id="rId34"/>
    <p:sldId id="317" r:id="rId35"/>
    <p:sldId id="318" r:id="rId36"/>
    <p:sldId id="338" r:id="rId37"/>
    <p:sldId id="341" r:id="rId38"/>
    <p:sldId id="356" r:id="rId39"/>
    <p:sldId id="340" r:id="rId40"/>
    <p:sldId id="273" r:id="rId41"/>
    <p:sldId id="353" r:id="rId42"/>
    <p:sldId id="352" r:id="rId43"/>
    <p:sldId id="354" r:id="rId44"/>
    <p:sldId id="355" r:id="rId45"/>
    <p:sldId id="346" r:id="rId46"/>
    <p:sldId id="347" r:id="rId47"/>
    <p:sldId id="348" r:id="rId48"/>
    <p:sldId id="351" r:id="rId49"/>
    <p:sldId id="349" r:id="rId50"/>
    <p:sldId id="339" r:id="rId51"/>
    <p:sldId id="345" r:id="rId52"/>
    <p:sldId id="343" r:id="rId53"/>
    <p:sldId id="342" r:id="rId54"/>
    <p:sldId id="274" r:id="rId55"/>
    <p:sldId id="275" r:id="rId56"/>
    <p:sldId id="301" r:id="rId57"/>
    <p:sldId id="306" r:id="rId58"/>
    <p:sldId id="363" r:id="rId59"/>
    <p:sldId id="302" r:id="rId60"/>
    <p:sldId id="309" r:id="rId61"/>
    <p:sldId id="357" r:id="rId62"/>
    <p:sldId id="362" r:id="rId63"/>
    <p:sldId id="305" r:id="rId64"/>
    <p:sldId id="303" r:id="rId65"/>
    <p:sldId id="358" r:id="rId66"/>
    <p:sldId id="359" r:id="rId67"/>
    <p:sldId id="304" r:id="rId68"/>
    <p:sldId id="364" r:id="rId69"/>
    <p:sldId id="277" r:id="rId70"/>
    <p:sldId id="307" r:id="rId71"/>
    <p:sldId id="308" r:id="rId72"/>
    <p:sldId id="360" r:id="rId73"/>
    <p:sldId id="361" r:id="rId74"/>
    <p:sldId id="276" r:id="rId75"/>
    <p:sldId id="278" r:id="rId76"/>
    <p:sldId id="365" r:id="rId77"/>
    <p:sldId id="312" r:id="rId78"/>
    <p:sldId id="279" r:id="rId79"/>
    <p:sldId id="367" r:id="rId80"/>
    <p:sldId id="366" r:id="rId8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9CB32-B352-421A-9B4A-979C10C7CCD6}" type="datetimeFigureOut">
              <a:rPr lang="en-US" smtClean="0"/>
              <a:t>3/12/2015</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99362-197E-4D5F-B650-8CAC399F479E}" type="slidenum">
              <a:rPr lang="en-US" smtClean="0"/>
              <a:t>‹#›</a:t>
            </a:fld>
            <a:endParaRPr lang="en-US"/>
          </a:p>
        </p:txBody>
      </p:sp>
    </p:spTree>
    <p:extLst>
      <p:ext uri="{BB962C8B-B14F-4D97-AF65-F5344CB8AC3E}">
        <p14:creationId xmlns:p14="http://schemas.microsoft.com/office/powerpoint/2010/main" val="283694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CE2AFB9E-8657-4B83-BCB5-FAB90C8DD0D2}" type="datetime1">
              <a:rPr lang="cs-CZ" smtClean="0"/>
              <a:t>12.3.2015</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D33010F4-76B6-4C2C-87CB-329D6638B22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C38D01B-0A12-4A9C-A45B-1253BAE8ED24}" type="datetime1">
              <a:rPr lang="cs-CZ" smtClean="0"/>
              <a:t>12.3.2015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3010F4-76B6-4C2C-87CB-329D6638B22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1960DAB-17CE-430F-B2B0-55FD778F76B2}" type="datetime1">
              <a:rPr lang="cs-CZ" smtClean="0"/>
              <a:t>12.3.2015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3010F4-76B6-4C2C-87CB-329D6638B22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066E6736-2EB9-4BE5-A097-D934640B4347}" type="datetime1">
              <a:rPr lang="cs-CZ" smtClean="0"/>
              <a:t>12.3.2015</a:t>
            </a:fld>
            <a:endParaRPr lang="cs-CZ"/>
          </a:p>
        </p:txBody>
      </p:sp>
      <p:sp>
        <p:nvSpPr>
          <p:cNvPr id="9" name="Zástupný symbol pro číslo snímku 8"/>
          <p:cNvSpPr>
            <a:spLocks noGrp="1"/>
          </p:cNvSpPr>
          <p:nvPr>
            <p:ph type="sldNum" sz="quarter" idx="15"/>
          </p:nvPr>
        </p:nvSpPr>
        <p:spPr/>
        <p:txBody>
          <a:bodyPr rtlCol="0"/>
          <a:lstStyle/>
          <a:p>
            <a:fld id="{D33010F4-76B6-4C2C-87CB-329D6638B220}"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70044234-5C45-4066-962B-0580DF88CD2B}" type="datetime1">
              <a:rPr lang="cs-CZ" smtClean="0"/>
              <a:t>12.3.2015</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D33010F4-76B6-4C2C-87CB-329D6638B220}"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FE9EA435-8CDB-41BB-BCD3-40BB9C95B048}" type="datetime1">
              <a:rPr lang="cs-CZ" smtClean="0"/>
              <a:t>12.3.2015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3010F4-76B6-4C2C-87CB-329D6638B220}"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4BB61297-DE95-4C1E-BC68-92BF19AE6BCC}" type="datetime1">
              <a:rPr lang="cs-CZ" smtClean="0"/>
              <a:t>12.3.2015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33010F4-76B6-4C2C-87CB-329D6638B220}"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43817D20-FD84-4C73-BF3F-614B92B94EC9}" type="datetime1">
              <a:rPr lang="cs-CZ" smtClean="0"/>
              <a:t>12.3.2015</a:t>
            </a:fld>
            <a:endParaRPr lang="cs-CZ"/>
          </a:p>
        </p:txBody>
      </p:sp>
      <p:sp>
        <p:nvSpPr>
          <p:cNvPr id="7" name="Zástupný symbol pro číslo snímku 6"/>
          <p:cNvSpPr>
            <a:spLocks noGrp="1"/>
          </p:cNvSpPr>
          <p:nvPr>
            <p:ph type="sldNum" sz="quarter" idx="11"/>
          </p:nvPr>
        </p:nvSpPr>
        <p:spPr/>
        <p:txBody>
          <a:bodyPr rtlCol="0"/>
          <a:lstStyle/>
          <a:p>
            <a:fld id="{D33010F4-76B6-4C2C-87CB-329D6638B220}"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0F8D906-9E6B-4893-A60F-4C29BFC1445D}" type="datetime1">
              <a:rPr lang="cs-CZ" smtClean="0"/>
              <a:t>12.3.2015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33010F4-76B6-4C2C-87CB-329D6638B22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522E7B10-E314-4BB1-84A6-8DA45BEB002A}" type="datetime1">
              <a:rPr lang="cs-CZ" smtClean="0"/>
              <a:t>12.3.2015</a:t>
            </a:fld>
            <a:endParaRPr lang="cs-CZ"/>
          </a:p>
        </p:txBody>
      </p:sp>
      <p:sp>
        <p:nvSpPr>
          <p:cNvPr id="22" name="Zástupný symbol pro číslo snímku 21"/>
          <p:cNvSpPr>
            <a:spLocks noGrp="1"/>
          </p:cNvSpPr>
          <p:nvPr>
            <p:ph type="sldNum" sz="quarter" idx="15"/>
          </p:nvPr>
        </p:nvSpPr>
        <p:spPr/>
        <p:txBody>
          <a:bodyPr rtlCol="0"/>
          <a:lstStyle/>
          <a:p>
            <a:fld id="{D33010F4-76B6-4C2C-87CB-329D6638B220}"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B01E2897-1A00-4593-9914-18A8D20393E1}" type="datetime1">
              <a:rPr lang="cs-CZ" smtClean="0"/>
              <a:t>12.3.2015</a:t>
            </a:fld>
            <a:endParaRPr lang="cs-CZ"/>
          </a:p>
        </p:txBody>
      </p:sp>
      <p:sp>
        <p:nvSpPr>
          <p:cNvPr id="18" name="Zástupný symbol pro číslo snímku 17"/>
          <p:cNvSpPr>
            <a:spLocks noGrp="1"/>
          </p:cNvSpPr>
          <p:nvPr>
            <p:ph type="sldNum" sz="quarter" idx="11"/>
          </p:nvPr>
        </p:nvSpPr>
        <p:spPr/>
        <p:txBody>
          <a:bodyPr rtlCol="0"/>
          <a:lstStyle/>
          <a:p>
            <a:fld id="{D33010F4-76B6-4C2C-87CB-329D6638B220}"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D7AFF5A-9DB2-4863-82AA-D0EB9C8464C1}" type="datetime1">
              <a:rPr lang="cs-CZ" smtClean="0"/>
              <a:t>12.3.2015</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3010F4-76B6-4C2C-87CB-329D6638B22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95736" y="1844824"/>
            <a:ext cx="6172200" cy="1894362"/>
          </a:xfrm>
        </p:spPr>
        <p:txBody>
          <a:bodyPr/>
          <a:lstStyle/>
          <a:p>
            <a:r>
              <a:rPr lang="cs-CZ" dirty="0" smtClean="0"/>
              <a:t>PSY 475 Vědecká komunikace</a:t>
            </a:r>
            <a:br>
              <a:rPr lang="cs-CZ" dirty="0" smtClean="0"/>
            </a:br>
            <a:r>
              <a:rPr lang="cs-CZ" dirty="0" smtClean="0"/>
              <a:t>Přednáška: Odborná Publikace</a:t>
            </a:r>
            <a:endParaRPr lang="cs-CZ" dirty="0"/>
          </a:p>
        </p:txBody>
      </p:sp>
      <p:sp>
        <p:nvSpPr>
          <p:cNvPr id="3" name="Podnadpis 2"/>
          <p:cNvSpPr>
            <a:spLocks noGrp="1"/>
          </p:cNvSpPr>
          <p:nvPr>
            <p:ph type="subTitle" idx="1"/>
          </p:nvPr>
        </p:nvSpPr>
        <p:spPr/>
        <p:txBody>
          <a:bodyPr>
            <a:normAutofit lnSpcReduction="10000"/>
          </a:bodyPr>
          <a:lstStyle/>
          <a:p>
            <a:r>
              <a:rPr lang="cs-CZ" dirty="0" smtClean="0"/>
              <a:t>Hana Macháčková</a:t>
            </a:r>
          </a:p>
          <a:p>
            <a:r>
              <a:rPr lang="cs-CZ" dirty="0" smtClean="0"/>
              <a:t>Lenka Dědková</a:t>
            </a:r>
          </a:p>
          <a:p>
            <a:r>
              <a:rPr lang="cs-CZ" dirty="0" smtClean="0"/>
              <a:t>Věra </a:t>
            </a:r>
            <a:r>
              <a:rPr lang="cs-CZ" dirty="0" err="1" smtClean="0"/>
              <a:t>Kontríková</a:t>
            </a:r>
            <a:endParaRPr lang="cs-CZ" dirty="0" smtClean="0"/>
          </a:p>
          <a:p>
            <a:r>
              <a:rPr lang="cs-CZ" dirty="0" smtClean="0"/>
              <a:t>Jan Šerek</a:t>
            </a:r>
            <a:endParaRPr lang="cs-CZ" dirty="0"/>
          </a:p>
        </p:txBody>
      </p:sp>
      <p:sp>
        <p:nvSpPr>
          <p:cNvPr id="4" name="Zástupný symbol pro číslo snímku 3"/>
          <p:cNvSpPr>
            <a:spLocks noGrp="1"/>
          </p:cNvSpPr>
          <p:nvPr>
            <p:ph type="sldNum" sz="quarter" idx="12"/>
          </p:nvPr>
        </p:nvSpPr>
        <p:spPr/>
        <p:txBody>
          <a:bodyPr/>
          <a:lstStyle/>
          <a:p>
            <a:fld id="{D33010F4-76B6-4C2C-87CB-329D6638B220}" type="slidenum">
              <a:rPr lang="cs-CZ" smtClean="0"/>
              <a:pPr/>
              <a:t>1</a:t>
            </a:fld>
            <a:endParaRPr lang="cs-CZ"/>
          </a:p>
        </p:txBody>
      </p:sp>
    </p:spTree>
    <p:extLst>
      <p:ext uri="{BB962C8B-B14F-4D97-AF65-F5344CB8AC3E}">
        <p14:creationId xmlns:p14="http://schemas.microsoft.com/office/powerpoint/2010/main" val="342339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a:t>Reportování </a:t>
            </a:r>
            <a:r>
              <a:rPr lang="cs-CZ" dirty="0" smtClean="0"/>
              <a:t>výsledků</a:t>
            </a:r>
            <a:endParaRPr lang="en-US" dirty="0"/>
          </a:p>
        </p:txBody>
      </p:sp>
      <p:sp>
        <p:nvSpPr>
          <p:cNvPr id="3" name="Zástupný symbol pro obsah 2"/>
          <p:cNvSpPr>
            <a:spLocks noGrp="1"/>
          </p:cNvSpPr>
          <p:nvPr>
            <p:ph sz="quarter" idx="1"/>
          </p:nvPr>
        </p:nvSpPr>
        <p:spPr>
          <a:xfrm>
            <a:off x="179512" y="1124744"/>
            <a:ext cx="7755632" cy="5349208"/>
          </a:xfrm>
        </p:spPr>
        <p:txBody>
          <a:bodyPr>
            <a:normAutofit/>
          </a:bodyPr>
          <a:lstStyle/>
          <a:p>
            <a:pPr marL="0" indent="0">
              <a:buNone/>
            </a:pPr>
            <a:r>
              <a:rPr lang="cs-CZ" dirty="0" smtClean="0"/>
              <a:t>Cíl: studie, která je </a:t>
            </a:r>
            <a:r>
              <a:rPr lang="cs-CZ" u="sng" dirty="0" smtClean="0"/>
              <a:t>opakovatelná</a:t>
            </a:r>
            <a:r>
              <a:rPr lang="cs-CZ" dirty="0" smtClean="0"/>
              <a:t>  a </a:t>
            </a:r>
            <a:r>
              <a:rPr lang="cs-CZ" u="sng" dirty="0" smtClean="0"/>
              <a:t>ověřitelná</a:t>
            </a:r>
          </a:p>
          <a:p>
            <a:pPr marL="0" indent="0">
              <a:buNone/>
            </a:pPr>
            <a:endParaRPr lang="cs-CZ" u="sng" dirty="0" smtClean="0"/>
          </a:p>
          <a:p>
            <a:pPr marL="0" indent="0">
              <a:buNone/>
            </a:pPr>
            <a:r>
              <a:rPr lang="cs-CZ" dirty="0" smtClean="0"/>
              <a:t>Musí </a:t>
            </a:r>
            <a:r>
              <a:rPr lang="cs-CZ" dirty="0"/>
              <a:t>se reportovat všechna </a:t>
            </a:r>
            <a:r>
              <a:rPr lang="cs-CZ" dirty="0" smtClean="0"/>
              <a:t>data </a:t>
            </a:r>
          </a:p>
          <a:p>
            <a:r>
              <a:rPr lang="cs-CZ" dirty="0" smtClean="0"/>
              <a:t>„nepříjemná data“ </a:t>
            </a:r>
            <a:r>
              <a:rPr lang="cs-CZ" dirty="0"/>
              <a:t>(např. odporují hypotéze) </a:t>
            </a:r>
            <a:endParaRPr lang="cs-CZ" dirty="0" smtClean="0"/>
          </a:p>
          <a:p>
            <a:r>
              <a:rPr lang="cs-CZ" dirty="0" smtClean="0"/>
              <a:t>nesignifikantní výsledky</a:t>
            </a:r>
            <a:endParaRPr lang="cs-CZ" dirty="0"/>
          </a:p>
          <a:p>
            <a:pPr lvl="1"/>
            <a:endParaRPr lang="cs-CZ" dirty="0" smtClean="0"/>
          </a:p>
          <a:p>
            <a:pPr marL="365760" lvl="1" indent="0">
              <a:buNone/>
            </a:pPr>
            <a:endParaRPr lang="cs-CZ"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47610"/>
            <a:ext cx="4680520" cy="35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79512" y="3347610"/>
            <a:ext cx="3816424" cy="3046988"/>
          </a:xfrm>
          <a:prstGeom prst="rect">
            <a:avLst/>
          </a:prstGeom>
        </p:spPr>
        <p:txBody>
          <a:bodyPr wrap="square">
            <a:spAutoFit/>
          </a:bodyPr>
          <a:lstStyle/>
          <a:p>
            <a:r>
              <a:rPr lang="en-US" sz="2400" dirty="0"/>
              <a:t>Data se </a:t>
            </a:r>
            <a:r>
              <a:rPr lang="en-US" sz="2400" dirty="0" err="1"/>
              <a:t>nesmí</a:t>
            </a:r>
            <a:r>
              <a:rPr lang="en-US" sz="2400" dirty="0"/>
              <a:t> </a:t>
            </a:r>
            <a:r>
              <a:rPr lang="en-US" sz="2400" dirty="0" err="1"/>
              <a:t>měnit</a:t>
            </a:r>
            <a:r>
              <a:rPr lang="en-US" sz="2400" dirty="0"/>
              <a:t> </a:t>
            </a:r>
            <a:r>
              <a:rPr lang="en-US" sz="2400" dirty="0" err="1"/>
              <a:t>ani</a:t>
            </a:r>
            <a:r>
              <a:rPr lang="en-US" sz="2400" dirty="0"/>
              <a:t> </a:t>
            </a:r>
            <a:r>
              <a:rPr lang="en-US" sz="2400" dirty="0" err="1"/>
              <a:t>prezentovat</a:t>
            </a:r>
            <a:r>
              <a:rPr lang="en-US" sz="2400" dirty="0"/>
              <a:t> </a:t>
            </a:r>
            <a:r>
              <a:rPr lang="en-US" sz="2400" dirty="0" err="1"/>
              <a:t>způsobem</a:t>
            </a:r>
            <a:r>
              <a:rPr lang="en-US" sz="2400" dirty="0"/>
              <a:t>, </a:t>
            </a:r>
            <a:r>
              <a:rPr lang="en-US" sz="2400" dirty="0" err="1"/>
              <a:t>který</a:t>
            </a:r>
            <a:r>
              <a:rPr lang="en-US" sz="2400" dirty="0"/>
              <a:t> by </a:t>
            </a:r>
            <a:r>
              <a:rPr lang="en-US" sz="2400" dirty="0" err="1"/>
              <a:t>zkreslil</a:t>
            </a:r>
            <a:r>
              <a:rPr lang="en-US" sz="2400" dirty="0"/>
              <a:t> </a:t>
            </a:r>
            <a:r>
              <a:rPr lang="en-US" sz="2400" dirty="0" err="1"/>
              <a:t>jejich</a:t>
            </a:r>
            <a:r>
              <a:rPr lang="en-US" sz="2400" dirty="0"/>
              <a:t> </a:t>
            </a:r>
            <a:r>
              <a:rPr lang="en-US" sz="2400" dirty="0" err="1"/>
              <a:t>interpretaci</a:t>
            </a:r>
            <a:r>
              <a:rPr lang="en-US" sz="2400" dirty="0"/>
              <a:t> </a:t>
            </a:r>
            <a:endParaRPr lang="cs-CZ" sz="2400" dirty="0" smtClean="0"/>
          </a:p>
          <a:p>
            <a:endParaRPr lang="cs-CZ" sz="2400" dirty="0" smtClean="0"/>
          </a:p>
          <a:p>
            <a:pPr marL="342900" indent="-342900">
              <a:buFont typeface="Arial" panose="020B0604020202020204" pitchFamily="34" charset="0"/>
              <a:buChar char="•"/>
            </a:pPr>
            <a:r>
              <a:rPr lang="en-US" sz="2400" dirty="0" err="1" smtClean="0"/>
              <a:t>zavádějící</a:t>
            </a:r>
            <a:r>
              <a:rPr lang="en-US" sz="2400" dirty="0" smtClean="0"/>
              <a:t> </a:t>
            </a:r>
            <a:r>
              <a:rPr lang="en-US" sz="2400" dirty="0" err="1" smtClean="0"/>
              <a:t>graf</a:t>
            </a:r>
            <a:r>
              <a:rPr lang="en-US" sz="2400" dirty="0" smtClean="0"/>
              <a:t> </a:t>
            </a:r>
            <a:endParaRPr lang="cs-CZ" sz="2400" dirty="0" smtClean="0"/>
          </a:p>
          <a:p>
            <a:pPr marL="342900" indent="-342900">
              <a:buFont typeface="Arial" panose="020B0604020202020204" pitchFamily="34" charset="0"/>
              <a:buChar char="•"/>
            </a:pPr>
            <a:r>
              <a:rPr lang="en-US" sz="2400" dirty="0" smtClean="0"/>
              <a:t>„</a:t>
            </a:r>
            <a:r>
              <a:rPr lang="en-US" sz="2400" dirty="0" err="1" smtClean="0"/>
              <a:t>statistick</a:t>
            </a:r>
            <a:r>
              <a:rPr lang="cs-CZ" sz="2400" dirty="0" smtClean="0"/>
              <a:t>é</a:t>
            </a:r>
            <a:r>
              <a:rPr lang="en-US" sz="2400" dirty="0" smtClean="0"/>
              <a:t> </a:t>
            </a:r>
            <a:r>
              <a:rPr lang="en-US" sz="2400" dirty="0" err="1" smtClean="0"/>
              <a:t>kouzlení</a:t>
            </a:r>
            <a:r>
              <a:rPr lang="en-US" sz="2400" dirty="0" smtClean="0"/>
              <a:t>“</a:t>
            </a:r>
            <a:r>
              <a:rPr lang="en-US" sz="2400" dirty="0"/>
              <a:t/>
            </a:r>
            <a:br>
              <a:rPr lang="en-US" sz="2400" dirty="0"/>
            </a:br>
            <a:endParaRPr lang="en-US" sz="2400" dirty="0"/>
          </a:p>
        </p:txBody>
      </p:sp>
      <p:sp>
        <p:nvSpPr>
          <p:cNvPr id="5" name="Zástupný symbol pro číslo snímku 4"/>
          <p:cNvSpPr>
            <a:spLocks noGrp="1"/>
          </p:cNvSpPr>
          <p:nvPr>
            <p:ph type="sldNum" sz="quarter" idx="15"/>
          </p:nvPr>
        </p:nvSpPr>
        <p:spPr/>
        <p:txBody>
          <a:bodyPr/>
          <a:lstStyle/>
          <a:p>
            <a:fld id="{D33010F4-76B6-4C2C-87CB-329D6638B220}" type="slidenum">
              <a:rPr lang="cs-CZ" smtClean="0"/>
              <a:pPr/>
              <a:t>10</a:t>
            </a:fld>
            <a:endParaRPr lang="cs-CZ"/>
          </a:p>
        </p:txBody>
      </p:sp>
    </p:spTree>
    <p:extLst>
      <p:ext uri="{BB962C8B-B14F-4D97-AF65-F5344CB8AC3E}">
        <p14:creationId xmlns:p14="http://schemas.microsoft.com/office/powerpoint/2010/main" val="145117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27584" y="1124744"/>
            <a:ext cx="7467600" cy="444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číslo snímku 1"/>
          <p:cNvSpPr>
            <a:spLocks noGrp="1"/>
          </p:cNvSpPr>
          <p:nvPr>
            <p:ph type="sldNum" sz="quarter" idx="15"/>
          </p:nvPr>
        </p:nvSpPr>
        <p:spPr/>
        <p:txBody>
          <a:bodyPr/>
          <a:lstStyle/>
          <a:p>
            <a:fld id="{D33010F4-76B6-4C2C-87CB-329D6638B220}" type="slidenum">
              <a:rPr lang="cs-CZ" smtClean="0"/>
              <a:pPr/>
              <a:t>11</a:t>
            </a:fld>
            <a:endParaRPr lang="cs-CZ"/>
          </a:p>
        </p:txBody>
      </p:sp>
    </p:spTree>
    <p:extLst>
      <p:ext uri="{BB962C8B-B14F-4D97-AF65-F5344CB8AC3E}">
        <p14:creationId xmlns:p14="http://schemas.microsoft.com/office/powerpoint/2010/main" val="331816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Dostupnost </a:t>
            </a:r>
            <a:r>
              <a:rPr lang="cs-CZ" dirty="0" smtClean="0"/>
              <a:t>dat</a:t>
            </a:r>
            <a:endParaRPr lang="en-US" dirty="0"/>
          </a:p>
        </p:txBody>
      </p:sp>
      <p:sp>
        <p:nvSpPr>
          <p:cNvPr id="3" name="Zástupný symbol pro obsah 2"/>
          <p:cNvSpPr>
            <a:spLocks noGrp="1"/>
          </p:cNvSpPr>
          <p:nvPr>
            <p:ph sz="quarter" idx="1"/>
          </p:nvPr>
        </p:nvSpPr>
        <p:spPr>
          <a:xfrm>
            <a:off x="107504" y="1628800"/>
            <a:ext cx="7745288" cy="4873752"/>
          </a:xfrm>
        </p:spPr>
        <p:txBody>
          <a:bodyPr>
            <a:normAutofit lnSpcReduction="10000"/>
          </a:bodyPr>
          <a:lstStyle/>
          <a:p>
            <a:pPr marL="365760" lvl="1" indent="0">
              <a:buNone/>
            </a:pPr>
            <a:r>
              <a:rPr lang="cs-CZ" sz="2400" dirty="0"/>
              <a:t>Pro Vás</a:t>
            </a:r>
          </a:p>
          <a:p>
            <a:pPr lvl="1"/>
            <a:r>
              <a:rPr lang="cs-CZ" sz="2400" dirty="0" smtClean="0"/>
              <a:t>revize, další analýzy </a:t>
            </a:r>
          </a:p>
          <a:p>
            <a:pPr marL="365760" lvl="1" indent="0">
              <a:buNone/>
            </a:pPr>
            <a:r>
              <a:rPr lang="cs-CZ" sz="2400" dirty="0" smtClean="0"/>
              <a:t>Pro editora v průběhu recenze</a:t>
            </a:r>
          </a:p>
          <a:p>
            <a:pPr lvl="1"/>
            <a:r>
              <a:rPr lang="cs-CZ" sz="2400" dirty="0" smtClean="0"/>
              <a:t>kvůli nesrovnalostem, otázkám…</a:t>
            </a:r>
          </a:p>
          <a:p>
            <a:pPr marL="365760" lvl="1" indent="0">
              <a:buNone/>
            </a:pPr>
            <a:r>
              <a:rPr lang="cs-CZ" sz="2400" dirty="0" smtClean="0"/>
              <a:t>Po publikaci </a:t>
            </a:r>
          </a:p>
          <a:p>
            <a:pPr lvl="1"/>
            <a:r>
              <a:rPr lang="cs-CZ" sz="2400" dirty="0" smtClean="0"/>
              <a:t>někomu, kdo by chtěl ověřit (dále použít) výsledky</a:t>
            </a:r>
          </a:p>
          <a:p>
            <a:pPr lvl="1"/>
            <a:r>
              <a:rPr lang="cs-CZ" sz="2400" dirty="0" smtClean="0"/>
              <a:t>kvalifikovaný odborník; na základě psané dohody</a:t>
            </a:r>
          </a:p>
          <a:p>
            <a:pPr marL="365760" lvl="1" indent="0">
              <a:buNone/>
            </a:pPr>
            <a:r>
              <a:rPr lang="cs-CZ" sz="2400" dirty="0" smtClean="0"/>
              <a:t>5 let po publikaci musí být data dostupná na vyžádání, společně s dalším důležitým materiálem (záznamy </a:t>
            </a:r>
            <a:r>
              <a:rPr lang="cs-CZ" dirty="0" smtClean="0"/>
              <a:t>o situaci, kódovací postupy, atd.)</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4316"/>
            <a:ext cx="2951608" cy="257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5"/>
          </p:nvPr>
        </p:nvSpPr>
        <p:spPr/>
        <p:txBody>
          <a:bodyPr/>
          <a:lstStyle/>
          <a:p>
            <a:fld id="{D33010F4-76B6-4C2C-87CB-329D6638B220}" type="slidenum">
              <a:rPr lang="cs-CZ" smtClean="0"/>
              <a:pPr/>
              <a:t>12</a:t>
            </a:fld>
            <a:endParaRPr lang="cs-CZ"/>
          </a:p>
        </p:txBody>
      </p:sp>
    </p:spTree>
    <p:extLst>
      <p:ext uri="{BB962C8B-B14F-4D97-AF65-F5344CB8AC3E}">
        <p14:creationId xmlns:p14="http://schemas.microsoft.com/office/powerpoint/2010/main" val="1786239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Duplikáty a „Tříštění</a:t>
            </a:r>
            <a:r>
              <a:rPr lang="cs-CZ" dirty="0"/>
              <a:t>“ </a:t>
            </a:r>
            <a:r>
              <a:rPr lang="cs-CZ" dirty="0" smtClean="0"/>
              <a:t>zjištění</a:t>
            </a:r>
            <a:endParaRPr lang="cs-CZ" dirty="0"/>
          </a:p>
        </p:txBody>
      </p:sp>
      <p:sp>
        <p:nvSpPr>
          <p:cNvPr id="3" name="Zástupný symbol pro obsah 2"/>
          <p:cNvSpPr>
            <a:spLocks noGrp="1"/>
          </p:cNvSpPr>
          <p:nvPr>
            <p:ph sz="quarter" idx="1"/>
          </p:nvPr>
        </p:nvSpPr>
        <p:spPr>
          <a:xfrm>
            <a:off x="251520" y="1628800"/>
            <a:ext cx="7992888" cy="4968552"/>
          </a:xfrm>
        </p:spPr>
        <p:txBody>
          <a:bodyPr>
            <a:normAutofit/>
          </a:bodyPr>
          <a:lstStyle/>
          <a:p>
            <a:pPr marL="0" indent="0">
              <a:buNone/>
            </a:pPr>
            <a:r>
              <a:rPr lang="cs-CZ" dirty="0" smtClean="0"/>
              <a:t>Zjištění se publikuje jen jednou! </a:t>
            </a:r>
          </a:p>
          <a:p>
            <a:r>
              <a:rPr lang="cs-CZ" dirty="0" smtClean="0"/>
              <a:t>Nepublikujeme co </a:t>
            </a:r>
            <a:r>
              <a:rPr lang="cs-CZ" dirty="0"/>
              <a:t>vyšlo </a:t>
            </a:r>
            <a:r>
              <a:rPr lang="cs-CZ" dirty="0" smtClean="0"/>
              <a:t>jinde</a:t>
            </a:r>
          </a:p>
          <a:p>
            <a:pPr marL="0" indent="0">
              <a:buNone/>
            </a:pPr>
            <a:endParaRPr lang="cs-CZ" dirty="0" smtClean="0"/>
          </a:p>
          <a:p>
            <a:pPr marL="0" indent="0">
              <a:buNone/>
            </a:pPr>
            <a:r>
              <a:rPr lang="cs-CZ" dirty="0" smtClean="0"/>
              <a:t>Výjimky </a:t>
            </a:r>
            <a:r>
              <a:rPr lang="cs-CZ" dirty="0"/>
              <a:t>– </a:t>
            </a:r>
            <a:r>
              <a:rPr lang="cs-CZ" u="sng" dirty="0"/>
              <a:t>limited </a:t>
            </a:r>
            <a:r>
              <a:rPr lang="cs-CZ" u="sng" dirty="0" err="1"/>
              <a:t>circulation</a:t>
            </a:r>
            <a:r>
              <a:rPr lang="cs-CZ" u="sng" dirty="0"/>
              <a:t> </a:t>
            </a:r>
            <a:endParaRPr lang="cs-CZ" u="sng" dirty="0" smtClean="0"/>
          </a:p>
          <a:p>
            <a:pPr marL="0" indent="0">
              <a:buNone/>
            </a:pPr>
            <a:endParaRPr lang="cs-CZ" u="sng" dirty="0" smtClean="0"/>
          </a:p>
          <a:p>
            <a:r>
              <a:rPr lang="cs-CZ" dirty="0" smtClean="0"/>
              <a:t>diplomová práce, poster… </a:t>
            </a:r>
          </a:p>
          <a:p>
            <a:r>
              <a:rPr lang="cs-CZ" dirty="0" smtClean="0"/>
              <a:t>ale v jiném formátu!</a:t>
            </a:r>
          </a:p>
          <a:p>
            <a:r>
              <a:rPr lang="cs-CZ" dirty="0" smtClean="0"/>
              <a:t>podepisujete prohlášení</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015" y="3861048"/>
            <a:ext cx="4448467" cy="278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ástupný symbol pro číslo snímku 4"/>
          <p:cNvSpPr>
            <a:spLocks noGrp="1"/>
          </p:cNvSpPr>
          <p:nvPr>
            <p:ph type="sldNum" sz="quarter" idx="15"/>
          </p:nvPr>
        </p:nvSpPr>
        <p:spPr/>
        <p:txBody>
          <a:bodyPr/>
          <a:lstStyle/>
          <a:p>
            <a:fld id="{D33010F4-76B6-4C2C-87CB-329D6638B220}" type="slidenum">
              <a:rPr lang="cs-CZ" smtClean="0"/>
              <a:pPr/>
              <a:t>13</a:t>
            </a:fld>
            <a:endParaRPr lang="cs-CZ"/>
          </a:p>
        </p:txBody>
      </p:sp>
    </p:spTree>
    <p:extLst>
      <p:ext uri="{BB962C8B-B14F-4D97-AF65-F5344CB8AC3E}">
        <p14:creationId xmlns:p14="http://schemas.microsoft.com/office/powerpoint/2010/main" val="143766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Duplikáty a „Tříštění</a:t>
            </a:r>
            <a:r>
              <a:rPr lang="cs-CZ" dirty="0"/>
              <a:t>“ </a:t>
            </a:r>
            <a:r>
              <a:rPr lang="cs-CZ" dirty="0" smtClean="0"/>
              <a:t>zjištění</a:t>
            </a:r>
            <a:endParaRPr lang="cs-CZ" dirty="0"/>
          </a:p>
        </p:txBody>
      </p:sp>
      <p:sp>
        <p:nvSpPr>
          <p:cNvPr id="3" name="Zástupný symbol pro obsah 2"/>
          <p:cNvSpPr>
            <a:spLocks noGrp="1"/>
          </p:cNvSpPr>
          <p:nvPr>
            <p:ph sz="quarter" idx="1"/>
          </p:nvPr>
        </p:nvSpPr>
        <p:spPr>
          <a:xfrm>
            <a:off x="251520" y="1628800"/>
            <a:ext cx="7992888" cy="4968552"/>
          </a:xfrm>
        </p:spPr>
        <p:txBody>
          <a:bodyPr>
            <a:normAutofit/>
          </a:bodyPr>
          <a:lstStyle/>
          <a:p>
            <a:pPr marL="0" indent="0">
              <a:buNone/>
            </a:pPr>
            <a:r>
              <a:rPr lang="cs-CZ" b="1" dirty="0" smtClean="0"/>
              <a:t>Proč? </a:t>
            </a:r>
          </a:p>
          <a:p>
            <a:r>
              <a:rPr lang="cs-CZ" dirty="0" smtClean="0"/>
              <a:t>Etika (jedna práce, dvojí výsledek)</a:t>
            </a:r>
            <a:r>
              <a:rPr lang="cs-CZ" dirty="0"/>
              <a:t> </a:t>
            </a:r>
            <a:endParaRPr lang="cs-CZ" dirty="0" smtClean="0"/>
          </a:p>
          <a:p>
            <a:r>
              <a:rPr lang="cs-CZ" dirty="0" smtClean="0"/>
              <a:t>Problém s </a:t>
            </a:r>
            <a:r>
              <a:rPr lang="cs-CZ" dirty="0" err="1" smtClean="0"/>
              <a:t>copyrigthem</a:t>
            </a:r>
            <a:endParaRPr lang="cs-CZ" dirty="0" smtClean="0"/>
          </a:p>
          <a:p>
            <a:r>
              <a:rPr lang="cs-CZ" dirty="0" smtClean="0"/>
              <a:t>Zkreslily by obraz o problému (viz </a:t>
            </a:r>
            <a:r>
              <a:rPr lang="cs-CZ" dirty="0" err="1" smtClean="0"/>
              <a:t>metaanalýzy</a:t>
            </a:r>
            <a:r>
              <a:rPr lang="cs-CZ" dirty="0" smtClean="0"/>
              <a:t>)!</a:t>
            </a:r>
          </a:p>
          <a:p>
            <a:pPr marL="0" indent="0">
              <a:buNone/>
            </a:pPr>
            <a:endParaRPr lang="cs-CZ" dirty="0" smtClean="0"/>
          </a:p>
          <a:p>
            <a:pPr marL="0" indent="0">
              <a:buNone/>
            </a:pPr>
            <a:r>
              <a:rPr lang="cs-CZ" u="sng" dirty="0" smtClean="0"/>
              <a:t>Tříštění:</a:t>
            </a:r>
            <a:endParaRPr lang="cs-CZ" u="sng" dirty="0"/>
          </a:p>
          <a:p>
            <a:pPr marL="0" indent="0">
              <a:buNone/>
            </a:pPr>
            <a:r>
              <a:rPr lang="cs-CZ" dirty="0" smtClean="0"/>
              <a:t>Data která </a:t>
            </a:r>
            <a:r>
              <a:rPr lang="cs-CZ" b="1" dirty="0" smtClean="0"/>
              <a:t>lze</a:t>
            </a:r>
            <a:r>
              <a:rPr lang="cs-CZ" dirty="0" smtClean="0"/>
              <a:t> představit v jenom článku nerozdělujeme do více publikací</a:t>
            </a:r>
          </a:p>
          <a:p>
            <a:pPr lvl="1"/>
            <a:r>
              <a:rPr lang="cs-CZ" dirty="0" smtClean="0"/>
              <a:t>Mj. problém s </a:t>
            </a:r>
            <a:r>
              <a:rPr lang="cs-CZ" dirty="0" err="1" smtClean="0"/>
              <a:t>metaanalýzou</a:t>
            </a:r>
            <a:endParaRPr lang="cs-CZ" dirty="0" smtClean="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14</a:t>
            </a:fld>
            <a:endParaRPr lang="cs-CZ"/>
          </a:p>
        </p:txBody>
      </p:sp>
    </p:spTree>
    <p:extLst>
      <p:ext uri="{BB962C8B-B14F-4D97-AF65-F5344CB8AC3E}">
        <p14:creationId xmlns:p14="http://schemas.microsoft.com/office/powerpoint/2010/main" val="309757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Plagiarismus</a:t>
            </a:r>
            <a:r>
              <a:rPr lang="cs-CZ" dirty="0"/>
              <a:t> </a:t>
            </a:r>
          </a:p>
        </p:txBody>
      </p:sp>
      <p:sp>
        <p:nvSpPr>
          <p:cNvPr id="3" name="Zástupný symbol pro obsah 2"/>
          <p:cNvSpPr>
            <a:spLocks noGrp="1"/>
          </p:cNvSpPr>
          <p:nvPr>
            <p:ph sz="quarter" idx="1"/>
          </p:nvPr>
        </p:nvSpPr>
        <p:spPr>
          <a:xfrm>
            <a:off x="457200" y="1600200"/>
            <a:ext cx="7571184" cy="4565104"/>
          </a:xfrm>
        </p:spPr>
        <p:txBody>
          <a:bodyPr/>
          <a:lstStyle/>
          <a:p>
            <a:r>
              <a:rPr lang="cs-CZ" dirty="0" smtClean="0"/>
              <a:t>pravidla citování znáte</a:t>
            </a:r>
          </a:p>
          <a:p>
            <a:r>
              <a:rPr lang="cs-CZ" dirty="0" smtClean="0"/>
              <a:t>musí se dodržovat</a:t>
            </a:r>
          </a:p>
          <a:p>
            <a:endParaRPr lang="cs-CZ" dirty="0" smtClean="0"/>
          </a:p>
          <a:p>
            <a:endParaRPr lang="cs-CZ" dirty="0" smtClean="0"/>
          </a:p>
          <a:p>
            <a:endParaRPr lang="cs-CZ" dirty="0" smtClean="0"/>
          </a:p>
          <a:p>
            <a:endParaRPr lang="cs-CZ" dirty="0" smtClean="0"/>
          </a:p>
          <a:p>
            <a:r>
              <a:rPr lang="cs-CZ" dirty="0" smtClean="0"/>
              <a:t>Pozor také na sebe-</a:t>
            </a:r>
            <a:r>
              <a:rPr lang="cs-CZ" dirty="0" err="1" smtClean="0"/>
              <a:t>plagiarismus</a:t>
            </a:r>
            <a:r>
              <a:rPr lang="cs-CZ" dirty="0" smtClean="0"/>
              <a:t> (který je v podstatě duplikací) </a:t>
            </a:r>
            <a:endParaRPr lang="cs-CZ"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3168352" cy="221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D33010F4-76B6-4C2C-87CB-329D6638B220}" type="slidenum">
              <a:rPr lang="cs-CZ" smtClean="0"/>
              <a:pPr/>
              <a:t>15</a:t>
            </a:fld>
            <a:endParaRPr lang="cs-CZ"/>
          </a:p>
        </p:txBody>
      </p:sp>
    </p:spTree>
    <p:extLst>
      <p:ext uri="{BB962C8B-B14F-4D97-AF65-F5344CB8AC3E}">
        <p14:creationId xmlns:p14="http://schemas.microsoft.com/office/powerpoint/2010/main" val="2753858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problémy</a:t>
            </a:r>
            <a:endParaRPr lang="en-US" dirty="0"/>
          </a:p>
        </p:txBody>
      </p:sp>
      <p:sp>
        <p:nvSpPr>
          <p:cNvPr id="3" name="Zástupný symbol pro obsah 2"/>
          <p:cNvSpPr>
            <a:spLocks noGrp="1"/>
          </p:cNvSpPr>
          <p:nvPr>
            <p:ph sz="quarter" idx="1"/>
          </p:nvPr>
        </p:nvSpPr>
        <p:spPr/>
        <p:txBody>
          <a:bodyPr/>
          <a:lstStyle/>
          <a:p>
            <a:r>
              <a:rPr lang="cs-CZ" dirty="0" smtClean="0"/>
              <a:t>Důvěrnost dat – etika!</a:t>
            </a:r>
          </a:p>
          <a:p>
            <a:pPr lvl="1"/>
            <a:r>
              <a:rPr lang="cs-CZ" dirty="0" smtClean="0"/>
              <a:t>Musí se ale podat dost informací k zhodnocení článku</a:t>
            </a:r>
          </a:p>
          <a:p>
            <a:endParaRPr lang="cs-CZ" dirty="0" smtClean="0"/>
          </a:p>
          <a:p>
            <a:r>
              <a:rPr lang="cs-CZ" dirty="0" smtClean="0"/>
              <a:t>Střet zájmů (uvádí se)</a:t>
            </a:r>
          </a:p>
          <a:p>
            <a:endParaRPr lang="cs-CZ" dirty="0" smtClean="0"/>
          </a:p>
          <a:p>
            <a:r>
              <a:rPr lang="cs-CZ" dirty="0" smtClean="0"/>
              <a:t>Uznané autorství - při podstatném přínosu</a:t>
            </a:r>
          </a:p>
          <a:p>
            <a:pPr lvl="1"/>
            <a:r>
              <a:rPr lang="cs-CZ" dirty="0"/>
              <a:t>N</a:t>
            </a:r>
            <a:r>
              <a:rPr lang="cs-CZ" dirty="0" smtClean="0"/>
              <a:t>apř. sběr dat, analýza, konzultace</a:t>
            </a:r>
          </a:p>
          <a:p>
            <a:pPr lvl="1"/>
            <a:r>
              <a:rPr lang="cs-CZ" dirty="0" smtClean="0"/>
              <a:t>Nemusí být samotné psaní článku</a:t>
            </a:r>
          </a:p>
          <a:p>
            <a:pPr lvl="1"/>
            <a:r>
              <a:rPr lang="cs-CZ" dirty="0" smtClean="0"/>
              <a:t>Ale ne vše se „počítá“ </a:t>
            </a:r>
          </a:p>
          <a:p>
            <a:pPr lvl="2"/>
            <a:r>
              <a:rPr lang="cs-CZ" dirty="0" smtClean="0"/>
              <a:t>rozhovory v ELSPAC</a:t>
            </a:r>
          </a:p>
          <a:p>
            <a:pPr lvl="2"/>
            <a:r>
              <a:rPr lang="cs-CZ" dirty="0" smtClean="0"/>
              <a:t>ZV v PSY475</a:t>
            </a:r>
          </a:p>
          <a:p>
            <a:endParaRPr lang="cs-CZ" dirty="0" smtClean="0"/>
          </a:p>
          <a:p>
            <a:endParaRPr lang="cs-CZ" dirty="0" smtClean="0"/>
          </a:p>
          <a:p>
            <a:endParaRPr lang="en-US"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16</a:t>
            </a:fld>
            <a:endParaRPr lang="cs-CZ"/>
          </a:p>
        </p:txBody>
      </p:sp>
    </p:spTree>
    <p:extLst>
      <p:ext uri="{BB962C8B-B14F-4D97-AF65-F5344CB8AC3E}">
        <p14:creationId xmlns:p14="http://schemas.microsoft.com/office/powerpoint/2010/main" val="2685314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2780928"/>
            <a:ext cx="7467600" cy="1143000"/>
          </a:xfrm>
        </p:spPr>
        <p:txBody>
          <a:bodyPr/>
          <a:lstStyle/>
          <a:p>
            <a:pPr algn="ctr"/>
            <a:r>
              <a:rPr lang="cs-CZ" dirty="0" smtClean="0"/>
              <a:t>jak práci napsat? </a:t>
            </a:r>
            <a:br>
              <a:rPr lang="cs-CZ" dirty="0" smtClean="0"/>
            </a:br>
            <a:r>
              <a:rPr lang="cs-CZ" dirty="0" smtClean="0"/>
              <a:t>Aneb pár poznámek ke stylu</a:t>
            </a:r>
            <a:endParaRPr lang="cs-CZ" dirty="0"/>
          </a:p>
        </p:txBody>
      </p:sp>
      <p:sp>
        <p:nvSpPr>
          <p:cNvPr id="2" name="Zástupný symbol pro číslo snímku 1"/>
          <p:cNvSpPr>
            <a:spLocks noGrp="1"/>
          </p:cNvSpPr>
          <p:nvPr>
            <p:ph type="sldNum" sz="quarter" idx="11"/>
          </p:nvPr>
        </p:nvSpPr>
        <p:spPr/>
        <p:txBody>
          <a:bodyPr/>
          <a:lstStyle/>
          <a:p>
            <a:fld id="{D33010F4-76B6-4C2C-87CB-329D6638B220}" type="slidenum">
              <a:rPr lang="cs-CZ" smtClean="0"/>
              <a:pPr/>
              <a:t>17</a:t>
            </a:fld>
            <a:endParaRPr lang="cs-CZ"/>
          </a:p>
        </p:txBody>
      </p:sp>
    </p:spTree>
    <p:extLst>
      <p:ext uri="{BB962C8B-B14F-4D97-AF65-F5344CB8AC3E}">
        <p14:creationId xmlns:p14="http://schemas.microsoft.com/office/powerpoint/2010/main" val="471303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ýsledek obrázku pro 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852" y="2822984"/>
            <a:ext cx="6347048" cy="364526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Doporučení</a:t>
            </a:r>
            <a:endParaRPr lang="cs-CZ" dirty="0"/>
          </a:p>
        </p:txBody>
      </p:sp>
      <p:sp>
        <p:nvSpPr>
          <p:cNvPr id="3" name="Zástupný symbol pro obsah 2"/>
          <p:cNvSpPr>
            <a:spLocks noGrp="1"/>
          </p:cNvSpPr>
          <p:nvPr>
            <p:ph sz="quarter" idx="1"/>
          </p:nvPr>
        </p:nvSpPr>
        <p:spPr>
          <a:xfrm>
            <a:off x="755576" y="1580863"/>
            <a:ext cx="7467600" cy="4873752"/>
          </a:xfrm>
        </p:spPr>
        <p:txBody>
          <a:bodyPr>
            <a:normAutofit/>
          </a:bodyPr>
          <a:lstStyle/>
          <a:p>
            <a:r>
              <a:rPr lang="cs-CZ" dirty="0" smtClean="0"/>
              <a:t>Nesnažit se </a:t>
            </a:r>
            <a:r>
              <a:rPr lang="cs-CZ" u="sng" dirty="0" smtClean="0"/>
              <a:t>za každou cenu </a:t>
            </a:r>
            <a:r>
              <a:rPr lang="cs-CZ" dirty="0" smtClean="0"/>
              <a:t>psát „akademicky“</a:t>
            </a:r>
          </a:p>
          <a:p>
            <a:r>
              <a:rPr lang="cs-CZ" dirty="0" smtClean="0"/>
              <a:t>Nic takového neexistuje</a:t>
            </a:r>
          </a:p>
          <a:p>
            <a:pPr marL="0" indent="0">
              <a:buNone/>
            </a:pP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18</a:t>
            </a:fld>
            <a:endParaRPr lang="cs-CZ"/>
          </a:p>
        </p:txBody>
      </p:sp>
    </p:spTree>
    <p:extLst>
      <p:ext uri="{BB962C8B-B14F-4D97-AF65-F5344CB8AC3E}">
        <p14:creationId xmlns:p14="http://schemas.microsoft.com/office/powerpoint/2010/main" val="862499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Doporučení</a:t>
            </a:r>
            <a:endParaRPr lang="cs-CZ" dirty="0"/>
          </a:p>
        </p:txBody>
      </p:sp>
      <p:sp>
        <p:nvSpPr>
          <p:cNvPr id="3" name="Zástupný symbol pro obsah 2"/>
          <p:cNvSpPr>
            <a:spLocks noGrp="1"/>
          </p:cNvSpPr>
          <p:nvPr>
            <p:ph sz="quarter" idx="1"/>
          </p:nvPr>
        </p:nvSpPr>
        <p:spPr>
          <a:xfrm>
            <a:off x="755576" y="1580863"/>
            <a:ext cx="7467600" cy="4873752"/>
          </a:xfrm>
        </p:spPr>
        <p:txBody>
          <a:bodyPr>
            <a:normAutofit lnSpcReduction="10000"/>
          </a:bodyPr>
          <a:lstStyle/>
          <a:p>
            <a:pPr marL="365760" lvl="1" indent="0">
              <a:buNone/>
            </a:pPr>
            <a:r>
              <a:rPr lang="cs-CZ" i="1" dirty="0" smtClean="0"/>
              <a:t>„Pubescence a adolescence je velmi </a:t>
            </a:r>
            <a:r>
              <a:rPr lang="cs-CZ" i="1" dirty="0" err="1" smtClean="0"/>
              <a:t>vulnerabilní</a:t>
            </a:r>
            <a:r>
              <a:rPr lang="cs-CZ" i="1" dirty="0" smtClean="0"/>
              <a:t> periodou, v níž se zvyšuje signifikance kvality relačních faktorů.“</a:t>
            </a:r>
          </a:p>
          <a:p>
            <a:endParaRPr lang="cs-CZ" dirty="0" smtClean="0"/>
          </a:p>
          <a:p>
            <a:r>
              <a:rPr lang="cs-CZ" dirty="0" smtClean="0"/>
              <a:t>Výsledný </a:t>
            </a:r>
            <a:r>
              <a:rPr lang="cs-CZ" dirty="0"/>
              <a:t>efekt je často </a:t>
            </a:r>
            <a:r>
              <a:rPr lang="cs-CZ" dirty="0" smtClean="0"/>
              <a:t>opačný</a:t>
            </a:r>
          </a:p>
          <a:p>
            <a:endParaRPr lang="cs-CZ" dirty="0" smtClean="0"/>
          </a:p>
          <a:p>
            <a:r>
              <a:rPr lang="cs-CZ" dirty="0" smtClean="0"/>
              <a:t>Text </a:t>
            </a:r>
            <a:r>
              <a:rPr lang="cs-CZ" dirty="0"/>
              <a:t>již tak obsahuje spoustu komplikovaných konceptů, neztěžujme to čtenáři ještě více </a:t>
            </a:r>
            <a:endParaRPr lang="cs-CZ" dirty="0" smtClean="0"/>
          </a:p>
          <a:p>
            <a:endParaRPr lang="cs-CZ" dirty="0"/>
          </a:p>
          <a:p>
            <a:r>
              <a:rPr lang="cs-CZ" dirty="0" smtClean="0"/>
              <a:t>Cílit na srozumitelný, korektní styl (se špetkou individualismu)</a:t>
            </a:r>
          </a:p>
          <a:p>
            <a:r>
              <a:rPr lang="cs-CZ" dirty="0" smtClean="0"/>
              <a:t>Může být i velmi jednoduchý!</a:t>
            </a:r>
          </a:p>
          <a:p>
            <a:pPr marL="0" indent="0">
              <a:buNone/>
            </a:pP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19</a:t>
            </a:fld>
            <a:endParaRPr lang="cs-CZ"/>
          </a:p>
        </p:txBody>
      </p:sp>
    </p:spTree>
    <p:extLst>
      <p:ext uri="{BB962C8B-B14F-4D97-AF65-F5344CB8AC3E}">
        <p14:creationId xmlns:p14="http://schemas.microsoft.com/office/powerpoint/2010/main" val="165642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odborného článku</a:t>
            </a:r>
            <a:endParaRPr lang="cs-CZ" dirty="0"/>
          </a:p>
        </p:txBody>
      </p:sp>
      <p:sp>
        <p:nvSpPr>
          <p:cNvPr id="3" name="Zástupný symbol pro obsah 2"/>
          <p:cNvSpPr>
            <a:spLocks noGrp="1"/>
          </p:cNvSpPr>
          <p:nvPr>
            <p:ph sz="quarter" idx="1"/>
          </p:nvPr>
        </p:nvSpPr>
        <p:spPr/>
        <p:txBody>
          <a:bodyPr/>
          <a:lstStyle/>
          <a:p>
            <a:r>
              <a:rPr lang="cs-CZ" dirty="0" smtClean="0"/>
              <a:t>Existuje více typů odborných článků</a:t>
            </a:r>
          </a:p>
          <a:p>
            <a:pPr lvl="1"/>
            <a:r>
              <a:rPr lang="cs-CZ" dirty="0" smtClean="0"/>
              <a:t>mají jinou strukturu, obsahují jiný materiál</a:t>
            </a:r>
          </a:p>
          <a:p>
            <a:endParaRPr lang="cs-CZ" dirty="0" smtClean="0"/>
          </a:p>
          <a:p>
            <a:r>
              <a:rPr lang="cs-CZ" dirty="0" smtClean="0"/>
              <a:t>Přesto určitá společná „pravidla“</a:t>
            </a:r>
            <a:endParaRPr lang="cs-CZ" dirty="0"/>
          </a:p>
          <a:p>
            <a:endParaRPr lang="cs-CZ" dirty="0" smtClean="0"/>
          </a:p>
          <a:p>
            <a:r>
              <a:rPr lang="cs-CZ" dirty="0" smtClean="0"/>
              <a:t>Následující viz APA: </a:t>
            </a:r>
          </a:p>
          <a:p>
            <a:r>
              <a:rPr lang="cs-CZ" dirty="0" err="1" smtClean="0"/>
              <a:t>American</a:t>
            </a:r>
            <a:r>
              <a:rPr lang="cs-CZ" dirty="0" smtClean="0"/>
              <a:t> </a:t>
            </a:r>
            <a:r>
              <a:rPr lang="cs-CZ" dirty="0" err="1"/>
              <a:t>Psychological</a:t>
            </a:r>
            <a:r>
              <a:rPr lang="cs-CZ" dirty="0"/>
              <a:t> </a:t>
            </a:r>
            <a:r>
              <a:rPr lang="cs-CZ" dirty="0" err="1"/>
              <a:t>Association</a:t>
            </a:r>
            <a:r>
              <a:rPr lang="cs-CZ" dirty="0"/>
              <a:t> (2009). </a:t>
            </a:r>
            <a:r>
              <a:rPr lang="cs-CZ" i="1" dirty="0" err="1"/>
              <a:t>Publication</a:t>
            </a:r>
            <a:r>
              <a:rPr lang="cs-CZ" i="1" dirty="0"/>
              <a:t> </a:t>
            </a:r>
            <a:r>
              <a:rPr lang="cs-CZ" i="1" dirty="0" err="1"/>
              <a:t>manual</a:t>
            </a:r>
            <a:r>
              <a:rPr lang="cs-CZ" i="1" dirty="0"/>
              <a:t> </a:t>
            </a:r>
            <a:r>
              <a:rPr lang="cs-CZ" i="1" dirty="0" err="1"/>
              <a:t>of</a:t>
            </a:r>
            <a:r>
              <a:rPr lang="cs-CZ" i="1" dirty="0"/>
              <a:t> </a:t>
            </a:r>
            <a:r>
              <a:rPr lang="cs-CZ" i="1" dirty="0" err="1"/>
              <a:t>the</a:t>
            </a:r>
            <a:r>
              <a:rPr lang="cs-CZ" i="1" dirty="0"/>
              <a:t> </a:t>
            </a:r>
            <a:r>
              <a:rPr lang="cs-CZ" i="1" dirty="0" err="1"/>
              <a:t>American</a:t>
            </a:r>
            <a:r>
              <a:rPr lang="cs-CZ" i="1" dirty="0"/>
              <a:t> </a:t>
            </a:r>
            <a:r>
              <a:rPr lang="cs-CZ" i="1" dirty="0" err="1"/>
              <a:t>Psychological</a:t>
            </a:r>
            <a:r>
              <a:rPr lang="cs-CZ" i="1" dirty="0"/>
              <a:t> </a:t>
            </a:r>
            <a:r>
              <a:rPr lang="cs-CZ" i="1" dirty="0" err="1"/>
              <a:t>Association</a:t>
            </a:r>
            <a:r>
              <a:rPr lang="cs-CZ" i="1" dirty="0"/>
              <a:t> </a:t>
            </a:r>
            <a:r>
              <a:rPr lang="cs-CZ" dirty="0"/>
              <a:t>(6th </a:t>
            </a:r>
            <a:r>
              <a:rPr lang="cs-CZ" dirty="0" err="1"/>
              <a:t>ed</a:t>
            </a:r>
            <a:r>
              <a:rPr lang="cs-CZ" dirty="0"/>
              <a:t>.). Washington : </a:t>
            </a:r>
            <a:r>
              <a:rPr lang="cs-CZ" dirty="0" err="1"/>
              <a:t>American</a:t>
            </a:r>
            <a:r>
              <a:rPr lang="cs-CZ" dirty="0"/>
              <a:t> </a:t>
            </a:r>
            <a:r>
              <a:rPr lang="cs-CZ" dirty="0" err="1"/>
              <a:t>psychological</a:t>
            </a:r>
            <a:r>
              <a:rPr lang="cs-CZ" dirty="0"/>
              <a:t> </a:t>
            </a:r>
            <a:r>
              <a:rPr lang="cs-CZ" dirty="0" err="1"/>
              <a:t>association</a:t>
            </a:r>
            <a:r>
              <a:rPr lang="cs-CZ" dirty="0"/>
              <a:t>.</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a:t>
            </a:fld>
            <a:endParaRPr lang="cs-CZ"/>
          </a:p>
        </p:txBody>
      </p:sp>
    </p:spTree>
    <p:extLst>
      <p:ext uri="{BB962C8B-B14F-4D97-AF65-F5344CB8AC3E}">
        <p14:creationId xmlns:p14="http://schemas.microsoft.com/office/powerpoint/2010/main" val="3708814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 dobré vyhnout </a:t>
            </a:r>
            <a:r>
              <a:rPr lang="cs-CZ" dirty="0" smtClean="0"/>
              <a:t>se</a:t>
            </a:r>
            <a:endParaRPr lang="cs-CZ" dirty="0"/>
          </a:p>
        </p:txBody>
      </p:sp>
      <p:sp>
        <p:nvSpPr>
          <p:cNvPr id="3" name="Zástupný symbol pro obsah 2"/>
          <p:cNvSpPr>
            <a:spLocks noGrp="1"/>
          </p:cNvSpPr>
          <p:nvPr>
            <p:ph sz="quarter" idx="1"/>
          </p:nvPr>
        </p:nvSpPr>
        <p:spPr/>
        <p:txBody>
          <a:bodyPr>
            <a:normAutofit lnSpcReduction="10000"/>
          </a:bodyPr>
          <a:lstStyle/>
          <a:p>
            <a:r>
              <a:rPr lang="cs-CZ" u="sng" dirty="0"/>
              <a:t>Z</a:t>
            </a:r>
            <a:r>
              <a:rPr lang="cs-CZ" u="sng" dirty="0" smtClean="0"/>
              <a:t>bytečným</a:t>
            </a:r>
            <a:r>
              <a:rPr lang="cs-CZ" dirty="0" smtClean="0"/>
              <a:t> cizím slovům </a:t>
            </a:r>
          </a:p>
          <a:p>
            <a:pPr lvl="1"/>
            <a:r>
              <a:rPr lang="cs-CZ" dirty="0" smtClean="0"/>
              <a:t>míra </a:t>
            </a:r>
            <a:r>
              <a:rPr lang="cs-CZ" dirty="0"/>
              <a:t>použití cizích slov pozitivně nekoreluje s kvalitou textu</a:t>
            </a:r>
            <a:r>
              <a:rPr lang="cs-CZ" dirty="0">
                <a:sym typeface="Wingdings" pitchFamily="2" charset="2"/>
              </a:rPr>
              <a:t></a:t>
            </a:r>
            <a:r>
              <a:rPr lang="cs-CZ" dirty="0"/>
              <a:t> </a:t>
            </a:r>
            <a:endParaRPr lang="cs-CZ" dirty="0" smtClean="0"/>
          </a:p>
          <a:p>
            <a:endParaRPr lang="cs-CZ" dirty="0"/>
          </a:p>
          <a:p>
            <a:r>
              <a:rPr lang="cs-CZ" dirty="0" smtClean="0"/>
              <a:t>Mnoho jich musíme použít (pojmy, koncepty…)</a:t>
            </a:r>
          </a:p>
          <a:p>
            <a:endParaRPr lang="cs-CZ" dirty="0"/>
          </a:p>
          <a:p>
            <a:r>
              <a:rPr lang="cs-CZ" dirty="0" smtClean="0"/>
              <a:t>U mnoha je to ale zbytečné</a:t>
            </a:r>
          </a:p>
          <a:p>
            <a:pPr lvl="1"/>
            <a:r>
              <a:rPr lang="cs-CZ" dirty="0" smtClean="0"/>
              <a:t>absentuje, </a:t>
            </a:r>
            <a:r>
              <a:rPr lang="cs-CZ" dirty="0" err="1" smtClean="0"/>
              <a:t>explorovat</a:t>
            </a:r>
            <a:r>
              <a:rPr lang="cs-CZ" dirty="0" smtClean="0"/>
              <a:t>, substantivně…  </a:t>
            </a:r>
          </a:p>
          <a:p>
            <a:pPr lvl="1"/>
            <a:r>
              <a:rPr lang="cs-CZ" dirty="0" smtClean="0"/>
              <a:t>Pozor i v </a:t>
            </a:r>
            <a:r>
              <a:rPr lang="cs-CZ" dirty="0" err="1" smtClean="0"/>
              <a:t>ang</a:t>
            </a:r>
            <a:r>
              <a:rPr lang="cs-CZ" dirty="0" smtClean="0"/>
              <a:t>. jazyce</a:t>
            </a:r>
          </a:p>
          <a:p>
            <a:pPr lvl="1"/>
            <a:endParaRPr lang="cs-CZ" dirty="0" smtClean="0"/>
          </a:p>
          <a:p>
            <a:r>
              <a:rPr lang="cs-CZ" dirty="0" smtClean="0"/>
              <a:t>Přemýšlejme, kdy textu pomáhají a kdy </a:t>
            </a:r>
            <a:r>
              <a:rPr lang="cs-CZ" dirty="0"/>
              <a:t>jej </a:t>
            </a:r>
            <a:r>
              <a:rPr lang="cs-CZ" dirty="0" smtClean="0"/>
              <a:t>ztěžují</a:t>
            </a:r>
          </a:p>
          <a:p>
            <a:pPr lvl="1"/>
            <a:r>
              <a:rPr lang="cs-CZ" dirty="0" smtClean="0"/>
              <a:t>syntéza poznatků</a:t>
            </a:r>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20</a:t>
            </a:fld>
            <a:endParaRPr lang="cs-CZ"/>
          </a:p>
        </p:txBody>
      </p:sp>
    </p:spTree>
    <p:extLst>
      <p:ext uri="{BB962C8B-B14F-4D97-AF65-F5344CB8AC3E}">
        <p14:creationId xmlns:p14="http://schemas.microsoft.com/office/powerpoint/2010/main" val="634943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Doporučení</a:t>
            </a:r>
            <a:endParaRPr lang="cs-CZ" dirty="0"/>
          </a:p>
        </p:txBody>
      </p:sp>
      <p:sp>
        <p:nvSpPr>
          <p:cNvPr id="3" name="Zástupný symbol pro obsah 2"/>
          <p:cNvSpPr>
            <a:spLocks noGrp="1"/>
          </p:cNvSpPr>
          <p:nvPr>
            <p:ph sz="quarter" idx="1"/>
          </p:nvPr>
        </p:nvSpPr>
        <p:spPr/>
        <p:txBody>
          <a:bodyPr>
            <a:normAutofit/>
          </a:bodyPr>
          <a:lstStyle/>
          <a:p>
            <a:r>
              <a:rPr lang="cs-CZ" dirty="0" smtClean="0"/>
              <a:t>Psát o lidech</a:t>
            </a:r>
          </a:p>
          <a:p>
            <a:r>
              <a:rPr lang="cs-CZ" dirty="0" smtClean="0"/>
              <a:t>Přece </a:t>
            </a:r>
            <a:r>
              <a:rPr lang="cs-CZ" dirty="0"/>
              <a:t>jen jsme </a:t>
            </a:r>
            <a:r>
              <a:rPr lang="cs-CZ" dirty="0" smtClean="0"/>
              <a:t>psychologové (či sociální vědci</a:t>
            </a:r>
            <a:r>
              <a:rPr lang="cs-CZ" dirty="0" smtClean="0">
                <a:sym typeface="Wingdings" panose="05000000000000000000" pitchFamily="2" charset="2"/>
              </a:rPr>
              <a:t></a:t>
            </a:r>
            <a:endParaRPr lang="cs-CZ" dirty="0" smtClean="0"/>
          </a:p>
          <a:p>
            <a:endParaRPr lang="cs-CZ" dirty="0" smtClean="0"/>
          </a:p>
          <a:p>
            <a:pPr marL="548640" lvl="2">
              <a:spcBef>
                <a:spcPts val="600"/>
              </a:spcBef>
              <a:buSzPct val="70000"/>
            </a:pPr>
            <a:r>
              <a:rPr lang="cs-CZ" dirty="0"/>
              <a:t>Ve své práci chci zjistit, zda děti, které doma zažívají více konfliktů mezi rodiči, mají ve škole horší studijní výsledky. </a:t>
            </a:r>
            <a:endParaRPr lang="cs-CZ" dirty="0" smtClean="0"/>
          </a:p>
          <a:p>
            <a:pPr marL="365760" lvl="2" indent="0">
              <a:spcBef>
                <a:spcPts val="600"/>
              </a:spcBef>
              <a:buSzPct val="70000"/>
              <a:buNone/>
            </a:pPr>
            <a:r>
              <a:rPr lang="cs-CZ" dirty="0" smtClean="0"/>
              <a:t>				X</a:t>
            </a:r>
            <a:endParaRPr lang="cs-CZ" dirty="0"/>
          </a:p>
          <a:p>
            <a:pPr marL="548640" lvl="2">
              <a:spcBef>
                <a:spcPts val="600"/>
              </a:spcBef>
              <a:buSzPct val="70000"/>
            </a:pPr>
            <a:r>
              <a:rPr lang="cs-CZ" dirty="0"/>
              <a:t>Ve své práci </a:t>
            </a:r>
            <a:r>
              <a:rPr lang="cs-CZ" dirty="0" smtClean="0"/>
              <a:t>zkoumám, </a:t>
            </a:r>
            <a:r>
              <a:rPr lang="cs-CZ" dirty="0"/>
              <a:t>zda úroveň </a:t>
            </a:r>
            <a:r>
              <a:rPr lang="cs-CZ" dirty="0" err="1"/>
              <a:t>mezirodičovského</a:t>
            </a:r>
            <a:r>
              <a:rPr lang="cs-CZ" dirty="0"/>
              <a:t> konfliktu v rodinách </a:t>
            </a:r>
            <a:r>
              <a:rPr lang="cs-CZ" dirty="0" err="1" smtClean="0"/>
              <a:t>pre</a:t>
            </a:r>
            <a:r>
              <a:rPr lang="cs-CZ" dirty="0" smtClean="0"/>
              <a:t>-adolescentních subjektů pozitivně predikuje </a:t>
            </a:r>
            <a:r>
              <a:rPr lang="cs-CZ" dirty="0"/>
              <a:t>horší </a:t>
            </a:r>
            <a:r>
              <a:rPr lang="cs-CZ" dirty="0" smtClean="0"/>
              <a:t>akademické výsledky </a:t>
            </a:r>
            <a:r>
              <a:rPr lang="cs-CZ" dirty="0"/>
              <a:t>ve školním prostředí</a:t>
            </a:r>
            <a:r>
              <a:rPr lang="cs-CZ" dirty="0" smtClean="0"/>
              <a:t>.</a:t>
            </a:r>
            <a:endParaRPr lang="cs-CZ" dirty="0"/>
          </a:p>
          <a:p>
            <a:pPr marL="548640" lvl="2">
              <a:spcBef>
                <a:spcPts val="600"/>
              </a:spcBef>
              <a:buSzPct val="70000"/>
            </a:pPr>
            <a:endParaRPr lang="cs-CZ" dirty="0" smtClean="0"/>
          </a:p>
          <a:p>
            <a:r>
              <a:rPr lang="cs-CZ" dirty="0" smtClean="0"/>
              <a:t>O proměnných (faktorech, prediktorech, atd.)  - především v metodách a výsledcích</a:t>
            </a:r>
          </a:p>
          <a:p>
            <a:endParaRPr lang="cs-CZ" dirty="0" smtClean="0"/>
          </a:p>
          <a:p>
            <a:endParaRPr lang="cs-CZ" dirty="0"/>
          </a:p>
          <a:p>
            <a:endParaRPr lang="cs-CZ" dirty="0" smtClean="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21</a:t>
            </a:fld>
            <a:endParaRPr lang="cs-CZ"/>
          </a:p>
        </p:txBody>
      </p:sp>
    </p:spTree>
    <p:extLst>
      <p:ext uri="{BB962C8B-B14F-4D97-AF65-F5344CB8AC3E}">
        <p14:creationId xmlns:p14="http://schemas.microsoft.com/office/powerpoint/2010/main" val="1868212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p&amp;rcaron;esýpací hod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583" y="2195337"/>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Doporučení</a:t>
            </a:r>
            <a:endParaRPr lang="cs-CZ" dirty="0"/>
          </a:p>
        </p:txBody>
      </p:sp>
      <p:sp>
        <p:nvSpPr>
          <p:cNvPr id="3" name="Zástupný symbol pro obsah 2"/>
          <p:cNvSpPr>
            <a:spLocks noGrp="1"/>
          </p:cNvSpPr>
          <p:nvPr>
            <p:ph sz="quarter" idx="1"/>
          </p:nvPr>
        </p:nvSpPr>
        <p:spPr/>
        <p:txBody>
          <a:bodyPr>
            <a:normAutofit/>
          </a:bodyPr>
          <a:lstStyle/>
          <a:p>
            <a:endParaRPr lang="cs-CZ" dirty="0"/>
          </a:p>
          <a:p>
            <a:endParaRPr lang="cs-CZ" dirty="0" smtClean="0"/>
          </a:p>
        </p:txBody>
      </p:sp>
      <p:sp>
        <p:nvSpPr>
          <p:cNvPr id="6" name="Ovál 5"/>
          <p:cNvSpPr/>
          <p:nvPr/>
        </p:nvSpPr>
        <p:spPr>
          <a:xfrm>
            <a:off x="178548" y="2479077"/>
            <a:ext cx="3359012" cy="229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a:t>operacionalizační</a:t>
            </a:r>
            <a:r>
              <a:rPr lang="cs-CZ" b="1" dirty="0"/>
              <a:t> rovina</a:t>
            </a:r>
          </a:p>
          <a:p>
            <a:pPr algn="ctr"/>
            <a:r>
              <a:rPr lang="cs-CZ" dirty="0" smtClean="0"/>
              <a:t>faktory</a:t>
            </a:r>
            <a:r>
              <a:rPr lang="cs-CZ" dirty="0"/>
              <a:t>, mechanismy, prediktory, proměnné</a:t>
            </a:r>
          </a:p>
        </p:txBody>
      </p:sp>
      <p:sp>
        <p:nvSpPr>
          <p:cNvPr id="7" name="Ovál 6"/>
          <p:cNvSpPr/>
          <p:nvPr/>
        </p:nvSpPr>
        <p:spPr>
          <a:xfrm>
            <a:off x="6051340" y="2756170"/>
            <a:ext cx="252028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konceptuální rovina</a:t>
            </a:r>
          </a:p>
          <a:p>
            <a:pPr algn="ctr"/>
            <a:r>
              <a:rPr lang="cs-CZ" dirty="0" smtClean="0"/>
              <a:t>o </a:t>
            </a:r>
            <a:r>
              <a:rPr lang="cs-CZ" dirty="0"/>
              <a:t>lidech</a:t>
            </a:r>
          </a:p>
        </p:txBody>
      </p:sp>
      <p:sp>
        <p:nvSpPr>
          <p:cNvPr id="10" name="Šipka doprava 9"/>
          <p:cNvSpPr/>
          <p:nvPr/>
        </p:nvSpPr>
        <p:spPr>
          <a:xfrm>
            <a:off x="3466517" y="3374229"/>
            <a:ext cx="792088" cy="508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eva 10"/>
          <p:cNvSpPr/>
          <p:nvPr/>
        </p:nvSpPr>
        <p:spPr>
          <a:xfrm>
            <a:off x="5585786" y="251385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leva 11"/>
          <p:cNvSpPr/>
          <p:nvPr/>
        </p:nvSpPr>
        <p:spPr>
          <a:xfrm>
            <a:off x="5652753" y="413335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22</a:t>
            </a:fld>
            <a:endParaRPr lang="cs-CZ"/>
          </a:p>
        </p:txBody>
      </p:sp>
    </p:spTree>
    <p:extLst>
      <p:ext uri="{BB962C8B-B14F-4D97-AF65-F5344CB8AC3E}">
        <p14:creationId xmlns:p14="http://schemas.microsoft.com/office/powerpoint/2010/main" val="3868247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 dobré vyhnout se</a:t>
            </a:r>
          </a:p>
        </p:txBody>
      </p:sp>
      <p:sp>
        <p:nvSpPr>
          <p:cNvPr id="3" name="Zástupný symbol pro obsah 2"/>
          <p:cNvSpPr>
            <a:spLocks noGrp="1"/>
          </p:cNvSpPr>
          <p:nvPr>
            <p:ph sz="quarter" idx="1"/>
          </p:nvPr>
        </p:nvSpPr>
        <p:spPr/>
        <p:txBody>
          <a:bodyPr>
            <a:normAutofit/>
          </a:bodyPr>
          <a:lstStyle/>
          <a:p>
            <a:r>
              <a:rPr lang="cs-CZ" dirty="0" smtClean="0"/>
              <a:t>Také užívání odborných termínů </a:t>
            </a:r>
            <a:r>
              <a:rPr lang="cs-CZ" b="1" dirty="0" smtClean="0"/>
              <a:t>pokud opravdu nejsou </a:t>
            </a:r>
            <a:r>
              <a:rPr lang="cs-CZ" b="1" dirty="0"/>
              <a:t>třeba </a:t>
            </a:r>
            <a:endParaRPr lang="cs-CZ" b="1" dirty="0" smtClean="0"/>
          </a:p>
          <a:p>
            <a:pPr lvl="1"/>
            <a:r>
              <a:rPr lang="cs-CZ" dirty="0" smtClean="0"/>
              <a:t>viz dvě roviny článku</a:t>
            </a:r>
          </a:p>
          <a:p>
            <a:endParaRPr lang="cs-CZ" dirty="0" smtClean="0"/>
          </a:p>
          <a:p>
            <a:pPr marL="365760" lvl="1" indent="0" algn="ctr">
              <a:buNone/>
            </a:pPr>
            <a:r>
              <a:rPr lang="cs-CZ" dirty="0" smtClean="0"/>
              <a:t>„proč </a:t>
            </a:r>
            <a:r>
              <a:rPr lang="cs-CZ" dirty="0" smtClean="0"/>
              <a:t>š</a:t>
            </a:r>
            <a:r>
              <a:rPr lang="cs-CZ" dirty="0" smtClean="0"/>
              <a:t>patně zvládají </a:t>
            </a:r>
            <a:r>
              <a:rPr lang="cs-CZ" dirty="0" smtClean="0"/>
              <a:t>situaci“</a:t>
            </a:r>
          </a:p>
          <a:p>
            <a:pPr marL="365760" lvl="1" indent="0" algn="ctr">
              <a:buNone/>
            </a:pPr>
            <a:r>
              <a:rPr lang="cs-CZ" dirty="0" smtClean="0"/>
              <a:t>X</a:t>
            </a:r>
            <a:endParaRPr lang="cs-CZ" dirty="0"/>
          </a:p>
          <a:p>
            <a:pPr marL="365760" lvl="1" indent="0" algn="ctr">
              <a:buNone/>
            </a:pPr>
            <a:r>
              <a:rPr lang="cs-CZ" dirty="0" smtClean="0"/>
              <a:t> </a:t>
            </a:r>
            <a:r>
              <a:rPr lang="cs-CZ" dirty="0" smtClean="0"/>
              <a:t>„důvody aplikace maladaptivních </a:t>
            </a:r>
            <a:r>
              <a:rPr lang="cs-CZ" dirty="0" err="1" smtClean="0"/>
              <a:t>copingových</a:t>
            </a:r>
            <a:r>
              <a:rPr lang="cs-CZ" dirty="0" smtClean="0"/>
              <a:t>“</a:t>
            </a:r>
          </a:p>
          <a:p>
            <a:pPr marL="365760" lvl="1" indent="0" algn="ctr">
              <a:buNone/>
            </a:pPr>
            <a:endParaRPr lang="cs-CZ" dirty="0" smtClean="0"/>
          </a:p>
          <a:p>
            <a:r>
              <a:rPr lang="cs-CZ" dirty="0" smtClean="0"/>
              <a:t>pokud </a:t>
            </a:r>
            <a:r>
              <a:rPr lang="cs-CZ" dirty="0" smtClean="0"/>
              <a:t>nám v článku o </a:t>
            </a:r>
            <a:r>
              <a:rPr lang="cs-CZ" dirty="0" err="1" smtClean="0"/>
              <a:t>coping</a:t>
            </a:r>
            <a:r>
              <a:rPr lang="cs-CZ" dirty="0" smtClean="0"/>
              <a:t> nejde, můžeme mluvit jen o zvládání</a:t>
            </a: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23</a:t>
            </a:fld>
            <a:endParaRPr lang="cs-CZ"/>
          </a:p>
        </p:txBody>
      </p:sp>
    </p:spTree>
    <p:extLst>
      <p:ext uri="{BB962C8B-B14F-4D97-AF65-F5344CB8AC3E}">
        <p14:creationId xmlns:p14="http://schemas.microsoft.com/office/powerpoint/2010/main" val="634943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 dobré vyhnout se</a:t>
            </a:r>
          </a:p>
        </p:txBody>
      </p:sp>
      <p:sp>
        <p:nvSpPr>
          <p:cNvPr id="3" name="Zástupný symbol pro obsah 2"/>
          <p:cNvSpPr>
            <a:spLocks noGrp="1"/>
          </p:cNvSpPr>
          <p:nvPr>
            <p:ph sz="quarter" idx="1"/>
          </p:nvPr>
        </p:nvSpPr>
        <p:spPr/>
        <p:txBody>
          <a:bodyPr>
            <a:normAutofit fontScale="92500" lnSpcReduction="10000"/>
          </a:bodyPr>
          <a:lstStyle/>
          <a:p>
            <a:r>
              <a:rPr lang="cs-CZ" dirty="0" smtClean="0"/>
              <a:t>Vycpávkám </a:t>
            </a:r>
          </a:p>
          <a:p>
            <a:endParaRPr lang="cs-CZ" dirty="0" smtClean="0"/>
          </a:p>
          <a:p>
            <a:r>
              <a:rPr lang="cs-CZ" dirty="0" smtClean="0"/>
              <a:t>Občas je použít musíme (někdy i chceme), ale dejme si na ně pozor</a:t>
            </a:r>
          </a:p>
          <a:p>
            <a:endParaRPr lang="cs-CZ" dirty="0" smtClean="0"/>
          </a:p>
          <a:p>
            <a:r>
              <a:rPr lang="cs-CZ" dirty="0" smtClean="0"/>
              <a:t>Části vět </a:t>
            </a:r>
          </a:p>
          <a:p>
            <a:pPr lvl="1"/>
            <a:r>
              <a:rPr lang="cs-CZ" dirty="0" smtClean="0"/>
              <a:t>„Vezmeme-li v úvahu prezentovaný problém…“ </a:t>
            </a:r>
          </a:p>
          <a:p>
            <a:endParaRPr lang="cs-CZ" dirty="0" smtClean="0"/>
          </a:p>
          <a:p>
            <a:r>
              <a:rPr lang="cs-CZ" dirty="0" smtClean="0"/>
              <a:t>Ale i celé věty: </a:t>
            </a:r>
          </a:p>
          <a:p>
            <a:pPr lvl="1"/>
            <a:r>
              <a:rPr lang="cs-CZ" dirty="0" smtClean="0"/>
              <a:t>„Naše studie přinesla několik překvapivých zjištění.“</a:t>
            </a:r>
          </a:p>
          <a:p>
            <a:pPr lvl="1"/>
            <a:r>
              <a:rPr lang="cs-CZ" dirty="0" smtClean="0"/>
              <a:t>„Výsledky hovoří o několika skutečnostech.“</a:t>
            </a:r>
          </a:p>
          <a:p>
            <a:pPr lvl="1"/>
            <a:r>
              <a:rPr lang="cs-CZ" dirty="0" smtClean="0"/>
              <a:t>„V teorii čtenáře nejdříve seznámíme s koncepty důležitými pro náš výzkum.“</a:t>
            </a:r>
          </a:p>
          <a:p>
            <a:pPr marL="365760" lvl="1" indent="0">
              <a:buNone/>
            </a:pPr>
            <a:r>
              <a:rPr lang="cs-CZ" dirty="0" smtClean="0"/>
              <a:t> </a:t>
            </a:r>
          </a:p>
          <a:p>
            <a:pPr lvl="1"/>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24</a:t>
            </a:fld>
            <a:endParaRPr lang="cs-CZ"/>
          </a:p>
        </p:txBody>
      </p:sp>
    </p:spTree>
    <p:extLst>
      <p:ext uri="{BB962C8B-B14F-4D97-AF65-F5344CB8AC3E}">
        <p14:creationId xmlns:p14="http://schemas.microsoft.com/office/powerpoint/2010/main" val="634943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 dobré vyhnout se</a:t>
            </a:r>
          </a:p>
        </p:txBody>
      </p:sp>
      <p:sp>
        <p:nvSpPr>
          <p:cNvPr id="3" name="Zástupný symbol pro obsah 2"/>
          <p:cNvSpPr>
            <a:spLocks noGrp="1"/>
          </p:cNvSpPr>
          <p:nvPr>
            <p:ph sz="quarter" idx="1"/>
          </p:nvPr>
        </p:nvSpPr>
        <p:spPr/>
        <p:txBody>
          <a:bodyPr>
            <a:normAutofit lnSpcReduction="10000"/>
          </a:bodyPr>
          <a:lstStyle/>
          <a:p>
            <a:r>
              <a:rPr lang="cs-CZ" dirty="0" smtClean="0"/>
              <a:t>Dlouhým (a ještě krkolomným) souvětím</a:t>
            </a:r>
          </a:p>
          <a:p>
            <a:r>
              <a:rPr lang="cs-CZ" dirty="0" smtClean="0"/>
              <a:t>Pozor na „přemíru interpunkce“ (čárky, středníky, pomlčky) a závorek</a:t>
            </a:r>
          </a:p>
          <a:p>
            <a:pPr lvl="1"/>
            <a:r>
              <a:rPr lang="cs-CZ" dirty="0" smtClean="0"/>
              <a:t>Tudíž, předpokládaje pozitivní efekt, autoři studie předložili zkoumaným osobá</a:t>
            </a:r>
            <a:r>
              <a:rPr lang="cs-CZ" dirty="0"/>
              <a:t>m</a:t>
            </a:r>
            <a:r>
              <a:rPr lang="cs-CZ" dirty="0" smtClean="0"/>
              <a:t> (z nich bylo 5 mužů a 4 ženy) měrný nástroj (dotazník přejatý od Jones a kol., 1968) a pozorovali průběh situace, v níž byly zkoumané osoby zasazeny a během níž se projevil očekávaný efekt; stalo se tak ovšem v čase delším, nežli bylo autory této studie predikováno, nicméně v čase kratším, než uváděli Smith a kol. (1969), tudíž  interpretace této skutečnosti, podobně jako skutečností uvedených výše (mj. testů ZKÚ) je nejspíše spojena s (již uvedenými) výsledky </a:t>
            </a:r>
            <a:r>
              <a:rPr lang="cs-CZ" dirty="0" err="1" smtClean="0"/>
              <a:t>Cohena</a:t>
            </a:r>
            <a:r>
              <a:rPr lang="cs-CZ" dirty="0" smtClean="0"/>
              <a:t> a Cohenové (1987).</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25</a:t>
            </a:fld>
            <a:endParaRPr lang="cs-CZ"/>
          </a:p>
        </p:txBody>
      </p:sp>
    </p:spTree>
    <p:extLst>
      <p:ext uri="{BB962C8B-B14F-4D97-AF65-F5344CB8AC3E}">
        <p14:creationId xmlns:p14="http://schemas.microsoft.com/office/powerpoint/2010/main" val="211504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 dobré vyhnout se</a:t>
            </a:r>
          </a:p>
        </p:txBody>
      </p:sp>
      <p:sp>
        <p:nvSpPr>
          <p:cNvPr id="3" name="Zástupný symbol pro obsah 2"/>
          <p:cNvSpPr>
            <a:spLocks noGrp="1"/>
          </p:cNvSpPr>
          <p:nvPr>
            <p:ph sz="quarter" idx="1"/>
          </p:nvPr>
        </p:nvSpPr>
        <p:spPr/>
        <p:txBody>
          <a:bodyPr>
            <a:normAutofit/>
          </a:bodyPr>
          <a:lstStyle/>
          <a:p>
            <a:pPr marL="0" indent="0">
              <a:buNone/>
            </a:pPr>
            <a:r>
              <a:rPr lang="cs-CZ" dirty="0" smtClean="0"/>
              <a:t>Trpnému rodu (skoro všude)</a:t>
            </a:r>
          </a:p>
          <a:p>
            <a:pPr marL="0" indent="0">
              <a:buNone/>
            </a:pPr>
            <a:endParaRPr lang="cs-CZ" dirty="0" smtClean="0"/>
          </a:p>
          <a:p>
            <a:pPr marL="0" indent="0">
              <a:buNone/>
            </a:pPr>
            <a:r>
              <a:rPr lang="cs-CZ" dirty="0" smtClean="0"/>
              <a:t>Pasivnímu jazyku</a:t>
            </a:r>
          </a:p>
          <a:p>
            <a:pPr marL="0" indent="0">
              <a:buNone/>
            </a:pPr>
            <a:endParaRPr lang="cs-CZ" dirty="0"/>
          </a:p>
          <a:p>
            <a:pPr marL="0" indent="0">
              <a:buNone/>
            </a:pPr>
            <a:r>
              <a:rPr lang="cs-CZ" dirty="0" smtClean="0"/>
              <a:t>Psát za sebe (a co „my“?)</a:t>
            </a:r>
          </a:p>
          <a:p>
            <a:endParaRPr lang="cs-CZ" dirty="0"/>
          </a:p>
        </p:txBody>
      </p:sp>
      <p:sp>
        <p:nvSpPr>
          <p:cNvPr id="4" name="Zaoblený obdélník 3"/>
          <p:cNvSpPr/>
          <p:nvPr/>
        </p:nvSpPr>
        <p:spPr>
          <a:xfrm>
            <a:off x="628463" y="4066353"/>
            <a:ext cx="2304256" cy="100811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bylo zjišťováno</a:t>
            </a:r>
          </a:p>
        </p:txBody>
      </p:sp>
      <p:sp>
        <p:nvSpPr>
          <p:cNvPr id="5" name="Zaoblený obdélník 4"/>
          <p:cNvSpPr/>
          <p:nvPr/>
        </p:nvSpPr>
        <p:spPr>
          <a:xfrm>
            <a:off x="628463" y="5465840"/>
            <a:ext cx="2304256" cy="100811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zjišťovali jsme</a:t>
            </a:r>
          </a:p>
        </p:txBody>
      </p:sp>
      <p:sp>
        <p:nvSpPr>
          <p:cNvPr id="6" name="Zaoblený obdélník 5"/>
          <p:cNvSpPr/>
          <p:nvPr/>
        </p:nvSpPr>
        <p:spPr>
          <a:xfrm>
            <a:off x="3124503" y="4066353"/>
            <a:ext cx="2304256" cy="100811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t>ve </a:t>
            </a:r>
            <a:r>
              <a:rPr lang="cs-CZ" sz="2400" dirty="0"/>
              <a:t>studii bylo použito</a:t>
            </a:r>
          </a:p>
        </p:txBody>
      </p:sp>
      <p:sp>
        <p:nvSpPr>
          <p:cNvPr id="7" name="Zaoblený obdélník 6"/>
          <p:cNvSpPr/>
          <p:nvPr/>
        </p:nvSpPr>
        <p:spPr>
          <a:xfrm>
            <a:off x="3124503" y="5465840"/>
            <a:ext cx="2304256" cy="100811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použili jsme</a:t>
            </a:r>
          </a:p>
        </p:txBody>
      </p:sp>
      <p:sp>
        <p:nvSpPr>
          <p:cNvPr id="8" name="Zaoblený obdélník 7"/>
          <p:cNvSpPr/>
          <p:nvPr/>
        </p:nvSpPr>
        <p:spPr>
          <a:xfrm>
            <a:off x="5745036" y="4060403"/>
            <a:ext cx="2304256" cy="100811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bylo </a:t>
            </a:r>
            <a:r>
              <a:rPr lang="cs-CZ" sz="2400" dirty="0" smtClean="0"/>
              <a:t>očekáváno</a:t>
            </a:r>
            <a:endParaRPr lang="cs-CZ" sz="2400" dirty="0"/>
          </a:p>
        </p:txBody>
      </p:sp>
      <p:sp>
        <p:nvSpPr>
          <p:cNvPr id="9" name="Zaoblený obdélník 8"/>
          <p:cNvSpPr/>
          <p:nvPr/>
        </p:nvSpPr>
        <p:spPr>
          <a:xfrm>
            <a:off x="5745036" y="5459890"/>
            <a:ext cx="2304256" cy="100811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o</a:t>
            </a:r>
            <a:r>
              <a:rPr lang="cs-CZ" sz="2400" dirty="0" smtClean="0">
                <a:solidFill>
                  <a:schemeClr val="tx1"/>
                </a:solidFill>
              </a:rPr>
              <a:t>čekávali jsme</a:t>
            </a:r>
            <a:endParaRPr lang="cs-CZ" sz="2400" dirty="0">
              <a:solidFill>
                <a:schemeClr val="tx1"/>
              </a:solidFill>
            </a:endParaRPr>
          </a:p>
        </p:txBody>
      </p:sp>
      <p:sp>
        <p:nvSpPr>
          <p:cNvPr id="10" name="Zástupný symbol pro číslo snímku 9"/>
          <p:cNvSpPr>
            <a:spLocks noGrp="1"/>
          </p:cNvSpPr>
          <p:nvPr>
            <p:ph type="sldNum" sz="quarter" idx="15"/>
          </p:nvPr>
        </p:nvSpPr>
        <p:spPr/>
        <p:txBody>
          <a:bodyPr/>
          <a:lstStyle/>
          <a:p>
            <a:fld id="{D33010F4-76B6-4C2C-87CB-329D6638B220}" type="slidenum">
              <a:rPr lang="cs-CZ" smtClean="0"/>
              <a:pPr/>
              <a:t>26</a:t>
            </a:fld>
            <a:endParaRPr lang="cs-CZ"/>
          </a:p>
        </p:txBody>
      </p:sp>
    </p:spTree>
    <p:extLst>
      <p:ext uri="{BB962C8B-B14F-4D97-AF65-F5344CB8AC3E}">
        <p14:creationId xmlns:p14="http://schemas.microsoft.com/office/powerpoint/2010/main" val="3059132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smtClean="0"/>
              <a:t>opakovat</a:t>
            </a:r>
            <a:r>
              <a:rPr lang="cs-CZ" dirty="0"/>
              <a:t>, shrnovat, </a:t>
            </a:r>
            <a:r>
              <a:rPr lang="cs-CZ" dirty="0" smtClean="0"/>
              <a:t>být doslovní</a:t>
            </a:r>
            <a:endParaRPr lang="cs-CZ" dirty="0"/>
          </a:p>
        </p:txBody>
      </p:sp>
      <p:sp>
        <p:nvSpPr>
          <p:cNvPr id="3" name="Zástupný symbol pro obsah 2"/>
          <p:cNvSpPr>
            <a:spLocks noGrp="1"/>
          </p:cNvSpPr>
          <p:nvPr>
            <p:ph sz="quarter" idx="1"/>
          </p:nvPr>
        </p:nvSpPr>
        <p:spPr>
          <a:xfrm>
            <a:off x="457200" y="1052736"/>
            <a:ext cx="7467600" cy="5421216"/>
          </a:xfrm>
        </p:spPr>
        <p:txBody>
          <a:bodyPr>
            <a:normAutofit/>
          </a:bodyPr>
          <a:lstStyle/>
          <a:p>
            <a:pPr marL="274320" lvl="1">
              <a:spcBef>
                <a:spcPts val="600"/>
              </a:spcBef>
              <a:buSzPct val="70000"/>
              <a:buFont typeface="Wingdings"/>
              <a:buChar char=""/>
            </a:pPr>
            <a:r>
              <a:rPr lang="cs-CZ" dirty="0" smtClean="0"/>
              <a:t>…aneb </a:t>
            </a:r>
            <a:r>
              <a:rPr lang="cs-CZ" dirty="0"/>
              <a:t>„</a:t>
            </a:r>
            <a:r>
              <a:rPr lang="cs-CZ" i="1" dirty="0"/>
              <a:t>tato myšlenka je přece zmíněna na straně 1</a:t>
            </a:r>
            <a:r>
              <a:rPr lang="cs-CZ" dirty="0"/>
              <a:t>“!</a:t>
            </a:r>
          </a:p>
          <a:p>
            <a:pPr marL="0" indent="0">
              <a:buNone/>
            </a:pPr>
            <a:endParaRPr lang="cs-CZ" dirty="0"/>
          </a:p>
          <a:p>
            <a:r>
              <a:rPr lang="cs-CZ" dirty="0" smtClean="0"/>
              <a:t>Čtenáře </a:t>
            </a:r>
            <a:r>
              <a:rPr lang="cs-CZ" dirty="0"/>
              <a:t>bychom měli </a:t>
            </a:r>
            <a:r>
              <a:rPr lang="cs-CZ" dirty="0" smtClean="0"/>
              <a:t>provést </a:t>
            </a:r>
            <a:r>
              <a:rPr lang="cs-CZ" dirty="0"/>
              <a:t>vším, co v textu prezentujeme  </a:t>
            </a:r>
            <a:endParaRPr lang="cs-CZ" dirty="0" smtClean="0"/>
          </a:p>
          <a:p>
            <a:pPr marL="548640" lvl="2">
              <a:spcBef>
                <a:spcPts val="600"/>
              </a:spcBef>
              <a:buSzPct val="70000"/>
            </a:pPr>
            <a:r>
              <a:rPr lang="cs-CZ" dirty="0" smtClean="0"/>
              <a:t>propojit </a:t>
            </a:r>
            <a:r>
              <a:rPr lang="cs-CZ" dirty="0"/>
              <a:t>jednotlivé poznatky s </a:t>
            </a:r>
            <a:r>
              <a:rPr lang="cs-CZ" dirty="0" smtClean="0"/>
              <a:t>otázkami, výsledky a implikacemi</a:t>
            </a:r>
          </a:p>
          <a:p>
            <a:endParaRPr lang="cs-CZ" dirty="0" smtClean="0"/>
          </a:p>
          <a:p>
            <a:r>
              <a:rPr lang="cs-CZ" dirty="0" smtClean="0"/>
              <a:t>Shrnutí </a:t>
            </a:r>
            <a:r>
              <a:rPr lang="cs-CZ" dirty="0"/>
              <a:t>odstavců v teorii a vyjádření otázky či přímo hypotézy, jež z odstavce vyplývá</a:t>
            </a:r>
          </a:p>
          <a:p>
            <a:r>
              <a:rPr lang="cs-CZ" dirty="0" smtClean="0"/>
              <a:t>Ve výsledcích a diskusi - zopakovat otázku (jako záměr), pak daný výsledek</a:t>
            </a:r>
          </a:p>
          <a:p>
            <a:endParaRPr lang="cs-CZ" b="1" dirty="0" smtClean="0"/>
          </a:p>
          <a:p>
            <a:r>
              <a:rPr lang="cs-CZ" b="1" dirty="0" smtClean="0"/>
              <a:t>Se zdravou mírou, kdy je to potřeba</a:t>
            </a:r>
          </a:p>
          <a:p>
            <a:endParaRPr lang="cs-CZ" dirty="0" smtClean="0"/>
          </a:p>
          <a:p>
            <a:endParaRPr lang="cs-CZ" dirty="0" smtClean="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27</a:t>
            </a:fld>
            <a:endParaRPr lang="cs-CZ"/>
          </a:p>
        </p:txBody>
      </p:sp>
    </p:spTree>
    <p:extLst>
      <p:ext uri="{BB962C8B-B14F-4D97-AF65-F5344CB8AC3E}">
        <p14:creationId xmlns:p14="http://schemas.microsoft.com/office/powerpoint/2010/main" val="862499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404664"/>
            <a:ext cx="7467600" cy="6069288"/>
          </a:xfrm>
        </p:spPr>
        <p:txBody>
          <a:bodyPr>
            <a:normAutofit fontScale="55000" lnSpcReduction="20000"/>
          </a:bodyPr>
          <a:lstStyle/>
          <a:p>
            <a:pPr marL="0" indent="0">
              <a:buNone/>
            </a:pPr>
            <a:r>
              <a:rPr lang="cs-CZ" sz="2600" b="1" dirty="0"/>
              <a:t>Age </a:t>
            </a:r>
            <a:r>
              <a:rPr lang="cs-CZ" sz="2600" b="1" dirty="0" err="1"/>
              <a:t>differences</a:t>
            </a:r>
            <a:endParaRPr lang="cs-CZ" sz="2600" b="1" dirty="0"/>
          </a:p>
          <a:p>
            <a:pPr marL="0" indent="0">
              <a:buNone/>
            </a:pPr>
            <a:r>
              <a:rPr lang="en-US" sz="2600" dirty="0"/>
              <a:t>Adolescent theories generally assume that pre- and early adolescence is</a:t>
            </a:r>
          </a:p>
          <a:p>
            <a:pPr marL="0" indent="0">
              <a:buNone/>
            </a:pPr>
            <a:r>
              <a:rPr lang="en-US" sz="2600" dirty="0"/>
              <a:t>characterized by an unstable self (</a:t>
            </a:r>
            <a:r>
              <a:rPr lang="en-US" sz="2600" dirty="0" err="1"/>
              <a:t>Brinthaupt</a:t>
            </a:r>
            <a:r>
              <a:rPr lang="en-US" sz="2600" dirty="0"/>
              <a:t> and </a:t>
            </a:r>
            <a:r>
              <a:rPr lang="en-US" sz="2600" dirty="0" err="1"/>
              <a:t>Lipka</a:t>
            </a:r>
            <a:r>
              <a:rPr lang="en-US" sz="2600" dirty="0"/>
              <a:t>, 2002; Harter, 1999;</a:t>
            </a:r>
          </a:p>
          <a:p>
            <a:pPr marL="0" indent="0">
              <a:buNone/>
            </a:pPr>
            <a:r>
              <a:rPr lang="en-US" sz="2600" dirty="0"/>
              <a:t>Shaffer, 1996). In this period, dramatic developmental transitions take place,</a:t>
            </a:r>
          </a:p>
          <a:p>
            <a:pPr marL="0" indent="0">
              <a:buNone/>
            </a:pPr>
            <a:r>
              <a:rPr lang="en-US" sz="2600" dirty="0"/>
              <a:t>including pubertal changes, cognitive–developmental advances and changing</a:t>
            </a:r>
          </a:p>
          <a:p>
            <a:pPr marL="0" indent="0">
              <a:buNone/>
            </a:pPr>
            <a:r>
              <a:rPr lang="en-US" sz="2600" dirty="0"/>
              <a:t>social expectations (</a:t>
            </a:r>
            <a:r>
              <a:rPr lang="en-US" sz="2600" dirty="0" err="1"/>
              <a:t>Brinthaupt</a:t>
            </a:r>
            <a:r>
              <a:rPr lang="en-US" sz="2600" dirty="0"/>
              <a:t> and </a:t>
            </a:r>
            <a:r>
              <a:rPr lang="en-US" sz="2600" dirty="0" err="1"/>
              <a:t>Lipka</a:t>
            </a:r>
            <a:r>
              <a:rPr lang="en-US" sz="2600" dirty="0"/>
              <a:t>, 2002; Harter, 1999). The</a:t>
            </a:r>
          </a:p>
          <a:p>
            <a:pPr marL="0" indent="0">
              <a:buNone/>
            </a:pPr>
            <a:r>
              <a:rPr lang="en-US" sz="2600" dirty="0"/>
              <a:t>combination of these changes makes pre- and early adolescence a critical</a:t>
            </a:r>
          </a:p>
          <a:p>
            <a:pPr marL="0" indent="0">
              <a:buNone/>
            </a:pPr>
            <a:r>
              <a:rPr lang="en-US" sz="2600" dirty="0"/>
              <a:t>time for the consideration of self and identities and thereby, identity</a:t>
            </a:r>
          </a:p>
          <a:p>
            <a:pPr marL="0" indent="0">
              <a:buNone/>
            </a:pPr>
            <a:r>
              <a:rPr lang="en-US" sz="2600" dirty="0"/>
              <a:t>experiments (Harter, 1999). </a:t>
            </a:r>
            <a:r>
              <a:rPr lang="en-US" sz="2600" b="1" dirty="0">
                <a:solidFill>
                  <a:srgbClr val="0070C0"/>
                </a:solidFill>
              </a:rPr>
              <a:t>Therefore, we anticipate that internet-based</a:t>
            </a:r>
          </a:p>
          <a:p>
            <a:pPr marL="0" indent="0">
              <a:buNone/>
            </a:pPr>
            <a:r>
              <a:rPr lang="en-US" sz="2600" b="1" dirty="0">
                <a:solidFill>
                  <a:srgbClr val="0070C0"/>
                </a:solidFill>
              </a:rPr>
              <a:t>identity experiments will be more common in pre- and early adolescence</a:t>
            </a:r>
          </a:p>
          <a:p>
            <a:pPr marL="0" indent="0">
              <a:buNone/>
            </a:pPr>
            <a:r>
              <a:rPr lang="en-US" sz="2600" b="1" dirty="0">
                <a:solidFill>
                  <a:srgbClr val="0070C0"/>
                </a:solidFill>
              </a:rPr>
              <a:t>than in middle and late adolescence.</a:t>
            </a:r>
          </a:p>
          <a:p>
            <a:pPr marL="0" indent="0">
              <a:buNone/>
            </a:pPr>
            <a:r>
              <a:rPr lang="en-US" sz="2600" dirty="0"/>
              <a:t>We also expect that the need for self-presentation on the internet will be</a:t>
            </a:r>
          </a:p>
          <a:p>
            <a:pPr marL="0" indent="0">
              <a:buNone/>
            </a:pPr>
            <a:r>
              <a:rPr lang="en-US" sz="2600" dirty="0"/>
              <a:t>most significant among pre- and early adolescents. Young adolescents often</a:t>
            </a:r>
          </a:p>
          <a:p>
            <a:pPr marL="0" indent="0">
              <a:buNone/>
            </a:pPr>
            <a:r>
              <a:rPr lang="en-US" sz="2600" dirty="0"/>
              <a:t>engage in imaginative audience </a:t>
            </a:r>
            <a:r>
              <a:rPr lang="en-US" sz="2600" dirty="0" err="1"/>
              <a:t>behaviour</a:t>
            </a:r>
            <a:r>
              <a:rPr lang="en-US" sz="2600" dirty="0"/>
              <a:t> (</a:t>
            </a:r>
            <a:r>
              <a:rPr lang="en-US" sz="2600" dirty="0" err="1"/>
              <a:t>Elkind</a:t>
            </a:r>
            <a:r>
              <a:rPr lang="en-US" sz="2600" dirty="0"/>
              <a:t> and Bowen, 1979). They</a:t>
            </a:r>
          </a:p>
          <a:p>
            <a:pPr marL="0" indent="0">
              <a:buNone/>
            </a:pPr>
            <a:r>
              <a:rPr lang="en-US" sz="2600" dirty="0"/>
              <a:t>tend to overestimate the extent to which others are watching and evaluating</a:t>
            </a:r>
          </a:p>
          <a:p>
            <a:pPr marL="0" indent="0">
              <a:buNone/>
            </a:pPr>
            <a:r>
              <a:rPr lang="en-US" sz="2600" dirty="0"/>
              <a:t>and can be extremely preoccupied with what they appear to be in the eyes</a:t>
            </a:r>
          </a:p>
          <a:p>
            <a:pPr marL="0" indent="0">
              <a:buNone/>
            </a:pPr>
            <a:r>
              <a:rPr lang="en-US" sz="2600" dirty="0"/>
              <a:t>of others (Erikson, 1963; Harter, 1999). Based on these considerations, we</a:t>
            </a:r>
          </a:p>
          <a:p>
            <a:pPr marL="0" indent="0">
              <a:buNone/>
            </a:pPr>
            <a:r>
              <a:rPr lang="en-US" sz="2600" dirty="0"/>
              <a:t>investigate the following research question:</a:t>
            </a:r>
          </a:p>
          <a:p>
            <a:pPr marL="0" indent="0">
              <a:buNone/>
            </a:pPr>
            <a:r>
              <a:rPr lang="en-US" sz="2600" dirty="0"/>
              <a:t>RQ1: Do pre- and early adolescents tend to engage more often in: (a)</a:t>
            </a:r>
          </a:p>
          <a:p>
            <a:pPr marL="0" indent="0">
              <a:buNone/>
            </a:pPr>
            <a:r>
              <a:rPr lang="en-US" sz="2600" dirty="0"/>
              <a:t>internet-based identity experiments; and (b) various self-presentational</a:t>
            </a:r>
          </a:p>
          <a:p>
            <a:pPr marL="0" indent="0">
              <a:buNone/>
            </a:pPr>
            <a:r>
              <a:rPr lang="en-US" sz="2600" dirty="0"/>
              <a:t>strategies, than middle and late adolescents?</a:t>
            </a:r>
            <a:endParaRPr lang="cs-CZ" sz="2600" dirty="0"/>
          </a:p>
        </p:txBody>
      </p:sp>
      <p:sp>
        <p:nvSpPr>
          <p:cNvPr id="4" name="Oválný bublinový popisek 3"/>
          <p:cNvSpPr/>
          <p:nvPr/>
        </p:nvSpPr>
        <p:spPr>
          <a:xfrm>
            <a:off x="5868144" y="4293096"/>
            <a:ext cx="2736304" cy="1476744"/>
          </a:xfrm>
          <a:prstGeom prst="wedgeEllipseCallout">
            <a:avLst>
              <a:gd name="adj1" fmla="val -106763"/>
              <a:gd name="adj2" fmla="val -122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t>Poznatky a vyplývající očekávání</a:t>
            </a:r>
            <a:endParaRPr lang="cs-CZ" sz="2400" dirty="0"/>
          </a:p>
        </p:txBody>
      </p:sp>
      <p:sp>
        <p:nvSpPr>
          <p:cNvPr id="2" name="Zástupný symbol pro číslo snímku 1"/>
          <p:cNvSpPr>
            <a:spLocks noGrp="1"/>
          </p:cNvSpPr>
          <p:nvPr>
            <p:ph type="sldNum" sz="quarter" idx="15"/>
          </p:nvPr>
        </p:nvSpPr>
        <p:spPr/>
        <p:txBody>
          <a:bodyPr/>
          <a:lstStyle/>
          <a:p>
            <a:fld id="{D33010F4-76B6-4C2C-87CB-329D6638B220}" type="slidenum">
              <a:rPr lang="cs-CZ" smtClean="0"/>
              <a:pPr/>
              <a:t>28</a:t>
            </a:fld>
            <a:endParaRPr lang="cs-CZ"/>
          </a:p>
        </p:txBody>
      </p:sp>
    </p:spTree>
    <p:extLst>
      <p:ext uri="{BB962C8B-B14F-4D97-AF65-F5344CB8AC3E}">
        <p14:creationId xmlns:p14="http://schemas.microsoft.com/office/powerpoint/2010/main" val="2458471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404664"/>
            <a:ext cx="7467600" cy="6069288"/>
          </a:xfrm>
        </p:spPr>
        <p:txBody>
          <a:bodyPr>
            <a:normAutofit fontScale="55000" lnSpcReduction="20000"/>
          </a:bodyPr>
          <a:lstStyle/>
          <a:p>
            <a:pPr marL="0" indent="0">
              <a:buNone/>
            </a:pPr>
            <a:r>
              <a:rPr lang="cs-CZ" sz="2600" b="1" dirty="0"/>
              <a:t>Age </a:t>
            </a:r>
            <a:r>
              <a:rPr lang="cs-CZ" sz="2600" b="1" dirty="0" err="1"/>
              <a:t>differences</a:t>
            </a:r>
            <a:endParaRPr lang="cs-CZ" sz="2600" b="1" dirty="0"/>
          </a:p>
          <a:p>
            <a:pPr marL="0" indent="0">
              <a:buNone/>
            </a:pPr>
            <a:r>
              <a:rPr lang="en-US" sz="2600" dirty="0"/>
              <a:t>Adolescent theories generally assume that pre- and early adolescence is</a:t>
            </a:r>
          </a:p>
          <a:p>
            <a:pPr marL="0" indent="0">
              <a:buNone/>
            </a:pPr>
            <a:r>
              <a:rPr lang="en-US" sz="2600" dirty="0"/>
              <a:t>characterized by an unstable self (</a:t>
            </a:r>
            <a:r>
              <a:rPr lang="en-US" sz="2600" dirty="0" err="1"/>
              <a:t>Brinthaupt</a:t>
            </a:r>
            <a:r>
              <a:rPr lang="en-US" sz="2600" dirty="0"/>
              <a:t> and </a:t>
            </a:r>
            <a:r>
              <a:rPr lang="en-US" sz="2600" dirty="0" err="1"/>
              <a:t>Lipka</a:t>
            </a:r>
            <a:r>
              <a:rPr lang="en-US" sz="2600" dirty="0"/>
              <a:t>, 2002; Harter, 1999;</a:t>
            </a:r>
          </a:p>
          <a:p>
            <a:pPr marL="0" indent="0">
              <a:buNone/>
            </a:pPr>
            <a:r>
              <a:rPr lang="en-US" sz="2600" dirty="0"/>
              <a:t>Shaffer, 1996). In this period, dramatic developmental transitions take place,</a:t>
            </a:r>
          </a:p>
          <a:p>
            <a:pPr marL="0" indent="0">
              <a:buNone/>
            </a:pPr>
            <a:r>
              <a:rPr lang="en-US" sz="2600" dirty="0"/>
              <a:t>including pubertal changes, cognitive–developmental advances and changing</a:t>
            </a:r>
          </a:p>
          <a:p>
            <a:pPr marL="0" indent="0">
              <a:buNone/>
            </a:pPr>
            <a:r>
              <a:rPr lang="en-US" sz="2600" dirty="0"/>
              <a:t>social expectations (</a:t>
            </a:r>
            <a:r>
              <a:rPr lang="en-US" sz="2600" dirty="0" err="1"/>
              <a:t>Brinthaupt</a:t>
            </a:r>
            <a:r>
              <a:rPr lang="en-US" sz="2600" dirty="0"/>
              <a:t> and </a:t>
            </a:r>
            <a:r>
              <a:rPr lang="en-US" sz="2600" dirty="0" err="1"/>
              <a:t>Lipka</a:t>
            </a:r>
            <a:r>
              <a:rPr lang="en-US" sz="2600" dirty="0"/>
              <a:t>, 2002; Harter, 1999). The</a:t>
            </a:r>
          </a:p>
          <a:p>
            <a:pPr marL="0" indent="0">
              <a:buNone/>
            </a:pPr>
            <a:r>
              <a:rPr lang="en-US" sz="2600" dirty="0"/>
              <a:t>combination of these changes makes pre- and early adolescence a critical</a:t>
            </a:r>
          </a:p>
          <a:p>
            <a:pPr marL="0" indent="0">
              <a:buNone/>
            </a:pPr>
            <a:r>
              <a:rPr lang="en-US" sz="2600" dirty="0"/>
              <a:t>time for the consideration of self and identities and thereby, identity</a:t>
            </a:r>
          </a:p>
          <a:p>
            <a:pPr marL="0" indent="0">
              <a:buNone/>
            </a:pPr>
            <a:r>
              <a:rPr lang="en-US" sz="2600" dirty="0"/>
              <a:t>experiments (Harter, 1999). Therefore, we anticipate that internet-based</a:t>
            </a:r>
          </a:p>
          <a:p>
            <a:pPr marL="0" indent="0">
              <a:buNone/>
            </a:pPr>
            <a:r>
              <a:rPr lang="en-US" sz="2600" dirty="0"/>
              <a:t>identity experiments will be more common in pre- and early adolescence</a:t>
            </a:r>
          </a:p>
          <a:p>
            <a:pPr marL="0" indent="0">
              <a:buNone/>
            </a:pPr>
            <a:r>
              <a:rPr lang="en-US" sz="2600" dirty="0"/>
              <a:t>than in middle and late adolescence.</a:t>
            </a:r>
          </a:p>
          <a:p>
            <a:pPr marL="0" indent="0">
              <a:buNone/>
            </a:pPr>
            <a:r>
              <a:rPr lang="en-US" sz="2600" b="1" dirty="0">
                <a:solidFill>
                  <a:srgbClr val="0070C0"/>
                </a:solidFill>
              </a:rPr>
              <a:t>We also expect that the need for self-presentation on the internet will be</a:t>
            </a:r>
          </a:p>
          <a:p>
            <a:pPr marL="0" indent="0">
              <a:buNone/>
            </a:pPr>
            <a:r>
              <a:rPr lang="en-US" sz="2600" b="1" dirty="0">
                <a:solidFill>
                  <a:srgbClr val="0070C0"/>
                </a:solidFill>
              </a:rPr>
              <a:t>most significant among pre- and early adolescents</a:t>
            </a:r>
            <a:r>
              <a:rPr lang="en-US" sz="2600" dirty="0">
                <a:solidFill>
                  <a:srgbClr val="0070C0"/>
                </a:solidFill>
              </a:rPr>
              <a:t>. </a:t>
            </a:r>
            <a:r>
              <a:rPr lang="en-US" sz="2600" dirty="0"/>
              <a:t>Young adolescents often</a:t>
            </a:r>
          </a:p>
          <a:p>
            <a:pPr marL="0" indent="0">
              <a:buNone/>
            </a:pPr>
            <a:r>
              <a:rPr lang="en-US" sz="2600" dirty="0"/>
              <a:t>engage in imaginative audience </a:t>
            </a:r>
            <a:r>
              <a:rPr lang="en-US" sz="2600" dirty="0" err="1"/>
              <a:t>behaviour</a:t>
            </a:r>
            <a:r>
              <a:rPr lang="en-US" sz="2600" dirty="0"/>
              <a:t> (</a:t>
            </a:r>
            <a:r>
              <a:rPr lang="en-US" sz="2600" dirty="0" err="1"/>
              <a:t>Elkind</a:t>
            </a:r>
            <a:r>
              <a:rPr lang="en-US" sz="2600" dirty="0"/>
              <a:t> and Bowen, 1979). They</a:t>
            </a:r>
          </a:p>
          <a:p>
            <a:pPr marL="0" indent="0">
              <a:buNone/>
            </a:pPr>
            <a:r>
              <a:rPr lang="en-US" sz="2600" dirty="0"/>
              <a:t>tend to overestimate the extent to which others are watching and evaluating</a:t>
            </a:r>
          </a:p>
          <a:p>
            <a:pPr marL="0" indent="0">
              <a:buNone/>
            </a:pPr>
            <a:r>
              <a:rPr lang="en-US" sz="2600" dirty="0"/>
              <a:t>and can be extremely preoccupied with what they appear to be in the eyes</a:t>
            </a:r>
          </a:p>
          <a:p>
            <a:pPr marL="0" indent="0">
              <a:buNone/>
            </a:pPr>
            <a:r>
              <a:rPr lang="en-US" sz="2600" dirty="0"/>
              <a:t>of others (Erikson, 1963; Harter, 1999). Based on these considerations, we</a:t>
            </a:r>
          </a:p>
          <a:p>
            <a:pPr marL="0" indent="0">
              <a:buNone/>
            </a:pPr>
            <a:r>
              <a:rPr lang="en-US" sz="2600" dirty="0"/>
              <a:t>investigate the following research question:</a:t>
            </a:r>
          </a:p>
          <a:p>
            <a:pPr marL="0" indent="0">
              <a:buNone/>
            </a:pPr>
            <a:r>
              <a:rPr lang="en-US" sz="2600" dirty="0"/>
              <a:t>RQ1: Do pre- and early adolescents tend to engage more often in: (a)</a:t>
            </a:r>
          </a:p>
          <a:p>
            <a:pPr marL="0" indent="0">
              <a:buNone/>
            </a:pPr>
            <a:r>
              <a:rPr lang="en-US" sz="2600" dirty="0"/>
              <a:t>internet-based identity experiments; and (b) various self-presentational</a:t>
            </a:r>
          </a:p>
          <a:p>
            <a:pPr marL="0" indent="0">
              <a:buNone/>
            </a:pPr>
            <a:r>
              <a:rPr lang="en-US" sz="2600" dirty="0"/>
              <a:t>strategies, than middle and late adolescents?</a:t>
            </a:r>
            <a:endParaRPr lang="cs-CZ" sz="2600" dirty="0"/>
          </a:p>
        </p:txBody>
      </p:sp>
      <p:sp>
        <p:nvSpPr>
          <p:cNvPr id="4" name="Oválný bublinový popisek 3"/>
          <p:cNvSpPr/>
          <p:nvPr/>
        </p:nvSpPr>
        <p:spPr>
          <a:xfrm>
            <a:off x="5580112" y="908720"/>
            <a:ext cx="2736304" cy="1476744"/>
          </a:xfrm>
          <a:prstGeom prst="wedgeEllipseCallout">
            <a:avLst>
              <a:gd name="adj1" fmla="val -235128"/>
              <a:gd name="adj2" fmla="val 121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t>Nebo naopak</a:t>
            </a:r>
            <a:endParaRPr lang="cs-CZ" sz="2400" dirty="0"/>
          </a:p>
        </p:txBody>
      </p:sp>
      <p:sp>
        <p:nvSpPr>
          <p:cNvPr id="2" name="Zástupný symbol pro číslo snímku 1"/>
          <p:cNvSpPr>
            <a:spLocks noGrp="1"/>
          </p:cNvSpPr>
          <p:nvPr>
            <p:ph type="sldNum" sz="quarter" idx="15"/>
          </p:nvPr>
        </p:nvSpPr>
        <p:spPr/>
        <p:txBody>
          <a:bodyPr/>
          <a:lstStyle/>
          <a:p>
            <a:fld id="{D33010F4-76B6-4C2C-87CB-329D6638B220}" type="slidenum">
              <a:rPr lang="cs-CZ" smtClean="0"/>
              <a:pPr/>
              <a:t>29</a:t>
            </a:fld>
            <a:endParaRPr lang="cs-CZ"/>
          </a:p>
        </p:txBody>
      </p:sp>
    </p:spTree>
    <p:extLst>
      <p:ext uri="{BB962C8B-B14F-4D97-AF65-F5344CB8AC3E}">
        <p14:creationId xmlns:p14="http://schemas.microsoft.com/office/powerpoint/2010/main" val="1419016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článků (dle APA)</a:t>
            </a:r>
            <a:endParaRPr lang="en-US" dirty="0"/>
          </a:p>
        </p:txBody>
      </p:sp>
      <p:sp>
        <p:nvSpPr>
          <p:cNvPr id="3" name="Zástupný symbol pro obsah 2"/>
          <p:cNvSpPr>
            <a:spLocks noGrp="1"/>
          </p:cNvSpPr>
          <p:nvPr>
            <p:ph sz="quarter" idx="1"/>
          </p:nvPr>
        </p:nvSpPr>
        <p:spPr/>
        <p:txBody>
          <a:bodyPr>
            <a:normAutofit/>
          </a:bodyPr>
          <a:lstStyle/>
          <a:p>
            <a:pPr marL="274320" lvl="1">
              <a:spcBef>
                <a:spcPts val="600"/>
              </a:spcBef>
              <a:buSzPct val="70000"/>
              <a:buFont typeface="Wingdings"/>
              <a:buChar char=""/>
            </a:pPr>
            <a:r>
              <a:rPr lang="cs-CZ" b="1" dirty="0" smtClean="0"/>
              <a:t>Empirická </a:t>
            </a:r>
            <a:r>
              <a:rPr lang="cs-CZ" b="1" dirty="0"/>
              <a:t>studie </a:t>
            </a:r>
            <a:r>
              <a:rPr lang="cs-CZ" dirty="0"/>
              <a:t>– prezentuje výsledky zkoumání</a:t>
            </a:r>
          </a:p>
          <a:p>
            <a:pPr lvl="1"/>
            <a:r>
              <a:rPr lang="cs-CZ" dirty="0" smtClean="0"/>
              <a:t>Vlastní data, sekundární analýza</a:t>
            </a:r>
          </a:p>
          <a:p>
            <a:pPr lvl="1"/>
            <a:r>
              <a:rPr lang="cs-CZ" dirty="0" smtClean="0"/>
              <a:t>Kvalitativní, kvantitativní, </a:t>
            </a:r>
            <a:r>
              <a:rPr lang="cs-CZ" dirty="0" err="1" smtClean="0"/>
              <a:t>mixed</a:t>
            </a:r>
            <a:endParaRPr lang="cs-CZ" dirty="0" smtClean="0"/>
          </a:p>
          <a:p>
            <a:pPr marL="274320" lvl="1">
              <a:spcBef>
                <a:spcPts val="600"/>
              </a:spcBef>
              <a:buSzPct val="70000"/>
              <a:buFont typeface="Wingdings"/>
              <a:buChar char=""/>
            </a:pPr>
            <a:endParaRPr lang="cs-CZ" dirty="0" smtClean="0"/>
          </a:p>
          <a:p>
            <a:r>
              <a:rPr lang="cs-CZ" u="sng" dirty="0" smtClean="0"/>
              <a:t>Struktura</a:t>
            </a:r>
            <a:r>
              <a:rPr lang="cs-CZ" dirty="0" smtClean="0"/>
              <a:t>:</a:t>
            </a:r>
          </a:p>
          <a:p>
            <a:pPr lvl="1"/>
            <a:r>
              <a:rPr lang="cs-CZ" dirty="0" smtClean="0"/>
              <a:t>Úvod do problematiky, cíl studie</a:t>
            </a:r>
          </a:p>
          <a:p>
            <a:pPr lvl="1"/>
            <a:r>
              <a:rPr lang="cs-CZ" dirty="0" smtClean="0"/>
              <a:t>Metoda a výsledky</a:t>
            </a:r>
          </a:p>
          <a:p>
            <a:pPr lvl="1"/>
            <a:r>
              <a:rPr lang="cs-CZ" dirty="0" smtClean="0"/>
              <a:t>Diskuse – shrnutí, interpretace, implikace</a:t>
            </a:r>
          </a:p>
          <a:p>
            <a:endParaRPr lang="cs-CZ" dirty="0" smtClean="0"/>
          </a:p>
          <a:p>
            <a:endParaRPr lang="en-US"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3</a:t>
            </a:fld>
            <a:endParaRPr lang="cs-CZ"/>
          </a:p>
        </p:txBody>
      </p:sp>
    </p:spTree>
    <p:extLst>
      <p:ext uri="{BB962C8B-B14F-4D97-AF65-F5344CB8AC3E}">
        <p14:creationId xmlns:p14="http://schemas.microsoft.com/office/powerpoint/2010/main" val="1851149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404664"/>
            <a:ext cx="7467600" cy="6069288"/>
          </a:xfrm>
        </p:spPr>
        <p:txBody>
          <a:bodyPr>
            <a:normAutofit fontScale="55000" lnSpcReduction="20000"/>
          </a:bodyPr>
          <a:lstStyle/>
          <a:p>
            <a:pPr marL="0" indent="0">
              <a:buNone/>
            </a:pPr>
            <a:r>
              <a:rPr lang="cs-CZ" sz="2600" b="1" dirty="0"/>
              <a:t>Age </a:t>
            </a:r>
            <a:r>
              <a:rPr lang="cs-CZ" sz="2600" b="1" dirty="0" err="1"/>
              <a:t>differences</a:t>
            </a:r>
            <a:endParaRPr lang="cs-CZ" sz="2600" b="1" dirty="0"/>
          </a:p>
          <a:p>
            <a:pPr marL="0" indent="0">
              <a:buNone/>
            </a:pPr>
            <a:r>
              <a:rPr lang="en-US" sz="2600" dirty="0"/>
              <a:t>Adolescent theories generally assume that pre- and early adolescence is</a:t>
            </a:r>
          </a:p>
          <a:p>
            <a:pPr marL="0" indent="0">
              <a:buNone/>
            </a:pPr>
            <a:r>
              <a:rPr lang="en-US" sz="2600" dirty="0"/>
              <a:t>characterized by an unstable self (</a:t>
            </a:r>
            <a:r>
              <a:rPr lang="en-US" sz="2600" dirty="0" err="1"/>
              <a:t>Brinthaupt</a:t>
            </a:r>
            <a:r>
              <a:rPr lang="en-US" sz="2600" dirty="0"/>
              <a:t> and </a:t>
            </a:r>
            <a:r>
              <a:rPr lang="en-US" sz="2600" dirty="0" err="1"/>
              <a:t>Lipka</a:t>
            </a:r>
            <a:r>
              <a:rPr lang="en-US" sz="2600" dirty="0"/>
              <a:t>, 2002; Harter, 1999;</a:t>
            </a:r>
          </a:p>
          <a:p>
            <a:pPr marL="0" indent="0">
              <a:buNone/>
            </a:pPr>
            <a:r>
              <a:rPr lang="en-US" sz="2600" dirty="0"/>
              <a:t>Shaffer, 1996). In this period, dramatic developmental transitions take place,</a:t>
            </a:r>
          </a:p>
          <a:p>
            <a:pPr marL="0" indent="0">
              <a:buNone/>
            </a:pPr>
            <a:r>
              <a:rPr lang="en-US" sz="2600" dirty="0"/>
              <a:t>including pubertal changes, cognitive–developmental advances and changing</a:t>
            </a:r>
          </a:p>
          <a:p>
            <a:pPr marL="0" indent="0">
              <a:buNone/>
            </a:pPr>
            <a:r>
              <a:rPr lang="en-US" sz="2600" dirty="0"/>
              <a:t>social expectations (</a:t>
            </a:r>
            <a:r>
              <a:rPr lang="en-US" sz="2600" dirty="0" err="1"/>
              <a:t>Brinthaupt</a:t>
            </a:r>
            <a:r>
              <a:rPr lang="en-US" sz="2600" dirty="0"/>
              <a:t> and </a:t>
            </a:r>
            <a:r>
              <a:rPr lang="en-US" sz="2600" dirty="0" err="1"/>
              <a:t>Lipka</a:t>
            </a:r>
            <a:r>
              <a:rPr lang="en-US" sz="2600" dirty="0"/>
              <a:t>, 2002; Harter, 1999). The</a:t>
            </a:r>
          </a:p>
          <a:p>
            <a:pPr marL="0" indent="0">
              <a:buNone/>
            </a:pPr>
            <a:r>
              <a:rPr lang="en-US" sz="2600" dirty="0"/>
              <a:t>combination of these changes makes pre- and early adolescence a critical</a:t>
            </a:r>
          </a:p>
          <a:p>
            <a:pPr marL="0" indent="0">
              <a:buNone/>
            </a:pPr>
            <a:r>
              <a:rPr lang="en-US" sz="2600" dirty="0"/>
              <a:t>time for the consideration of self and identities and thereby, identity</a:t>
            </a:r>
          </a:p>
          <a:p>
            <a:pPr marL="0" indent="0">
              <a:buNone/>
            </a:pPr>
            <a:r>
              <a:rPr lang="en-US" sz="2600" dirty="0"/>
              <a:t>experiments (Harter, 1999). Therefore, we anticipate that internet-based</a:t>
            </a:r>
          </a:p>
          <a:p>
            <a:pPr marL="0" indent="0">
              <a:buNone/>
            </a:pPr>
            <a:r>
              <a:rPr lang="en-US" sz="2600" dirty="0"/>
              <a:t>identity experiments will be more common in pre- and early adolescence</a:t>
            </a:r>
          </a:p>
          <a:p>
            <a:pPr marL="0" indent="0">
              <a:buNone/>
            </a:pPr>
            <a:r>
              <a:rPr lang="en-US" sz="2600" dirty="0"/>
              <a:t>than in middle and late adolescence.</a:t>
            </a:r>
          </a:p>
          <a:p>
            <a:pPr marL="0" indent="0">
              <a:buNone/>
            </a:pPr>
            <a:r>
              <a:rPr lang="en-US" sz="2600" dirty="0"/>
              <a:t>We also expect that the need for self-presentation on the internet will be</a:t>
            </a:r>
          </a:p>
          <a:p>
            <a:pPr marL="0" indent="0">
              <a:buNone/>
            </a:pPr>
            <a:r>
              <a:rPr lang="en-US" sz="2600" dirty="0"/>
              <a:t>most significant among pre- and early adolescents. Young adolescents often</a:t>
            </a:r>
          </a:p>
          <a:p>
            <a:pPr marL="0" indent="0">
              <a:buNone/>
            </a:pPr>
            <a:r>
              <a:rPr lang="en-US" sz="2600" dirty="0"/>
              <a:t>engage in imaginative audience </a:t>
            </a:r>
            <a:r>
              <a:rPr lang="en-US" sz="2600" dirty="0" err="1"/>
              <a:t>behaviour</a:t>
            </a:r>
            <a:r>
              <a:rPr lang="en-US" sz="2600" dirty="0"/>
              <a:t> (</a:t>
            </a:r>
            <a:r>
              <a:rPr lang="en-US" sz="2600" dirty="0" err="1"/>
              <a:t>Elkind</a:t>
            </a:r>
            <a:r>
              <a:rPr lang="en-US" sz="2600" dirty="0"/>
              <a:t> and Bowen, 1979). They</a:t>
            </a:r>
          </a:p>
          <a:p>
            <a:pPr marL="0" indent="0">
              <a:buNone/>
            </a:pPr>
            <a:r>
              <a:rPr lang="en-US" sz="2600" dirty="0"/>
              <a:t>tend to overestimate the extent to which others are watching and evaluating</a:t>
            </a:r>
          </a:p>
          <a:p>
            <a:pPr marL="0" indent="0">
              <a:buNone/>
            </a:pPr>
            <a:r>
              <a:rPr lang="en-US" sz="2600" dirty="0"/>
              <a:t>and can be extremely preoccupied with what they appear to be in the eyes</a:t>
            </a:r>
          </a:p>
          <a:p>
            <a:pPr marL="0" indent="0">
              <a:buNone/>
            </a:pPr>
            <a:r>
              <a:rPr lang="en-US" sz="2600" dirty="0"/>
              <a:t>of others (Erikson, 1963; Harter, 1999). </a:t>
            </a:r>
            <a:r>
              <a:rPr lang="en-US" sz="2600" b="1" dirty="0">
                <a:solidFill>
                  <a:srgbClr val="0070C0"/>
                </a:solidFill>
              </a:rPr>
              <a:t>Based on these considerations, we</a:t>
            </a:r>
          </a:p>
          <a:p>
            <a:pPr marL="0" indent="0">
              <a:buNone/>
            </a:pPr>
            <a:r>
              <a:rPr lang="en-US" sz="2600" b="1" dirty="0">
                <a:solidFill>
                  <a:srgbClr val="0070C0"/>
                </a:solidFill>
              </a:rPr>
              <a:t>investigate the following research question:</a:t>
            </a:r>
          </a:p>
          <a:p>
            <a:pPr marL="0" indent="0">
              <a:buNone/>
            </a:pPr>
            <a:r>
              <a:rPr lang="en-US" sz="2600" b="1" dirty="0">
                <a:solidFill>
                  <a:srgbClr val="0070C0"/>
                </a:solidFill>
              </a:rPr>
              <a:t>RQ1: Do pre- and early adolescents tend to engage more often in: (a)</a:t>
            </a:r>
          </a:p>
          <a:p>
            <a:pPr marL="0" indent="0">
              <a:buNone/>
            </a:pPr>
            <a:r>
              <a:rPr lang="en-US" sz="2600" b="1" dirty="0">
                <a:solidFill>
                  <a:srgbClr val="0070C0"/>
                </a:solidFill>
              </a:rPr>
              <a:t>internet-based identity experiments; and (b) various self-presentational</a:t>
            </a:r>
          </a:p>
          <a:p>
            <a:pPr marL="0" indent="0">
              <a:buNone/>
            </a:pPr>
            <a:r>
              <a:rPr lang="en-US" sz="2600" b="1" dirty="0">
                <a:solidFill>
                  <a:srgbClr val="0070C0"/>
                </a:solidFill>
              </a:rPr>
              <a:t>strategies, than middle and late adolescents?</a:t>
            </a:r>
            <a:endParaRPr lang="cs-CZ" sz="2600" b="1" dirty="0">
              <a:solidFill>
                <a:srgbClr val="0070C0"/>
              </a:solidFill>
            </a:endParaRPr>
          </a:p>
        </p:txBody>
      </p:sp>
      <p:sp>
        <p:nvSpPr>
          <p:cNvPr id="4" name="Oválný bublinový popisek 3"/>
          <p:cNvSpPr/>
          <p:nvPr/>
        </p:nvSpPr>
        <p:spPr>
          <a:xfrm>
            <a:off x="3491880" y="692696"/>
            <a:ext cx="3456384" cy="2232248"/>
          </a:xfrm>
          <a:prstGeom prst="wedgeEllipseCallout">
            <a:avLst>
              <a:gd name="adj1" fmla="val -90054"/>
              <a:gd name="adj2" fmla="val 106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t>Závěrečné shrnutí</a:t>
            </a:r>
            <a:endParaRPr lang="cs-CZ" sz="2400" dirty="0"/>
          </a:p>
        </p:txBody>
      </p:sp>
      <p:sp>
        <p:nvSpPr>
          <p:cNvPr id="2" name="Zástupný symbol pro číslo snímku 1"/>
          <p:cNvSpPr>
            <a:spLocks noGrp="1"/>
          </p:cNvSpPr>
          <p:nvPr>
            <p:ph type="sldNum" sz="quarter" idx="15"/>
          </p:nvPr>
        </p:nvSpPr>
        <p:spPr/>
        <p:txBody>
          <a:bodyPr/>
          <a:lstStyle/>
          <a:p>
            <a:fld id="{D33010F4-76B6-4C2C-87CB-329D6638B220}" type="slidenum">
              <a:rPr lang="cs-CZ" smtClean="0"/>
              <a:pPr/>
              <a:t>30</a:t>
            </a:fld>
            <a:endParaRPr lang="cs-CZ"/>
          </a:p>
        </p:txBody>
      </p:sp>
    </p:spTree>
    <p:extLst>
      <p:ext uri="{BB962C8B-B14F-4D97-AF65-F5344CB8AC3E}">
        <p14:creationId xmlns:p14="http://schemas.microsoft.com/office/powerpoint/2010/main" val="2679932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3568" y="2420888"/>
            <a:ext cx="7467600" cy="1143000"/>
          </a:xfrm>
        </p:spPr>
        <p:txBody>
          <a:bodyPr/>
          <a:lstStyle/>
          <a:p>
            <a:pPr algn="ctr"/>
            <a:r>
              <a:rPr lang="cs-CZ" dirty="0" smtClean="0"/>
              <a:t>Struktura článku</a:t>
            </a:r>
            <a:br>
              <a:rPr lang="cs-CZ" dirty="0" smtClean="0"/>
            </a:br>
            <a:r>
              <a:rPr lang="cs-CZ" dirty="0" smtClean="0"/>
              <a:t>Aneb co kam patří</a:t>
            </a:r>
            <a:endParaRPr lang="cs-CZ" dirty="0"/>
          </a:p>
        </p:txBody>
      </p:sp>
      <p:sp>
        <p:nvSpPr>
          <p:cNvPr id="2" name="Zástupný symbol pro číslo snímku 1"/>
          <p:cNvSpPr>
            <a:spLocks noGrp="1"/>
          </p:cNvSpPr>
          <p:nvPr>
            <p:ph type="sldNum" sz="quarter" idx="11"/>
          </p:nvPr>
        </p:nvSpPr>
        <p:spPr/>
        <p:txBody>
          <a:bodyPr/>
          <a:lstStyle/>
          <a:p>
            <a:fld id="{D33010F4-76B6-4C2C-87CB-329D6638B220}" type="slidenum">
              <a:rPr lang="cs-CZ" smtClean="0"/>
              <a:pPr/>
              <a:t>31</a:t>
            </a:fld>
            <a:endParaRPr lang="cs-CZ"/>
          </a:p>
        </p:txBody>
      </p:sp>
    </p:spTree>
    <p:extLst>
      <p:ext uri="{BB962C8B-B14F-4D97-AF65-F5344CB8AC3E}">
        <p14:creationId xmlns:p14="http://schemas.microsoft.com/office/powerpoint/2010/main" val="2988106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a:t>
            </a:r>
            <a:endParaRPr lang="cs-CZ"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624"/>
            <a:ext cx="4392488" cy="681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číslo snímku 2"/>
          <p:cNvSpPr>
            <a:spLocks noGrp="1"/>
          </p:cNvSpPr>
          <p:nvPr>
            <p:ph type="sldNum" sz="quarter" idx="15"/>
          </p:nvPr>
        </p:nvSpPr>
        <p:spPr/>
        <p:txBody>
          <a:bodyPr/>
          <a:lstStyle/>
          <a:p>
            <a:fld id="{D33010F4-76B6-4C2C-87CB-329D6638B220}" type="slidenum">
              <a:rPr lang="cs-CZ" smtClean="0"/>
              <a:pPr/>
              <a:t>32</a:t>
            </a:fld>
            <a:endParaRPr lang="cs-CZ"/>
          </a:p>
        </p:txBody>
      </p:sp>
    </p:spTree>
    <p:extLst>
      <p:ext uri="{BB962C8B-B14F-4D97-AF65-F5344CB8AC3E}">
        <p14:creationId xmlns:p14="http://schemas.microsoft.com/office/powerpoint/2010/main" val="2905379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a:t>
            </a:r>
            <a:endParaRPr lang="cs-CZ"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624"/>
            <a:ext cx="4392488" cy="681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álný popisek 5"/>
          <p:cNvSpPr/>
          <p:nvPr/>
        </p:nvSpPr>
        <p:spPr>
          <a:xfrm>
            <a:off x="6084168" y="116632"/>
            <a:ext cx="1692188" cy="1346890"/>
          </a:xfrm>
          <a:prstGeom prst="wedgeEllipseCallout">
            <a:avLst>
              <a:gd name="adj1" fmla="val -92182"/>
              <a:gd name="adj2" fmla="val 1833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Teorie</a:t>
            </a:r>
            <a:endParaRPr lang="cs-CZ" dirty="0">
              <a:solidFill>
                <a:schemeClr val="tx1"/>
              </a:solidFill>
            </a:endParaRPr>
          </a:p>
        </p:txBody>
      </p:sp>
      <p:sp>
        <p:nvSpPr>
          <p:cNvPr id="3" name="Zástupný symbol pro číslo snímku 2"/>
          <p:cNvSpPr>
            <a:spLocks noGrp="1"/>
          </p:cNvSpPr>
          <p:nvPr>
            <p:ph type="sldNum" sz="quarter" idx="15"/>
          </p:nvPr>
        </p:nvSpPr>
        <p:spPr/>
        <p:txBody>
          <a:bodyPr/>
          <a:lstStyle/>
          <a:p>
            <a:fld id="{D33010F4-76B6-4C2C-87CB-329D6638B220}" type="slidenum">
              <a:rPr lang="cs-CZ" smtClean="0"/>
              <a:pPr/>
              <a:t>33</a:t>
            </a:fld>
            <a:endParaRPr lang="cs-CZ"/>
          </a:p>
        </p:txBody>
      </p:sp>
    </p:spTree>
    <p:extLst>
      <p:ext uri="{BB962C8B-B14F-4D97-AF65-F5344CB8AC3E}">
        <p14:creationId xmlns:p14="http://schemas.microsoft.com/office/powerpoint/2010/main" val="467894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a:t>
            </a:r>
            <a:endParaRPr lang="cs-CZ"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624"/>
            <a:ext cx="4392488" cy="681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ný popisek 3"/>
          <p:cNvSpPr/>
          <p:nvPr/>
        </p:nvSpPr>
        <p:spPr>
          <a:xfrm>
            <a:off x="611560" y="2229358"/>
            <a:ext cx="2329408" cy="1221035"/>
          </a:xfrm>
          <a:prstGeom prst="wedgeEllipseCallout">
            <a:avLst>
              <a:gd name="adj1" fmla="val 106351"/>
              <a:gd name="adj2" fmla="val 943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Metoda</a:t>
            </a:r>
            <a:endParaRPr lang="cs-CZ" dirty="0">
              <a:solidFill>
                <a:schemeClr val="tx1"/>
              </a:solidFill>
            </a:endParaRPr>
          </a:p>
        </p:txBody>
      </p:sp>
      <p:sp>
        <p:nvSpPr>
          <p:cNvPr id="5" name="Oválný popisek 4"/>
          <p:cNvSpPr/>
          <p:nvPr/>
        </p:nvSpPr>
        <p:spPr>
          <a:xfrm>
            <a:off x="6732240" y="2376743"/>
            <a:ext cx="2195736" cy="1365051"/>
          </a:xfrm>
          <a:prstGeom prst="wedgeEllipseCallout">
            <a:avLst>
              <a:gd name="adj1" fmla="val -58720"/>
              <a:gd name="adj2" fmla="val 655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Výsledky</a:t>
            </a:r>
            <a:endParaRPr lang="cs-CZ" dirty="0">
              <a:solidFill>
                <a:schemeClr val="tx1"/>
              </a:solidFill>
            </a:endParaRPr>
          </a:p>
        </p:txBody>
      </p:sp>
      <p:sp>
        <p:nvSpPr>
          <p:cNvPr id="3" name="Zástupný symbol pro číslo snímku 2"/>
          <p:cNvSpPr>
            <a:spLocks noGrp="1"/>
          </p:cNvSpPr>
          <p:nvPr>
            <p:ph type="sldNum" sz="quarter" idx="15"/>
          </p:nvPr>
        </p:nvSpPr>
        <p:spPr/>
        <p:txBody>
          <a:bodyPr/>
          <a:lstStyle/>
          <a:p>
            <a:fld id="{D33010F4-76B6-4C2C-87CB-329D6638B220}" type="slidenum">
              <a:rPr lang="cs-CZ" smtClean="0"/>
              <a:pPr/>
              <a:t>34</a:t>
            </a:fld>
            <a:endParaRPr lang="cs-CZ"/>
          </a:p>
        </p:txBody>
      </p:sp>
    </p:spTree>
    <p:extLst>
      <p:ext uri="{BB962C8B-B14F-4D97-AF65-F5344CB8AC3E}">
        <p14:creationId xmlns:p14="http://schemas.microsoft.com/office/powerpoint/2010/main" val="3228181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a:t>
            </a:r>
            <a:endParaRPr lang="cs-CZ"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624"/>
            <a:ext cx="4392488" cy="681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aoblený obdélník 3"/>
          <p:cNvSpPr/>
          <p:nvPr/>
        </p:nvSpPr>
        <p:spPr>
          <a:xfrm>
            <a:off x="4042304" y="5661248"/>
            <a:ext cx="3168352" cy="14911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Pour">
              <a:avLst/>
            </a:prstTxWarp>
            <a:scene3d>
              <a:camera prst="orthographicFront"/>
              <a:lightRig rig="threePt" dir="t"/>
            </a:scene3d>
            <a:sp3d>
              <a:bevelT w="0"/>
            </a:sp3d>
          </a:bodyPr>
          <a:lstStyle/>
          <a:p>
            <a:pPr algn="ctr"/>
            <a:r>
              <a:rPr lang="cs-CZ" b="1" dirty="0" smtClean="0">
                <a:solidFill>
                  <a:srgbClr val="FF0000"/>
                </a:solidFill>
              </a:rPr>
              <a:t>Diskuse</a:t>
            </a:r>
            <a:endParaRPr lang="cs-CZ" b="1" dirty="0">
              <a:solidFill>
                <a:srgbClr val="FF0000"/>
              </a:solidFill>
            </a:endParaRPr>
          </a:p>
        </p:txBody>
      </p:sp>
      <p:sp>
        <p:nvSpPr>
          <p:cNvPr id="3" name="Zástupný symbol pro číslo snímku 2"/>
          <p:cNvSpPr>
            <a:spLocks noGrp="1"/>
          </p:cNvSpPr>
          <p:nvPr>
            <p:ph type="sldNum" sz="quarter" idx="15"/>
          </p:nvPr>
        </p:nvSpPr>
        <p:spPr/>
        <p:txBody>
          <a:bodyPr/>
          <a:lstStyle/>
          <a:p>
            <a:fld id="{D33010F4-76B6-4C2C-87CB-329D6638B220}" type="slidenum">
              <a:rPr lang="cs-CZ" smtClean="0"/>
              <a:pPr/>
              <a:t>35</a:t>
            </a:fld>
            <a:endParaRPr lang="cs-CZ"/>
          </a:p>
        </p:txBody>
      </p:sp>
    </p:spTree>
    <p:extLst>
      <p:ext uri="{BB962C8B-B14F-4D97-AF65-F5344CB8AC3E}">
        <p14:creationId xmlns:p14="http://schemas.microsoft.com/office/powerpoint/2010/main" val="3472819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r>
              <a:rPr lang="cs-CZ" dirty="0" smtClean="0"/>
              <a:t>…aneb úvod (</a:t>
            </a:r>
            <a:r>
              <a:rPr lang="cs-CZ" dirty="0" err="1" smtClean="0"/>
              <a:t>introduction</a:t>
            </a:r>
            <a:r>
              <a:rPr lang="cs-CZ" dirty="0" smtClean="0"/>
              <a:t>)</a:t>
            </a:r>
          </a:p>
          <a:p>
            <a:endParaRPr lang="cs-CZ" dirty="0" smtClean="0"/>
          </a:p>
          <a:p>
            <a:r>
              <a:rPr lang="cs-CZ" dirty="0" smtClean="0"/>
              <a:t>Představení toho, co chceme zkoumat</a:t>
            </a:r>
          </a:p>
          <a:p>
            <a:endParaRPr lang="cs-CZ" dirty="0" smtClean="0"/>
          </a:p>
          <a:p>
            <a:r>
              <a:rPr lang="cs-CZ" dirty="0" smtClean="0"/>
              <a:t>U empirického článku mnohem menší rozsah než v závěrečných pracích!</a:t>
            </a:r>
          </a:p>
          <a:p>
            <a:r>
              <a:rPr lang="cs-CZ" dirty="0" smtClean="0"/>
              <a:t>Záleží na </a:t>
            </a:r>
          </a:p>
          <a:p>
            <a:pPr lvl="1"/>
            <a:r>
              <a:rPr lang="cs-CZ" dirty="0" smtClean="0"/>
              <a:t>Rozsahu v časopisu</a:t>
            </a:r>
          </a:p>
          <a:p>
            <a:pPr lvl="1"/>
            <a:r>
              <a:rPr lang="cs-CZ" dirty="0" smtClean="0"/>
              <a:t>Výsledcích a diskusi</a:t>
            </a:r>
          </a:p>
          <a:p>
            <a:endParaRPr lang="cs-CZ" dirty="0" smtClean="0"/>
          </a:p>
          <a:p>
            <a:pPr marL="0" indent="0">
              <a:buNone/>
            </a:pP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36</a:t>
            </a:fld>
            <a:endParaRPr lang="cs-CZ"/>
          </a:p>
        </p:txBody>
      </p:sp>
    </p:spTree>
    <p:extLst>
      <p:ext uri="{BB962C8B-B14F-4D97-AF65-F5344CB8AC3E}">
        <p14:creationId xmlns:p14="http://schemas.microsoft.com/office/powerpoint/2010/main" val="2620344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r>
              <a:rPr lang="cs-CZ" dirty="0" smtClean="0"/>
              <a:t>…aneb úvod (</a:t>
            </a:r>
            <a:r>
              <a:rPr lang="cs-CZ" dirty="0" err="1" smtClean="0"/>
              <a:t>introduction</a:t>
            </a:r>
            <a:r>
              <a:rPr lang="cs-CZ" dirty="0" smtClean="0"/>
              <a:t>)</a:t>
            </a:r>
          </a:p>
          <a:p>
            <a:endParaRPr lang="cs-CZ" dirty="0" smtClean="0"/>
          </a:p>
          <a:p>
            <a:r>
              <a:rPr lang="cs-CZ" dirty="0" smtClean="0"/>
              <a:t>Představení toho, co chceme zkoumat</a:t>
            </a:r>
          </a:p>
          <a:p>
            <a:endParaRPr lang="cs-CZ" dirty="0" smtClean="0"/>
          </a:p>
          <a:p>
            <a:r>
              <a:rPr lang="cs-CZ" dirty="0" smtClean="0"/>
              <a:t>U empirického článku mnohem menší rozsah než v závěrečných pracích!</a:t>
            </a:r>
          </a:p>
          <a:p>
            <a:r>
              <a:rPr lang="cs-CZ" dirty="0" smtClean="0"/>
              <a:t>Záleží na </a:t>
            </a:r>
          </a:p>
          <a:p>
            <a:pPr lvl="1"/>
            <a:r>
              <a:rPr lang="cs-CZ" dirty="0" smtClean="0"/>
              <a:t>Rozsahu v časopisu</a:t>
            </a:r>
          </a:p>
          <a:p>
            <a:pPr lvl="1"/>
            <a:r>
              <a:rPr lang="cs-CZ" dirty="0" smtClean="0"/>
              <a:t>Výsledcích a diskusi</a:t>
            </a:r>
          </a:p>
          <a:p>
            <a:endParaRPr lang="cs-CZ" dirty="0" smtClean="0"/>
          </a:p>
          <a:p>
            <a:pPr marL="0" indent="0">
              <a:buNone/>
            </a:pPr>
            <a:endParaRPr lang="cs-CZ" dirty="0"/>
          </a:p>
        </p:txBody>
      </p:sp>
      <p:sp>
        <p:nvSpPr>
          <p:cNvPr id="4" name="Oválný bublinový popisek 3"/>
          <p:cNvSpPr/>
          <p:nvPr/>
        </p:nvSpPr>
        <p:spPr>
          <a:xfrm>
            <a:off x="5004048" y="4030563"/>
            <a:ext cx="3384376" cy="2696308"/>
          </a:xfrm>
          <a:prstGeom prst="wedgeEllipseCallout">
            <a:avLst>
              <a:gd name="adj1" fmla="val -88867"/>
              <a:gd name="adj2" fmla="val -7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Pokud krátit, tak raději v teorii</a:t>
            </a:r>
            <a:endParaRPr lang="cs-CZ" sz="2800" dirty="0"/>
          </a:p>
        </p:txBody>
      </p:sp>
      <p:sp>
        <p:nvSpPr>
          <p:cNvPr id="5" name="Zástupný symbol pro číslo snímku 4"/>
          <p:cNvSpPr>
            <a:spLocks noGrp="1"/>
          </p:cNvSpPr>
          <p:nvPr>
            <p:ph type="sldNum" sz="quarter" idx="15"/>
          </p:nvPr>
        </p:nvSpPr>
        <p:spPr/>
        <p:txBody>
          <a:bodyPr/>
          <a:lstStyle/>
          <a:p>
            <a:fld id="{D33010F4-76B6-4C2C-87CB-329D6638B220}" type="slidenum">
              <a:rPr lang="cs-CZ" smtClean="0"/>
              <a:pPr/>
              <a:t>37</a:t>
            </a:fld>
            <a:endParaRPr lang="cs-CZ"/>
          </a:p>
        </p:txBody>
      </p:sp>
    </p:spTree>
    <p:extLst>
      <p:ext uri="{BB962C8B-B14F-4D97-AF65-F5344CB8AC3E}">
        <p14:creationId xmlns:p14="http://schemas.microsoft.com/office/powerpoint/2010/main" val="1892598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pPr marL="0" indent="0">
              <a:buNone/>
            </a:pPr>
            <a:r>
              <a:rPr lang="cs-CZ" dirty="0"/>
              <a:t>Strukturovat </a:t>
            </a:r>
            <a:r>
              <a:rPr lang="cs-CZ" dirty="0" smtClean="0"/>
              <a:t>text</a:t>
            </a:r>
          </a:p>
          <a:p>
            <a:pPr marL="0" indent="0">
              <a:buNone/>
            </a:pPr>
            <a:r>
              <a:rPr lang="cs-CZ" dirty="0" smtClean="0"/>
              <a:t>Úplně na úvod „delší lidštější abstrakt“: obecné uvedení do problematiky</a:t>
            </a:r>
            <a:endParaRPr lang="cs-CZ" dirty="0"/>
          </a:p>
          <a:p>
            <a:pPr lvl="1"/>
            <a:r>
              <a:rPr lang="cs-CZ" dirty="0" err="1"/>
              <a:t>Introduction</a:t>
            </a:r>
            <a:r>
              <a:rPr lang="cs-CZ" dirty="0"/>
              <a:t> – opravdu </a:t>
            </a:r>
            <a:r>
              <a:rPr lang="cs-CZ" dirty="0" err="1" smtClean="0"/>
              <a:t>introduction</a:t>
            </a:r>
            <a:r>
              <a:rPr lang="cs-CZ" dirty="0"/>
              <a:t>:</a:t>
            </a:r>
            <a:r>
              <a:rPr lang="cs-CZ" dirty="0" smtClean="0"/>
              <a:t> proč, co</a:t>
            </a:r>
            <a:r>
              <a:rPr lang="cs-CZ" dirty="0"/>
              <a:t> </a:t>
            </a:r>
            <a:r>
              <a:rPr lang="cs-CZ" dirty="0" smtClean="0"/>
              <a:t>a jak</a:t>
            </a:r>
          </a:p>
          <a:p>
            <a:r>
              <a:rPr lang="cs-CZ" dirty="0" smtClean="0"/>
              <a:t>Dále pak specifické části věnované konkrétním </a:t>
            </a:r>
            <a:r>
              <a:rPr lang="cs-CZ" dirty="0" err="1" smtClean="0"/>
              <a:t>prblémům</a:t>
            </a:r>
            <a:endParaRPr lang="cs-CZ" dirty="0"/>
          </a:p>
          <a:p>
            <a:pPr lvl="1"/>
            <a:r>
              <a:rPr lang="cs-CZ" dirty="0" err="1"/>
              <a:t>Cyberbullying</a:t>
            </a:r>
            <a:r>
              <a:rPr lang="cs-CZ" dirty="0"/>
              <a:t>  - definování </a:t>
            </a:r>
            <a:r>
              <a:rPr lang="cs-CZ" dirty="0" smtClean="0"/>
              <a:t>pojmu/oblasti</a:t>
            </a:r>
            <a:endParaRPr lang="cs-CZ" dirty="0"/>
          </a:p>
          <a:p>
            <a:pPr lvl="1"/>
            <a:r>
              <a:rPr lang="en-US" dirty="0"/>
              <a:t>Strategies for Coping with Cyberbullying </a:t>
            </a:r>
            <a:endParaRPr lang="cs-CZ" dirty="0"/>
          </a:p>
          <a:p>
            <a:pPr lvl="1"/>
            <a:r>
              <a:rPr lang="en-US" dirty="0"/>
              <a:t>Effectiveness of Responses to Cyberbullying </a:t>
            </a:r>
            <a:endParaRPr lang="cs-CZ" dirty="0"/>
          </a:p>
          <a:p>
            <a:r>
              <a:rPr lang="cs-CZ" dirty="0" smtClean="0"/>
              <a:t>Na konci shrnutí otázek a záměrů</a:t>
            </a:r>
          </a:p>
          <a:p>
            <a:pPr lvl="1"/>
            <a:r>
              <a:rPr lang="cs-CZ" dirty="0" err="1" smtClean="0"/>
              <a:t>Research</a:t>
            </a:r>
            <a:r>
              <a:rPr lang="cs-CZ" dirty="0" smtClean="0"/>
              <a:t> </a:t>
            </a:r>
            <a:r>
              <a:rPr lang="cs-CZ" dirty="0" err="1"/>
              <a:t>Problem</a:t>
            </a:r>
            <a:r>
              <a:rPr lang="cs-CZ" dirty="0"/>
              <a:t> </a:t>
            </a:r>
          </a:p>
          <a:p>
            <a:endParaRPr lang="cs-CZ" dirty="0"/>
          </a:p>
          <a:p>
            <a:pPr lvl="1"/>
            <a:endParaRPr lang="cs-CZ" dirty="0" smtClean="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38</a:t>
            </a:fld>
            <a:endParaRPr lang="cs-CZ"/>
          </a:p>
        </p:txBody>
      </p:sp>
    </p:spTree>
    <p:extLst>
      <p:ext uri="{BB962C8B-B14F-4D97-AF65-F5344CB8AC3E}">
        <p14:creationId xmlns:p14="http://schemas.microsoft.com/office/powerpoint/2010/main" val="21939817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b="1" dirty="0" err="1"/>
              <a:t>Research</a:t>
            </a:r>
            <a:r>
              <a:rPr lang="cs-CZ" b="1" dirty="0"/>
              <a:t> </a:t>
            </a:r>
            <a:r>
              <a:rPr lang="cs-CZ" b="1" dirty="0" err="1"/>
              <a:t>Problem</a:t>
            </a:r>
            <a:r>
              <a:rPr lang="cs-CZ" b="1" dirty="0"/>
              <a:t> </a:t>
            </a:r>
            <a:endParaRPr lang="cs-CZ" dirty="0"/>
          </a:p>
          <a:p>
            <a:r>
              <a:rPr lang="en-US" dirty="0">
                <a:solidFill>
                  <a:srgbClr val="0070C0"/>
                </a:solidFill>
              </a:rPr>
              <a:t>As mentioned above, an overview of the predominant responses to cyberbullying indicates that past attempts to evaluate their effectiveness have not been thorough, and for some strategies, we lack any information regarding their effectiveness. </a:t>
            </a:r>
            <a:r>
              <a:rPr lang="en-US" dirty="0"/>
              <a:t>Moreover, there is a shortage of findings about the victims’ own evaluation of the effectiveness of the strategies they applied. </a:t>
            </a:r>
            <a:r>
              <a:rPr lang="en-US" dirty="0">
                <a:solidFill>
                  <a:srgbClr val="0070C0"/>
                </a:solidFill>
              </a:rPr>
              <a:t>Therefore, the aim of this study is to expand current knowledge about coping with cyberbullying by focusing on the strategies victims use.</a:t>
            </a:r>
            <a:r>
              <a:rPr lang="en-US" dirty="0"/>
              <a:t> We intend to examine which strategies are employed most often and how the victims evaluate their effectiveness; i.e., which of them are associated with stopping online victimization or with buffering the negative emotional impact. </a:t>
            </a: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39</a:t>
            </a:fld>
            <a:endParaRPr lang="cs-CZ"/>
          </a:p>
        </p:txBody>
      </p:sp>
    </p:spTree>
    <p:extLst>
      <p:ext uri="{BB962C8B-B14F-4D97-AF65-F5344CB8AC3E}">
        <p14:creationId xmlns:p14="http://schemas.microsoft.com/office/powerpoint/2010/main" val="418221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článků </a:t>
            </a:r>
            <a:r>
              <a:rPr lang="cs-CZ" dirty="0"/>
              <a:t>(dle APA)</a:t>
            </a:r>
            <a:endParaRPr lang="en-US" dirty="0"/>
          </a:p>
        </p:txBody>
      </p:sp>
      <p:sp>
        <p:nvSpPr>
          <p:cNvPr id="3" name="Zástupný symbol pro obsah 2"/>
          <p:cNvSpPr>
            <a:spLocks noGrp="1"/>
          </p:cNvSpPr>
          <p:nvPr>
            <p:ph sz="quarter" idx="1"/>
          </p:nvPr>
        </p:nvSpPr>
        <p:spPr/>
        <p:txBody>
          <a:bodyPr>
            <a:normAutofit/>
          </a:bodyPr>
          <a:lstStyle/>
          <a:p>
            <a:r>
              <a:rPr lang="cs-CZ" b="1" dirty="0" err="1" smtClean="0"/>
              <a:t>Literature</a:t>
            </a:r>
            <a:r>
              <a:rPr lang="cs-CZ" b="1" dirty="0" smtClean="0"/>
              <a:t> </a:t>
            </a:r>
            <a:r>
              <a:rPr lang="cs-CZ" b="1" dirty="0" err="1"/>
              <a:t>r</a:t>
            </a:r>
            <a:r>
              <a:rPr lang="cs-CZ" b="1" dirty="0" err="1" smtClean="0"/>
              <a:t>eview</a:t>
            </a:r>
            <a:r>
              <a:rPr lang="cs-CZ" b="1" dirty="0" smtClean="0"/>
              <a:t> </a:t>
            </a:r>
            <a:r>
              <a:rPr lang="cs-CZ" dirty="0" smtClean="0"/>
              <a:t>– přehledová studie</a:t>
            </a:r>
          </a:p>
          <a:p>
            <a:pPr lvl="1"/>
            <a:r>
              <a:rPr lang="cs-CZ" dirty="0" smtClean="0"/>
              <a:t>Teoretická syntéza </a:t>
            </a:r>
          </a:p>
          <a:p>
            <a:pPr lvl="1"/>
            <a:r>
              <a:rPr lang="cs-CZ" dirty="0" smtClean="0"/>
              <a:t>Kvantitativní  </a:t>
            </a:r>
            <a:r>
              <a:rPr lang="cs-CZ" dirty="0" err="1" smtClean="0"/>
              <a:t>metaanalýza</a:t>
            </a:r>
            <a:endParaRPr lang="cs-CZ" dirty="0" smtClean="0"/>
          </a:p>
          <a:p>
            <a:r>
              <a:rPr lang="cs-CZ" dirty="0" smtClean="0"/>
              <a:t>Pracuje s již publikovanými poznatky</a:t>
            </a:r>
          </a:p>
          <a:p>
            <a:r>
              <a:rPr lang="cs-CZ" dirty="0" smtClean="0"/>
              <a:t>Cíle: shrnutí poznání, vyjasnění rozporů, hledání nových otázek</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03175"/>
            <a:ext cx="21907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5"/>
          </p:nvPr>
        </p:nvSpPr>
        <p:spPr/>
        <p:txBody>
          <a:bodyPr/>
          <a:lstStyle/>
          <a:p>
            <a:fld id="{D33010F4-76B6-4C2C-87CB-329D6638B220}" type="slidenum">
              <a:rPr lang="cs-CZ" smtClean="0"/>
              <a:pPr/>
              <a:t>4</a:t>
            </a:fld>
            <a:endParaRPr lang="cs-CZ"/>
          </a:p>
        </p:txBody>
      </p:sp>
    </p:spTree>
    <p:extLst>
      <p:ext uri="{BB962C8B-B14F-4D97-AF65-F5344CB8AC3E}">
        <p14:creationId xmlns:p14="http://schemas.microsoft.com/office/powerpoint/2010/main" val="2977704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r>
              <a:rPr lang="cs-CZ" dirty="0" smtClean="0"/>
              <a:t>Poznatky významné </a:t>
            </a:r>
            <a:r>
              <a:rPr lang="cs-CZ" dirty="0"/>
              <a:t>pro volbu </a:t>
            </a:r>
            <a:r>
              <a:rPr lang="cs-CZ" dirty="0" smtClean="0"/>
              <a:t>tématu, (někdy) metody </a:t>
            </a:r>
            <a:r>
              <a:rPr lang="cs-CZ" dirty="0"/>
              <a:t>a </a:t>
            </a:r>
            <a:r>
              <a:rPr lang="cs-CZ" dirty="0" smtClean="0"/>
              <a:t>interpretaci</a:t>
            </a:r>
            <a:endParaRPr lang="cs-CZ" dirty="0" smtClean="0"/>
          </a:p>
          <a:p>
            <a:endParaRPr lang="cs-CZ" dirty="0" smtClean="0"/>
          </a:p>
          <a:p>
            <a:r>
              <a:rPr lang="cs-CZ" dirty="0" smtClean="0"/>
              <a:t>Na </a:t>
            </a:r>
            <a:r>
              <a:rPr lang="cs-CZ" dirty="0"/>
              <a:t>co </a:t>
            </a:r>
            <a:r>
              <a:rPr lang="cs-CZ" dirty="0" smtClean="0"/>
              <a:t>navazujete – představte literaturu a zjištění důležité pro </a:t>
            </a:r>
            <a:r>
              <a:rPr lang="cs-CZ" dirty="0" smtClean="0"/>
              <a:t>studii</a:t>
            </a:r>
          </a:p>
          <a:p>
            <a:pPr lvl="1"/>
            <a:r>
              <a:rPr lang="cs-CZ" dirty="0" smtClean="0"/>
              <a:t>Tj. „teorie“ i „empirie“</a:t>
            </a:r>
            <a:endParaRPr lang="cs-CZ" dirty="0" smtClean="0"/>
          </a:p>
          <a:p>
            <a:endParaRPr lang="cs-CZ" dirty="0" smtClean="0"/>
          </a:p>
          <a:p>
            <a:r>
              <a:rPr lang="cs-CZ" dirty="0" smtClean="0"/>
              <a:t>A z nich plynoucí otázky/záměry zkoumání</a:t>
            </a:r>
          </a:p>
          <a:p>
            <a:endParaRPr lang="cs-CZ" dirty="0"/>
          </a:p>
          <a:p>
            <a:endParaRPr lang="cs-CZ" dirty="0" smtClean="0"/>
          </a:p>
          <a:p>
            <a:endParaRPr lang="cs-CZ" dirty="0" smtClean="0"/>
          </a:p>
          <a:p>
            <a:pPr marL="0" indent="0">
              <a:buNone/>
            </a:pP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40</a:t>
            </a:fld>
            <a:endParaRPr lang="cs-CZ"/>
          </a:p>
        </p:txBody>
      </p:sp>
    </p:spTree>
    <p:extLst>
      <p:ext uri="{BB962C8B-B14F-4D97-AF65-F5344CB8AC3E}">
        <p14:creationId xmlns:p14="http://schemas.microsoft.com/office/powerpoint/2010/main" val="4248565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lnSpcReduction="10000"/>
          </a:bodyPr>
          <a:lstStyle/>
          <a:p>
            <a:pPr marL="274320" lvl="1">
              <a:spcBef>
                <a:spcPts val="600"/>
              </a:spcBef>
              <a:buSzPct val="70000"/>
              <a:buFont typeface="Wingdings"/>
              <a:buChar char=""/>
            </a:pPr>
            <a:r>
              <a:rPr lang="cs-CZ" dirty="0"/>
              <a:t>Jaké jsou hlavní hypotézy a otázky, a jak navazují na </a:t>
            </a:r>
            <a:r>
              <a:rPr lang="cs-CZ" dirty="0"/>
              <a:t>teorii/dosavadní zjištění </a:t>
            </a:r>
            <a:endParaRPr lang="cs-CZ" dirty="0"/>
          </a:p>
          <a:p>
            <a:pPr lvl="1"/>
            <a:r>
              <a:rPr lang="cs-CZ" dirty="0"/>
              <a:t>Nemějte hypotézy, které nenavazují na představenou </a:t>
            </a:r>
            <a:r>
              <a:rPr lang="cs-CZ" dirty="0" smtClean="0"/>
              <a:t>teorii/dosavadní zjištění </a:t>
            </a:r>
            <a:endParaRPr lang="cs-CZ" dirty="0"/>
          </a:p>
          <a:p>
            <a:pPr lvl="1"/>
            <a:r>
              <a:rPr lang="cs-CZ" dirty="0"/>
              <a:t>Pokud opravdu žádná není, také to uveďte</a:t>
            </a:r>
          </a:p>
          <a:p>
            <a:pPr marL="0" indent="0">
              <a:buNone/>
            </a:pPr>
            <a:endParaRPr lang="cs-CZ" dirty="0"/>
          </a:p>
          <a:p>
            <a:r>
              <a:rPr lang="cs-CZ" dirty="0" smtClean="0"/>
              <a:t>Vše, čím se zabýváte musí být dostatečně představeno</a:t>
            </a:r>
          </a:p>
          <a:p>
            <a:endParaRPr lang="cs-CZ" dirty="0"/>
          </a:p>
          <a:p>
            <a:r>
              <a:rPr lang="cs-CZ" dirty="0" smtClean="0"/>
              <a:t>Jdete od obecnějšího ke specifickému</a:t>
            </a:r>
          </a:p>
          <a:p>
            <a:endParaRPr lang="cs-CZ" dirty="0"/>
          </a:p>
          <a:p>
            <a:r>
              <a:rPr lang="cs-CZ" dirty="0" smtClean="0"/>
              <a:t>Což by mělo vyústit v zasazení Vaší práce do výzkumného kontextu a pochopení Vašich otázek</a:t>
            </a: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41</a:t>
            </a:fld>
            <a:endParaRPr lang="cs-CZ"/>
          </a:p>
        </p:txBody>
      </p:sp>
    </p:spTree>
    <p:extLst>
      <p:ext uri="{BB962C8B-B14F-4D97-AF65-F5344CB8AC3E}">
        <p14:creationId xmlns:p14="http://schemas.microsoft.com/office/powerpoint/2010/main" val="262371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r>
              <a:rPr lang="cs-CZ" dirty="0"/>
              <a:t/>
            </a:r>
            <a:br>
              <a:rPr lang="cs-CZ" dirty="0"/>
            </a:br>
            <a:endParaRPr lang="cs-CZ" dirty="0"/>
          </a:p>
        </p:txBody>
      </p:sp>
      <p:sp>
        <p:nvSpPr>
          <p:cNvPr id="3" name="Zástupný symbol pro obsah 2"/>
          <p:cNvSpPr>
            <a:spLocks noGrp="1"/>
          </p:cNvSpPr>
          <p:nvPr>
            <p:ph sz="quarter" idx="1"/>
          </p:nvPr>
        </p:nvSpPr>
        <p:spPr>
          <a:xfrm>
            <a:off x="179512" y="1196752"/>
            <a:ext cx="8568952" cy="5277200"/>
          </a:xfrm>
        </p:spPr>
        <p:txBody>
          <a:bodyPr>
            <a:normAutofit lnSpcReduction="10000"/>
          </a:bodyPr>
          <a:lstStyle/>
          <a:p>
            <a:pPr marL="0" indent="0">
              <a:buNone/>
            </a:pPr>
            <a:r>
              <a:rPr lang="en-US" dirty="0">
                <a:solidFill>
                  <a:srgbClr val="0070C0"/>
                </a:solidFill>
              </a:rPr>
              <a:t>Coping strategies are generally defined as an individual's behavioral, emotional, and cognitive responses to stress (Lazarus &amp; </a:t>
            </a:r>
            <a:r>
              <a:rPr lang="en-US" dirty="0" err="1">
                <a:solidFill>
                  <a:srgbClr val="0070C0"/>
                </a:solidFill>
              </a:rPr>
              <a:t>Folkman</a:t>
            </a:r>
            <a:r>
              <a:rPr lang="en-US" dirty="0">
                <a:solidFill>
                  <a:srgbClr val="0070C0"/>
                </a:solidFill>
              </a:rPr>
              <a:t>, 1984). Coping serves to eliminate or modify a problem by neutralizing its negative character, which helps the individual regulate his or her emotional response (</a:t>
            </a:r>
            <a:r>
              <a:rPr lang="en-US" dirty="0" err="1">
                <a:solidFill>
                  <a:srgbClr val="0070C0"/>
                </a:solidFill>
              </a:rPr>
              <a:t>Pearlin</a:t>
            </a:r>
            <a:r>
              <a:rPr lang="en-US" dirty="0">
                <a:solidFill>
                  <a:srgbClr val="0070C0"/>
                </a:solidFill>
              </a:rPr>
              <a:t> &amp; </a:t>
            </a:r>
            <a:r>
              <a:rPr lang="en-US" dirty="0" err="1">
                <a:solidFill>
                  <a:srgbClr val="0070C0"/>
                </a:solidFill>
              </a:rPr>
              <a:t>Schooler</a:t>
            </a:r>
            <a:r>
              <a:rPr lang="en-US" dirty="0">
                <a:solidFill>
                  <a:srgbClr val="0070C0"/>
                </a:solidFill>
              </a:rPr>
              <a:t>, 1978). </a:t>
            </a:r>
            <a:endParaRPr lang="cs-CZ" dirty="0" smtClean="0">
              <a:solidFill>
                <a:srgbClr val="0070C0"/>
              </a:solidFill>
            </a:endParaRPr>
          </a:p>
          <a:p>
            <a:pPr marL="0" indent="0">
              <a:buNone/>
            </a:pPr>
            <a:endParaRPr lang="cs-CZ" dirty="0" smtClean="0"/>
          </a:p>
          <a:p>
            <a:pPr marL="0" indent="0">
              <a:buNone/>
            </a:pPr>
            <a:r>
              <a:rPr lang="en-US" dirty="0"/>
              <a:t>In coping research, efforts have been made to put coping strategies into distinct categories and to build a model of coping based on these categories. </a:t>
            </a:r>
            <a:r>
              <a:rPr lang="cs-CZ" dirty="0" smtClean="0"/>
              <a:t>(…)</a:t>
            </a:r>
          </a:p>
          <a:p>
            <a:pPr marL="0" indent="0">
              <a:buNone/>
            </a:pPr>
            <a:endParaRPr lang="cs-CZ" dirty="0" smtClean="0"/>
          </a:p>
          <a:p>
            <a:pPr marL="0" indent="0">
              <a:buNone/>
            </a:pPr>
            <a:r>
              <a:rPr lang="en-US" dirty="0"/>
              <a:t>As </a:t>
            </a:r>
            <a:r>
              <a:rPr lang="en-US" dirty="0" err="1"/>
              <a:t>Perren</a:t>
            </a:r>
            <a:r>
              <a:rPr lang="en-US" dirty="0"/>
              <a:t> et al. (2012) suggest, based on existing literature, we can </a:t>
            </a:r>
            <a:r>
              <a:rPr lang="en-US" dirty="0" err="1"/>
              <a:t>recategorize</a:t>
            </a:r>
            <a:r>
              <a:rPr lang="en-US" dirty="0"/>
              <a:t> responses to cyberbullying on the basis of whether reactions are </a:t>
            </a:r>
            <a:r>
              <a:rPr lang="cs-CZ" dirty="0" smtClean="0"/>
              <a:t>(..)</a:t>
            </a:r>
          </a:p>
          <a:p>
            <a:pPr marL="0" indent="0">
              <a:buNone/>
            </a:pPr>
            <a:endParaRPr lang="cs-CZ" dirty="0"/>
          </a:p>
          <a:p>
            <a:pPr marL="0" indent="0">
              <a:buNone/>
            </a:pPr>
            <a:endParaRPr lang="cs-CZ" dirty="0"/>
          </a:p>
        </p:txBody>
      </p:sp>
      <p:sp>
        <p:nvSpPr>
          <p:cNvPr id="6" name="Zaoblený obdélníkový bublinový popisek 5"/>
          <p:cNvSpPr/>
          <p:nvPr/>
        </p:nvSpPr>
        <p:spPr>
          <a:xfrm>
            <a:off x="3181581" y="4005064"/>
            <a:ext cx="5544616" cy="2664296"/>
          </a:xfrm>
          <a:prstGeom prst="wedgeRoundRectCallout">
            <a:avLst>
              <a:gd name="adj1" fmla="val -33426"/>
              <a:gd name="adj2" fmla="val -845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Obecné představení pojmu</a:t>
            </a:r>
            <a:endParaRPr lang="cs-CZ" sz="3200"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42</a:t>
            </a:fld>
            <a:endParaRPr lang="cs-CZ"/>
          </a:p>
        </p:txBody>
      </p:sp>
    </p:spTree>
    <p:extLst>
      <p:ext uri="{BB962C8B-B14F-4D97-AF65-F5344CB8AC3E}">
        <p14:creationId xmlns:p14="http://schemas.microsoft.com/office/powerpoint/2010/main" val="302300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r>
              <a:rPr lang="cs-CZ" dirty="0"/>
              <a:t/>
            </a:r>
            <a:br>
              <a:rPr lang="cs-CZ" dirty="0"/>
            </a:br>
            <a:endParaRPr lang="cs-CZ" dirty="0"/>
          </a:p>
        </p:txBody>
      </p:sp>
      <p:sp>
        <p:nvSpPr>
          <p:cNvPr id="3" name="Zástupný symbol pro obsah 2"/>
          <p:cNvSpPr>
            <a:spLocks noGrp="1"/>
          </p:cNvSpPr>
          <p:nvPr>
            <p:ph sz="quarter" idx="1"/>
          </p:nvPr>
        </p:nvSpPr>
        <p:spPr>
          <a:xfrm>
            <a:off x="179512" y="1196752"/>
            <a:ext cx="8568952" cy="5277200"/>
          </a:xfrm>
        </p:spPr>
        <p:txBody>
          <a:bodyPr>
            <a:normAutofit lnSpcReduction="10000"/>
          </a:bodyPr>
          <a:lstStyle/>
          <a:p>
            <a:pPr marL="0" indent="0">
              <a:buNone/>
            </a:pPr>
            <a:r>
              <a:rPr lang="en-US" dirty="0"/>
              <a:t>Coping strategies are generally defined as an individual's behavioral, emotional, and cognitive responses to stress (Lazarus &amp; </a:t>
            </a:r>
            <a:r>
              <a:rPr lang="en-US" dirty="0" err="1"/>
              <a:t>Folkman</a:t>
            </a:r>
            <a:r>
              <a:rPr lang="en-US" dirty="0"/>
              <a:t>, 1984). Coping serves to eliminate or modify a problem by neutralizing its negative character, which helps the individual regulate his or her emotional response (</a:t>
            </a:r>
            <a:r>
              <a:rPr lang="en-US" dirty="0" err="1"/>
              <a:t>Pearlin</a:t>
            </a:r>
            <a:r>
              <a:rPr lang="en-US" dirty="0"/>
              <a:t> &amp; </a:t>
            </a:r>
            <a:r>
              <a:rPr lang="en-US" dirty="0" err="1"/>
              <a:t>Schooler</a:t>
            </a:r>
            <a:r>
              <a:rPr lang="en-US" dirty="0"/>
              <a:t>, 1978). </a:t>
            </a:r>
            <a:endParaRPr lang="cs-CZ" dirty="0" smtClean="0"/>
          </a:p>
          <a:p>
            <a:pPr marL="0" indent="0">
              <a:buNone/>
            </a:pPr>
            <a:endParaRPr lang="cs-CZ" dirty="0" smtClean="0"/>
          </a:p>
          <a:p>
            <a:pPr marL="0" indent="0">
              <a:buNone/>
            </a:pPr>
            <a:r>
              <a:rPr lang="en-US" dirty="0">
                <a:solidFill>
                  <a:srgbClr val="0070C0"/>
                </a:solidFill>
              </a:rPr>
              <a:t>In coping research, efforts have been made to put coping strategies into distinct categories and to build a model of coping based on these categories. </a:t>
            </a:r>
            <a:r>
              <a:rPr lang="cs-CZ" dirty="0" smtClean="0">
                <a:solidFill>
                  <a:srgbClr val="0070C0"/>
                </a:solidFill>
              </a:rPr>
              <a:t>(…)</a:t>
            </a:r>
          </a:p>
          <a:p>
            <a:pPr marL="0" indent="0">
              <a:buNone/>
            </a:pPr>
            <a:endParaRPr lang="cs-CZ" dirty="0" smtClean="0"/>
          </a:p>
          <a:p>
            <a:pPr marL="0" indent="0">
              <a:buNone/>
            </a:pPr>
            <a:r>
              <a:rPr lang="en-US" dirty="0"/>
              <a:t>As </a:t>
            </a:r>
            <a:r>
              <a:rPr lang="en-US" dirty="0" err="1"/>
              <a:t>Perren</a:t>
            </a:r>
            <a:r>
              <a:rPr lang="en-US" dirty="0"/>
              <a:t> et al. (2012) suggest, based on existing literature, we can </a:t>
            </a:r>
            <a:r>
              <a:rPr lang="en-US" dirty="0" err="1"/>
              <a:t>recategorize</a:t>
            </a:r>
            <a:r>
              <a:rPr lang="en-US" dirty="0"/>
              <a:t> responses to cyberbullying on the basis of whether reactions are </a:t>
            </a:r>
            <a:r>
              <a:rPr lang="cs-CZ" dirty="0" smtClean="0"/>
              <a:t>(..)</a:t>
            </a:r>
          </a:p>
          <a:p>
            <a:pPr marL="0" indent="0">
              <a:buNone/>
            </a:pPr>
            <a:endParaRPr lang="cs-CZ" dirty="0"/>
          </a:p>
          <a:p>
            <a:pPr marL="0" indent="0">
              <a:buNone/>
            </a:pPr>
            <a:endParaRPr lang="cs-CZ" dirty="0"/>
          </a:p>
        </p:txBody>
      </p:sp>
      <p:sp>
        <p:nvSpPr>
          <p:cNvPr id="6" name="Zaoblený obdélníkový bublinový popisek 5"/>
          <p:cNvSpPr/>
          <p:nvPr/>
        </p:nvSpPr>
        <p:spPr>
          <a:xfrm>
            <a:off x="3183699" y="476672"/>
            <a:ext cx="5544616" cy="2664296"/>
          </a:xfrm>
          <a:prstGeom prst="wedgeRoundRectCallout">
            <a:avLst>
              <a:gd name="adj1" fmla="val -95728"/>
              <a:gd name="adj2" fmla="val 733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Předchozí výzkumy</a:t>
            </a:r>
            <a:endParaRPr lang="cs-CZ" sz="3200"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43</a:t>
            </a:fld>
            <a:endParaRPr lang="cs-CZ"/>
          </a:p>
        </p:txBody>
      </p:sp>
    </p:spTree>
    <p:extLst>
      <p:ext uri="{BB962C8B-B14F-4D97-AF65-F5344CB8AC3E}">
        <p14:creationId xmlns:p14="http://schemas.microsoft.com/office/powerpoint/2010/main" val="1130800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r>
              <a:rPr lang="cs-CZ" dirty="0"/>
              <a:t/>
            </a:r>
            <a:br>
              <a:rPr lang="cs-CZ" dirty="0"/>
            </a:br>
            <a:endParaRPr lang="cs-CZ" dirty="0"/>
          </a:p>
        </p:txBody>
      </p:sp>
      <p:sp>
        <p:nvSpPr>
          <p:cNvPr id="3" name="Zástupný symbol pro obsah 2"/>
          <p:cNvSpPr>
            <a:spLocks noGrp="1"/>
          </p:cNvSpPr>
          <p:nvPr>
            <p:ph sz="quarter" idx="1"/>
          </p:nvPr>
        </p:nvSpPr>
        <p:spPr>
          <a:xfrm>
            <a:off x="179512" y="1196752"/>
            <a:ext cx="8568952" cy="5277200"/>
          </a:xfrm>
        </p:spPr>
        <p:txBody>
          <a:bodyPr>
            <a:normAutofit lnSpcReduction="10000"/>
          </a:bodyPr>
          <a:lstStyle/>
          <a:p>
            <a:pPr marL="0" indent="0">
              <a:buNone/>
            </a:pPr>
            <a:r>
              <a:rPr lang="en-US" dirty="0"/>
              <a:t>Coping strategies are generally defined as an individual's behavioral, emotional, and cognitive responses to stress (Lazarus &amp; </a:t>
            </a:r>
            <a:r>
              <a:rPr lang="en-US" dirty="0" err="1"/>
              <a:t>Folkman</a:t>
            </a:r>
            <a:r>
              <a:rPr lang="en-US" dirty="0"/>
              <a:t>, 1984). Coping serves to eliminate or modify a problem by neutralizing its negative character, which helps the individual regulate his or her emotional response (</a:t>
            </a:r>
            <a:r>
              <a:rPr lang="en-US" dirty="0" err="1"/>
              <a:t>Pearlin</a:t>
            </a:r>
            <a:r>
              <a:rPr lang="en-US" dirty="0"/>
              <a:t> &amp; </a:t>
            </a:r>
            <a:r>
              <a:rPr lang="en-US" dirty="0" err="1"/>
              <a:t>Schooler</a:t>
            </a:r>
            <a:r>
              <a:rPr lang="en-US" dirty="0"/>
              <a:t>, 1978). </a:t>
            </a:r>
            <a:endParaRPr lang="cs-CZ" dirty="0" smtClean="0"/>
          </a:p>
          <a:p>
            <a:pPr marL="0" indent="0">
              <a:buNone/>
            </a:pPr>
            <a:endParaRPr lang="cs-CZ" dirty="0" smtClean="0"/>
          </a:p>
          <a:p>
            <a:pPr marL="0" indent="0">
              <a:buNone/>
            </a:pPr>
            <a:r>
              <a:rPr lang="en-US" dirty="0"/>
              <a:t>In coping research, efforts have been made to put coping strategies into distinct categories and to build a model of coping based on these categories. </a:t>
            </a:r>
            <a:r>
              <a:rPr lang="cs-CZ" dirty="0" smtClean="0"/>
              <a:t>(…)</a:t>
            </a:r>
          </a:p>
          <a:p>
            <a:pPr marL="0" indent="0">
              <a:buNone/>
            </a:pPr>
            <a:endParaRPr lang="cs-CZ" dirty="0" smtClean="0"/>
          </a:p>
          <a:p>
            <a:pPr marL="0" indent="0">
              <a:buNone/>
            </a:pPr>
            <a:r>
              <a:rPr lang="en-US" dirty="0">
                <a:solidFill>
                  <a:srgbClr val="0070C0"/>
                </a:solidFill>
              </a:rPr>
              <a:t>As </a:t>
            </a:r>
            <a:r>
              <a:rPr lang="en-US" dirty="0" err="1">
                <a:solidFill>
                  <a:srgbClr val="0070C0"/>
                </a:solidFill>
              </a:rPr>
              <a:t>Perren</a:t>
            </a:r>
            <a:r>
              <a:rPr lang="en-US" dirty="0">
                <a:solidFill>
                  <a:srgbClr val="0070C0"/>
                </a:solidFill>
              </a:rPr>
              <a:t> et al. (2012) suggest, based on existing literature, we can </a:t>
            </a:r>
            <a:r>
              <a:rPr lang="en-US" dirty="0" err="1">
                <a:solidFill>
                  <a:srgbClr val="0070C0"/>
                </a:solidFill>
              </a:rPr>
              <a:t>recategorize</a:t>
            </a:r>
            <a:r>
              <a:rPr lang="en-US" dirty="0">
                <a:solidFill>
                  <a:srgbClr val="0070C0"/>
                </a:solidFill>
              </a:rPr>
              <a:t> responses to cyberbullying on the basis of whether reactions are </a:t>
            </a:r>
            <a:r>
              <a:rPr lang="cs-CZ" dirty="0" smtClean="0">
                <a:solidFill>
                  <a:srgbClr val="0070C0"/>
                </a:solidFill>
              </a:rPr>
              <a:t>(..)</a:t>
            </a:r>
          </a:p>
          <a:p>
            <a:pPr marL="0" indent="0">
              <a:buNone/>
            </a:pPr>
            <a:endParaRPr lang="cs-CZ" dirty="0"/>
          </a:p>
          <a:p>
            <a:pPr marL="0" indent="0">
              <a:buNone/>
            </a:pPr>
            <a:endParaRPr lang="cs-CZ" dirty="0"/>
          </a:p>
        </p:txBody>
      </p:sp>
      <p:sp>
        <p:nvSpPr>
          <p:cNvPr id="6" name="Zaoblený obdélníkový bublinový popisek 5"/>
          <p:cNvSpPr/>
          <p:nvPr/>
        </p:nvSpPr>
        <p:spPr>
          <a:xfrm>
            <a:off x="3347864" y="1007604"/>
            <a:ext cx="5544616" cy="2664296"/>
          </a:xfrm>
          <a:prstGeom prst="wedgeRoundRectCallout">
            <a:avLst>
              <a:gd name="adj1" fmla="val -78974"/>
              <a:gd name="adj2" fmla="val 97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A specificky v naší oblasti zkoumání</a:t>
            </a:r>
            <a:endParaRPr lang="cs-CZ" sz="3200"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44</a:t>
            </a:fld>
            <a:endParaRPr lang="cs-CZ"/>
          </a:p>
        </p:txBody>
      </p:sp>
    </p:spTree>
    <p:extLst>
      <p:ext uri="{BB962C8B-B14F-4D97-AF65-F5344CB8AC3E}">
        <p14:creationId xmlns:p14="http://schemas.microsoft.com/office/powerpoint/2010/main" val="1715321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dirty="0"/>
              <a:t>V teorii také popište vlastní přístup k tématu</a:t>
            </a:r>
          </a:p>
          <a:p>
            <a:pPr lvl="1"/>
            <a:r>
              <a:rPr lang="cs-CZ" dirty="0" smtClean="0"/>
              <a:t>co/koho </a:t>
            </a:r>
            <a:r>
              <a:rPr lang="cs-CZ" dirty="0"/>
              <a:t>se zaměřujete a proč (např. vynořující se </a:t>
            </a:r>
            <a:r>
              <a:rPr lang="cs-CZ" dirty="0" smtClean="0"/>
              <a:t>dospělost, </a:t>
            </a:r>
            <a:r>
              <a:rPr lang="cs-CZ" dirty="0" smtClean="0"/>
              <a:t>teoretickou perspektivu)</a:t>
            </a:r>
            <a:endParaRPr lang="cs-CZ" dirty="0" smtClean="0"/>
          </a:p>
          <a:p>
            <a:pPr lvl="1"/>
            <a:endParaRPr lang="cs-CZ" dirty="0"/>
          </a:p>
          <a:p>
            <a:r>
              <a:rPr lang="cs-CZ" dirty="0"/>
              <a:t>Souvisí </a:t>
            </a:r>
            <a:r>
              <a:rPr lang="cs-CZ" dirty="0" smtClean="0"/>
              <a:t>také s </a:t>
            </a:r>
            <a:r>
              <a:rPr lang="cs-CZ" dirty="0"/>
              <a:t>tím, jak to chceme </a:t>
            </a:r>
            <a:r>
              <a:rPr lang="cs-CZ" dirty="0" smtClean="0"/>
              <a:t>zkoumat</a:t>
            </a:r>
            <a:endParaRPr lang="cs-CZ" dirty="0"/>
          </a:p>
          <a:p>
            <a:endParaRPr lang="cs-CZ" dirty="0"/>
          </a:p>
          <a:p>
            <a:r>
              <a:rPr lang="cs-CZ" dirty="0"/>
              <a:t>Jaké nové poznání přinášíte? </a:t>
            </a:r>
            <a:endParaRPr lang="cs-CZ" dirty="0" smtClean="0"/>
          </a:p>
          <a:p>
            <a:r>
              <a:rPr lang="cs-CZ" dirty="0" smtClean="0"/>
              <a:t>O </a:t>
            </a:r>
            <a:r>
              <a:rPr lang="cs-CZ" dirty="0"/>
              <a:t>čem postrádáme poznatky? </a:t>
            </a:r>
            <a:endParaRPr lang="cs-CZ" dirty="0" smtClean="0"/>
          </a:p>
          <a:p>
            <a:r>
              <a:rPr lang="cs-CZ" dirty="0" smtClean="0"/>
              <a:t>Kde </a:t>
            </a:r>
            <a:r>
              <a:rPr lang="cs-CZ" dirty="0"/>
              <a:t>je nějaký rozpor</a:t>
            </a:r>
            <a:r>
              <a:rPr lang="cs-CZ" dirty="0" smtClean="0"/>
              <a:t>?</a:t>
            </a:r>
            <a:endParaRPr lang="cs-CZ" dirty="0"/>
          </a:p>
          <a:p>
            <a:r>
              <a:rPr lang="cs-CZ" dirty="0"/>
              <a:t>Jaké jsou implikace – pro teorii, pro praxi</a:t>
            </a:r>
          </a:p>
          <a:p>
            <a:r>
              <a:rPr lang="cs-CZ" dirty="0"/>
              <a:t>Proč (a pro koho) je Vaše otázka důležitá?</a:t>
            </a:r>
          </a:p>
          <a:p>
            <a:pPr lvl="1"/>
            <a:r>
              <a:rPr lang="cs-CZ" dirty="0" smtClean="0"/>
              <a:t>Nestačí </a:t>
            </a:r>
            <a:r>
              <a:rPr lang="cs-CZ" dirty="0"/>
              <a:t>mít „</a:t>
            </a:r>
            <a:r>
              <a:rPr lang="cs-CZ" dirty="0" err="1"/>
              <a:t>interesting</a:t>
            </a:r>
            <a:r>
              <a:rPr lang="cs-CZ" dirty="0"/>
              <a:t> </a:t>
            </a:r>
            <a:r>
              <a:rPr lang="cs-CZ" dirty="0" err="1"/>
              <a:t>question</a:t>
            </a:r>
            <a:r>
              <a:rPr lang="cs-CZ" dirty="0"/>
              <a:t>“, která ale zajímá jenom nás</a:t>
            </a:r>
          </a:p>
          <a:p>
            <a:endParaRPr lang="cs-CZ" dirty="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45</a:t>
            </a:fld>
            <a:endParaRPr lang="cs-CZ"/>
          </a:p>
        </p:txBody>
      </p:sp>
    </p:spTree>
    <p:extLst>
      <p:ext uri="{BB962C8B-B14F-4D97-AF65-F5344CB8AC3E}">
        <p14:creationId xmlns:p14="http://schemas.microsoft.com/office/powerpoint/2010/main" val="388619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r>
              <a:rPr lang="cs-CZ" dirty="0"/>
              <a:t/>
            </a:r>
            <a:br>
              <a:rPr lang="cs-CZ" dirty="0"/>
            </a:br>
            <a:endParaRPr lang="cs-CZ" dirty="0"/>
          </a:p>
        </p:txBody>
      </p:sp>
      <p:sp>
        <p:nvSpPr>
          <p:cNvPr id="3" name="Zástupný symbol pro obsah 2"/>
          <p:cNvSpPr>
            <a:spLocks noGrp="1"/>
          </p:cNvSpPr>
          <p:nvPr>
            <p:ph sz="quarter" idx="1"/>
          </p:nvPr>
        </p:nvSpPr>
        <p:spPr>
          <a:xfrm>
            <a:off x="179512" y="1196752"/>
            <a:ext cx="8568952" cy="5277200"/>
          </a:xfrm>
        </p:spPr>
        <p:txBody>
          <a:bodyPr>
            <a:normAutofit fontScale="92500" lnSpcReduction="10000"/>
          </a:bodyPr>
          <a:lstStyle/>
          <a:p>
            <a:pPr marL="0" indent="0">
              <a:buNone/>
            </a:pPr>
            <a:r>
              <a:rPr lang="en-US" dirty="0">
                <a:solidFill>
                  <a:srgbClr val="0070C0"/>
                </a:solidFill>
              </a:rPr>
              <a:t>Currently, a large body of research exists on responses to cyber aggression (Livingstone, Haddon, </a:t>
            </a:r>
            <a:r>
              <a:rPr lang="en-US" dirty="0" err="1">
                <a:solidFill>
                  <a:srgbClr val="0070C0"/>
                </a:solidFill>
              </a:rPr>
              <a:t>Görzig</a:t>
            </a:r>
            <a:r>
              <a:rPr lang="en-US" dirty="0">
                <a:solidFill>
                  <a:srgbClr val="0070C0"/>
                </a:solidFill>
              </a:rPr>
              <a:t>, &amp; </a:t>
            </a:r>
            <a:r>
              <a:rPr lang="en-US" dirty="0" err="1">
                <a:solidFill>
                  <a:srgbClr val="0070C0"/>
                </a:solidFill>
              </a:rPr>
              <a:t>Ólafsson</a:t>
            </a:r>
            <a:r>
              <a:rPr lang="en-US" dirty="0">
                <a:solidFill>
                  <a:srgbClr val="0070C0"/>
                </a:solidFill>
              </a:rPr>
              <a:t>, 2011; Ortega, </a:t>
            </a:r>
            <a:r>
              <a:rPr lang="en-US" dirty="0" err="1">
                <a:solidFill>
                  <a:srgbClr val="0070C0"/>
                </a:solidFill>
              </a:rPr>
              <a:t>Mora-Merchán</a:t>
            </a:r>
            <a:r>
              <a:rPr lang="en-US" dirty="0">
                <a:solidFill>
                  <a:srgbClr val="0070C0"/>
                </a:solidFill>
              </a:rPr>
              <a:t>, </a:t>
            </a:r>
            <a:r>
              <a:rPr lang="en-US" dirty="0" err="1">
                <a:solidFill>
                  <a:srgbClr val="0070C0"/>
                </a:solidFill>
              </a:rPr>
              <a:t>Calmaestra</a:t>
            </a:r>
            <a:r>
              <a:rPr lang="en-US" dirty="0">
                <a:solidFill>
                  <a:srgbClr val="0070C0"/>
                </a:solidFill>
              </a:rPr>
              <a:t>, &amp; Vega, 2009; </a:t>
            </a:r>
            <a:r>
              <a:rPr lang="en-US" dirty="0" err="1">
                <a:solidFill>
                  <a:srgbClr val="0070C0"/>
                </a:solidFill>
              </a:rPr>
              <a:t>Perren</a:t>
            </a:r>
            <a:r>
              <a:rPr lang="en-US" dirty="0">
                <a:solidFill>
                  <a:srgbClr val="0070C0"/>
                </a:solidFill>
              </a:rPr>
              <a:t> et al., 2012; </a:t>
            </a:r>
            <a:r>
              <a:rPr lang="en-US" dirty="0" err="1">
                <a:solidFill>
                  <a:srgbClr val="0070C0"/>
                </a:solidFill>
              </a:rPr>
              <a:t>Walrave</a:t>
            </a:r>
            <a:r>
              <a:rPr lang="en-US" dirty="0">
                <a:solidFill>
                  <a:srgbClr val="0070C0"/>
                </a:solidFill>
              </a:rPr>
              <a:t> &amp; </a:t>
            </a:r>
            <a:r>
              <a:rPr lang="en-US" dirty="0" err="1">
                <a:solidFill>
                  <a:srgbClr val="0070C0"/>
                </a:solidFill>
              </a:rPr>
              <a:t>Heirman</a:t>
            </a:r>
            <a:r>
              <a:rPr lang="en-US" dirty="0">
                <a:solidFill>
                  <a:srgbClr val="0070C0"/>
                </a:solidFill>
              </a:rPr>
              <a:t>, 2011; </a:t>
            </a:r>
            <a:r>
              <a:rPr lang="en-US" dirty="0" err="1">
                <a:solidFill>
                  <a:srgbClr val="0070C0"/>
                </a:solidFill>
              </a:rPr>
              <a:t>Wolak</a:t>
            </a:r>
            <a:r>
              <a:rPr lang="en-US" dirty="0">
                <a:solidFill>
                  <a:srgbClr val="0070C0"/>
                </a:solidFill>
              </a:rPr>
              <a:t>, Mitchell, &amp; </a:t>
            </a:r>
            <a:r>
              <a:rPr lang="en-US" dirty="0" err="1">
                <a:solidFill>
                  <a:srgbClr val="0070C0"/>
                </a:solidFill>
              </a:rPr>
              <a:t>Finkelhor</a:t>
            </a:r>
            <a:r>
              <a:rPr lang="en-US" dirty="0">
                <a:solidFill>
                  <a:srgbClr val="0070C0"/>
                </a:solidFill>
              </a:rPr>
              <a:t>, 2007).</a:t>
            </a:r>
            <a:r>
              <a:rPr lang="en-US" dirty="0"/>
              <a:t> </a:t>
            </a:r>
            <a:r>
              <a:rPr lang="en-US" dirty="0" smtClean="0"/>
              <a:t>And </a:t>
            </a:r>
            <a:r>
              <a:rPr lang="en-US" dirty="0"/>
              <a:t>yet, despite the attention this topic has received, few studies have been published focusing on the specific strategies children take to overcome the negative emotions that result from incidents of cyber aggression. Moreover, little is known about the effectiveness of the children’s responses to cyberbullying. This study thus aims to contribute to knowledge in this area by examining cyberbullying coping strategies in detail. We investigate not only how frequently different strategies were applied, but also which strategies, if any, can buffer negative feelings and stop cyberbullying. These questions will be addressed in relation to the extent of harm caused by cyber aggression, a factor that may influence the choice of coping strategies and their effectiveness. </a:t>
            </a:r>
            <a:endParaRPr lang="cs-CZ" dirty="0" smtClean="0"/>
          </a:p>
          <a:p>
            <a:pPr marL="0" indent="0">
              <a:buNone/>
            </a:pPr>
            <a:endParaRPr lang="cs-CZ" dirty="0"/>
          </a:p>
          <a:p>
            <a:endParaRPr lang="cs-CZ" dirty="0"/>
          </a:p>
        </p:txBody>
      </p:sp>
      <p:sp>
        <p:nvSpPr>
          <p:cNvPr id="5" name="Zaoblený obdélníkový bublinový popisek 4"/>
          <p:cNvSpPr/>
          <p:nvPr/>
        </p:nvSpPr>
        <p:spPr>
          <a:xfrm>
            <a:off x="683568" y="3429000"/>
            <a:ext cx="5544616" cy="2664296"/>
          </a:xfrm>
          <a:prstGeom prst="wedgeRoundRectCallout">
            <a:avLst>
              <a:gd name="adj1" fmla="val -33426"/>
              <a:gd name="adj2" fmla="val -845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Na něco navazujeme, a nejsme první, kdo ten problém zkoumá</a:t>
            </a:r>
            <a:endParaRPr lang="cs-CZ" sz="3200"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46</a:t>
            </a:fld>
            <a:endParaRPr lang="cs-CZ"/>
          </a:p>
        </p:txBody>
      </p:sp>
    </p:spTree>
    <p:extLst>
      <p:ext uri="{BB962C8B-B14F-4D97-AF65-F5344CB8AC3E}">
        <p14:creationId xmlns:p14="http://schemas.microsoft.com/office/powerpoint/2010/main" val="119301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r>
              <a:rPr lang="cs-CZ" dirty="0"/>
              <a:t/>
            </a:r>
            <a:br>
              <a:rPr lang="cs-CZ" dirty="0"/>
            </a:br>
            <a:endParaRPr lang="cs-CZ" dirty="0"/>
          </a:p>
        </p:txBody>
      </p:sp>
      <p:sp>
        <p:nvSpPr>
          <p:cNvPr id="3" name="Zástupný symbol pro obsah 2"/>
          <p:cNvSpPr>
            <a:spLocks noGrp="1"/>
          </p:cNvSpPr>
          <p:nvPr>
            <p:ph sz="quarter" idx="1"/>
          </p:nvPr>
        </p:nvSpPr>
        <p:spPr>
          <a:xfrm>
            <a:off x="179512" y="1196752"/>
            <a:ext cx="8568952" cy="5277200"/>
          </a:xfrm>
        </p:spPr>
        <p:txBody>
          <a:bodyPr>
            <a:normAutofit fontScale="92500" lnSpcReduction="10000"/>
          </a:bodyPr>
          <a:lstStyle/>
          <a:p>
            <a:pPr marL="0" indent="0">
              <a:buNone/>
            </a:pPr>
            <a:r>
              <a:rPr lang="en-US" dirty="0"/>
              <a:t>Currently, a large body of research exists on responses to cyber aggression (Livingstone, Haddon, </a:t>
            </a:r>
            <a:r>
              <a:rPr lang="en-US" dirty="0" err="1"/>
              <a:t>Görzig</a:t>
            </a:r>
            <a:r>
              <a:rPr lang="en-US" dirty="0"/>
              <a:t>, &amp; </a:t>
            </a:r>
            <a:r>
              <a:rPr lang="en-US" dirty="0" err="1"/>
              <a:t>Ólafsson</a:t>
            </a:r>
            <a:r>
              <a:rPr lang="en-US" dirty="0"/>
              <a:t>, 2011; Ortega, </a:t>
            </a:r>
            <a:r>
              <a:rPr lang="en-US" dirty="0" err="1"/>
              <a:t>Mora-Merchán</a:t>
            </a:r>
            <a:r>
              <a:rPr lang="en-US" dirty="0"/>
              <a:t>, </a:t>
            </a:r>
            <a:r>
              <a:rPr lang="en-US" dirty="0" err="1"/>
              <a:t>Calmaestra</a:t>
            </a:r>
            <a:r>
              <a:rPr lang="en-US" dirty="0"/>
              <a:t>, &amp; Vega, 2009; </a:t>
            </a:r>
            <a:r>
              <a:rPr lang="en-US" dirty="0" err="1"/>
              <a:t>Perren</a:t>
            </a:r>
            <a:r>
              <a:rPr lang="en-US" dirty="0"/>
              <a:t> et al., 2012; </a:t>
            </a:r>
            <a:r>
              <a:rPr lang="en-US" dirty="0" err="1"/>
              <a:t>Walrave</a:t>
            </a:r>
            <a:r>
              <a:rPr lang="en-US" dirty="0"/>
              <a:t> &amp; </a:t>
            </a:r>
            <a:r>
              <a:rPr lang="en-US" dirty="0" err="1"/>
              <a:t>Heirman</a:t>
            </a:r>
            <a:r>
              <a:rPr lang="en-US" dirty="0"/>
              <a:t>, 2011; </a:t>
            </a:r>
            <a:r>
              <a:rPr lang="en-US" dirty="0" err="1"/>
              <a:t>Wolak</a:t>
            </a:r>
            <a:r>
              <a:rPr lang="en-US" dirty="0"/>
              <a:t>, Mitchell, &amp; </a:t>
            </a:r>
            <a:r>
              <a:rPr lang="en-US" dirty="0" err="1"/>
              <a:t>Finkelhor</a:t>
            </a:r>
            <a:r>
              <a:rPr lang="en-US" dirty="0"/>
              <a:t>, 2007). </a:t>
            </a:r>
            <a:r>
              <a:rPr lang="en-US" dirty="0" smtClean="0">
                <a:solidFill>
                  <a:srgbClr val="0070C0"/>
                </a:solidFill>
              </a:rPr>
              <a:t>And </a:t>
            </a:r>
            <a:r>
              <a:rPr lang="en-US" dirty="0">
                <a:solidFill>
                  <a:srgbClr val="0070C0"/>
                </a:solidFill>
              </a:rPr>
              <a:t>yet, despite the attention this topic has received, few studies have been published focusing on the specific strategies children take to overcome the negative emotions that result from incidents of cyber aggression. Moreover, little is known about the effectiveness of the children’s responses to cyberbullying. </a:t>
            </a:r>
            <a:r>
              <a:rPr lang="en-US" dirty="0"/>
              <a:t>This study thus aims to contribute to knowledge in this area by examining cyberbullying coping strategies in detail. We investigate not only how frequently different strategies were applied, but also which strategies, if any, can buffer negative feelings and stop cyberbullying. These questions will be addressed in relation to the extent of harm caused by cyber aggression, a factor that may influence the choice of coping strategies and their effectiveness. </a:t>
            </a:r>
            <a:endParaRPr lang="cs-CZ" dirty="0" smtClean="0">
              <a:solidFill>
                <a:srgbClr val="0070C0"/>
              </a:solidFill>
            </a:endParaRPr>
          </a:p>
          <a:p>
            <a:pPr marL="0" indent="0">
              <a:buNone/>
            </a:pPr>
            <a:endParaRPr lang="cs-CZ" dirty="0"/>
          </a:p>
          <a:p>
            <a:endParaRPr lang="cs-CZ" dirty="0"/>
          </a:p>
        </p:txBody>
      </p:sp>
      <p:sp>
        <p:nvSpPr>
          <p:cNvPr id="5" name="Zaoblený obdélníkový bublinový popisek 4"/>
          <p:cNvSpPr/>
          <p:nvPr/>
        </p:nvSpPr>
        <p:spPr>
          <a:xfrm>
            <a:off x="3779912" y="4581128"/>
            <a:ext cx="4824536" cy="2016224"/>
          </a:xfrm>
          <a:prstGeom prst="wedgeRoundRectCallout">
            <a:avLst>
              <a:gd name="adj1" fmla="val -111360"/>
              <a:gd name="adj2" fmla="val -776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Přece ale něco specifického chybí</a:t>
            </a:r>
            <a:endParaRPr lang="cs-CZ" sz="3200"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47</a:t>
            </a:fld>
            <a:endParaRPr lang="cs-CZ"/>
          </a:p>
        </p:txBody>
      </p:sp>
    </p:spTree>
    <p:extLst>
      <p:ext uri="{BB962C8B-B14F-4D97-AF65-F5344CB8AC3E}">
        <p14:creationId xmlns:p14="http://schemas.microsoft.com/office/powerpoint/2010/main" val="3260970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r>
              <a:rPr lang="cs-CZ" dirty="0"/>
              <a:t/>
            </a:r>
            <a:br>
              <a:rPr lang="cs-CZ" dirty="0"/>
            </a:br>
            <a:endParaRPr lang="cs-CZ" dirty="0"/>
          </a:p>
        </p:txBody>
      </p:sp>
      <p:sp>
        <p:nvSpPr>
          <p:cNvPr id="3" name="Zástupný symbol pro obsah 2"/>
          <p:cNvSpPr>
            <a:spLocks noGrp="1"/>
          </p:cNvSpPr>
          <p:nvPr>
            <p:ph sz="quarter" idx="1"/>
          </p:nvPr>
        </p:nvSpPr>
        <p:spPr>
          <a:xfrm>
            <a:off x="179512" y="1196752"/>
            <a:ext cx="8568952" cy="5277200"/>
          </a:xfrm>
        </p:spPr>
        <p:txBody>
          <a:bodyPr>
            <a:normAutofit fontScale="92500" lnSpcReduction="10000"/>
          </a:bodyPr>
          <a:lstStyle/>
          <a:p>
            <a:pPr marL="0" indent="0">
              <a:buNone/>
            </a:pPr>
            <a:r>
              <a:rPr lang="en-US" dirty="0"/>
              <a:t>Currently, a large body of research exists on responses to cyber aggression (Livingstone, Haddon, </a:t>
            </a:r>
            <a:r>
              <a:rPr lang="en-US" dirty="0" err="1"/>
              <a:t>Görzig</a:t>
            </a:r>
            <a:r>
              <a:rPr lang="en-US" dirty="0"/>
              <a:t>, &amp; </a:t>
            </a:r>
            <a:r>
              <a:rPr lang="en-US" dirty="0" err="1"/>
              <a:t>Ólafsson</a:t>
            </a:r>
            <a:r>
              <a:rPr lang="en-US" dirty="0"/>
              <a:t>, 2011; Ortega, </a:t>
            </a:r>
            <a:r>
              <a:rPr lang="en-US" dirty="0" err="1"/>
              <a:t>Mora-Merchán</a:t>
            </a:r>
            <a:r>
              <a:rPr lang="en-US" dirty="0"/>
              <a:t>, </a:t>
            </a:r>
            <a:r>
              <a:rPr lang="en-US" dirty="0" err="1"/>
              <a:t>Calmaestra</a:t>
            </a:r>
            <a:r>
              <a:rPr lang="en-US" dirty="0"/>
              <a:t>, &amp; Vega, 2009; </a:t>
            </a:r>
            <a:r>
              <a:rPr lang="en-US" dirty="0" err="1"/>
              <a:t>Perren</a:t>
            </a:r>
            <a:r>
              <a:rPr lang="en-US" dirty="0"/>
              <a:t> et al., 2012; </a:t>
            </a:r>
            <a:r>
              <a:rPr lang="en-US" dirty="0" err="1"/>
              <a:t>Walrave</a:t>
            </a:r>
            <a:r>
              <a:rPr lang="en-US" dirty="0"/>
              <a:t> &amp; </a:t>
            </a:r>
            <a:r>
              <a:rPr lang="en-US" dirty="0" err="1"/>
              <a:t>Heirman</a:t>
            </a:r>
            <a:r>
              <a:rPr lang="en-US" dirty="0"/>
              <a:t>, 2011; </a:t>
            </a:r>
            <a:r>
              <a:rPr lang="en-US" dirty="0" err="1"/>
              <a:t>Wolak</a:t>
            </a:r>
            <a:r>
              <a:rPr lang="en-US" dirty="0"/>
              <a:t>, Mitchell, &amp; </a:t>
            </a:r>
            <a:r>
              <a:rPr lang="en-US" dirty="0" err="1"/>
              <a:t>Finkelhor</a:t>
            </a:r>
            <a:r>
              <a:rPr lang="en-US" dirty="0"/>
              <a:t>, 2007). </a:t>
            </a:r>
            <a:r>
              <a:rPr lang="en-US" dirty="0" smtClean="0"/>
              <a:t>And </a:t>
            </a:r>
            <a:r>
              <a:rPr lang="en-US" dirty="0"/>
              <a:t>yet, despite the attention this topic has received, few studies have been published focusing on the specific strategies children take to overcome the negative emotions that result from incidents of cyber aggression. Moreover, little is known about the effectiveness of the children’s responses to cyberbullying. </a:t>
            </a:r>
            <a:r>
              <a:rPr lang="en-US" dirty="0">
                <a:solidFill>
                  <a:srgbClr val="0070C0"/>
                </a:solidFill>
              </a:rPr>
              <a:t>This study thus aims to contribute to knowledge in this area by examining cyberbullying coping strategies in detail. We investigate not only how frequently different strategies were applied, but also which strategies, if any, can buffer negative feelings and stop cyberbullying. These questions will be addressed in relation to the extent of harm caused by cyber aggression, a factor that may influence the choice of coping strategies and their effectiveness</a:t>
            </a:r>
            <a:r>
              <a:rPr lang="en-US" dirty="0"/>
              <a:t>. </a:t>
            </a:r>
            <a:endParaRPr lang="cs-CZ" dirty="0" smtClean="0">
              <a:solidFill>
                <a:srgbClr val="0070C0"/>
              </a:solidFill>
            </a:endParaRPr>
          </a:p>
          <a:p>
            <a:pPr marL="0" indent="0">
              <a:buNone/>
            </a:pPr>
            <a:endParaRPr lang="cs-CZ" dirty="0"/>
          </a:p>
          <a:p>
            <a:endParaRPr lang="cs-CZ" dirty="0"/>
          </a:p>
        </p:txBody>
      </p:sp>
      <p:sp>
        <p:nvSpPr>
          <p:cNvPr id="5" name="Zaoblený obdélníkový bublinový popisek 4"/>
          <p:cNvSpPr/>
          <p:nvPr/>
        </p:nvSpPr>
        <p:spPr>
          <a:xfrm>
            <a:off x="484538" y="1196752"/>
            <a:ext cx="4824536" cy="2016224"/>
          </a:xfrm>
          <a:prstGeom prst="wedgeRoundRectCallout">
            <a:avLst>
              <a:gd name="adj1" fmla="val 89001"/>
              <a:gd name="adj2" fmla="val 807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Na to se zaměřujeme, konkrétně takto</a:t>
            </a:r>
            <a:endParaRPr lang="cs-CZ" sz="3200"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48</a:t>
            </a:fld>
            <a:endParaRPr lang="cs-CZ"/>
          </a:p>
        </p:txBody>
      </p:sp>
    </p:spTree>
    <p:extLst>
      <p:ext uri="{BB962C8B-B14F-4D97-AF65-F5344CB8AC3E}">
        <p14:creationId xmlns:p14="http://schemas.microsoft.com/office/powerpoint/2010/main" val="1928082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 </a:t>
            </a:r>
            <a:r>
              <a:rPr lang="en-US" dirty="0"/>
              <a:t>Effectiveness of coping strategies for victims of cyberbullying</a:t>
            </a:r>
            <a:r>
              <a:rPr lang="cs-CZ" dirty="0"/>
              <a:t/>
            </a:r>
            <a:br>
              <a:rPr lang="cs-CZ" dirty="0"/>
            </a:br>
            <a:endParaRPr lang="cs-CZ" dirty="0"/>
          </a:p>
        </p:txBody>
      </p:sp>
      <p:sp>
        <p:nvSpPr>
          <p:cNvPr id="3" name="Zástupný symbol pro obsah 2"/>
          <p:cNvSpPr>
            <a:spLocks noGrp="1"/>
          </p:cNvSpPr>
          <p:nvPr>
            <p:ph sz="quarter" idx="1"/>
          </p:nvPr>
        </p:nvSpPr>
        <p:spPr>
          <a:xfrm>
            <a:off x="179512" y="1196752"/>
            <a:ext cx="8568952" cy="5277200"/>
          </a:xfrm>
        </p:spPr>
        <p:txBody>
          <a:bodyPr>
            <a:normAutofit/>
          </a:bodyPr>
          <a:lstStyle/>
          <a:p>
            <a:pPr marL="0" indent="0">
              <a:buNone/>
            </a:pPr>
            <a:endParaRPr lang="cs-CZ" dirty="0" smtClean="0"/>
          </a:p>
          <a:p>
            <a:pPr marL="0" indent="0">
              <a:buNone/>
            </a:pPr>
            <a:r>
              <a:rPr lang="en-US" dirty="0" smtClean="0"/>
              <a:t>Parents, teachers, and other professionals who work with children need to equip themselves with knowledge about children's reactions and the coping strategies they choose to apply in order to deal with this harmful phenomenon. </a:t>
            </a:r>
            <a:endParaRPr lang="cs-CZ" dirty="0" smtClean="0"/>
          </a:p>
          <a:p>
            <a:endParaRPr lang="cs-CZ" dirty="0"/>
          </a:p>
        </p:txBody>
      </p:sp>
      <p:sp>
        <p:nvSpPr>
          <p:cNvPr id="5" name="Zaoblený obdélníkový bublinový popisek 4"/>
          <p:cNvSpPr/>
          <p:nvPr/>
        </p:nvSpPr>
        <p:spPr>
          <a:xfrm>
            <a:off x="3203848" y="3866454"/>
            <a:ext cx="5544616" cy="2664296"/>
          </a:xfrm>
          <a:prstGeom prst="wedgeRoundRectCallout">
            <a:avLst>
              <a:gd name="adj1" fmla="val -78189"/>
              <a:gd name="adj2" fmla="val -726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t>A je to důležité nejen pro nás</a:t>
            </a:r>
            <a:r>
              <a:rPr lang="cs-CZ" sz="3200" dirty="0" smtClean="0">
                <a:sym typeface="Wingdings" panose="05000000000000000000" pitchFamily="2" charset="2"/>
              </a:rPr>
              <a:t></a:t>
            </a:r>
            <a:endParaRPr lang="cs-CZ" sz="3200"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49</a:t>
            </a:fld>
            <a:endParaRPr lang="cs-CZ"/>
          </a:p>
        </p:txBody>
      </p:sp>
    </p:spTree>
    <p:extLst>
      <p:ext uri="{BB962C8B-B14F-4D97-AF65-F5344CB8AC3E}">
        <p14:creationId xmlns:p14="http://schemas.microsoft.com/office/powerpoint/2010/main" val="4122939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článků </a:t>
            </a:r>
            <a:r>
              <a:rPr lang="cs-CZ" dirty="0"/>
              <a:t>(dle APA)</a:t>
            </a:r>
            <a:endParaRPr lang="en-US" dirty="0"/>
          </a:p>
        </p:txBody>
      </p:sp>
      <p:sp>
        <p:nvSpPr>
          <p:cNvPr id="3" name="Zástupný symbol pro obsah 2"/>
          <p:cNvSpPr>
            <a:spLocks noGrp="1"/>
          </p:cNvSpPr>
          <p:nvPr>
            <p:ph sz="quarter" idx="1"/>
          </p:nvPr>
        </p:nvSpPr>
        <p:spPr/>
        <p:txBody>
          <a:bodyPr/>
          <a:lstStyle/>
          <a:p>
            <a:r>
              <a:rPr lang="cs-CZ" b="1" dirty="0" smtClean="0"/>
              <a:t>Teoretické studie</a:t>
            </a:r>
          </a:p>
          <a:p>
            <a:r>
              <a:rPr lang="cs-CZ" dirty="0"/>
              <a:t>Rozvíjíme (či kritizujeme) dosavadní teorii nebo představujeme </a:t>
            </a:r>
            <a:r>
              <a:rPr lang="cs-CZ" dirty="0" smtClean="0"/>
              <a:t>novou</a:t>
            </a:r>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a:t>
            </a:fld>
            <a:endParaRPr lang="cs-CZ"/>
          </a:p>
        </p:txBody>
      </p:sp>
    </p:spTree>
    <p:extLst>
      <p:ext uri="{BB962C8B-B14F-4D97-AF65-F5344CB8AC3E}">
        <p14:creationId xmlns:p14="http://schemas.microsoft.com/office/powerpoint/2010/main" val="2789607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r>
              <a:rPr lang="cs-CZ" u="sng" dirty="0"/>
              <a:t>Nepatří</a:t>
            </a:r>
            <a:r>
              <a:rPr lang="cs-CZ" dirty="0"/>
              <a:t> tam věci, které se přímo nevztahují k problému </a:t>
            </a:r>
          </a:p>
          <a:p>
            <a:pPr lvl="1"/>
            <a:r>
              <a:rPr lang="cs-CZ" dirty="0"/>
              <a:t>Někdy snaha prezentovat co nejvíce </a:t>
            </a:r>
            <a:endParaRPr lang="cs-CZ" dirty="0" smtClean="0"/>
          </a:p>
          <a:p>
            <a:pPr lvl="1"/>
            <a:r>
              <a:rPr lang="cs-CZ" dirty="0" smtClean="0"/>
              <a:t>Neodbočujme</a:t>
            </a:r>
            <a:endParaRPr lang="cs-CZ" dirty="0"/>
          </a:p>
          <a:p>
            <a:pPr lvl="1"/>
            <a:endParaRPr lang="cs-CZ" dirty="0"/>
          </a:p>
          <a:p>
            <a:r>
              <a:rPr lang="cs-CZ" dirty="0"/>
              <a:t>Nepředstavujete problém jako takový, ale jen jeho část!</a:t>
            </a:r>
          </a:p>
          <a:p>
            <a:endParaRPr lang="cs-CZ" dirty="0"/>
          </a:p>
          <a:p>
            <a:endParaRPr lang="cs-CZ" dirty="0" smtClean="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50</a:t>
            </a:fld>
            <a:endParaRPr lang="cs-CZ"/>
          </a:p>
        </p:txBody>
      </p:sp>
    </p:spTree>
    <p:extLst>
      <p:ext uri="{BB962C8B-B14F-4D97-AF65-F5344CB8AC3E}">
        <p14:creationId xmlns:p14="http://schemas.microsoft.com/office/powerpoint/2010/main" val="456577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pPr marL="0" indent="0">
              <a:buNone/>
            </a:pPr>
            <a:r>
              <a:rPr lang="en-US" dirty="0"/>
              <a:t>Recently, academic as well as public concern has been drawn to cyberbullying, a new form of bullying that has appeared with the spread of electronic communication technologies. </a:t>
            </a:r>
            <a:endParaRPr lang="cs-CZ" dirty="0"/>
          </a:p>
          <a:p>
            <a:pPr marL="0" indent="0">
              <a:buNone/>
            </a:pPr>
            <a:endParaRPr lang="cs-CZ" dirty="0"/>
          </a:p>
          <a:p>
            <a:pPr marL="0" indent="0">
              <a:buNone/>
            </a:pPr>
            <a:r>
              <a:rPr lang="cs-CZ" dirty="0" err="1"/>
              <a:t>Cyberbullying</a:t>
            </a:r>
            <a:r>
              <a:rPr lang="cs-CZ" dirty="0"/>
              <a:t> </a:t>
            </a:r>
            <a:r>
              <a:rPr lang="cs-CZ" dirty="0" err="1"/>
              <a:t>is</a:t>
            </a:r>
            <a:r>
              <a:rPr lang="cs-CZ" dirty="0"/>
              <a:t> </a:t>
            </a:r>
            <a:r>
              <a:rPr lang="cs-CZ" dirty="0" err="1"/>
              <a:t>one</a:t>
            </a:r>
            <a:r>
              <a:rPr lang="cs-CZ" dirty="0"/>
              <a:t> </a:t>
            </a:r>
            <a:r>
              <a:rPr lang="cs-CZ" dirty="0" err="1"/>
              <a:t>of</a:t>
            </a:r>
            <a:r>
              <a:rPr lang="cs-CZ" dirty="0"/>
              <a:t> </a:t>
            </a:r>
            <a:r>
              <a:rPr lang="cs-CZ" dirty="0" err="1"/>
              <a:t>topics</a:t>
            </a:r>
            <a:r>
              <a:rPr lang="cs-CZ" dirty="0"/>
              <a:t> </a:t>
            </a:r>
            <a:r>
              <a:rPr lang="cs-CZ" dirty="0" err="1"/>
              <a:t>researched</a:t>
            </a:r>
            <a:r>
              <a:rPr lang="cs-CZ" dirty="0"/>
              <a:t> in </a:t>
            </a:r>
            <a:r>
              <a:rPr lang="cs-CZ" dirty="0" err="1"/>
              <a:t>relaton</a:t>
            </a:r>
            <a:r>
              <a:rPr lang="cs-CZ" dirty="0"/>
              <a:t> to adolescent </a:t>
            </a:r>
            <a:r>
              <a:rPr lang="cs-CZ" dirty="0" smtClean="0"/>
              <a:t>internet </a:t>
            </a:r>
            <a:r>
              <a:rPr lang="cs-CZ" dirty="0"/>
              <a:t>use. </a:t>
            </a:r>
            <a:r>
              <a:rPr lang="cs-CZ" b="1" dirty="0" err="1">
                <a:solidFill>
                  <a:srgbClr val="0070C0"/>
                </a:solidFill>
              </a:rPr>
              <a:t>Among</a:t>
            </a:r>
            <a:r>
              <a:rPr lang="cs-CZ" b="1" dirty="0">
                <a:solidFill>
                  <a:srgbClr val="0070C0"/>
                </a:solidFill>
              </a:rPr>
              <a:t> </a:t>
            </a:r>
            <a:r>
              <a:rPr lang="cs-CZ" b="1" dirty="0" err="1">
                <a:solidFill>
                  <a:srgbClr val="0070C0"/>
                </a:solidFill>
              </a:rPr>
              <a:t>others</a:t>
            </a:r>
            <a:r>
              <a:rPr lang="cs-CZ" b="1" dirty="0">
                <a:solidFill>
                  <a:srgbClr val="0070C0"/>
                </a:solidFill>
              </a:rPr>
              <a:t> </a:t>
            </a:r>
            <a:r>
              <a:rPr lang="cs-CZ" b="1" dirty="0" err="1">
                <a:solidFill>
                  <a:srgbClr val="0070C0"/>
                </a:solidFill>
              </a:rPr>
              <a:t>belong</a:t>
            </a:r>
            <a:r>
              <a:rPr lang="cs-CZ" b="1" dirty="0">
                <a:solidFill>
                  <a:srgbClr val="0070C0"/>
                </a:solidFill>
              </a:rPr>
              <a:t> </a:t>
            </a:r>
            <a:r>
              <a:rPr lang="cs-CZ" b="1" dirty="0" err="1">
                <a:solidFill>
                  <a:srgbClr val="0070C0"/>
                </a:solidFill>
              </a:rPr>
              <a:t>e.g</a:t>
            </a:r>
            <a:r>
              <a:rPr lang="cs-CZ" b="1" dirty="0">
                <a:solidFill>
                  <a:srgbClr val="0070C0"/>
                </a:solidFill>
              </a:rPr>
              <a:t>. meeting </a:t>
            </a:r>
            <a:r>
              <a:rPr lang="cs-CZ" b="1" dirty="0" err="1">
                <a:solidFill>
                  <a:srgbClr val="0070C0"/>
                </a:solidFill>
              </a:rPr>
              <a:t>strangers</a:t>
            </a:r>
            <a:r>
              <a:rPr lang="cs-CZ" b="1" dirty="0">
                <a:solidFill>
                  <a:srgbClr val="0070C0"/>
                </a:solidFill>
              </a:rPr>
              <a:t> (</a:t>
            </a:r>
            <a:r>
              <a:rPr lang="cs-CZ" b="1" dirty="0" err="1">
                <a:solidFill>
                  <a:srgbClr val="0070C0"/>
                </a:solidFill>
              </a:rPr>
              <a:t>i.e</a:t>
            </a:r>
            <a:r>
              <a:rPr lang="cs-CZ" b="1" dirty="0">
                <a:solidFill>
                  <a:srgbClr val="0070C0"/>
                </a:solidFill>
              </a:rPr>
              <a:t>. meeting </a:t>
            </a:r>
            <a:r>
              <a:rPr lang="cs-CZ" b="1" dirty="0" err="1">
                <a:solidFill>
                  <a:srgbClr val="0070C0"/>
                </a:solidFill>
              </a:rPr>
              <a:t>with</a:t>
            </a:r>
            <a:r>
              <a:rPr lang="cs-CZ" b="1" dirty="0">
                <a:solidFill>
                  <a:srgbClr val="0070C0"/>
                </a:solidFill>
              </a:rPr>
              <a:t> </a:t>
            </a:r>
            <a:r>
              <a:rPr lang="cs-CZ" b="1" dirty="0" err="1">
                <a:solidFill>
                  <a:srgbClr val="0070C0"/>
                </a:solidFill>
              </a:rPr>
              <a:t>people</a:t>
            </a:r>
            <a:r>
              <a:rPr lang="cs-CZ" b="1" dirty="0">
                <a:solidFill>
                  <a:srgbClr val="0070C0"/>
                </a:solidFill>
              </a:rPr>
              <a:t> </a:t>
            </a:r>
            <a:r>
              <a:rPr lang="cs-CZ" b="1" dirty="0" err="1">
                <a:solidFill>
                  <a:srgbClr val="0070C0"/>
                </a:solidFill>
              </a:rPr>
              <a:t>we</a:t>
            </a:r>
            <a:r>
              <a:rPr lang="cs-CZ" b="1" dirty="0">
                <a:solidFill>
                  <a:srgbClr val="0070C0"/>
                </a:solidFill>
              </a:rPr>
              <a:t> </a:t>
            </a:r>
            <a:r>
              <a:rPr lang="cs-CZ" b="1" dirty="0" err="1">
                <a:solidFill>
                  <a:srgbClr val="0070C0"/>
                </a:solidFill>
              </a:rPr>
              <a:t>did</a:t>
            </a:r>
            <a:r>
              <a:rPr lang="cs-CZ" b="1" dirty="0">
                <a:solidFill>
                  <a:srgbClr val="0070C0"/>
                </a:solidFill>
              </a:rPr>
              <a:t> not </a:t>
            </a:r>
            <a:r>
              <a:rPr lang="cs-CZ" b="1" dirty="0" err="1">
                <a:solidFill>
                  <a:srgbClr val="0070C0"/>
                </a:solidFill>
              </a:rPr>
              <a:t>know</a:t>
            </a:r>
            <a:r>
              <a:rPr lang="cs-CZ" b="1" dirty="0">
                <a:solidFill>
                  <a:srgbClr val="0070C0"/>
                </a:solidFill>
              </a:rPr>
              <a:t> </a:t>
            </a:r>
            <a:r>
              <a:rPr lang="cs-CZ" b="1" dirty="0" err="1">
                <a:solidFill>
                  <a:srgbClr val="0070C0"/>
                </a:solidFill>
              </a:rPr>
              <a:t>before</a:t>
            </a:r>
            <a:r>
              <a:rPr lang="cs-CZ" b="1" dirty="0">
                <a:solidFill>
                  <a:srgbClr val="0070C0"/>
                </a:solidFill>
              </a:rPr>
              <a:t>)…</a:t>
            </a:r>
          </a:p>
          <a:p>
            <a:pPr lvl="1"/>
            <a:endParaRPr lang="cs-CZ" dirty="0"/>
          </a:p>
          <a:p>
            <a:endParaRPr lang="cs-CZ" dirty="0" smtClean="0"/>
          </a:p>
          <a:p>
            <a:pPr marL="0" indent="0">
              <a:buNone/>
            </a:pPr>
            <a:endParaRPr lang="cs-CZ" dirty="0" smtClean="0"/>
          </a:p>
          <a:p>
            <a:endParaRPr lang="cs-CZ" dirty="0"/>
          </a:p>
        </p:txBody>
      </p:sp>
      <p:sp>
        <p:nvSpPr>
          <p:cNvPr id="4" name="Obdélníkový bublinový popisek 3"/>
          <p:cNvSpPr/>
          <p:nvPr/>
        </p:nvSpPr>
        <p:spPr>
          <a:xfrm>
            <a:off x="5148064" y="5157192"/>
            <a:ext cx="3168352" cy="1620760"/>
          </a:xfrm>
          <a:prstGeom prst="wedgeRectCallout">
            <a:avLst>
              <a:gd name="adj1" fmla="val -71483"/>
              <a:gd name="adj2" fmla="val -59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Toto by pro článek bylo zbytečné</a:t>
            </a:r>
            <a:endParaRPr lang="cs-CZ" sz="2800" dirty="0"/>
          </a:p>
        </p:txBody>
      </p:sp>
      <p:sp>
        <p:nvSpPr>
          <p:cNvPr id="5" name="Zástupný symbol pro číslo snímku 4"/>
          <p:cNvSpPr>
            <a:spLocks noGrp="1"/>
          </p:cNvSpPr>
          <p:nvPr>
            <p:ph type="sldNum" sz="quarter" idx="15"/>
          </p:nvPr>
        </p:nvSpPr>
        <p:spPr/>
        <p:txBody>
          <a:bodyPr/>
          <a:lstStyle/>
          <a:p>
            <a:fld id="{D33010F4-76B6-4C2C-87CB-329D6638B220}" type="slidenum">
              <a:rPr lang="cs-CZ" smtClean="0"/>
              <a:pPr/>
              <a:t>51</a:t>
            </a:fld>
            <a:endParaRPr lang="cs-CZ"/>
          </a:p>
        </p:txBody>
      </p:sp>
    </p:spTree>
    <p:extLst>
      <p:ext uri="{BB962C8B-B14F-4D97-AF65-F5344CB8AC3E}">
        <p14:creationId xmlns:p14="http://schemas.microsoft.com/office/powerpoint/2010/main" val="850565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pPr marL="0" indent="0">
              <a:buNone/>
            </a:pPr>
            <a:r>
              <a:rPr lang="cs-CZ" dirty="0" smtClean="0"/>
              <a:t>Mějme </a:t>
            </a:r>
            <a:r>
              <a:rPr lang="cs-CZ" dirty="0"/>
              <a:t>na paměti, že teorii  budou </a:t>
            </a:r>
          </a:p>
          <a:p>
            <a:r>
              <a:rPr lang="cs-CZ" dirty="0"/>
              <a:t>číst lidé z oboru – není třeba říkat triviality</a:t>
            </a:r>
          </a:p>
          <a:p>
            <a:r>
              <a:rPr lang="cs-CZ" dirty="0"/>
              <a:t>ale neznalí problematiky, na niž se </a:t>
            </a:r>
            <a:r>
              <a:rPr lang="cs-CZ" dirty="0" smtClean="0"/>
              <a:t>zaměřujeme </a:t>
            </a:r>
          </a:p>
          <a:p>
            <a:endParaRPr lang="cs-CZ" dirty="0"/>
          </a:p>
          <a:p>
            <a:pPr marL="0" indent="0">
              <a:buNone/>
            </a:pPr>
            <a:r>
              <a:rPr lang="cs-CZ" dirty="0" smtClean="0"/>
              <a:t>I pro kolegy je potřeba </a:t>
            </a:r>
            <a:r>
              <a:rPr lang="cs-CZ" dirty="0"/>
              <a:t>shrnout a definovat  základní </a:t>
            </a:r>
            <a:r>
              <a:rPr lang="cs-CZ" dirty="0" smtClean="0"/>
              <a:t>poznatky, které ústí v otázku </a:t>
            </a:r>
            <a:endParaRPr lang="cs-CZ" dirty="0"/>
          </a:p>
          <a:p>
            <a:endParaRPr lang="cs-CZ" dirty="0" smtClean="0"/>
          </a:p>
          <a:p>
            <a:pPr marL="0" indent="0">
              <a:buNone/>
            </a:pPr>
            <a:r>
              <a:rPr lang="cs-CZ" dirty="0"/>
              <a:t>P</a:t>
            </a:r>
            <a:r>
              <a:rPr lang="cs-CZ" dirty="0" smtClean="0"/>
              <a:t>okud </a:t>
            </a:r>
            <a:r>
              <a:rPr lang="cs-CZ" dirty="0"/>
              <a:t>kolega/kolegyně ze stejného oboru čte text a něco není jasné, je potřeba na tom </a:t>
            </a:r>
            <a:r>
              <a:rPr lang="cs-CZ" dirty="0" smtClean="0"/>
              <a:t>zapracovat</a:t>
            </a:r>
          </a:p>
          <a:p>
            <a:pPr lvl="1"/>
            <a:endParaRPr lang="cs-CZ" dirty="0"/>
          </a:p>
          <a:p>
            <a:r>
              <a:rPr lang="cs-CZ" dirty="0"/>
              <a:t>Pozor na „samozřejmosti“ – jsou silně subjektivní!</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52</a:t>
            </a:fld>
            <a:endParaRPr lang="cs-CZ"/>
          </a:p>
        </p:txBody>
      </p:sp>
    </p:spTree>
    <p:extLst>
      <p:ext uri="{BB962C8B-B14F-4D97-AF65-F5344CB8AC3E}">
        <p14:creationId xmlns:p14="http://schemas.microsoft.com/office/powerpoint/2010/main" val="2322436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0"/>
            <a:ext cx="7467600" cy="6473952"/>
          </a:xfrm>
        </p:spPr>
        <p:txBody>
          <a:bodyPr>
            <a:normAutofit/>
          </a:bodyPr>
          <a:lstStyle/>
          <a:p>
            <a:pPr marL="0" indent="0">
              <a:buNone/>
            </a:pPr>
            <a:r>
              <a:rPr lang="cs-CZ" dirty="0"/>
              <a:t>…</a:t>
            </a:r>
            <a:r>
              <a:rPr lang="cs-CZ" dirty="0" err="1"/>
              <a:t>cyberbullying</a:t>
            </a:r>
            <a:r>
              <a:rPr lang="cs-CZ" dirty="0"/>
              <a:t> </a:t>
            </a:r>
            <a:r>
              <a:rPr lang="cs-CZ" dirty="0" err="1"/>
              <a:t>can</a:t>
            </a:r>
            <a:r>
              <a:rPr lang="cs-CZ" dirty="0"/>
              <a:t> </a:t>
            </a:r>
            <a:r>
              <a:rPr lang="cs-CZ" dirty="0" err="1"/>
              <a:t>constitute</a:t>
            </a:r>
            <a:r>
              <a:rPr lang="cs-CZ" dirty="0"/>
              <a:t> severe </a:t>
            </a:r>
            <a:r>
              <a:rPr lang="cs-CZ" dirty="0" err="1"/>
              <a:t>harm</a:t>
            </a:r>
            <a:r>
              <a:rPr lang="cs-CZ" dirty="0"/>
              <a:t> and </a:t>
            </a:r>
            <a:r>
              <a:rPr lang="cs-CZ" dirty="0" err="1"/>
              <a:t>lead</a:t>
            </a:r>
            <a:r>
              <a:rPr lang="cs-CZ" dirty="0"/>
              <a:t> to </a:t>
            </a:r>
            <a:r>
              <a:rPr lang="cs-CZ" dirty="0" err="1"/>
              <a:t>serious</a:t>
            </a:r>
            <a:r>
              <a:rPr lang="cs-CZ" dirty="0"/>
              <a:t> </a:t>
            </a:r>
            <a:r>
              <a:rPr lang="cs-CZ" dirty="0" err="1"/>
              <a:t>psychological</a:t>
            </a:r>
            <a:r>
              <a:rPr lang="cs-CZ" dirty="0"/>
              <a:t> </a:t>
            </a:r>
            <a:r>
              <a:rPr lang="cs-CZ" dirty="0" err="1"/>
              <a:t>impairment</a:t>
            </a:r>
            <a:r>
              <a:rPr lang="cs-CZ" dirty="0"/>
              <a:t> in </a:t>
            </a:r>
            <a:r>
              <a:rPr lang="cs-CZ" dirty="0" err="1"/>
              <a:t>victims</a:t>
            </a:r>
            <a:r>
              <a:rPr lang="cs-CZ" dirty="0"/>
              <a:t> (</a:t>
            </a:r>
            <a:r>
              <a:rPr lang="cs-CZ" dirty="0" err="1"/>
              <a:t>Machmutow</a:t>
            </a:r>
            <a:r>
              <a:rPr lang="cs-CZ" dirty="0"/>
              <a:t>, </a:t>
            </a:r>
            <a:r>
              <a:rPr lang="cs-CZ" dirty="0" err="1"/>
              <a:t>Perren</a:t>
            </a:r>
            <a:r>
              <a:rPr lang="cs-CZ" dirty="0"/>
              <a:t>, </a:t>
            </a:r>
            <a:r>
              <a:rPr lang="cs-CZ" dirty="0" err="1"/>
              <a:t>Sticca</a:t>
            </a:r>
            <a:r>
              <a:rPr lang="cs-CZ" dirty="0"/>
              <a:t>, &amp; </a:t>
            </a:r>
            <a:r>
              <a:rPr lang="cs-CZ" dirty="0" err="1"/>
              <a:t>Alsaker</a:t>
            </a:r>
            <a:r>
              <a:rPr lang="cs-CZ" dirty="0"/>
              <a:t>, 2012; </a:t>
            </a:r>
            <a:r>
              <a:rPr lang="cs-CZ" dirty="0" err="1"/>
              <a:t>Perren</a:t>
            </a:r>
            <a:r>
              <a:rPr lang="cs-CZ" dirty="0"/>
              <a:t> et al., 2010; Ševčíková, Šmahel, &amp; Otavová, 2012; </a:t>
            </a:r>
            <a:r>
              <a:rPr lang="cs-CZ" dirty="0" err="1"/>
              <a:t>Šléglová</a:t>
            </a:r>
            <a:r>
              <a:rPr lang="cs-CZ" dirty="0"/>
              <a:t> &amp; Černá, 2011) and, in </a:t>
            </a:r>
            <a:r>
              <a:rPr lang="cs-CZ" dirty="0" err="1"/>
              <a:t>the</a:t>
            </a:r>
            <a:r>
              <a:rPr lang="cs-CZ" dirty="0"/>
              <a:t> most severe </a:t>
            </a:r>
            <a:r>
              <a:rPr lang="cs-CZ" dirty="0" err="1"/>
              <a:t>cases</a:t>
            </a:r>
            <a:r>
              <a:rPr lang="cs-CZ" dirty="0"/>
              <a:t>, </a:t>
            </a:r>
            <a:r>
              <a:rPr lang="cs-CZ" dirty="0" err="1"/>
              <a:t>be</a:t>
            </a:r>
            <a:r>
              <a:rPr lang="cs-CZ" dirty="0"/>
              <a:t> a </a:t>
            </a:r>
            <a:r>
              <a:rPr lang="cs-CZ" dirty="0" err="1"/>
              <a:t>deciding</a:t>
            </a:r>
            <a:r>
              <a:rPr lang="cs-CZ" dirty="0"/>
              <a:t> </a:t>
            </a:r>
            <a:r>
              <a:rPr lang="cs-CZ" dirty="0" err="1"/>
              <a:t>factor</a:t>
            </a:r>
            <a:r>
              <a:rPr lang="cs-CZ" dirty="0"/>
              <a:t> </a:t>
            </a:r>
            <a:r>
              <a:rPr lang="cs-CZ" dirty="0" err="1"/>
              <a:t>for</a:t>
            </a:r>
            <a:r>
              <a:rPr lang="cs-CZ" dirty="0"/>
              <a:t> </a:t>
            </a:r>
            <a:r>
              <a:rPr lang="cs-CZ" dirty="0" err="1"/>
              <a:t>the</a:t>
            </a:r>
            <a:r>
              <a:rPr lang="cs-CZ" dirty="0"/>
              <a:t> </a:t>
            </a:r>
            <a:r>
              <a:rPr lang="cs-CZ" dirty="0" err="1"/>
              <a:t>onset</a:t>
            </a:r>
            <a:r>
              <a:rPr lang="cs-CZ" dirty="0"/>
              <a:t> </a:t>
            </a:r>
            <a:r>
              <a:rPr lang="cs-CZ" dirty="0" err="1"/>
              <a:t>of</a:t>
            </a:r>
            <a:r>
              <a:rPr lang="cs-CZ" dirty="0"/>
              <a:t> severe </a:t>
            </a:r>
            <a:r>
              <a:rPr lang="cs-CZ" dirty="0" err="1"/>
              <a:t>depression</a:t>
            </a:r>
            <a:r>
              <a:rPr lang="cs-CZ" dirty="0"/>
              <a:t> and </a:t>
            </a:r>
            <a:r>
              <a:rPr lang="cs-CZ" dirty="0" err="1"/>
              <a:t>suicidal</a:t>
            </a:r>
            <a:r>
              <a:rPr lang="cs-CZ" dirty="0"/>
              <a:t> </a:t>
            </a:r>
            <a:r>
              <a:rPr lang="cs-CZ" dirty="0" err="1"/>
              <a:t>behavior</a:t>
            </a:r>
            <a:r>
              <a:rPr lang="cs-CZ" dirty="0"/>
              <a:t> (</a:t>
            </a:r>
            <a:r>
              <a:rPr lang="cs-CZ" dirty="0" err="1"/>
              <a:t>Bonanno</a:t>
            </a:r>
            <a:r>
              <a:rPr lang="cs-CZ" dirty="0"/>
              <a:t> &amp; </a:t>
            </a:r>
            <a:r>
              <a:rPr lang="cs-CZ" dirty="0" err="1"/>
              <a:t>Hymel</a:t>
            </a:r>
            <a:r>
              <a:rPr lang="cs-CZ" dirty="0"/>
              <a:t>, 2013). </a:t>
            </a:r>
            <a:endParaRPr lang="cs-CZ" dirty="0" smtClean="0"/>
          </a:p>
          <a:p>
            <a:pPr marL="0" indent="0">
              <a:buNone/>
            </a:pPr>
            <a:endParaRPr lang="cs-CZ" dirty="0"/>
          </a:p>
          <a:p>
            <a:pPr marL="0" indent="0">
              <a:buNone/>
            </a:pPr>
            <a:endParaRPr lang="cs-CZ" dirty="0" smtClean="0"/>
          </a:p>
          <a:p>
            <a:pPr marL="0" indent="0">
              <a:buNone/>
            </a:pPr>
            <a:endParaRPr lang="cs-CZ" dirty="0" smtClean="0"/>
          </a:p>
          <a:p>
            <a:pPr marL="0" indent="0">
              <a:buNone/>
            </a:pPr>
            <a:r>
              <a:rPr lang="cs-CZ" dirty="0" err="1" smtClean="0">
                <a:solidFill>
                  <a:srgbClr val="0070C0"/>
                </a:solidFill>
              </a:rPr>
              <a:t>Depression</a:t>
            </a:r>
            <a:r>
              <a:rPr lang="cs-CZ" dirty="0" smtClean="0">
                <a:solidFill>
                  <a:srgbClr val="0070C0"/>
                </a:solidFill>
              </a:rPr>
              <a:t> </a:t>
            </a:r>
            <a:r>
              <a:rPr lang="cs-CZ" dirty="0" err="1" smtClean="0">
                <a:solidFill>
                  <a:srgbClr val="0070C0"/>
                </a:solidFill>
              </a:rPr>
              <a:t>is</a:t>
            </a:r>
            <a:r>
              <a:rPr lang="cs-CZ" dirty="0" smtClean="0">
                <a:solidFill>
                  <a:srgbClr val="0070C0"/>
                </a:solidFill>
              </a:rPr>
              <a:t> </a:t>
            </a:r>
            <a:r>
              <a:rPr lang="cs-CZ" dirty="0" err="1" smtClean="0">
                <a:solidFill>
                  <a:srgbClr val="0070C0"/>
                </a:solidFill>
              </a:rPr>
              <a:t>unwanted</a:t>
            </a:r>
            <a:r>
              <a:rPr lang="cs-CZ" dirty="0" smtClean="0">
                <a:solidFill>
                  <a:srgbClr val="0070C0"/>
                </a:solidFill>
              </a:rPr>
              <a:t> </a:t>
            </a:r>
            <a:r>
              <a:rPr lang="cs-CZ" dirty="0" err="1" smtClean="0">
                <a:solidFill>
                  <a:srgbClr val="0070C0"/>
                </a:solidFill>
              </a:rPr>
              <a:t>reaction</a:t>
            </a:r>
            <a:r>
              <a:rPr lang="cs-CZ" dirty="0" smtClean="0">
                <a:solidFill>
                  <a:srgbClr val="0070C0"/>
                </a:solidFill>
              </a:rPr>
              <a:t> </a:t>
            </a:r>
            <a:r>
              <a:rPr lang="cs-CZ" dirty="0" err="1" smtClean="0">
                <a:solidFill>
                  <a:srgbClr val="0070C0"/>
                </a:solidFill>
              </a:rPr>
              <a:t>because</a:t>
            </a:r>
            <a:r>
              <a:rPr lang="cs-CZ" dirty="0" smtClean="0">
                <a:solidFill>
                  <a:srgbClr val="0070C0"/>
                </a:solidFill>
              </a:rPr>
              <a:t> </a:t>
            </a:r>
            <a:r>
              <a:rPr lang="cs-CZ" dirty="0" err="1" smtClean="0">
                <a:solidFill>
                  <a:srgbClr val="0070C0"/>
                </a:solidFill>
              </a:rPr>
              <a:t>it</a:t>
            </a:r>
            <a:r>
              <a:rPr lang="cs-CZ" dirty="0" smtClean="0">
                <a:solidFill>
                  <a:srgbClr val="0070C0"/>
                </a:solidFill>
              </a:rPr>
              <a:t> </a:t>
            </a:r>
            <a:r>
              <a:rPr lang="cs-CZ" dirty="0" err="1" smtClean="0">
                <a:solidFill>
                  <a:srgbClr val="0070C0"/>
                </a:solidFill>
              </a:rPr>
              <a:t>presents</a:t>
            </a:r>
            <a:r>
              <a:rPr lang="cs-CZ" dirty="0" smtClean="0">
                <a:solidFill>
                  <a:srgbClr val="0070C0"/>
                </a:solidFill>
              </a:rPr>
              <a:t> negative </a:t>
            </a:r>
            <a:r>
              <a:rPr lang="cs-CZ" dirty="0" err="1" smtClean="0">
                <a:solidFill>
                  <a:srgbClr val="0070C0"/>
                </a:solidFill>
              </a:rPr>
              <a:t>health</a:t>
            </a:r>
            <a:r>
              <a:rPr lang="cs-CZ" dirty="0" smtClean="0">
                <a:solidFill>
                  <a:srgbClr val="0070C0"/>
                </a:solidFill>
              </a:rPr>
              <a:t> </a:t>
            </a:r>
            <a:r>
              <a:rPr lang="cs-CZ" dirty="0" err="1" smtClean="0">
                <a:solidFill>
                  <a:srgbClr val="0070C0"/>
                </a:solidFill>
              </a:rPr>
              <a:t>phenomenon</a:t>
            </a:r>
            <a:r>
              <a:rPr lang="cs-CZ" dirty="0" smtClean="0">
                <a:solidFill>
                  <a:srgbClr val="0070C0"/>
                </a:solidFill>
              </a:rPr>
              <a:t> as </a:t>
            </a:r>
            <a:r>
              <a:rPr lang="cs-CZ" dirty="0" err="1" smtClean="0">
                <a:solidFill>
                  <a:srgbClr val="0070C0"/>
                </a:solidFill>
              </a:rPr>
              <a:t>proven</a:t>
            </a:r>
            <a:r>
              <a:rPr lang="cs-CZ" dirty="0" smtClean="0">
                <a:solidFill>
                  <a:srgbClr val="0070C0"/>
                </a:solidFill>
              </a:rPr>
              <a:t> by </a:t>
            </a:r>
            <a:r>
              <a:rPr lang="cs-CZ" dirty="0" err="1" smtClean="0">
                <a:solidFill>
                  <a:srgbClr val="0070C0"/>
                </a:solidFill>
              </a:rPr>
              <a:t>Kremilek</a:t>
            </a:r>
            <a:r>
              <a:rPr lang="cs-CZ" dirty="0" smtClean="0">
                <a:solidFill>
                  <a:srgbClr val="0070C0"/>
                </a:solidFill>
              </a:rPr>
              <a:t> et al. (2014). </a:t>
            </a:r>
            <a:endParaRPr lang="cs-CZ" dirty="0">
              <a:solidFill>
                <a:srgbClr val="0070C0"/>
              </a:solidFill>
            </a:endParaRPr>
          </a:p>
          <a:p>
            <a:endParaRPr lang="cs-CZ" dirty="0"/>
          </a:p>
        </p:txBody>
      </p:sp>
      <p:sp>
        <p:nvSpPr>
          <p:cNvPr id="5" name="Obdélníkový bublinový popisek 4"/>
          <p:cNvSpPr/>
          <p:nvPr/>
        </p:nvSpPr>
        <p:spPr>
          <a:xfrm>
            <a:off x="5436096" y="5301208"/>
            <a:ext cx="3456384" cy="1355306"/>
          </a:xfrm>
          <a:prstGeom prst="wedgeRectCallout">
            <a:avLst>
              <a:gd name="adj1" fmla="val -71483"/>
              <a:gd name="adj2" fmla="val -59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Toto už by bylo zbytečné popisovat</a:t>
            </a:r>
            <a:endParaRPr lang="cs-CZ" sz="2800" dirty="0"/>
          </a:p>
        </p:txBody>
      </p:sp>
      <p:sp>
        <p:nvSpPr>
          <p:cNvPr id="7" name="Obdélníkový bublinový popisek 6"/>
          <p:cNvSpPr/>
          <p:nvPr/>
        </p:nvSpPr>
        <p:spPr>
          <a:xfrm>
            <a:off x="3779912" y="2852936"/>
            <a:ext cx="4690821" cy="1355306"/>
          </a:xfrm>
          <a:prstGeom prst="wedgeRectCallout">
            <a:avLst>
              <a:gd name="adj1" fmla="val -71483"/>
              <a:gd name="adj2" fmla="val -59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Toto slouží jako zdůvodnění nutnosti výzkumu</a:t>
            </a:r>
            <a:endParaRPr lang="cs-CZ" sz="2800" dirty="0"/>
          </a:p>
        </p:txBody>
      </p:sp>
      <p:sp>
        <p:nvSpPr>
          <p:cNvPr id="2" name="Zástupný symbol pro číslo snímku 1"/>
          <p:cNvSpPr>
            <a:spLocks noGrp="1"/>
          </p:cNvSpPr>
          <p:nvPr>
            <p:ph type="sldNum" sz="quarter" idx="15"/>
          </p:nvPr>
        </p:nvSpPr>
        <p:spPr/>
        <p:txBody>
          <a:bodyPr/>
          <a:lstStyle/>
          <a:p>
            <a:fld id="{D33010F4-76B6-4C2C-87CB-329D6638B220}" type="slidenum">
              <a:rPr lang="cs-CZ" smtClean="0"/>
              <a:pPr/>
              <a:t>53</a:t>
            </a:fld>
            <a:endParaRPr lang="cs-CZ"/>
          </a:p>
        </p:txBody>
      </p:sp>
    </p:spTree>
    <p:extLst>
      <p:ext uri="{BB962C8B-B14F-4D97-AF65-F5344CB8AC3E}">
        <p14:creationId xmlns:p14="http://schemas.microsoft.com/office/powerpoint/2010/main" val="2556968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a:t>
            </a:r>
            <a:endParaRPr lang="cs-CZ" dirty="0"/>
          </a:p>
        </p:txBody>
      </p:sp>
      <p:sp>
        <p:nvSpPr>
          <p:cNvPr id="3" name="Zástupný symbol pro obsah 2"/>
          <p:cNvSpPr>
            <a:spLocks noGrp="1"/>
          </p:cNvSpPr>
          <p:nvPr>
            <p:ph sz="quarter" idx="1"/>
          </p:nvPr>
        </p:nvSpPr>
        <p:spPr/>
        <p:txBody>
          <a:bodyPr>
            <a:normAutofit/>
          </a:bodyPr>
          <a:lstStyle/>
          <a:p>
            <a:pPr marL="0" indent="0">
              <a:buNone/>
            </a:pPr>
            <a:r>
              <a:rPr lang="cs-CZ" dirty="0" smtClean="0"/>
              <a:t>TIP</a:t>
            </a:r>
            <a:r>
              <a:rPr lang="cs-CZ" dirty="0"/>
              <a:t>: Přehledové studie či </a:t>
            </a:r>
            <a:r>
              <a:rPr lang="cs-CZ" dirty="0" err="1"/>
              <a:t>metaanalýzy</a:t>
            </a:r>
            <a:endParaRPr lang="cs-CZ" dirty="0"/>
          </a:p>
          <a:p>
            <a:r>
              <a:rPr lang="cs-CZ" dirty="0"/>
              <a:t>odkaz na podrobnější vysvětlení</a:t>
            </a:r>
          </a:p>
          <a:p>
            <a:r>
              <a:rPr lang="cs-CZ" dirty="0"/>
              <a:t>méně citovaných </a:t>
            </a:r>
            <a:r>
              <a:rPr lang="cs-CZ" dirty="0" smtClean="0"/>
              <a:t>studií </a:t>
            </a:r>
            <a:r>
              <a:rPr lang="cs-CZ" dirty="0"/>
              <a:t>v </a:t>
            </a:r>
            <a:r>
              <a:rPr lang="cs-CZ" dirty="0" smtClean="0"/>
              <a:t>textu</a:t>
            </a:r>
          </a:p>
          <a:p>
            <a:endParaRPr lang="cs-CZ" dirty="0"/>
          </a:p>
          <a:p>
            <a:pPr lvl="1"/>
            <a:endParaRPr lang="cs-CZ" dirty="0" smtClean="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54</a:t>
            </a:fld>
            <a:endParaRPr lang="cs-CZ"/>
          </a:p>
        </p:txBody>
      </p:sp>
    </p:spTree>
    <p:extLst>
      <p:ext uri="{BB962C8B-B14F-4D97-AF65-F5344CB8AC3E}">
        <p14:creationId xmlns:p14="http://schemas.microsoft.com/office/powerpoint/2010/main" val="2521352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lstStyle/>
          <a:p>
            <a:r>
              <a:rPr lang="cs-CZ" dirty="0" smtClean="0"/>
              <a:t>Detailní popis průběhu studie</a:t>
            </a:r>
          </a:p>
          <a:p>
            <a:r>
              <a:rPr lang="cs-CZ" dirty="0" smtClean="0"/>
              <a:t>Nutné všechny informace k tomu, aby </a:t>
            </a:r>
          </a:p>
          <a:p>
            <a:pPr lvl="1"/>
            <a:r>
              <a:rPr lang="cs-CZ" dirty="0" smtClean="0"/>
              <a:t>Čtenář mohl posoudit výsledky</a:t>
            </a:r>
          </a:p>
          <a:p>
            <a:pPr lvl="1"/>
            <a:r>
              <a:rPr lang="cs-CZ" dirty="0" smtClean="0"/>
              <a:t>Studie mohla být replikovaná</a:t>
            </a:r>
          </a:p>
          <a:p>
            <a:pPr lvl="1"/>
            <a:r>
              <a:rPr lang="cs-CZ" dirty="0" smtClean="0"/>
              <a:t>Bylo možné zahrnout ji do </a:t>
            </a:r>
            <a:r>
              <a:rPr lang="cs-CZ" dirty="0" err="1" smtClean="0"/>
              <a:t>metaanalýzy</a:t>
            </a:r>
            <a:endParaRPr lang="cs-CZ" dirty="0" smtClean="0"/>
          </a:p>
          <a:p>
            <a:endParaRPr lang="cs-CZ" dirty="0" smtClean="0"/>
          </a:p>
          <a:p>
            <a:r>
              <a:rPr lang="cs-CZ" dirty="0" smtClean="0"/>
              <a:t>Dělí se na části: </a:t>
            </a:r>
          </a:p>
          <a:p>
            <a:pPr lvl="1"/>
            <a:r>
              <a:rPr lang="cs-CZ" dirty="0" smtClean="0"/>
              <a:t>sample a </a:t>
            </a:r>
            <a:r>
              <a:rPr lang="cs-CZ" dirty="0" err="1" smtClean="0"/>
              <a:t>procedure</a:t>
            </a:r>
            <a:r>
              <a:rPr lang="cs-CZ" dirty="0" smtClean="0"/>
              <a:t> - výzkumný soubor a sběr dat </a:t>
            </a:r>
          </a:p>
          <a:p>
            <a:pPr lvl="1"/>
            <a:r>
              <a:rPr lang="cs-CZ" dirty="0" err="1" smtClean="0"/>
              <a:t>Measures</a:t>
            </a:r>
            <a:r>
              <a:rPr lang="cs-CZ" dirty="0" smtClean="0"/>
              <a:t> - popis měření</a:t>
            </a:r>
          </a:p>
          <a:p>
            <a:pPr lvl="1"/>
            <a:r>
              <a:rPr lang="cs-CZ" dirty="0"/>
              <a:t>n</a:t>
            </a:r>
            <a:r>
              <a:rPr lang="cs-CZ" dirty="0" smtClean="0"/>
              <a:t>ěkdy také </a:t>
            </a:r>
            <a:r>
              <a:rPr lang="cs-CZ" dirty="0" err="1"/>
              <a:t>p</a:t>
            </a:r>
            <a:r>
              <a:rPr lang="cs-CZ" dirty="0" err="1" smtClean="0"/>
              <a:t>lan</a:t>
            </a:r>
            <a:r>
              <a:rPr lang="cs-CZ" dirty="0" smtClean="0"/>
              <a:t> </a:t>
            </a:r>
            <a:r>
              <a:rPr lang="cs-CZ" dirty="0" err="1" smtClean="0"/>
              <a:t>of</a:t>
            </a:r>
            <a:r>
              <a:rPr lang="cs-CZ" dirty="0" smtClean="0"/>
              <a:t>/data </a:t>
            </a:r>
            <a:r>
              <a:rPr lang="cs-CZ" dirty="0" err="1" smtClean="0"/>
              <a:t>analysis</a:t>
            </a:r>
            <a:r>
              <a:rPr lang="cs-CZ" dirty="0" smtClean="0"/>
              <a:t> – před výsledky</a:t>
            </a:r>
          </a:p>
          <a:p>
            <a:endParaRPr lang="cs-CZ" dirty="0" smtClean="0"/>
          </a:p>
          <a:p>
            <a:endParaRPr lang="cs-CZ" dirty="0" smtClean="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55</a:t>
            </a:fld>
            <a:endParaRPr lang="cs-CZ"/>
          </a:p>
        </p:txBody>
      </p:sp>
    </p:spTree>
    <p:extLst>
      <p:ext uri="{BB962C8B-B14F-4D97-AF65-F5344CB8AC3E}">
        <p14:creationId xmlns:p14="http://schemas.microsoft.com/office/powerpoint/2010/main" val="3529504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b="1" dirty="0"/>
              <a:t>S</a:t>
            </a:r>
            <a:r>
              <a:rPr lang="cs-CZ" b="1" dirty="0" smtClean="0"/>
              <a:t>ample + data </a:t>
            </a:r>
            <a:r>
              <a:rPr lang="cs-CZ" b="1" dirty="0" err="1" smtClean="0"/>
              <a:t>collection</a:t>
            </a:r>
            <a:r>
              <a:rPr lang="cs-CZ" b="1" dirty="0" smtClean="0"/>
              <a:t> (</a:t>
            </a:r>
            <a:r>
              <a:rPr lang="cs-CZ" b="1" dirty="0" err="1" smtClean="0"/>
              <a:t>procedure</a:t>
            </a:r>
            <a:r>
              <a:rPr lang="cs-CZ" b="1" dirty="0" smtClean="0"/>
              <a:t>)</a:t>
            </a:r>
          </a:p>
          <a:p>
            <a:r>
              <a:rPr lang="cs-CZ" dirty="0" smtClean="0"/>
              <a:t>Všechny důležité informace (přestože nejsou součástí analýzy)</a:t>
            </a:r>
          </a:p>
          <a:p>
            <a:pPr marL="457200" indent="-457200">
              <a:buFont typeface="+mj-lt"/>
              <a:buAutoNum type="arabicPeriod"/>
            </a:pPr>
            <a:r>
              <a:rPr lang="cs-CZ" dirty="0" smtClean="0"/>
              <a:t>N (pozor na podskupiny) </a:t>
            </a:r>
          </a:p>
          <a:p>
            <a:pPr marL="457200" indent="-457200">
              <a:buFont typeface="+mj-lt"/>
              <a:buAutoNum type="arabicPeriod"/>
            </a:pPr>
            <a:r>
              <a:rPr lang="cs-CZ" dirty="0" smtClean="0"/>
              <a:t>Věk (M a SD)</a:t>
            </a:r>
          </a:p>
          <a:p>
            <a:pPr marL="457200" indent="-457200">
              <a:buFont typeface="+mj-lt"/>
              <a:buAutoNum type="arabicPeriod"/>
            </a:pPr>
            <a:r>
              <a:rPr lang="cs-CZ" dirty="0" smtClean="0"/>
              <a:t>Zastoupení pohlaví, etnik, SES, vzdělání, město/vesnice a cokoli dalšího…(v procentech) </a:t>
            </a:r>
          </a:p>
          <a:p>
            <a:pPr marL="457200" indent="-457200">
              <a:buFont typeface="+mj-lt"/>
              <a:buAutoNum type="arabicPeriod"/>
            </a:pPr>
            <a:r>
              <a:rPr lang="cs-CZ" dirty="0" smtClean="0"/>
              <a:t>Specifický charakter populace – nadané děti, ADHD…</a:t>
            </a:r>
          </a:p>
          <a:p>
            <a:pPr marL="457200" indent="-457200">
              <a:buFont typeface="+mj-lt"/>
              <a:buAutoNum type="arabicPeriod"/>
            </a:pPr>
            <a:r>
              <a:rPr lang="cs-CZ" dirty="0" smtClean="0"/>
              <a:t>Jestli jsou </a:t>
            </a:r>
            <a:r>
              <a:rPr lang="cs-CZ" dirty="0" err="1" smtClean="0"/>
              <a:t>podvzorky</a:t>
            </a:r>
            <a:r>
              <a:rPr lang="cs-CZ" dirty="0" smtClean="0"/>
              <a:t> a jak se liší</a:t>
            </a:r>
          </a:p>
          <a:p>
            <a:pPr marL="457200" indent="-457200">
              <a:buFont typeface="+mj-lt"/>
              <a:buAutoNum type="arabicPeriod"/>
            </a:pPr>
            <a:r>
              <a:rPr lang="cs-CZ" dirty="0" smtClean="0"/>
              <a:t>Způsob získávání vzorku: typ výběru, z jaké populace, z jakého souboru, odměny, představení studie </a:t>
            </a:r>
          </a:p>
          <a:p>
            <a:pPr marL="457200" indent="-457200">
              <a:buFont typeface="+mj-lt"/>
              <a:buAutoNum type="arabicPeriod"/>
            </a:pPr>
            <a:r>
              <a:rPr lang="cs-CZ" dirty="0" smtClean="0"/>
              <a:t>Kolik odmítlo - a jestli to nějak zkreslilo vzorek</a:t>
            </a:r>
          </a:p>
          <a:p>
            <a:pPr marL="457200" indent="-457200">
              <a:buFont typeface="+mj-lt"/>
              <a:buAutoNum type="arabicPeriod"/>
            </a:pPr>
            <a:r>
              <a:rPr lang="cs-CZ" dirty="0" smtClean="0"/>
              <a:t>Časový rámec sběru, kde byl proveden, kým, za jakých podmínek</a:t>
            </a:r>
          </a:p>
          <a:p>
            <a:pPr marL="457200" indent="-457200">
              <a:buFont typeface="+mj-lt"/>
              <a:buAutoNum type="arabicPeriod"/>
            </a:pPr>
            <a:r>
              <a:rPr lang="cs-CZ" dirty="0" smtClean="0"/>
              <a:t>Etické otázky (např. informovaný souhlas, odměna)</a:t>
            </a:r>
          </a:p>
          <a:p>
            <a:pPr marL="457200" indent="-457200">
              <a:buFont typeface="+mj-lt"/>
              <a:buAutoNum type="arabicPeriod"/>
            </a:pPr>
            <a:r>
              <a:rPr lang="cs-CZ" dirty="0" smtClean="0"/>
              <a:t>Další?</a:t>
            </a:r>
          </a:p>
          <a:p>
            <a:endParaRPr lang="cs-CZ" dirty="0" smtClean="0"/>
          </a:p>
          <a:p>
            <a:endParaRPr lang="cs-CZ" dirty="0" smtClean="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56</a:t>
            </a:fld>
            <a:endParaRPr lang="cs-CZ"/>
          </a:p>
        </p:txBody>
      </p:sp>
    </p:spTree>
    <p:extLst>
      <p:ext uri="{BB962C8B-B14F-4D97-AF65-F5344CB8AC3E}">
        <p14:creationId xmlns:p14="http://schemas.microsoft.com/office/powerpoint/2010/main" val="6093771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normAutofit lnSpcReduction="10000"/>
          </a:bodyPr>
          <a:lstStyle/>
          <a:p>
            <a:pPr marL="0" indent="0">
              <a:buNone/>
            </a:pPr>
            <a:r>
              <a:rPr lang="cs-CZ" b="1" dirty="0" err="1"/>
              <a:t>Procedure</a:t>
            </a:r>
            <a:r>
              <a:rPr lang="cs-CZ" b="1" dirty="0"/>
              <a:t> </a:t>
            </a:r>
            <a:endParaRPr lang="cs-CZ" dirty="0"/>
          </a:p>
          <a:p>
            <a:pPr marL="0" indent="0">
              <a:buNone/>
            </a:pPr>
            <a:r>
              <a:rPr lang="en-US" dirty="0"/>
              <a:t>The present study was a part of a research project that aimed to examine children's experiences with and responses to cyberbullying. In 2011 - 2012 a survey was conducted on 2,092 Czech children aged 12-18 (</a:t>
            </a:r>
            <a:r>
              <a:rPr lang="en-US" i="1" dirty="0"/>
              <a:t>M </a:t>
            </a:r>
            <a:r>
              <a:rPr lang="en-US" dirty="0"/>
              <a:t>= 15.1, </a:t>
            </a:r>
            <a:r>
              <a:rPr lang="en-US" i="1" dirty="0"/>
              <a:t>SD </a:t>
            </a:r>
            <a:r>
              <a:rPr lang="en-US" dirty="0"/>
              <a:t>= 1.86; 54.7% females) from a random sample of 34 primary and secondary schools located in the South Moravian region of the Czech Republic. Informed consent was obtained from the headmaster of every selected school. </a:t>
            </a:r>
            <a:r>
              <a:rPr lang="en-US" dirty="0">
                <a:solidFill>
                  <a:srgbClr val="0070C0"/>
                </a:solidFill>
              </a:rPr>
              <a:t>An anonymous online questionnaire was filled out in the school computer labs</a:t>
            </a:r>
            <a:r>
              <a:rPr lang="en-US" dirty="0"/>
              <a:t> in the presence of a trained administrator who could answer children’s questions and offer technical advice if needed. </a:t>
            </a: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57</a:t>
            </a:fld>
            <a:endParaRPr lang="cs-CZ"/>
          </a:p>
        </p:txBody>
      </p:sp>
    </p:spTree>
    <p:extLst>
      <p:ext uri="{BB962C8B-B14F-4D97-AF65-F5344CB8AC3E}">
        <p14:creationId xmlns:p14="http://schemas.microsoft.com/office/powerpoint/2010/main" val="2488793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lstStyle/>
          <a:p>
            <a:r>
              <a:rPr lang="cs-CZ" dirty="0" smtClean="0"/>
              <a:t>Ale nedávejte tam již zbytečné až samozřejmé informace</a:t>
            </a:r>
          </a:p>
          <a:p>
            <a:endParaRPr lang="cs-CZ" dirty="0" smtClean="0"/>
          </a:p>
          <a:p>
            <a:r>
              <a:rPr lang="en-US" dirty="0" smtClean="0"/>
              <a:t>We </a:t>
            </a:r>
            <a:r>
              <a:rPr lang="en-US" dirty="0"/>
              <a:t>lightened the burden on the participants by holding down the number of the question items to approximately 50, which is the quantity that the participant can finish an answer in around 15 minutes. </a:t>
            </a: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58</a:t>
            </a:fld>
            <a:endParaRPr lang="cs-CZ"/>
          </a:p>
        </p:txBody>
      </p:sp>
    </p:spTree>
    <p:extLst>
      <p:ext uri="{BB962C8B-B14F-4D97-AF65-F5344CB8AC3E}">
        <p14:creationId xmlns:p14="http://schemas.microsoft.com/office/powerpoint/2010/main" val="217888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normAutofit/>
          </a:bodyPr>
          <a:lstStyle/>
          <a:p>
            <a:r>
              <a:rPr lang="cs-CZ" b="1" dirty="0" err="1" smtClean="0"/>
              <a:t>Measures</a:t>
            </a:r>
            <a:r>
              <a:rPr lang="cs-CZ" dirty="0" smtClean="0"/>
              <a:t> – musí navazovat na koncepty definované v teorii</a:t>
            </a:r>
            <a:endParaRPr lang="cs-CZ" b="1" dirty="0"/>
          </a:p>
          <a:p>
            <a:endParaRPr lang="cs-CZ" dirty="0" smtClean="0"/>
          </a:p>
          <a:p>
            <a:r>
              <a:rPr lang="cs-CZ" dirty="0" smtClean="0"/>
              <a:t>V jaké byly formě – dotazník, rozhovor </a:t>
            </a:r>
          </a:p>
          <a:p>
            <a:r>
              <a:rPr lang="cs-CZ" dirty="0" smtClean="0"/>
              <a:t>Konkrétní nástroje – škály, indexy, pozorovací schémata</a:t>
            </a:r>
          </a:p>
          <a:p>
            <a:r>
              <a:rPr lang="cs-CZ" dirty="0" smtClean="0"/>
              <a:t>Jestli byla opakovaná měření, kdy a za jakých podmínek</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59</a:t>
            </a:fld>
            <a:endParaRPr lang="cs-CZ"/>
          </a:p>
        </p:txBody>
      </p:sp>
    </p:spTree>
    <p:extLst>
      <p:ext uri="{BB962C8B-B14F-4D97-AF65-F5344CB8AC3E}">
        <p14:creationId xmlns:p14="http://schemas.microsoft.com/office/powerpoint/2010/main" val="3928051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článků </a:t>
            </a:r>
            <a:r>
              <a:rPr lang="cs-CZ" dirty="0"/>
              <a:t>(dle APA)</a:t>
            </a:r>
            <a:endParaRPr lang="en-US" dirty="0"/>
          </a:p>
        </p:txBody>
      </p:sp>
      <p:sp>
        <p:nvSpPr>
          <p:cNvPr id="3" name="Zástupný symbol pro obsah 2"/>
          <p:cNvSpPr>
            <a:spLocks noGrp="1"/>
          </p:cNvSpPr>
          <p:nvPr>
            <p:ph sz="quarter" idx="1"/>
          </p:nvPr>
        </p:nvSpPr>
        <p:spPr/>
        <p:txBody>
          <a:bodyPr>
            <a:normAutofit/>
          </a:bodyPr>
          <a:lstStyle/>
          <a:p>
            <a:r>
              <a:rPr lang="cs-CZ" b="1" dirty="0" smtClean="0"/>
              <a:t>Metodologické články</a:t>
            </a:r>
          </a:p>
          <a:p>
            <a:r>
              <a:rPr lang="cs-CZ" dirty="0" smtClean="0"/>
              <a:t>Ukazují nové pří/postupy, rozvíjí/mění </a:t>
            </a:r>
            <a:r>
              <a:rPr lang="cs-CZ" dirty="0"/>
              <a:t>diskutují </a:t>
            </a:r>
            <a:r>
              <a:rPr lang="cs-CZ" dirty="0" smtClean="0"/>
              <a:t>existující</a:t>
            </a:r>
          </a:p>
          <a:p>
            <a:pPr marL="548640" lvl="2">
              <a:spcBef>
                <a:spcPts val="600"/>
              </a:spcBef>
              <a:buSzPct val="70000"/>
            </a:pPr>
            <a:r>
              <a:rPr lang="cs-CZ" dirty="0"/>
              <a:t>Např. použití SEM, zakotvené </a:t>
            </a:r>
            <a:r>
              <a:rPr lang="cs-CZ" dirty="0" smtClean="0"/>
              <a:t>teorie, </a:t>
            </a:r>
            <a:r>
              <a:rPr lang="cs-CZ" dirty="0" err="1" smtClean="0"/>
              <a:t>fieldwork</a:t>
            </a:r>
            <a:endParaRPr lang="cs-CZ" dirty="0" smtClean="0"/>
          </a:p>
          <a:p>
            <a:r>
              <a:rPr lang="cs-CZ" dirty="0" smtClean="0"/>
              <a:t>Empirická data především k demonstraci</a:t>
            </a:r>
          </a:p>
          <a:p>
            <a:endParaRPr lang="cs-CZ" dirty="0" smtClean="0"/>
          </a:p>
          <a:p>
            <a:pPr lvl="1"/>
            <a:endParaRPr lang="cs-CZ" dirty="0"/>
          </a:p>
          <a:p>
            <a:pPr marL="365760" lvl="1" indent="0">
              <a:buNone/>
            </a:pPr>
            <a:endParaRPr lang="cs-CZ" dirty="0" smtClean="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a:t>
            </a:fld>
            <a:endParaRPr lang="cs-CZ"/>
          </a:p>
        </p:txBody>
      </p:sp>
    </p:spTree>
    <p:extLst>
      <p:ext uri="{BB962C8B-B14F-4D97-AF65-F5344CB8AC3E}">
        <p14:creationId xmlns:p14="http://schemas.microsoft.com/office/powerpoint/2010/main" val="2858337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a:xfrm>
            <a:off x="467544" y="1484784"/>
            <a:ext cx="7467600" cy="5141168"/>
          </a:xfrm>
        </p:spPr>
        <p:txBody>
          <a:bodyPr>
            <a:normAutofit lnSpcReduction="10000"/>
          </a:bodyPr>
          <a:lstStyle/>
          <a:p>
            <a:r>
              <a:rPr lang="cs-CZ" u="sng" dirty="0" smtClean="0"/>
              <a:t>Kvantitativní: popis </a:t>
            </a:r>
            <a:r>
              <a:rPr lang="cs-CZ" u="sng" dirty="0"/>
              <a:t>proměnných: </a:t>
            </a:r>
          </a:p>
          <a:p>
            <a:pPr marL="457200" indent="-457200">
              <a:buFont typeface="+mj-lt"/>
              <a:buAutoNum type="arabicPeriod"/>
            </a:pPr>
            <a:r>
              <a:rPr lang="cs-CZ" dirty="0" smtClean="0"/>
              <a:t>Znění a počet položek </a:t>
            </a:r>
          </a:p>
          <a:p>
            <a:pPr marL="457200" indent="-457200">
              <a:buFont typeface="+mj-lt"/>
              <a:buAutoNum type="arabicPeriod"/>
            </a:pPr>
            <a:r>
              <a:rPr lang="cs-CZ" dirty="0" smtClean="0"/>
              <a:t>Naše/převzatá škála?</a:t>
            </a:r>
          </a:p>
          <a:p>
            <a:pPr marL="457200" indent="-457200">
              <a:buFont typeface="+mj-lt"/>
              <a:buAutoNum type="arabicPeriod"/>
            </a:pPr>
            <a:r>
              <a:rPr lang="cs-CZ" dirty="0" smtClean="0"/>
              <a:t>Jak </a:t>
            </a:r>
            <a:r>
              <a:rPr lang="cs-CZ" dirty="0"/>
              <a:t>byl škála vytvořena (průměr, sčítání, </a:t>
            </a:r>
            <a:r>
              <a:rPr lang="cs-CZ" dirty="0" err="1"/>
              <a:t>count</a:t>
            </a:r>
            <a:r>
              <a:rPr lang="cs-CZ" dirty="0"/>
              <a:t>…)</a:t>
            </a:r>
          </a:p>
          <a:p>
            <a:pPr marL="457200" indent="-457200">
              <a:buFont typeface="+mj-lt"/>
              <a:buAutoNum type="arabicPeriod"/>
            </a:pPr>
            <a:r>
              <a:rPr lang="cs-CZ" dirty="0"/>
              <a:t>Průměr, SD</a:t>
            </a:r>
          </a:p>
          <a:p>
            <a:pPr marL="457200" indent="-457200">
              <a:buFont typeface="+mj-lt"/>
              <a:buAutoNum type="arabicPeriod"/>
            </a:pPr>
            <a:r>
              <a:rPr lang="cs-CZ" dirty="0"/>
              <a:t>Kódování odpovědí – důležité pro </a:t>
            </a:r>
            <a:r>
              <a:rPr lang="cs-CZ" dirty="0" smtClean="0"/>
              <a:t>intepretaci</a:t>
            </a:r>
            <a:r>
              <a:rPr lang="cs-CZ" dirty="0"/>
              <a:t> </a:t>
            </a:r>
            <a:r>
              <a:rPr lang="cs-CZ" dirty="0" smtClean="0"/>
              <a:t>(např</a:t>
            </a:r>
            <a:r>
              <a:rPr lang="cs-CZ" dirty="0"/>
              <a:t>. Ne=0)</a:t>
            </a:r>
          </a:p>
          <a:p>
            <a:pPr marL="457200" indent="-457200">
              <a:buFont typeface="+mj-lt"/>
              <a:buAutoNum type="arabicPeriod"/>
            </a:pPr>
            <a:r>
              <a:rPr lang="cs-CZ" dirty="0"/>
              <a:t>Jaká je validita (faktorové řešení, zda převzato odjinud) a reliabilita (Alfa) </a:t>
            </a:r>
            <a:endParaRPr lang="cs-CZ" dirty="0" smtClean="0"/>
          </a:p>
          <a:p>
            <a:pPr marL="0" indent="0">
              <a:buNone/>
            </a:pPr>
            <a:r>
              <a:rPr lang="cs-CZ" u="sng" dirty="0" smtClean="0"/>
              <a:t>Kvalitativní</a:t>
            </a:r>
            <a:r>
              <a:rPr lang="cs-CZ" dirty="0" smtClean="0"/>
              <a:t>: operacionalizace konceptu, na který se zaměřujete (např. spokojenost, soukromí, </a:t>
            </a:r>
            <a:r>
              <a:rPr lang="cs-CZ" dirty="0" err="1" smtClean="0"/>
              <a:t>kyberšikana</a:t>
            </a:r>
            <a:r>
              <a:rPr lang="cs-CZ" dirty="0" smtClean="0"/>
              <a:t>), formulace otázek </a:t>
            </a:r>
          </a:p>
          <a:p>
            <a:pPr marL="0" indent="0">
              <a:buNone/>
            </a:pPr>
            <a:endParaRPr lang="cs-CZ" dirty="0" smtClean="0"/>
          </a:p>
          <a:p>
            <a:pPr marL="457200" indent="-457200">
              <a:buFont typeface="+mj-lt"/>
              <a:buAutoNum type="arabicPeriod"/>
            </a:pPr>
            <a:endParaRPr lang="cs-CZ" dirty="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60</a:t>
            </a:fld>
            <a:endParaRPr lang="cs-CZ"/>
          </a:p>
        </p:txBody>
      </p:sp>
    </p:spTree>
    <p:extLst>
      <p:ext uri="{BB962C8B-B14F-4D97-AF65-F5344CB8AC3E}">
        <p14:creationId xmlns:p14="http://schemas.microsoft.com/office/powerpoint/2010/main" val="3643549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normAutofit fontScale="92500"/>
          </a:bodyPr>
          <a:lstStyle/>
          <a:p>
            <a:pPr marL="0" indent="0">
              <a:buNone/>
            </a:pPr>
            <a:r>
              <a:rPr lang="en-US" b="1" dirty="0"/>
              <a:t>Experienced harm</a:t>
            </a:r>
            <a:r>
              <a:rPr lang="en-US" dirty="0"/>
              <a:t>. To measure harm experienced as a result of cyber aggression, respondents were asked </a:t>
            </a:r>
            <a:r>
              <a:rPr lang="en-US" dirty="0">
                <a:solidFill>
                  <a:srgbClr val="0070C0"/>
                </a:solidFill>
              </a:rPr>
              <a:t>two questions</a:t>
            </a:r>
            <a:r>
              <a:rPr lang="en-US" dirty="0"/>
              <a:t>. First, they </a:t>
            </a:r>
            <a:r>
              <a:rPr lang="en-US" dirty="0">
                <a:solidFill>
                  <a:srgbClr val="0070C0"/>
                </a:solidFill>
              </a:rPr>
              <a:t>reported on a 4-point-scale to what extent they were upset about what happened to them (</a:t>
            </a:r>
            <a:r>
              <a:rPr lang="en-US" i="1" dirty="0">
                <a:solidFill>
                  <a:srgbClr val="0070C0"/>
                </a:solidFill>
              </a:rPr>
              <a:t>Not at all, A little bit, Moderately, Very much</a:t>
            </a:r>
            <a:r>
              <a:rPr lang="en-US" dirty="0">
                <a:solidFill>
                  <a:srgbClr val="0070C0"/>
                </a:solidFill>
              </a:rPr>
              <a:t>)</a:t>
            </a:r>
            <a:r>
              <a:rPr lang="en-US" dirty="0"/>
              <a:t>. Second, using a 6-point scale (</a:t>
            </a:r>
            <a:r>
              <a:rPr lang="en-US" i="1" dirty="0"/>
              <a:t>Several minutes, Several hours, Several days, Several weeks, Several months, Longer) </a:t>
            </a:r>
            <a:r>
              <a:rPr lang="en-US" dirty="0"/>
              <a:t>they indicated how long they felt this way. </a:t>
            </a:r>
            <a:r>
              <a:rPr lang="en-US" dirty="0">
                <a:solidFill>
                  <a:srgbClr val="0070C0"/>
                </a:solidFill>
              </a:rPr>
              <a:t>Both length of the victimization and experienced harm are based on the respondent’s subjective assessment. This method was chosen primarily because it is often difficult to determine those variables accurately</a:t>
            </a:r>
            <a:r>
              <a:rPr lang="en-US" dirty="0"/>
              <a:t> (for example, if the experience consists of a photo or video uploaded online and seen by a wide audience). </a:t>
            </a: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61</a:t>
            </a:fld>
            <a:endParaRPr lang="cs-CZ"/>
          </a:p>
        </p:txBody>
      </p:sp>
    </p:spTree>
    <p:extLst>
      <p:ext uri="{BB962C8B-B14F-4D97-AF65-F5344CB8AC3E}">
        <p14:creationId xmlns:p14="http://schemas.microsoft.com/office/powerpoint/2010/main" val="17609101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
            </a:r>
            <a:r>
              <a:rPr lang="cs-CZ" dirty="0" smtClean="0"/>
              <a:t>ETODA</a:t>
            </a:r>
            <a:endParaRPr lang="cs-CZ" dirty="0"/>
          </a:p>
        </p:txBody>
      </p:sp>
      <p:sp>
        <p:nvSpPr>
          <p:cNvPr id="3" name="Zástupný symbol pro obsah 2"/>
          <p:cNvSpPr>
            <a:spLocks noGrp="1"/>
          </p:cNvSpPr>
          <p:nvPr>
            <p:ph sz="quarter" idx="1"/>
          </p:nvPr>
        </p:nvSpPr>
        <p:spPr/>
        <p:txBody>
          <a:bodyPr>
            <a:normAutofit/>
          </a:bodyPr>
          <a:lstStyle/>
          <a:p>
            <a:r>
              <a:rPr lang="cs-CZ" dirty="0" err="1" smtClean="0"/>
              <a:t>Measures</a:t>
            </a:r>
            <a:r>
              <a:rPr lang="cs-CZ" dirty="0" smtClean="0"/>
              <a:t> ale nemají být moc podrobné</a:t>
            </a:r>
          </a:p>
          <a:p>
            <a:endParaRPr lang="cs-CZ" dirty="0"/>
          </a:p>
          <a:p>
            <a:r>
              <a:rPr lang="en-US" dirty="0" smtClean="0"/>
              <a:t>In </a:t>
            </a:r>
            <a:r>
              <a:rPr lang="en-US" dirty="0"/>
              <a:t>social psychology the number of question item is comprised of 4-10 items to measure one </a:t>
            </a:r>
            <a:r>
              <a:rPr lang="en-US" dirty="0" smtClean="0"/>
              <a:t>factor</a:t>
            </a:r>
            <a:r>
              <a:rPr lang="en-US" dirty="0"/>
              <a:t>, and the set of these questions is called a psychological measurement scale.</a:t>
            </a:r>
          </a:p>
          <a:p>
            <a:endParaRPr lang="en-US" dirty="0"/>
          </a:p>
          <a:p>
            <a:endParaRPr lang="en-US" dirty="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62</a:t>
            </a:fld>
            <a:endParaRPr lang="cs-CZ"/>
          </a:p>
        </p:txBody>
      </p:sp>
    </p:spTree>
    <p:extLst>
      <p:ext uri="{BB962C8B-B14F-4D97-AF65-F5344CB8AC3E}">
        <p14:creationId xmlns:p14="http://schemas.microsoft.com/office/powerpoint/2010/main" val="21884506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 - </a:t>
            </a:r>
            <a:r>
              <a:rPr lang="cs-CZ" dirty="0" err="1" smtClean="0"/>
              <a:t>shortcuts</a:t>
            </a:r>
            <a:endParaRPr lang="cs-CZ" dirty="0"/>
          </a:p>
        </p:txBody>
      </p:sp>
      <p:sp>
        <p:nvSpPr>
          <p:cNvPr id="3" name="Zástupný symbol pro obsah 2"/>
          <p:cNvSpPr>
            <a:spLocks noGrp="1"/>
          </p:cNvSpPr>
          <p:nvPr>
            <p:ph sz="quarter" idx="1"/>
          </p:nvPr>
        </p:nvSpPr>
        <p:spPr/>
        <p:txBody>
          <a:bodyPr/>
          <a:lstStyle/>
          <a:p>
            <a:r>
              <a:rPr lang="cs-CZ" dirty="0" smtClean="0"/>
              <a:t>Pokud </a:t>
            </a:r>
            <a:r>
              <a:rPr lang="cs-CZ" dirty="0"/>
              <a:t>jsou informace o sběru či použitých měřeních </a:t>
            </a:r>
            <a:r>
              <a:rPr lang="cs-CZ" dirty="0" smtClean="0"/>
              <a:t>jinde, odkažme na ně</a:t>
            </a:r>
          </a:p>
          <a:p>
            <a:endParaRPr lang="cs-CZ" dirty="0" smtClean="0"/>
          </a:p>
          <a:p>
            <a:r>
              <a:rPr lang="cs-CZ" dirty="0" smtClean="0"/>
              <a:t>Například </a:t>
            </a:r>
            <a:r>
              <a:rPr lang="cs-CZ" dirty="0"/>
              <a:t>v jiném článku, nebo pokud jsou dostupné na internetu (EUKO II report)</a:t>
            </a:r>
          </a:p>
          <a:p>
            <a:endParaRPr lang="cs-CZ" dirty="0" smtClean="0"/>
          </a:p>
          <a:p>
            <a:r>
              <a:rPr lang="cs-CZ" dirty="0" smtClean="0"/>
              <a:t>Základ ale musí být uveden</a:t>
            </a:r>
            <a:endParaRPr lang="cs-CZ" dirty="0"/>
          </a:p>
          <a:p>
            <a:endParaRPr lang="cs-CZ" dirty="0" smtClean="0"/>
          </a:p>
          <a:p>
            <a:r>
              <a:rPr lang="cs-CZ" dirty="0" smtClean="0"/>
              <a:t>Můžete dát příklad jen dvou položek u škál</a:t>
            </a:r>
          </a:p>
          <a:p>
            <a:endParaRPr lang="cs-CZ" dirty="0"/>
          </a:p>
          <a:p>
            <a:r>
              <a:rPr lang="cs-CZ" dirty="0" smtClean="0"/>
              <a:t>Deskriptivy – v textu či tabulce</a:t>
            </a:r>
          </a:p>
          <a:p>
            <a:pPr lvl="1"/>
            <a:endParaRPr lang="cs-CZ" dirty="0"/>
          </a:p>
          <a:p>
            <a:pPr marL="365760" lvl="1" indent="0">
              <a:buNone/>
            </a:pP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63</a:t>
            </a:fld>
            <a:endParaRPr lang="cs-CZ"/>
          </a:p>
        </p:txBody>
      </p:sp>
    </p:spTree>
    <p:extLst>
      <p:ext uri="{BB962C8B-B14F-4D97-AF65-F5344CB8AC3E}">
        <p14:creationId xmlns:p14="http://schemas.microsoft.com/office/powerpoint/2010/main" val="27076310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normAutofit/>
          </a:bodyPr>
          <a:lstStyle/>
          <a:p>
            <a:r>
              <a:rPr lang="cs-CZ" dirty="0" smtClean="0"/>
              <a:t>Někdy také </a:t>
            </a:r>
            <a:r>
              <a:rPr lang="cs-CZ" dirty="0" err="1"/>
              <a:t>p</a:t>
            </a:r>
            <a:r>
              <a:rPr lang="cs-CZ" dirty="0" err="1" smtClean="0"/>
              <a:t>lan</a:t>
            </a:r>
            <a:r>
              <a:rPr lang="cs-CZ" dirty="0" smtClean="0"/>
              <a:t> </a:t>
            </a:r>
            <a:r>
              <a:rPr lang="cs-CZ" dirty="0" err="1" smtClean="0"/>
              <a:t>of</a:t>
            </a:r>
            <a:r>
              <a:rPr lang="cs-CZ" dirty="0" smtClean="0"/>
              <a:t> </a:t>
            </a:r>
            <a:r>
              <a:rPr lang="cs-CZ" dirty="0" err="1" smtClean="0"/>
              <a:t>analysis</a:t>
            </a:r>
            <a:r>
              <a:rPr lang="cs-CZ" dirty="0" smtClean="0"/>
              <a:t> – před výsledky</a:t>
            </a:r>
          </a:p>
          <a:p>
            <a:endParaRPr lang="cs-CZ" dirty="0" smtClean="0"/>
          </a:p>
          <a:p>
            <a:r>
              <a:rPr lang="cs-CZ" dirty="0" smtClean="0"/>
              <a:t>Především pokud jde o komplikovanější postup</a:t>
            </a:r>
          </a:p>
          <a:p>
            <a:endParaRPr lang="cs-CZ" dirty="0" smtClean="0"/>
          </a:p>
          <a:p>
            <a:r>
              <a:rPr lang="cs-CZ" dirty="0" smtClean="0"/>
              <a:t>Umožní čtenáři sledovat jednotlivé kroky analýzy</a:t>
            </a:r>
          </a:p>
          <a:p>
            <a:endParaRPr lang="cs-CZ" dirty="0"/>
          </a:p>
          <a:p>
            <a:r>
              <a:rPr lang="cs-CZ" dirty="0" smtClean="0"/>
              <a:t>Použitý software, </a:t>
            </a:r>
            <a:r>
              <a:rPr lang="cs-CZ" dirty="0" err="1" smtClean="0"/>
              <a:t>missing</a:t>
            </a:r>
            <a:r>
              <a:rPr lang="cs-CZ" dirty="0" smtClean="0"/>
              <a:t> data</a:t>
            </a:r>
          </a:p>
          <a:p>
            <a:endParaRPr lang="cs-CZ" dirty="0" smtClean="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64</a:t>
            </a:fld>
            <a:endParaRPr lang="cs-CZ"/>
          </a:p>
        </p:txBody>
      </p:sp>
    </p:spTree>
    <p:extLst>
      <p:ext uri="{BB962C8B-B14F-4D97-AF65-F5344CB8AC3E}">
        <p14:creationId xmlns:p14="http://schemas.microsoft.com/office/powerpoint/2010/main" val="9797826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lstStyle/>
          <a:p>
            <a:pPr marL="0" indent="0">
              <a:buNone/>
            </a:pPr>
            <a:r>
              <a:rPr lang="en-US" dirty="0"/>
              <a:t>In this study, only those respondents who reported experiencing cyberbullying as depicted above were selected (</a:t>
            </a:r>
            <a:r>
              <a:rPr lang="en-US" i="1" dirty="0"/>
              <a:t>N </a:t>
            </a:r>
            <a:r>
              <a:rPr lang="en-US" dirty="0"/>
              <a:t>= 451; 21.6% from the whole sample). We intended to distinguish the victims of cyberbullying from those who endured less severe forms of online aggression. </a:t>
            </a:r>
            <a:r>
              <a:rPr lang="en-US" dirty="0">
                <a:solidFill>
                  <a:srgbClr val="0070C0"/>
                </a:solidFill>
              </a:rPr>
              <a:t>Therefore, the first step of the analysis was to identify groups of victims on the basis of the two aforementioned criteria: a) the intensity of harm and b) the length of the attacks. Twenty-nine respondents were left out due to missing data on these variables, leaving a sample of 422 children (age </a:t>
            </a:r>
            <a:r>
              <a:rPr lang="en-US" i="1" dirty="0">
                <a:solidFill>
                  <a:srgbClr val="0070C0"/>
                </a:solidFill>
              </a:rPr>
              <a:t>M </a:t>
            </a:r>
            <a:r>
              <a:rPr lang="en-US" dirty="0">
                <a:solidFill>
                  <a:srgbClr val="0070C0"/>
                </a:solidFill>
              </a:rPr>
              <a:t>= 15.27; </a:t>
            </a:r>
            <a:r>
              <a:rPr lang="en-US" i="1" dirty="0">
                <a:solidFill>
                  <a:srgbClr val="0070C0"/>
                </a:solidFill>
              </a:rPr>
              <a:t>SD </a:t>
            </a:r>
            <a:r>
              <a:rPr lang="en-US" dirty="0">
                <a:solidFill>
                  <a:srgbClr val="0070C0"/>
                </a:solidFill>
              </a:rPr>
              <a:t>= 1.84; 68.2 % females). </a:t>
            </a:r>
            <a:endParaRPr lang="cs-CZ" dirty="0">
              <a:solidFill>
                <a:srgbClr val="0070C0"/>
              </a:solidFill>
            </a:endParaRPr>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65</a:t>
            </a:fld>
            <a:endParaRPr lang="cs-CZ"/>
          </a:p>
        </p:txBody>
      </p:sp>
    </p:spTree>
    <p:extLst>
      <p:ext uri="{BB962C8B-B14F-4D97-AF65-F5344CB8AC3E}">
        <p14:creationId xmlns:p14="http://schemas.microsoft.com/office/powerpoint/2010/main" val="23751824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Metoda</a:t>
            </a:r>
            <a:endParaRPr lang="cs-CZ" dirty="0"/>
          </a:p>
        </p:txBody>
      </p:sp>
      <p:sp>
        <p:nvSpPr>
          <p:cNvPr id="3" name="Zástupný symbol pro obsah 2"/>
          <p:cNvSpPr>
            <a:spLocks noGrp="1"/>
          </p:cNvSpPr>
          <p:nvPr>
            <p:ph sz="quarter" idx="1"/>
          </p:nvPr>
        </p:nvSpPr>
        <p:spPr/>
        <p:txBody>
          <a:bodyPr>
            <a:normAutofit lnSpcReduction="10000"/>
          </a:bodyPr>
          <a:lstStyle/>
          <a:p>
            <a:pPr marL="0" indent="0">
              <a:buNone/>
            </a:pPr>
            <a:r>
              <a:rPr lang="en-US" dirty="0"/>
              <a:t>Using </a:t>
            </a:r>
            <a:r>
              <a:rPr lang="en-US" dirty="0">
                <a:solidFill>
                  <a:srgbClr val="0070C0"/>
                </a:solidFill>
              </a:rPr>
              <a:t>chi-square tests and t-tests</a:t>
            </a:r>
            <a:r>
              <a:rPr lang="en-US" dirty="0"/>
              <a:t>, we compared the groups with regard to gender, age, and average number of coping strategies employed. Then we analyzed the frequencies of strategies a) applied, b) effective in moderating the emotional response, and c) effective in stopping the aggression. A series of chi-square tests were used to detect significant differences between the two groups; </a:t>
            </a:r>
            <a:r>
              <a:rPr lang="en-US" dirty="0">
                <a:solidFill>
                  <a:srgbClr val="0070C0"/>
                </a:solidFill>
              </a:rPr>
              <a:t>when assumptions for use of the chi-square test were not fulfilled (i.e. if one or more cells had an expected value of less than </a:t>
            </a:r>
            <a:r>
              <a:rPr lang="en-US" dirty="0" smtClean="0">
                <a:solidFill>
                  <a:srgbClr val="0070C0"/>
                </a:solidFill>
              </a:rPr>
              <a:t>five</a:t>
            </a:r>
            <a:r>
              <a:rPr lang="en-US" dirty="0">
                <a:solidFill>
                  <a:srgbClr val="0070C0"/>
                </a:solidFill>
              </a:rPr>
              <a:t>), Fisher’s exact test was used </a:t>
            </a:r>
            <a:r>
              <a:rPr lang="en-US" dirty="0"/>
              <a:t>instead and the significance level is reported according to this test. All statistical analyses were </a:t>
            </a:r>
            <a:r>
              <a:rPr lang="en-US" dirty="0">
                <a:solidFill>
                  <a:srgbClr val="0070C0"/>
                </a:solidFill>
              </a:rPr>
              <a:t>conducted using SPSS 20</a:t>
            </a:r>
            <a:r>
              <a:rPr lang="en-US" dirty="0"/>
              <a:t>. </a:t>
            </a:r>
            <a:endParaRPr lang="cs-CZ" dirty="0">
              <a:solidFill>
                <a:srgbClr val="0070C0"/>
              </a:solidFill>
            </a:endParaRPr>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66</a:t>
            </a:fld>
            <a:endParaRPr lang="cs-CZ"/>
          </a:p>
        </p:txBody>
      </p:sp>
    </p:spTree>
    <p:extLst>
      <p:ext uri="{BB962C8B-B14F-4D97-AF65-F5344CB8AC3E}">
        <p14:creationId xmlns:p14="http://schemas.microsoft.com/office/powerpoint/2010/main" val="4236412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a:t>
            </a:r>
            <a:endParaRPr lang="cs-CZ" dirty="0"/>
          </a:p>
        </p:txBody>
      </p:sp>
      <p:sp>
        <p:nvSpPr>
          <p:cNvPr id="3" name="Zástupný symbol pro obsah 2"/>
          <p:cNvSpPr>
            <a:spLocks noGrp="1"/>
          </p:cNvSpPr>
          <p:nvPr>
            <p:ph sz="quarter" idx="1"/>
          </p:nvPr>
        </p:nvSpPr>
        <p:spPr/>
        <p:txBody>
          <a:bodyPr>
            <a:normAutofit/>
          </a:bodyPr>
          <a:lstStyle/>
          <a:p>
            <a:r>
              <a:rPr lang="cs-CZ" dirty="0" smtClean="0"/>
              <a:t>Uvedení použitých metod analýzy </a:t>
            </a:r>
          </a:p>
          <a:p>
            <a:r>
              <a:rPr lang="cs-CZ" dirty="0" smtClean="0"/>
              <a:t>Pokud potřeba</a:t>
            </a:r>
            <a:r>
              <a:rPr lang="cs-CZ" dirty="0"/>
              <a:t>, vysvětlete použití konkrétní metody pro Vaši analýzu </a:t>
            </a:r>
            <a:endParaRPr lang="cs-CZ" dirty="0" smtClean="0"/>
          </a:p>
          <a:p>
            <a:pPr lvl="1"/>
            <a:r>
              <a:rPr lang="cs-CZ" dirty="0" smtClean="0"/>
              <a:t>proč </a:t>
            </a:r>
            <a:r>
              <a:rPr lang="cs-CZ" dirty="0"/>
              <a:t>zrovna </a:t>
            </a:r>
            <a:r>
              <a:rPr lang="cs-CZ" u="sng" dirty="0" err="1"/>
              <a:t>c</a:t>
            </a:r>
            <a:r>
              <a:rPr lang="cs-CZ" u="sng" dirty="0" err="1" smtClean="0"/>
              <a:t>onstructivistic</a:t>
            </a:r>
            <a:r>
              <a:rPr lang="cs-CZ" dirty="0" smtClean="0"/>
              <a:t> </a:t>
            </a:r>
            <a:r>
              <a:rPr lang="cs-CZ" dirty="0" err="1"/>
              <a:t>grounded</a:t>
            </a:r>
            <a:r>
              <a:rPr lang="cs-CZ" dirty="0"/>
              <a:t> </a:t>
            </a:r>
            <a:r>
              <a:rPr lang="cs-CZ" dirty="0" err="1"/>
              <a:t>theory</a:t>
            </a:r>
            <a:endParaRPr lang="cs-CZ" dirty="0"/>
          </a:p>
          <a:p>
            <a:pPr lvl="1"/>
            <a:r>
              <a:rPr lang="cs-CZ" dirty="0" smtClean="0"/>
              <a:t>Obojí </a:t>
            </a:r>
            <a:r>
              <a:rPr lang="cs-CZ" dirty="0"/>
              <a:t>může být v </a:t>
            </a:r>
            <a:r>
              <a:rPr lang="cs-CZ" dirty="0" err="1"/>
              <a:t>plan</a:t>
            </a:r>
            <a:r>
              <a:rPr lang="cs-CZ" dirty="0"/>
              <a:t> </a:t>
            </a:r>
            <a:r>
              <a:rPr lang="cs-CZ" dirty="0" err="1"/>
              <a:t>of</a:t>
            </a:r>
            <a:r>
              <a:rPr lang="cs-CZ" dirty="0"/>
              <a:t> </a:t>
            </a:r>
            <a:r>
              <a:rPr lang="cs-CZ" dirty="0" err="1"/>
              <a:t>analysis</a:t>
            </a:r>
            <a:endParaRPr lang="cs-CZ" dirty="0"/>
          </a:p>
          <a:p>
            <a:pPr lvl="1"/>
            <a:endParaRPr lang="cs-CZ" dirty="0"/>
          </a:p>
          <a:p>
            <a:r>
              <a:rPr lang="cs-CZ" dirty="0" smtClean="0"/>
              <a:t>Předpokládejte základní znalost statistiky a kvalitativních metod, nevysvětlujte známé věci (ani referencí)</a:t>
            </a:r>
          </a:p>
          <a:p>
            <a:endParaRPr lang="cs-CZ" dirty="0" smtClean="0"/>
          </a:p>
          <a:p>
            <a:r>
              <a:rPr lang="cs-CZ" dirty="0" smtClean="0"/>
              <a:t>ALE – méně známou metodu popište </a:t>
            </a:r>
            <a:r>
              <a:rPr lang="cs-CZ" dirty="0"/>
              <a:t>-</a:t>
            </a:r>
            <a:r>
              <a:rPr lang="cs-CZ" dirty="0" smtClean="0"/>
              <a:t> společně se způsobem interpretace  </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67</a:t>
            </a:fld>
            <a:endParaRPr lang="cs-CZ"/>
          </a:p>
        </p:txBody>
      </p:sp>
    </p:spTree>
    <p:extLst>
      <p:ext uri="{BB962C8B-B14F-4D97-AF65-F5344CB8AC3E}">
        <p14:creationId xmlns:p14="http://schemas.microsoft.com/office/powerpoint/2010/main" val="9797826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výsledky</a:t>
            </a:r>
          </a:p>
        </p:txBody>
      </p:sp>
      <p:sp>
        <p:nvSpPr>
          <p:cNvPr id="3" name="Zástupný symbol pro obsah 2"/>
          <p:cNvSpPr>
            <a:spLocks noGrp="1"/>
          </p:cNvSpPr>
          <p:nvPr>
            <p:ph sz="quarter" idx="1"/>
          </p:nvPr>
        </p:nvSpPr>
        <p:spPr/>
        <p:txBody>
          <a:bodyPr/>
          <a:lstStyle/>
          <a:p>
            <a:r>
              <a:rPr lang="cs-CZ" dirty="0" smtClean="0"/>
              <a:t>„</a:t>
            </a:r>
            <a:r>
              <a:rPr lang="cs-CZ" i="1" dirty="0" smtClean="0"/>
              <a:t>Vysvětlovala </a:t>
            </a:r>
            <a:r>
              <a:rPr lang="cs-CZ" i="1" dirty="0"/>
              <a:t>bych toto doktoru Ježkovi</a:t>
            </a:r>
            <a:r>
              <a:rPr lang="cs-CZ" dirty="0" smtClean="0"/>
              <a:t>?“</a:t>
            </a:r>
            <a:endParaRPr lang="cs-CZ" dirty="0"/>
          </a:p>
          <a:p>
            <a:endParaRPr lang="cs-CZ" dirty="0"/>
          </a:p>
          <a:p>
            <a:r>
              <a:rPr lang="en-US" dirty="0" smtClean="0"/>
              <a:t>The </a:t>
            </a:r>
            <a:r>
              <a:rPr lang="en-US" dirty="0"/>
              <a:t>scree plot is a line graph of the eigenvalues of a factor decision matrix based on a correlation matrix of the answer data of the question items, which is one of the ways of deciding the number of the factors on performing a factor analysis. Generally, the number of the plots whose eigenvalues are larger than an eigenvalue of the next plots is adopted as the number of factors on performing a factor analysis.</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68</a:t>
            </a:fld>
            <a:endParaRPr lang="cs-CZ"/>
          </a:p>
        </p:txBody>
      </p:sp>
    </p:spTree>
    <p:extLst>
      <p:ext uri="{BB962C8B-B14F-4D97-AF65-F5344CB8AC3E}">
        <p14:creationId xmlns:p14="http://schemas.microsoft.com/office/powerpoint/2010/main" val="3364182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 Vše dle APA</a:t>
            </a:r>
            <a:endParaRPr lang="cs-CZ" dirty="0"/>
          </a:p>
        </p:txBody>
      </p:sp>
      <p:sp>
        <p:nvSpPr>
          <p:cNvPr id="3" name="Zástupný symbol pro obsah 2"/>
          <p:cNvSpPr>
            <a:spLocks noGrp="1"/>
          </p:cNvSpPr>
          <p:nvPr>
            <p:ph sz="quarter" idx="1"/>
          </p:nvPr>
        </p:nvSpPr>
        <p:spPr/>
        <p:txBody>
          <a:bodyPr>
            <a:normAutofit/>
          </a:bodyPr>
          <a:lstStyle/>
          <a:p>
            <a:r>
              <a:rPr lang="cs-CZ" dirty="0"/>
              <a:t>Shrnutí výsledků – všech potřebných </a:t>
            </a:r>
            <a:r>
              <a:rPr lang="cs-CZ" dirty="0" smtClean="0"/>
              <a:t>údajů</a:t>
            </a:r>
          </a:p>
          <a:p>
            <a:pPr lvl="1"/>
            <a:r>
              <a:rPr lang="cs-CZ" dirty="0" smtClean="0"/>
              <a:t>I </a:t>
            </a:r>
            <a:r>
              <a:rPr lang="cs-CZ" dirty="0"/>
              <a:t>nesignifikantní </a:t>
            </a:r>
            <a:r>
              <a:rPr lang="cs-CZ" dirty="0" smtClean="0"/>
              <a:t>údaje</a:t>
            </a:r>
            <a:endParaRPr lang="cs-CZ" dirty="0"/>
          </a:p>
          <a:p>
            <a:r>
              <a:rPr lang="cs-CZ" dirty="0" err="1" smtClean="0"/>
              <a:t>Missing</a:t>
            </a:r>
            <a:r>
              <a:rPr lang="cs-CZ" dirty="0" smtClean="0"/>
              <a:t> data </a:t>
            </a:r>
            <a:r>
              <a:rPr lang="cs-CZ" dirty="0"/>
              <a:t>(</a:t>
            </a:r>
            <a:r>
              <a:rPr lang="cs-CZ" dirty="0" smtClean="0"/>
              <a:t>procenta, zdůvodnění)</a:t>
            </a:r>
          </a:p>
          <a:p>
            <a:r>
              <a:rPr lang="cs-CZ" dirty="0" smtClean="0"/>
              <a:t>Používejte hodnoty, ale také popisujte slovně</a:t>
            </a:r>
          </a:p>
          <a:p>
            <a:pPr lvl="1"/>
            <a:r>
              <a:rPr lang="cs-CZ" dirty="0" smtClean="0"/>
              <a:t>„Byl zjištěn pozitivní vztah mezi X a Y (r(245)=.050, p=.021)“</a:t>
            </a:r>
          </a:p>
          <a:p>
            <a:r>
              <a:rPr lang="cs-CZ" dirty="0" smtClean="0"/>
              <a:t>Kvantitativní – popis proměnných, </a:t>
            </a:r>
            <a:r>
              <a:rPr lang="cs-CZ" dirty="0" err="1" smtClean="0"/>
              <a:t>bivariační</a:t>
            </a:r>
            <a:r>
              <a:rPr lang="cs-CZ" dirty="0" smtClean="0"/>
              <a:t> vztahy</a:t>
            </a:r>
          </a:p>
          <a:p>
            <a:r>
              <a:rPr lang="cs-CZ" dirty="0" smtClean="0"/>
              <a:t>Prokládejte </a:t>
            </a:r>
            <a:r>
              <a:rPr lang="cs-CZ" dirty="0"/>
              <a:t>kvalitativní studii citáty, ale střídmě: nesmí převažovat nad Vaším textem</a:t>
            </a:r>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69</a:t>
            </a:fld>
            <a:endParaRPr lang="cs-CZ"/>
          </a:p>
        </p:txBody>
      </p:sp>
    </p:spTree>
    <p:extLst>
      <p:ext uri="{BB962C8B-B14F-4D97-AF65-F5344CB8AC3E}">
        <p14:creationId xmlns:p14="http://schemas.microsoft.com/office/powerpoint/2010/main" val="61826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článků </a:t>
            </a:r>
            <a:r>
              <a:rPr lang="cs-CZ" dirty="0"/>
              <a:t>(dle APA)</a:t>
            </a:r>
            <a:endParaRPr lang="en-US" dirty="0"/>
          </a:p>
        </p:txBody>
      </p:sp>
      <p:sp>
        <p:nvSpPr>
          <p:cNvPr id="3" name="Zástupný symbol pro obsah 2"/>
          <p:cNvSpPr>
            <a:spLocks noGrp="1"/>
          </p:cNvSpPr>
          <p:nvPr>
            <p:ph sz="quarter" idx="1"/>
          </p:nvPr>
        </p:nvSpPr>
        <p:spPr/>
        <p:txBody>
          <a:bodyPr/>
          <a:lstStyle/>
          <a:p>
            <a:r>
              <a:rPr lang="cs-CZ" b="1" dirty="0" smtClean="0"/>
              <a:t>Případové studie</a:t>
            </a:r>
          </a:p>
          <a:p>
            <a:r>
              <a:rPr lang="cs-CZ" dirty="0" smtClean="0"/>
              <a:t>Zjištění a materiály z práce s jednotkou (jedinec, komunita, organizace, instituce…)</a:t>
            </a:r>
          </a:p>
          <a:p>
            <a:r>
              <a:rPr lang="cs-CZ" dirty="0" smtClean="0"/>
              <a:t>Konkrétní kontext, významný popis…</a:t>
            </a:r>
            <a:endParaRPr lang="cs-CZ" dirty="0" smtClean="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a:t>
            </a:fld>
            <a:endParaRPr lang="cs-CZ"/>
          </a:p>
        </p:txBody>
      </p:sp>
    </p:spTree>
    <p:extLst>
      <p:ext uri="{BB962C8B-B14F-4D97-AF65-F5344CB8AC3E}">
        <p14:creationId xmlns:p14="http://schemas.microsoft.com/office/powerpoint/2010/main" val="3603732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404664"/>
            <a:ext cx="7467600" cy="6069288"/>
          </a:xfrm>
        </p:spPr>
        <p:txBody>
          <a:bodyPr>
            <a:normAutofit fontScale="55000" lnSpcReduction="20000"/>
          </a:bodyPr>
          <a:lstStyle/>
          <a:p>
            <a:r>
              <a:rPr lang="cs-CZ" dirty="0">
                <a:solidFill>
                  <a:srgbClr val="FF0000"/>
                </a:solidFill>
              </a:rPr>
              <a:t>Z </a:t>
            </a:r>
            <a:r>
              <a:rPr lang="cs-CZ" dirty="0" smtClean="0">
                <a:solidFill>
                  <a:srgbClr val="FF0000"/>
                </a:solidFill>
              </a:rPr>
              <a:t>vyjádření </a:t>
            </a:r>
            <a:r>
              <a:rPr lang="cs-CZ" dirty="0">
                <a:solidFill>
                  <a:srgbClr val="FF0000"/>
                </a:solidFill>
              </a:rPr>
              <a:t>dobrovolníků k tomu, jak vnímají svou motivaci k dobrovolnictví nyní, případně jak vnímají rozdíl mezi současnou motivací a motivací, která se k dobrovolnické činnosti přivedla původně:</a:t>
            </a:r>
          </a:p>
          <a:p>
            <a:r>
              <a:rPr lang="cs-CZ" u="sng" dirty="0"/>
              <a:t>Jarka</a:t>
            </a:r>
            <a:r>
              <a:rPr lang="cs-CZ" dirty="0"/>
              <a:t>: „</a:t>
            </a:r>
            <a:r>
              <a:rPr lang="cs-CZ" i="1" dirty="0"/>
              <a:t>Když jsem začínala, tak jsem se nechala ukecat docela na všechno, zatímco teď to dokážu víc posoudit a vybrat si. </a:t>
            </a:r>
            <a:r>
              <a:rPr lang="cs-CZ" b="1" i="1" dirty="0"/>
              <a:t>Ze začátku jsem do toho šla spíš kvůli tomu získání praktických zkušeností – a teď kvůli tomu, že mě to baví</a:t>
            </a:r>
            <a:r>
              <a:rPr lang="cs-CZ" i="1" dirty="0"/>
              <a:t>. Teď vím, že nemůžu dělat cokoliv – totiž, nemůžu si dovolit dělat cokoliv z časových a mých psychických </a:t>
            </a:r>
            <a:r>
              <a:rPr lang="cs-CZ" dirty="0"/>
              <a:t>(smích)</a:t>
            </a:r>
            <a:r>
              <a:rPr lang="cs-CZ" i="1" dirty="0"/>
              <a:t> důvodů – protože abych se nezbláznila úplně</a:t>
            </a:r>
            <a:r>
              <a:rPr lang="cs-CZ" dirty="0"/>
              <a:t>.“</a:t>
            </a:r>
          </a:p>
          <a:p>
            <a:r>
              <a:rPr lang="cs-CZ" u="sng" dirty="0"/>
              <a:t>Martina</a:t>
            </a:r>
            <a:r>
              <a:rPr lang="cs-CZ" dirty="0"/>
              <a:t>: „</a:t>
            </a:r>
            <a:r>
              <a:rPr lang="cs-CZ" i="1" dirty="0"/>
              <a:t>Teď už mě to musí zaujmout, </a:t>
            </a:r>
            <a:r>
              <a:rPr lang="cs-CZ" b="1" i="1" dirty="0"/>
              <a:t>už si hodně vybírám</a:t>
            </a:r>
            <a:r>
              <a:rPr lang="cs-CZ" i="1" dirty="0"/>
              <a:t>. Třeba že dopředu budu vědět, že se tam naučím něco nového. Teď už to dělám spíš pro zábavu</a:t>
            </a:r>
            <a:r>
              <a:rPr lang="cs-CZ" dirty="0"/>
              <a:t>.“</a:t>
            </a:r>
          </a:p>
          <a:p>
            <a:r>
              <a:rPr lang="cs-CZ" dirty="0">
                <a:solidFill>
                  <a:srgbClr val="FF0000"/>
                </a:solidFill>
              </a:rPr>
              <a:t>Jarka i Martina tedy souhlasně vypovídají o tom, že nyní už dobrovolnictví vykonávají hlavně pro zábavu. – Zbyněk s Radkem se ve svých odpovědích zaměřují více na pokroky ve schopnostech, které nyní mohou do své dobrovolnické činnosti vkládat:</a:t>
            </a:r>
          </a:p>
          <a:p>
            <a:r>
              <a:rPr lang="cs-CZ" u="sng" dirty="0"/>
              <a:t>Zbyněk</a:t>
            </a:r>
            <a:r>
              <a:rPr lang="cs-CZ" dirty="0"/>
              <a:t>: „</a:t>
            </a:r>
            <a:r>
              <a:rPr lang="cs-CZ" b="1" i="1" dirty="0"/>
              <a:t>Tenkrát, když jsem do toho šel, jsem ani netušil, že u toho vydržím tak dlouho</a:t>
            </a:r>
            <a:r>
              <a:rPr lang="cs-CZ" i="1" dirty="0"/>
              <a:t>, abych řekl pravdu. Tenkrát jsem do toho šel, protože jsem chtěl pomoct hlavně kámošovi – a teďka už jsem tam i ve správní radě – že prostě vidím, že to má </a:t>
            </a:r>
            <a:r>
              <a:rPr lang="cs-CZ" i="1" dirty="0" err="1"/>
              <a:t>nějakej</a:t>
            </a:r>
            <a:r>
              <a:rPr lang="cs-CZ" i="1" dirty="0"/>
              <a:t> výsledek, že to nějakým způsobem funguje. </a:t>
            </a:r>
            <a:r>
              <a:rPr lang="cs-CZ" b="1" i="1" dirty="0"/>
              <a:t>Tenkrát to byl opravdu </a:t>
            </a:r>
            <a:r>
              <a:rPr lang="cs-CZ" b="1" i="1" dirty="0" err="1"/>
              <a:t>krátkodobej</a:t>
            </a:r>
            <a:r>
              <a:rPr lang="cs-CZ" b="1" i="1" dirty="0"/>
              <a:t> cíl</a:t>
            </a:r>
            <a:r>
              <a:rPr lang="cs-CZ" dirty="0"/>
              <a:t>.“</a:t>
            </a:r>
          </a:p>
          <a:p>
            <a:r>
              <a:rPr lang="cs-CZ" u="sng" dirty="0"/>
              <a:t>Radek</a:t>
            </a:r>
            <a:r>
              <a:rPr lang="cs-CZ" dirty="0"/>
              <a:t>: „</a:t>
            </a:r>
            <a:r>
              <a:rPr lang="cs-CZ" i="1" dirty="0"/>
              <a:t>Protože vím už, o co tam jde, tak se na to můžu nějakým způsobem připravit a nemusím vařit takříkajíc z vody úplně. Že </a:t>
            </a:r>
            <a:r>
              <a:rPr lang="cs-CZ" b="1" i="1" dirty="0"/>
              <a:t>už můžu poskytnout nějaký svoje nápady</a:t>
            </a:r>
            <a:r>
              <a:rPr lang="cs-CZ" dirty="0"/>
              <a:t>.“</a:t>
            </a:r>
          </a:p>
          <a:p>
            <a:r>
              <a:rPr lang="cs-CZ" u="sng" dirty="0"/>
              <a:t>Dana</a:t>
            </a:r>
            <a:r>
              <a:rPr lang="cs-CZ" dirty="0"/>
              <a:t> o rozdílu mezi svou motivací počáteční a současnou: „</a:t>
            </a:r>
            <a:r>
              <a:rPr lang="cs-CZ" i="1" dirty="0"/>
              <a:t>Ten posun byl, byl v tom, že sice jsem šla do toho, že nikdy nevíš, jaká zkušenost se ti bude hodit, ale na druhou stranu je pravda, že (jak mi řekl </a:t>
            </a:r>
            <a:r>
              <a:rPr lang="cs-CZ" dirty="0"/>
              <a:t>XY</a:t>
            </a:r>
            <a:r>
              <a:rPr lang="cs-CZ" i="1" dirty="0"/>
              <a:t>) tak </a:t>
            </a:r>
            <a:r>
              <a:rPr lang="cs-CZ" i="1" dirty="0" err="1"/>
              <a:t>každej</a:t>
            </a:r>
            <a:r>
              <a:rPr lang="cs-CZ" i="1" dirty="0"/>
              <a:t> si tady vlastně hojíme svoje ego – tak určitě jo. …Když jsem do toho šla, tak </a:t>
            </a:r>
            <a:r>
              <a:rPr lang="cs-CZ" b="1" i="1" dirty="0"/>
              <a:t>jsem do toho šla, že jako chci vidět, že budu prospěšná</a:t>
            </a:r>
            <a:r>
              <a:rPr lang="cs-CZ" i="1" dirty="0"/>
              <a:t>. A je pravda, že z </a:t>
            </a:r>
            <a:r>
              <a:rPr lang="cs-CZ" i="1" dirty="0" err="1"/>
              <a:t>tadyhlenctoho</a:t>
            </a:r>
            <a:r>
              <a:rPr lang="cs-CZ" i="1" dirty="0"/>
              <a:t> jsem velice …jako teď jsem ráda za ty roky, že jsem z toho mohla ustoupit a že </a:t>
            </a:r>
            <a:r>
              <a:rPr lang="cs-CZ" b="1" i="1" dirty="0"/>
              <a:t>to právě je jenom o tom být s těmi lidmi</a:t>
            </a:r>
            <a:r>
              <a:rPr lang="cs-CZ" i="1" dirty="0"/>
              <a:t>, </a:t>
            </a:r>
            <a:r>
              <a:rPr lang="cs-CZ" b="1" i="1" dirty="0"/>
              <a:t>s tím, že i já jsem ráda, že oni jsou se mnou</a:t>
            </a:r>
            <a:r>
              <a:rPr lang="cs-CZ" i="1" dirty="0"/>
              <a:t> – že to je teda na </a:t>
            </a:r>
            <a:r>
              <a:rPr lang="cs-CZ" i="1" dirty="0" err="1"/>
              <a:t>týdlenctý</a:t>
            </a:r>
            <a:r>
              <a:rPr lang="cs-CZ" i="1" dirty="0"/>
              <a:t> bázi. (…) Člověk když jde do toho, tak si myslí, že si právě jako strašně namastí to svoje ego, protože bude </a:t>
            </a:r>
            <a:r>
              <a:rPr lang="cs-CZ" i="1" dirty="0" err="1"/>
              <a:t>prospěšnej</a:t>
            </a:r>
            <a:r>
              <a:rPr lang="cs-CZ" i="1" dirty="0"/>
              <a:t>, ale pak přijde na to, že vlastně to nejde – že to prostě o tom není</a:t>
            </a:r>
            <a:r>
              <a:rPr lang="cs-CZ" dirty="0"/>
              <a:t>.“</a:t>
            </a:r>
          </a:p>
          <a:p>
            <a:r>
              <a:rPr lang="cs-CZ" dirty="0">
                <a:solidFill>
                  <a:srgbClr val="FF0000"/>
                </a:solidFill>
              </a:rPr>
              <a:t>Dana tedy podle svých slov taktéž zaznamenala jistý posun v pohledu na to, co pro ni dobrovolnictví znamená, z hlediska výše rozebraných kategorií se tak nejvíce přiblížila motivačnímu tématu společenského kontaktu a interakce.</a:t>
            </a:r>
          </a:p>
          <a:p>
            <a:endParaRPr lang="cs-CZ" dirty="0"/>
          </a:p>
        </p:txBody>
      </p:sp>
      <p:sp>
        <p:nvSpPr>
          <p:cNvPr id="2" name="Zástupný symbol pro číslo snímku 1"/>
          <p:cNvSpPr>
            <a:spLocks noGrp="1"/>
          </p:cNvSpPr>
          <p:nvPr>
            <p:ph type="sldNum" sz="quarter" idx="15"/>
          </p:nvPr>
        </p:nvSpPr>
        <p:spPr/>
        <p:txBody>
          <a:bodyPr/>
          <a:lstStyle/>
          <a:p>
            <a:fld id="{D33010F4-76B6-4C2C-87CB-329D6638B220}" type="slidenum">
              <a:rPr lang="cs-CZ" smtClean="0"/>
              <a:pPr/>
              <a:t>70</a:t>
            </a:fld>
            <a:endParaRPr lang="cs-CZ"/>
          </a:p>
        </p:txBody>
      </p:sp>
    </p:spTree>
    <p:extLst>
      <p:ext uri="{BB962C8B-B14F-4D97-AF65-F5344CB8AC3E}">
        <p14:creationId xmlns:p14="http://schemas.microsoft.com/office/powerpoint/2010/main" val="19924031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a:t>
            </a:r>
            <a:endParaRPr lang="cs-CZ" dirty="0"/>
          </a:p>
        </p:txBody>
      </p:sp>
      <p:sp>
        <p:nvSpPr>
          <p:cNvPr id="3" name="Zástupný symbol pro obsah 2"/>
          <p:cNvSpPr>
            <a:spLocks noGrp="1"/>
          </p:cNvSpPr>
          <p:nvPr>
            <p:ph sz="quarter" idx="1"/>
          </p:nvPr>
        </p:nvSpPr>
        <p:spPr/>
        <p:txBody>
          <a:bodyPr/>
          <a:lstStyle/>
          <a:p>
            <a:r>
              <a:rPr lang="cs-CZ" dirty="0"/>
              <a:t>Mnoho </a:t>
            </a:r>
            <a:r>
              <a:rPr lang="cs-CZ" dirty="0" smtClean="0"/>
              <a:t>údajů dávejte </a:t>
            </a:r>
            <a:r>
              <a:rPr lang="cs-CZ" dirty="0"/>
              <a:t>do tabulek (např. korelace 10 proměnných), méně spíše do textů </a:t>
            </a:r>
            <a:endParaRPr lang="cs-CZ" dirty="0" smtClean="0"/>
          </a:p>
          <a:p>
            <a:pPr marL="548640" lvl="2">
              <a:spcBef>
                <a:spcPts val="600"/>
              </a:spcBef>
              <a:buSzPct val="70000"/>
            </a:pPr>
            <a:r>
              <a:rPr lang="cs-CZ" dirty="0"/>
              <a:t>„Byl zjištěn pozitivní vztah mezi X a Y (r(245)=.050, p=.021)“</a:t>
            </a:r>
          </a:p>
          <a:p>
            <a:endParaRPr lang="cs-CZ" dirty="0" smtClean="0"/>
          </a:p>
          <a:p>
            <a:r>
              <a:rPr lang="cs-CZ" dirty="0" smtClean="0"/>
              <a:t>Ve </a:t>
            </a:r>
            <a:r>
              <a:rPr lang="cs-CZ" dirty="0"/>
              <a:t>vhodných případech používejte grafy (např. </a:t>
            </a:r>
            <a:r>
              <a:rPr lang="cs-CZ" dirty="0" smtClean="0"/>
              <a:t>statistické interakce</a:t>
            </a:r>
            <a:r>
              <a:rPr lang="cs-CZ" dirty="0"/>
              <a:t>) a modely </a:t>
            </a:r>
            <a:r>
              <a:rPr lang="cs-CZ" dirty="0" smtClean="0"/>
              <a:t>(kategorie u zakotvené teorie, </a:t>
            </a:r>
            <a:r>
              <a:rPr lang="cs-CZ" dirty="0"/>
              <a:t>SEM)</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71</a:t>
            </a:fld>
            <a:endParaRPr lang="cs-CZ"/>
          </a:p>
        </p:txBody>
      </p:sp>
    </p:spTree>
    <p:extLst>
      <p:ext uri="{BB962C8B-B14F-4D97-AF65-F5344CB8AC3E}">
        <p14:creationId xmlns:p14="http://schemas.microsoft.com/office/powerpoint/2010/main" val="27380900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a:t>
            </a:r>
            <a:endParaRPr lang="cs-CZ" dirty="0"/>
          </a:p>
        </p:txBody>
      </p:sp>
      <p:sp>
        <p:nvSpPr>
          <p:cNvPr id="3" name="Zástupný symbol pro obsah 2"/>
          <p:cNvSpPr>
            <a:spLocks noGrp="1"/>
          </p:cNvSpPr>
          <p:nvPr>
            <p:ph sz="quarter" idx="1"/>
          </p:nvPr>
        </p:nvSpPr>
        <p:spPr/>
        <p:txBody>
          <a:bodyPr/>
          <a:lstStyle/>
          <a:p>
            <a:pPr marL="0" indent="0">
              <a:buNone/>
            </a:pPr>
            <a:r>
              <a:rPr lang="en-US" dirty="0"/>
              <a:t>The </a:t>
            </a:r>
            <a:r>
              <a:rPr lang="en-US" dirty="0">
                <a:solidFill>
                  <a:srgbClr val="0070C0"/>
                </a:solidFill>
              </a:rPr>
              <a:t>comparison of both groups </a:t>
            </a:r>
            <a:r>
              <a:rPr lang="en-US" dirty="0"/>
              <a:t>(see Table 1) yielded no significant difference in age (</a:t>
            </a:r>
            <a:r>
              <a:rPr lang="en-US" i="1" dirty="0"/>
              <a:t>t</a:t>
            </a:r>
            <a:r>
              <a:rPr lang="en-US" dirty="0"/>
              <a:t>(420 = - 1.271, </a:t>
            </a:r>
            <a:r>
              <a:rPr lang="en-US" i="1" dirty="0"/>
              <a:t>p </a:t>
            </a:r>
            <a:r>
              <a:rPr lang="en-US" dirty="0"/>
              <a:t>= .205) or the number of strategies applied (</a:t>
            </a:r>
            <a:r>
              <a:rPr lang="en-US" i="1" dirty="0"/>
              <a:t>t</a:t>
            </a:r>
            <a:r>
              <a:rPr lang="en-US" dirty="0"/>
              <a:t>(420) = -.194, </a:t>
            </a:r>
            <a:r>
              <a:rPr lang="en-US" i="1" dirty="0"/>
              <a:t>p </a:t>
            </a:r>
            <a:r>
              <a:rPr lang="en-US" dirty="0"/>
              <a:t>= .846), which was around 10 for both groups. </a:t>
            </a:r>
            <a:r>
              <a:rPr lang="en-US" dirty="0">
                <a:solidFill>
                  <a:srgbClr val="0070C0"/>
                </a:solidFill>
              </a:rPr>
              <a:t>There was a significant difference in the distribution of gender (</a:t>
            </a:r>
            <a:r>
              <a:rPr lang="en-US" i="1" dirty="0">
                <a:solidFill>
                  <a:srgbClr val="0070C0"/>
                </a:solidFill>
              </a:rPr>
              <a:t>chi</a:t>
            </a:r>
            <a:r>
              <a:rPr lang="en-US" dirty="0">
                <a:solidFill>
                  <a:srgbClr val="0070C0"/>
                </a:solidFill>
              </a:rPr>
              <a:t>(1) = 31.807, </a:t>
            </a:r>
            <a:r>
              <a:rPr lang="en-US" i="1" dirty="0">
                <a:solidFill>
                  <a:srgbClr val="0070C0"/>
                </a:solidFill>
              </a:rPr>
              <a:t>p </a:t>
            </a:r>
            <a:r>
              <a:rPr lang="en-US" dirty="0">
                <a:solidFill>
                  <a:srgbClr val="0070C0"/>
                </a:solidFill>
              </a:rPr>
              <a:t>&lt; .000; </a:t>
            </a:r>
            <a:r>
              <a:rPr lang="en-US" i="1" dirty="0">
                <a:solidFill>
                  <a:srgbClr val="0070C0"/>
                </a:solidFill>
              </a:rPr>
              <a:t>Phi </a:t>
            </a:r>
            <a:r>
              <a:rPr lang="en-US" dirty="0">
                <a:solidFill>
                  <a:srgbClr val="0070C0"/>
                </a:solidFill>
              </a:rPr>
              <a:t>= .27. </a:t>
            </a:r>
            <a:r>
              <a:rPr lang="en-US" i="1" dirty="0">
                <a:solidFill>
                  <a:srgbClr val="0070C0"/>
                </a:solidFill>
              </a:rPr>
              <a:t>p </a:t>
            </a:r>
            <a:r>
              <a:rPr lang="en-US" dirty="0">
                <a:solidFill>
                  <a:srgbClr val="0070C0"/>
                </a:solidFill>
              </a:rPr>
              <a:t>&lt; .000), with girls more heavily represented among victims of cyberbullying. </a:t>
            </a:r>
            <a:endParaRPr lang="cs-CZ" dirty="0">
              <a:solidFill>
                <a:srgbClr val="0070C0"/>
              </a:solidFill>
            </a:endParaRPr>
          </a:p>
        </p:txBody>
      </p:sp>
      <p:pic>
        <p:nvPicPr>
          <p:cNvPr id="4" name="Obrázek 3"/>
          <p:cNvPicPr>
            <a:picLocks noChangeAspect="1"/>
          </p:cNvPicPr>
          <p:nvPr/>
        </p:nvPicPr>
        <p:blipFill>
          <a:blip r:embed="rId2"/>
          <a:stretch>
            <a:fillRect/>
          </a:stretch>
        </p:blipFill>
        <p:spPr>
          <a:xfrm>
            <a:off x="611560" y="4797152"/>
            <a:ext cx="7920880" cy="1727814"/>
          </a:xfrm>
          <a:prstGeom prst="rect">
            <a:avLst/>
          </a:prstGeom>
        </p:spPr>
      </p:pic>
      <p:sp>
        <p:nvSpPr>
          <p:cNvPr id="5" name="Zástupný symbol pro číslo snímku 4"/>
          <p:cNvSpPr>
            <a:spLocks noGrp="1"/>
          </p:cNvSpPr>
          <p:nvPr>
            <p:ph type="sldNum" sz="quarter" idx="15"/>
          </p:nvPr>
        </p:nvSpPr>
        <p:spPr/>
        <p:txBody>
          <a:bodyPr/>
          <a:lstStyle/>
          <a:p>
            <a:fld id="{D33010F4-76B6-4C2C-87CB-329D6638B220}" type="slidenum">
              <a:rPr lang="cs-CZ" smtClean="0"/>
              <a:pPr/>
              <a:t>72</a:t>
            </a:fld>
            <a:endParaRPr lang="cs-CZ"/>
          </a:p>
        </p:txBody>
      </p:sp>
    </p:spTree>
    <p:extLst>
      <p:ext uri="{BB962C8B-B14F-4D97-AF65-F5344CB8AC3E}">
        <p14:creationId xmlns:p14="http://schemas.microsoft.com/office/powerpoint/2010/main" val="4493051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a:t>
            </a:r>
            <a:endParaRPr lang="cs-CZ" dirty="0"/>
          </a:p>
        </p:txBody>
      </p:sp>
      <p:sp>
        <p:nvSpPr>
          <p:cNvPr id="3" name="Zástupný symbol pro obsah 2"/>
          <p:cNvSpPr>
            <a:spLocks noGrp="1"/>
          </p:cNvSpPr>
          <p:nvPr>
            <p:ph sz="quarter" idx="1"/>
          </p:nvPr>
        </p:nvSpPr>
        <p:spPr/>
        <p:txBody>
          <a:bodyPr/>
          <a:lstStyle/>
          <a:p>
            <a:pPr marL="0" indent="0">
              <a:buNone/>
            </a:pPr>
            <a:r>
              <a:rPr lang="en-US" dirty="0"/>
              <a:t>The </a:t>
            </a:r>
            <a:r>
              <a:rPr lang="en-US" dirty="0">
                <a:solidFill>
                  <a:srgbClr val="0070C0"/>
                </a:solidFill>
              </a:rPr>
              <a:t>comparison of both groups </a:t>
            </a:r>
            <a:r>
              <a:rPr lang="en-US" dirty="0"/>
              <a:t>(see Table 1) yielded no significant difference in age (</a:t>
            </a:r>
            <a:r>
              <a:rPr lang="en-US" i="1" dirty="0"/>
              <a:t>t</a:t>
            </a:r>
            <a:r>
              <a:rPr lang="en-US" dirty="0"/>
              <a:t>(420 = - 1.271, </a:t>
            </a:r>
            <a:r>
              <a:rPr lang="en-US" i="1" dirty="0"/>
              <a:t>p </a:t>
            </a:r>
            <a:r>
              <a:rPr lang="en-US" dirty="0"/>
              <a:t>= .205) or the number of strategies applied (</a:t>
            </a:r>
            <a:r>
              <a:rPr lang="en-US" i="1" dirty="0"/>
              <a:t>t</a:t>
            </a:r>
            <a:r>
              <a:rPr lang="en-US" dirty="0"/>
              <a:t>(420) = -.194, </a:t>
            </a:r>
            <a:r>
              <a:rPr lang="en-US" i="1" dirty="0"/>
              <a:t>p </a:t>
            </a:r>
            <a:r>
              <a:rPr lang="en-US" dirty="0"/>
              <a:t>= .846), which was around 10 for both groups. </a:t>
            </a:r>
            <a:r>
              <a:rPr lang="en-US" dirty="0">
                <a:solidFill>
                  <a:srgbClr val="0070C0"/>
                </a:solidFill>
              </a:rPr>
              <a:t>There was a significant difference in the distribution of gender (</a:t>
            </a:r>
            <a:r>
              <a:rPr lang="en-US" i="1" dirty="0">
                <a:solidFill>
                  <a:srgbClr val="0070C0"/>
                </a:solidFill>
              </a:rPr>
              <a:t>chi</a:t>
            </a:r>
            <a:r>
              <a:rPr lang="en-US" dirty="0">
                <a:solidFill>
                  <a:srgbClr val="0070C0"/>
                </a:solidFill>
              </a:rPr>
              <a:t>(1) = 31.807, </a:t>
            </a:r>
            <a:r>
              <a:rPr lang="en-US" i="1" dirty="0">
                <a:solidFill>
                  <a:srgbClr val="0070C0"/>
                </a:solidFill>
              </a:rPr>
              <a:t>p </a:t>
            </a:r>
            <a:r>
              <a:rPr lang="en-US" dirty="0">
                <a:solidFill>
                  <a:srgbClr val="0070C0"/>
                </a:solidFill>
              </a:rPr>
              <a:t>&lt; .000; </a:t>
            </a:r>
            <a:r>
              <a:rPr lang="en-US" i="1" dirty="0">
                <a:solidFill>
                  <a:srgbClr val="0070C0"/>
                </a:solidFill>
              </a:rPr>
              <a:t>Phi </a:t>
            </a:r>
            <a:r>
              <a:rPr lang="en-US" dirty="0">
                <a:solidFill>
                  <a:srgbClr val="0070C0"/>
                </a:solidFill>
              </a:rPr>
              <a:t>= .27. </a:t>
            </a:r>
            <a:r>
              <a:rPr lang="en-US" i="1" dirty="0">
                <a:solidFill>
                  <a:srgbClr val="0070C0"/>
                </a:solidFill>
              </a:rPr>
              <a:t>p </a:t>
            </a:r>
            <a:r>
              <a:rPr lang="en-US" dirty="0">
                <a:solidFill>
                  <a:srgbClr val="0070C0"/>
                </a:solidFill>
              </a:rPr>
              <a:t>&lt; .000), with girls more heavily represented among victims of cyberbullying. </a:t>
            </a:r>
            <a:endParaRPr lang="cs-CZ" dirty="0">
              <a:solidFill>
                <a:srgbClr val="0070C0"/>
              </a:solidFill>
            </a:endParaRPr>
          </a:p>
        </p:txBody>
      </p:sp>
      <p:pic>
        <p:nvPicPr>
          <p:cNvPr id="4" name="Obrázek 3"/>
          <p:cNvPicPr>
            <a:picLocks noChangeAspect="1"/>
          </p:cNvPicPr>
          <p:nvPr/>
        </p:nvPicPr>
        <p:blipFill>
          <a:blip r:embed="rId2"/>
          <a:stretch>
            <a:fillRect/>
          </a:stretch>
        </p:blipFill>
        <p:spPr>
          <a:xfrm>
            <a:off x="611560" y="4797152"/>
            <a:ext cx="7920880" cy="1727814"/>
          </a:xfrm>
          <a:prstGeom prst="rect">
            <a:avLst/>
          </a:prstGeom>
        </p:spPr>
      </p:pic>
      <p:sp>
        <p:nvSpPr>
          <p:cNvPr id="5" name="Zaoblený obdélníkový bublinový popisek 4"/>
          <p:cNvSpPr/>
          <p:nvPr/>
        </p:nvSpPr>
        <p:spPr>
          <a:xfrm>
            <a:off x="4427984" y="582461"/>
            <a:ext cx="4432920" cy="2369440"/>
          </a:xfrm>
          <a:prstGeom prst="wedgeRoundRectCallout">
            <a:avLst>
              <a:gd name="adj1" fmla="val -85925"/>
              <a:gd name="adj2" fmla="val 885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Nezapomeňme uvést povahu výsledků (rozdílů)</a:t>
            </a:r>
            <a:endParaRPr lang="cs-CZ" sz="2800" dirty="0"/>
          </a:p>
        </p:txBody>
      </p:sp>
      <p:sp>
        <p:nvSpPr>
          <p:cNvPr id="6" name="Zástupný symbol pro číslo snímku 5"/>
          <p:cNvSpPr>
            <a:spLocks noGrp="1"/>
          </p:cNvSpPr>
          <p:nvPr>
            <p:ph type="sldNum" sz="quarter" idx="15"/>
          </p:nvPr>
        </p:nvSpPr>
        <p:spPr/>
        <p:txBody>
          <a:bodyPr/>
          <a:lstStyle/>
          <a:p>
            <a:fld id="{D33010F4-76B6-4C2C-87CB-329D6638B220}" type="slidenum">
              <a:rPr lang="cs-CZ" smtClean="0"/>
              <a:pPr/>
              <a:t>73</a:t>
            </a:fld>
            <a:endParaRPr lang="cs-CZ"/>
          </a:p>
        </p:txBody>
      </p:sp>
    </p:spTree>
    <p:extLst>
      <p:ext uri="{BB962C8B-B14F-4D97-AF65-F5344CB8AC3E}">
        <p14:creationId xmlns:p14="http://schemas.microsoft.com/office/powerpoint/2010/main" val="8666446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 </a:t>
            </a:r>
            <a:r>
              <a:rPr lang="cs-CZ" dirty="0" err="1" smtClean="0"/>
              <a:t>shortcuts</a:t>
            </a:r>
            <a:endParaRPr lang="cs-CZ" dirty="0"/>
          </a:p>
        </p:txBody>
      </p:sp>
      <p:sp>
        <p:nvSpPr>
          <p:cNvPr id="3" name="Zástupný symbol pro obsah 2"/>
          <p:cNvSpPr>
            <a:spLocks noGrp="1"/>
          </p:cNvSpPr>
          <p:nvPr>
            <p:ph sz="quarter" idx="1"/>
          </p:nvPr>
        </p:nvSpPr>
        <p:spPr/>
        <p:txBody>
          <a:bodyPr/>
          <a:lstStyle/>
          <a:p>
            <a:r>
              <a:rPr lang="cs-CZ" dirty="0" smtClean="0"/>
              <a:t>Dát informace do přílohy (nebo je nechat dostupné u autora)</a:t>
            </a:r>
          </a:p>
          <a:p>
            <a:pPr lvl="1"/>
            <a:r>
              <a:rPr lang="cs-CZ" dirty="0" smtClean="0"/>
              <a:t>Například u komplikovanějších statistických analýz, přepisy rozhovorů…</a:t>
            </a:r>
          </a:p>
          <a:p>
            <a:pPr marL="0" indent="0">
              <a:buNone/>
            </a:pPr>
            <a:endParaRPr lang="cs-CZ" dirty="0" smtClean="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74</a:t>
            </a:fld>
            <a:endParaRPr lang="cs-CZ"/>
          </a:p>
        </p:txBody>
      </p:sp>
    </p:spTree>
    <p:extLst>
      <p:ext uri="{BB962C8B-B14F-4D97-AF65-F5344CB8AC3E}">
        <p14:creationId xmlns:p14="http://schemas.microsoft.com/office/powerpoint/2010/main" val="42860634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Diskuse</a:t>
            </a:r>
            <a:endParaRPr lang="cs-CZ" dirty="0"/>
          </a:p>
        </p:txBody>
      </p:sp>
      <p:sp>
        <p:nvSpPr>
          <p:cNvPr id="3" name="Zástupný symbol pro obsah 2"/>
          <p:cNvSpPr>
            <a:spLocks noGrp="1"/>
          </p:cNvSpPr>
          <p:nvPr>
            <p:ph sz="quarter" idx="1"/>
          </p:nvPr>
        </p:nvSpPr>
        <p:spPr/>
        <p:txBody>
          <a:bodyPr>
            <a:normAutofit/>
          </a:bodyPr>
          <a:lstStyle/>
          <a:p>
            <a:r>
              <a:rPr lang="cs-CZ" dirty="0" smtClean="0"/>
              <a:t>Nejdůležitější část článku</a:t>
            </a:r>
          </a:p>
          <a:p>
            <a:endParaRPr lang="cs-CZ" dirty="0" smtClean="0"/>
          </a:p>
          <a:p>
            <a:r>
              <a:rPr lang="cs-CZ" dirty="0" smtClean="0"/>
              <a:t>Věnujte jí dostatek pozornosti, i když už jste na konci s energií</a:t>
            </a:r>
            <a:r>
              <a:rPr lang="cs-CZ" dirty="0" smtClean="0">
                <a:sym typeface="Wingdings" pitchFamily="2" charset="2"/>
              </a:rPr>
              <a:t></a:t>
            </a:r>
          </a:p>
          <a:p>
            <a:endParaRPr lang="cs-CZ" dirty="0" smtClean="0">
              <a:sym typeface="Wingdings" pitchFamily="2" charset="2"/>
            </a:endParaRPr>
          </a:p>
          <a:p>
            <a:r>
              <a:rPr lang="cs-CZ" dirty="0" smtClean="0">
                <a:sym typeface="Wingdings" pitchFamily="2" charset="2"/>
              </a:rPr>
              <a:t>Zhodnocení výsledků, hlavně ve vztahu k Vašim otázkám a teorii</a:t>
            </a:r>
          </a:p>
          <a:p>
            <a:endParaRPr lang="cs-CZ" dirty="0" smtClean="0">
              <a:sym typeface="Wingdings" pitchFamily="2" charset="2"/>
            </a:endParaRPr>
          </a:p>
          <a:p>
            <a:r>
              <a:rPr lang="cs-CZ" dirty="0" smtClean="0">
                <a:sym typeface="Wingdings" pitchFamily="2" charset="2"/>
              </a:rPr>
              <a:t>Ale také další vysvětlení: </a:t>
            </a:r>
          </a:p>
          <a:p>
            <a:pPr lvl="1"/>
            <a:r>
              <a:rPr lang="cs-CZ" dirty="0" smtClean="0">
                <a:sym typeface="Wingdings" pitchFamily="2" charset="2"/>
              </a:rPr>
              <a:t>Proč něco co vyšlo stejně/jinak? </a:t>
            </a:r>
          </a:p>
          <a:p>
            <a:pPr lvl="1"/>
            <a:r>
              <a:rPr lang="cs-CZ" dirty="0" smtClean="0">
                <a:sym typeface="Wingdings" pitchFamily="2" charset="2"/>
              </a:rPr>
              <a:t>Proč se výsledek liší od Smith a kol.?</a:t>
            </a:r>
          </a:p>
          <a:p>
            <a:endParaRPr lang="cs-CZ" dirty="0" smtClean="0">
              <a:sym typeface="Wingdings" pitchFamily="2" charset="2"/>
            </a:endParaRPr>
          </a:p>
          <a:p>
            <a:endParaRPr lang="cs-CZ" dirty="0" smtClean="0">
              <a:sym typeface="Wingdings" pitchFamily="2" charset="2"/>
            </a:endParaRP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75</a:t>
            </a:fld>
            <a:endParaRPr lang="cs-CZ"/>
          </a:p>
        </p:txBody>
      </p:sp>
    </p:spTree>
    <p:extLst>
      <p:ext uri="{BB962C8B-B14F-4D97-AF65-F5344CB8AC3E}">
        <p14:creationId xmlns:p14="http://schemas.microsoft.com/office/powerpoint/2010/main" val="39627683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Diskuse</a:t>
            </a:r>
          </a:p>
        </p:txBody>
      </p:sp>
      <p:sp>
        <p:nvSpPr>
          <p:cNvPr id="3" name="Zástupný symbol pro obsah 2"/>
          <p:cNvSpPr>
            <a:spLocks noGrp="1"/>
          </p:cNvSpPr>
          <p:nvPr>
            <p:ph sz="quarter" idx="1"/>
          </p:nvPr>
        </p:nvSpPr>
        <p:spPr/>
        <p:txBody>
          <a:bodyPr/>
          <a:lstStyle/>
          <a:p>
            <a:r>
              <a:rPr lang="cs-CZ" dirty="0">
                <a:sym typeface="Wingdings" pitchFamily="2" charset="2"/>
              </a:rPr>
              <a:t>Začněte jasně tím, co jste očekávali a co jste (ne)prokázali</a:t>
            </a:r>
          </a:p>
          <a:p>
            <a:endParaRPr lang="cs-CZ" dirty="0" smtClean="0"/>
          </a:p>
          <a:p>
            <a:r>
              <a:rPr lang="cs-CZ" dirty="0" smtClean="0"/>
              <a:t>Diskuse </a:t>
            </a:r>
            <a:r>
              <a:rPr lang="cs-CZ" dirty="0"/>
              <a:t>se zabývá více zjištěními, měla by ale mít určitou strukturu, kterou lze sledovat</a:t>
            </a:r>
          </a:p>
          <a:p>
            <a:pPr lvl="1"/>
            <a:r>
              <a:rPr lang="cs-CZ" dirty="0"/>
              <a:t>Např. postupně diskutujete výsledky s ohledem na skupiny anebo na proměnné</a:t>
            </a:r>
          </a:p>
          <a:p>
            <a:endParaRPr lang="cs-CZ" dirty="0" smtClean="0">
              <a:sym typeface="Wingdings" pitchFamily="2" charset="2"/>
            </a:endParaRPr>
          </a:p>
          <a:p>
            <a:r>
              <a:rPr lang="cs-CZ" dirty="0" smtClean="0">
                <a:sym typeface="Wingdings" pitchFamily="2" charset="2"/>
              </a:rPr>
              <a:t>Dost </a:t>
            </a:r>
            <a:r>
              <a:rPr lang="cs-CZ" dirty="0">
                <a:sym typeface="Wingdings" pitchFamily="2" charset="2"/>
              </a:rPr>
              <a:t>prostoru věnujte především těm zajímavým zjištěním</a:t>
            </a:r>
          </a:p>
          <a:p>
            <a:pPr lvl="1"/>
            <a:r>
              <a:rPr lang="cs-CZ" dirty="0">
                <a:sym typeface="Wingdings" pitchFamily="2" charset="2"/>
              </a:rPr>
              <a:t>nesnažte se stejnoměrně diskutovat úplně </a:t>
            </a:r>
            <a:r>
              <a:rPr lang="cs-CZ" dirty="0" smtClean="0">
                <a:sym typeface="Wingdings" pitchFamily="2" charset="2"/>
              </a:rPr>
              <a:t>vše</a:t>
            </a:r>
          </a:p>
          <a:p>
            <a:endParaRPr lang="cs-CZ" dirty="0">
              <a:sym typeface="Wingdings" pitchFamily="2" charset="2"/>
            </a:endParaRPr>
          </a:p>
          <a:p>
            <a:pPr lvl="1"/>
            <a:endParaRPr lang="cs-CZ" dirty="0">
              <a:sym typeface="Wingdings" pitchFamily="2" charset="2"/>
            </a:endParaRP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76</a:t>
            </a:fld>
            <a:endParaRPr lang="cs-CZ"/>
          </a:p>
        </p:txBody>
      </p:sp>
    </p:spTree>
    <p:extLst>
      <p:ext uri="{BB962C8B-B14F-4D97-AF65-F5344CB8AC3E}">
        <p14:creationId xmlns:p14="http://schemas.microsoft.com/office/powerpoint/2010/main" val="4735704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Diskuse</a:t>
            </a:r>
            <a:endParaRPr lang="cs-CZ" dirty="0"/>
          </a:p>
        </p:txBody>
      </p:sp>
      <p:sp>
        <p:nvSpPr>
          <p:cNvPr id="3" name="Zástupný symbol pro obsah 2"/>
          <p:cNvSpPr>
            <a:spLocks noGrp="1"/>
          </p:cNvSpPr>
          <p:nvPr>
            <p:ph sz="quarter" idx="1"/>
          </p:nvPr>
        </p:nvSpPr>
        <p:spPr/>
        <p:txBody>
          <a:bodyPr/>
          <a:lstStyle/>
          <a:p>
            <a:r>
              <a:rPr lang="cs-CZ" dirty="0"/>
              <a:t>Diskuse musí přinést něco nového</a:t>
            </a:r>
          </a:p>
          <a:p>
            <a:pPr lvl="1"/>
            <a:r>
              <a:rPr lang="cs-CZ" dirty="0" smtClean="0"/>
              <a:t>Neopakujte </a:t>
            </a:r>
            <a:r>
              <a:rPr lang="cs-CZ" dirty="0"/>
              <a:t>pouze to, co už zaznělo v teorii a ve </a:t>
            </a:r>
            <a:r>
              <a:rPr lang="cs-CZ" dirty="0" smtClean="0"/>
              <a:t>výsledcích</a:t>
            </a:r>
          </a:p>
          <a:p>
            <a:endParaRPr lang="cs-CZ" dirty="0" smtClean="0"/>
          </a:p>
          <a:p>
            <a:r>
              <a:rPr lang="cs-CZ" dirty="0" smtClean="0"/>
              <a:t>Nabídněte vysvětlení</a:t>
            </a:r>
          </a:p>
          <a:p>
            <a:pPr lvl="1"/>
            <a:r>
              <a:rPr lang="cs-CZ" dirty="0" smtClean="0"/>
              <a:t>Nezůstávejte jen u konstatování</a:t>
            </a:r>
            <a:endParaRPr lang="cs-CZ" dirty="0"/>
          </a:p>
          <a:p>
            <a:endParaRPr lang="cs-CZ" dirty="0" smtClean="0"/>
          </a:p>
          <a:p>
            <a:r>
              <a:rPr lang="cs-CZ" dirty="0" smtClean="0"/>
              <a:t>Především na </a:t>
            </a:r>
            <a:r>
              <a:rPr lang="cs-CZ" dirty="0"/>
              <a:t>konci pak uveďte širší implikace, nové otázky, obecnější </a:t>
            </a:r>
            <a:r>
              <a:rPr lang="cs-CZ" dirty="0" smtClean="0"/>
              <a:t>zamyšlení</a:t>
            </a:r>
          </a:p>
          <a:p>
            <a:pPr lvl="1"/>
            <a:endParaRPr lang="cs-CZ" dirty="0"/>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77</a:t>
            </a:fld>
            <a:endParaRPr lang="cs-CZ"/>
          </a:p>
        </p:txBody>
      </p:sp>
    </p:spTree>
    <p:extLst>
      <p:ext uri="{BB962C8B-B14F-4D97-AF65-F5344CB8AC3E}">
        <p14:creationId xmlns:p14="http://schemas.microsoft.com/office/powerpoint/2010/main" val="3322580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Diskuse</a:t>
            </a:r>
            <a:endParaRPr lang="cs-CZ" dirty="0"/>
          </a:p>
        </p:txBody>
      </p:sp>
      <p:sp>
        <p:nvSpPr>
          <p:cNvPr id="3" name="Zástupný symbol pro obsah 2"/>
          <p:cNvSpPr>
            <a:spLocks noGrp="1"/>
          </p:cNvSpPr>
          <p:nvPr>
            <p:ph sz="quarter" idx="1"/>
          </p:nvPr>
        </p:nvSpPr>
        <p:spPr/>
        <p:txBody>
          <a:bodyPr>
            <a:normAutofit/>
          </a:bodyPr>
          <a:lstStyle/>
          <a:p>
            <a:r>
              <a:rPr lang="cs-CZ" dirty="0" smtClean="0"/>
              <a:t>V diskusi uveďte </a:t>
            </a:r>
            <a:r>
              <a:rPr lang="cs-CZ" u="sng" dirty="0" smtClean="0"/>
              <a:t>významné</a:t>
            </a:r>
            <a:r>
              <a:rPr lang="cs-CZ" dirty="0" smtClean="0"/>
              <a:t> limity </a:t>
            </a:r>
            <a:endParaRPr lang="cs-CZ" dirty="0"/>
          </a:p>
          <a:p>
            <a:pPr lvl="1"/>
            <a:r>
              <a:rPr lang="cs-CZ" dirty="0" smtClean="0"/>
              <a:t>specifický vzorek, nízká síla testu, omezení měrných nástrojů</a:t>
            </a:r>
          </a:p>
          <a:p>
            <a:endParaRPr lang="cs-CZ" dirty="0" smtClean="0"/>
          </a:p>
          <a:p>
            <a:r>
              <a:rPr lang="cs-CZ" dirty="0" smtClean="0"/>
              <a:t>Krátce uveďte, </a:t>
            </a:r>
            <a:r>
              <a:rPr lang="cs-CZ" u="sng" dirty="0" smtClean="0"/>
              <a:t>proč</a:t>
            </a:r>
            <a:r>
              <a:rPr lang="cs-CZ" dirty="0" smtClean="0"/>
              <a:t> jsou pro </a:t>
            </a:r>
            <a:r>
              <a:rPr lang="cs-CZ" u="sng" dirty="0" smtClean="0"/>
              <a:t>Vaši studii </a:t>
            </a:r>
            <a:r>
              <a:rPr lang="cs-CZ" dirty="0" smtClean="0"/>
              <a:t>limitující</a:t>
            </a:r>
          </a:p>
          <a:p>
            <a:pPr lvl="1"/>
            <a:r>
              <a:rPr lang="cs-CZ" dirty="0" smtClean="0"/>
              <a:t>Kromě „</a:t>
            </a:r>
            <a:r>
              <a:rPr lang="cs-CZ" dirty="0" err="1" smtClean="0"/>
              <a:t>obvious</a:t>
            </a:r>
            <a:r>
              <a:rPr lang="cs-CZ" dirty="0" smtClean="0"/>
              <a:t> </a:t>
            </a:r>
            <a:r>
              <a:rPr lang="cs-CZ" dirty="0" err="1" smtClean="0"/>
              <a:t>reasons</a:t>
            </a:r>
            <a:r>
              <a:rPr lang="cs-CZ" dirty="0" smtClean="0"/>
              <a:t>“ – průřezová studie</a:t>
            </a:r>
          </a:p>
          <a:p>
            <a:endParaRPr lang="cs-CZ" dirty="0" smtClean="0"/>
          </a:p>
          <a:p>
            <a:r>
              <a:rPr lang="cs-CZ" dirty="0" smtClean="0"/>
              <a:t>Ale celkově buďte </a:t>
            </a:r>
            <a:r>
              <a:rPr lang="cs-CZ" dirty="0"/>
              <a:t>pozitivní ohledně vlastní </a:t>
            </a:r>
            <a:r>
              <a:rPr lang="cs-CZ" dirty="0" smtClean="0"/>
              <a:t>práce!</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78</a:t>
            </a:fld>
            <a:endParaRPr lang="cs-CZ"/>
          </a:p>
        </p:txBody>
      </p:sp>
    </p:spTree>
    <p:extLst>
      <p:ext uri="{BB962C8B-B14F-4D97-AF65-F5344CB8AC3E}">
        <p14:creationId xmlns:p14="http://schemas.microsoft.com/office/powerpoint/2010/main" val="29588299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Diskuse</a:t>
            </a:r>
            <a:endParaRPr lang="cs-CZ" dirty="0"/>
          </a:p>
        </p:txBody>
      </p:sp>
      <p:sp>
        <p:nvSpPr>
          <p:cNvPr id="3" name="Zástupný symbol pro obsah 2"/>
          <p:cNvSpPr>
            <a:spLocks noGrp="1"/>
          </p:cNvSpPr>
          <p:nvPr>
            <p:ph sz="quarter" idx="1"/>
          </p:nvPr>
        </p:nvSpPr>
        <p:spPr/>
        <p:txBody>
          <a:bodyPr/>
          <a:lstStyle/>
          <a:p>
            <a:r>
              <a:rPr lang="cs-CZ" dirty="0"/>
              <a:t>První věta z diskuse:</a:t>
            </a:r>
          </a:p>
          <a:p>
            <a:pPr lvl="1"/>
            <a:r>
              <a:rPr lang="cs-CZ" dirty="0"/>
              <a:t>„Příliš nízká vnitřní reliabilita a celkový rozpad škály způsobil značné komplikace v možnostech analýzy a ověřování hypotéz.“</a:t>
            </a:r>
          </a:p>
          <a:p>
            <a:endParaRPr lang="cs-CZ" dirty="0" smtClean="0"/>
          </a:p>
          <a:p>
            <a:r>
              <a:rPr lang="cs-CZ" dirty="0" smtClean="0"/>
              <a:t>A </a:t>
            </a:r>
            <a:r>
              <a:rPr lang="cs-CZ" dirty="0"/>
              <a:t>věta ze závěru</a:t>
            </a:r>
          </a:p>
          <a:p>
            <a:pPr lvl="1"/>
            <a:r>
              <a:rPr lang="cs-CZ" dirty="0"/>
              <a:t>„Vliv ostatních sledovaných proměnných vedl buď k jinému efektu, než jsem původně předpokládala, nebo se tento vliv nepodařilo dokázat. Hodnota této práce tak spočívá především ve zjištění, kudy cesta nevede.“</a:t>
            </a:r>
          </a:p>
          <a:p>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79</a:t>
            </a:fld>
            <a:endParaRPr lang="cs-CZ"/>
          </a:p>
        </p:txBody>
      </p:sp>
    </p:spTree>
    <p:extLst>
      <p:ext uri="{BB962C8B-B14F-4D97-AF65-F5344CB8AC3E}">
        <p14:creationId xmlns:p14="http://schemas.microsoft.com/office/powerpoint/2010/main" val="75241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článků (dle APA)</a:t>
            </a:r>
            <a:endParaRPr lang="en-US" dirty="0"/>
          </a:p>
        </p:txBody>
      </p:sp>
      <p:sp>
        <p:nvSpPr>
          <p:cNvPr id="3" name="Zástupný symbol pro obsah 2"/>
          <p:cNvSpPr>
            <a:spLocks noGrp="1"/>
          </p:cNvSpPr>
          <p:nvPr>
            <p:ph sz="quarter" idx="1"/>
          </p:nvPr>
        </p:nvSpPr>
        <p:spPr/>
        <p:txBody>
          <a:bodyPr/>
          <a:lstStyle/>
          <a:p>
            <a:pPr marL="0" indent="0">
              <a:buNone/>
            </a:pPr>
            <a:r>
              <a:rPr lang="cs-CZ" dirty="0" smtClean="0"/>
              <a:t>…a další útvary</a:t>
            </a:r>
          </a:p>
          <a:p>
            <a:r>
              <a:rPr lang="cs-CZ" dirty="0" smtClean="0"/>
              <a:t>Reporty</a:t>
            </a:r>
          </a:p>
          <a:p>
            <a:r>
              <a:rPr lang="cs-CZ" dirty="0" smtClean="0"/>
              <a:t>Komentáře (a odpovědi)</a:t>
            </a:r>
          </a:p>
          <a:p>
            <a:r>
              <a:rPr lang="cs-CZ" dirty="0" smtClean="0"/>
              <a:t>Recenze</a:t>
            </a:r>
          </a:p>
          <a:p>
            <a:r>
              <a:rPr lang="cs-CZ" dirty="0" smtClean="0"/>
              <a:t>Dopisy editorovi</a:t>
            </a:r>
          </a:p>
          <a:p>
            <a:r>
              <a:rPr lang="cs-CZ" dirty="0" err="1" smtClean="0"/>
              <a:t>Editorialy</a:t>
            </a:r>
            <a:endParaRPr lang="cs-CZ" dirty="0" smtClean="0"/>
          </a:p>
          <a:p>
            <a:r>
              <a:rPr lang="cs-CZ" dirty="0" smtClean="0"/>
              <a:t>…</a:t>
            </a:r>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8</a:t>
            </a:fld>
            <a:endParaRPr lang="cs-CZ"/>
          </a:p>
        </p:txBody>
      </p:sp>
    </p:spTree>
    <p:extLst>
      <p:ext uri="{BB962C8B-B14F-4D97-AF65-F5344CB8AC3E}">
        <p14:creationId xmlns:p14="http://schemas.microsoft.com/office/powerpoint/2010/main" val="22462469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Diskuse</a:t>
            </a:r>
          </a:p>
        </p:txBody>
      </p:sp>
      <p:sp>
        <p:nvSpPr>
          <p:cNvPr id="3" name="Zástupný symbol pro obsah 2"/>
          <p:cNvSpPr>
            <a:spLocks noGrp="1"/>
          </p:cNvSpPr>
          <p:nvPr>
            <p:ph sz="quarter" idx="1"/>
          </p:nvPr>
        </p:nvSpPr>
        <p:spPr/>
        <p:txBody>
          <a:bodyPr/>
          <a:lstStyle/>
          <a:p>
            <a:r>
              <a:rPr lang="cs-CZ" dirty="0" err="1" smtClean="0"/>
              <a:t>Conclusions</a:t>
            </a:r>
            <a:endParaRPr lang="cs-CZ" dirty="0" smtClean="0"/>
          </a:p>
          <a:p>
            <a:endParaRPr lang="cs-CZ" dirty="0" smtClean="0"/>
          </a:p>
          <a:p>
            <a:r>
              <a:rPr lang="cs-CZ" dirty="0" smtClean="0"/>
              <a:t>Krátké shrnutí záměru, hlavních zjištění a hlavních implikací</a:t>
            </a:r>
          </a:p>
          <a:p>
            <a:endParaRPr lang="cs-CZ" dirty="0" smtClean="0"/>
          </a:p>
          <a:p>
            <a:r>
              <a:rPr lang="cs-CZ" dirty="0" smtClean="0"/>
              <a:t>Efekt posledního dojmu</a:t>
            </a:r>
            <a:r>
              <a:rPr lang="cs-CZ" dirty="0" smtClean="0">
                <a:sym typeface="Wingdings" panose="05000000000000000000" pitchFamily="2" charset="2"/>
              </a:rPr>
              <a:t></a:t>
            </a:r>
            <a:endParaRPr lang="cs-CZ" dirty="0"/>
          </a:p>
        </p:txBody>
      </p:sp>
      <p:sp>
        <p:nvSpPr>
          <p:cNvPr id="4" name="Zástupný symbol pro číslo snímku 3"/>
          <p:cNvSpPr>
            <a:spLocks noGrp="1"/>
          </p:cNvSpPr>
          <p:nvPr>
            <p:ph type="sldNum" sz="quarter" idx="15"/>
          </p:nvPr>
        </p:nvSpPr>
        <p:spPr/>
        <p:txBody>
          <a:bodyPr/>
          <a:lstStyle/>
          <a:p>
            <a:fld id="{D33010F4-76B6-4C2C-87CB-329D6638B220}" type="slidenum">
              <a:rPr lang="cs-CZ" smtClean="0"/>
              <a:pPr/>
              <a:t>80</a:t>
            </a:fld>
            <a:endParaRPr lang="cs-CZ"/>
          </a:p>
        </p:txBody>
      </p:sp>
    </p:spTree>
    <p:extLst>
      <p:ext uri="{BB962C8B-B14F-4D97-AF65-F5344CB8AC3E}">
        <p14:creationId xmlns:p14="http://schemas.microsoft.com/office/powerpoint/2010/main" val="4049236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132856"/>
            <a:ext cx="7931224" cy="1858218"/>
          </a:xfrm>
        </p:spPr>
        <p:txBody>
          <a:bodyPr>
            <a:normAutofit fontScale="90000"/>
          </a:bodyPr>
          <a:lstStyle/>
          <a:p>
            <a:r>
              <a:rPr lang="cs-CZ" dirty="0"/>
              <a:t>Základní pravidla ve vědecké </a:t>
            </a:r>
            <a:r>
              <a:rPr lang="cs-CZ" dirty="0" smtClean="0"/>
              <a:t>komunikaci</a:t>
            </a:r>
            <a:br>
              <a:rPr lang="cs-CZ" dirty="0" smtClean="0"/>
            </a:br>
            <a:r>
              <a:rPr lang="cs-CZ" dirty="0"/>
              <a:t/>
            </a:r>
            <a:br>
              <a:rPr lang="cs-CZ" dirty="0"/>
            </a:br>
            <a:r>
              <a:rPr lang="cs-CZ" dirty="0" smtClean="0"/>
              <a:t>…Aneb na co si obecně dát pozor</a:t>
            </a:r>
            <a:endParaRPr lang="en-US" dirty="0"/>
          </a:p>
        </p:txBody>
      </p:sp>
      <p:sp>
        <p:nvSpPr>
          <p:cNvPr id="3" name="Zástupný symbol pro číslo snímku 2"/>
          <p:cNvSpPr>
            <a:spLocks noGrp="1"/>
          </p:cNvSpPr>
          <p:nvPr>
            <p:ph type="sldNum" sz="quarter" idx="15"/>
          </p:nvPr>
        </p:nvSpPr>
        <p:spPr/>
        <p:txBody>
          <a:bodyPr/>
          <a:lstStyle/>
          <a:p>
            <a:fld id="{D33010F4-76B6-4C2C-87CB-329D6638B220}" type="slidenum">
              <a:rPr lang="cs-CZ" smtClean="0"/>
              <a:pPr/>
              <a:t>9</a:t>
            </a:fld>
            <a:endParaRPr lang="cs-CZ"/>
          </a:p>
        </p:txBody>
      </p:sp>
    </p:spTree>
    <p:extLst>
      <p:ext uri="{BB962C8B-B14F-4D97-AF65-F5344CB8AC3E}">
        <p14:creationId xmlns:p14="http://schemas.microsoft.com/office/powerpoint/2010/main" val="1839719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2111</TotalTime>
  <Words>5283</Words>
  <Application>Microsoft Office PowerPoint</Application>
  <PresentationFormat>Předvádění na obrazovce (4:3)</PresentationFormat>
  <Paragraphs>652</Paragraphs>
  <Slides>80</Slides>
  <Notes>0</Notes>
  <HiddenSlides>0</HiddenSlides>
  <MMClips>0</MMClips>
  <ScaleCrop>false</ScaleCrop>
  <HeadingPairs>
    <vt:vector size="4" baseType="variant">
      <vt:variant>
        <vt:lpstr>Motiv</vt:lpstr>
      </vt:variant>
      <vt:variant>
        <vt:i4>1</vt:i4>
      </vt:variant>
      <vt:variant>
        <vt:lpstr>Nadpisy snímků</vt:lpstr>
      </vt:variant>
      <vt:variant>
        <vt:i4>80</vt:i4>
      </vt:variant>
    </vt:vector>
  </HeadingPairs>
  <TitlesOfParts>
    <vt:vector size="81" baseType="lpstr">
      <vt:lpstr>Arkýř</vt:lpstr>
      <vt:lpstr>PSY 475 Vědecká komunikace Přednáška: Odborná Publikace</vt:lpstr>
      <vt:lpstr>Psaní odborného článku</vt:lpstr>
      <vt:lpstr>Typy článků (dle APA)</vt:lpstr>
      <vt:lpstr>Typy článků (dle APA)</vt:lpstr>
      <vt:lpstr>Typy článků (dle APA)</vt:lpstr>
      <vt:lpstr>Typy článků (dle APA)</vt:lpstr>
      <vt:lpstr>Typy článků (dle APA)</vt:lpstr>
      <vt:lpstr>Typy článků (dle APA)</vt:lpstr>
      <vt:lpstr>Základní pravidla ve vědecké komunikaci  …Aneb na co si obecně dát pozor</vt:lpstr>
      <vt:lpstr>Reportování výsledků</vt:lpstr>
      <vt:lpstr>Prezentace aplikace PowerPoint</vt:lpstr>
      <vt:lpstr>Dostupnost dat</vt:lpstr>
      <vt:lpstr>Duplikáty a „Tříštění“ zjištění</vt:lpstr>
      <vt:lpstr>Duplikáty a „Tříštění“ zjištění</vt:lpstr>
      <vt:lpstr>Plagiarismus </vt:lpstr>
      <vt:lpstr>další problémy</vt:lpstr>
      <vt:lpstr>jak práci napsat?  Aneb pár poznámek ke stylu</vt:lpstr>
      <vt:lpstr>Doporučení</vt:lpstr>
      <vt:lpstr>Doporučení</vt:lpstr>
      <vt:lpstr>Je dobré vyhnout se</vt:lpstr>
      <vt:lpstr>Doporučení</vt:lpstr>
      <vt:lpstr>Doporučení</vt:lpstr>
      <vt:lpstr>Je dobré vyhnout se</vt:lpstr>
      <vt:lpstr>Je dobré vyhnout se</vt:lpstr>
      <vt:lpstr>Je dobré vyhnout se</vt:lpstr>
      <vt:lpstr>Je dobré vyhnout se</vt:lpstr>
      <vt:lpstr>opakovat, shrnovat, být doslovní</vt:lpstr>
      <vt:lpstr>Prezentace aplikace PowerPoint</vt:lpstr>
      <vt:lpstr>Prezentace aplikace PowerPoint</vt:lpstr>
      <vt:lpstr>Prezentace aplikace PowerPoint</vt:lpstr>
      <vt:lpstr>Struktura článku Aneb co kam patří</vt:lpstr>
      <vt:lpstr>Struktura</vt:lpstr>
      <vt:lpstr>Struktura</vt:lpstr>
      <vt:lpstr>Struktura</vt:lpstr>
      <vt:lpstr>Struktura</vt:lpstr>
      <vt:lpstr>Teorie</vt:lpstr>
      <vt:lpstr>Teorie</vt:lpstr>
      <vt:lpstr>Teorie</vt:lpstr>
      <vt:lpstr>Příklad: Effectiveness of coping strategies for victims of cyberbullying</vt:lpstr>
      <vt:lpstr>Teorie</vt:lpstr>
      <vt:lpstr>Teorie</vt:lpstr>
      <vt:lpstr>Příklad: Effectiveness of coping strategies for victims of cyberbullying </vt:lpstr>
      <vt:lpstr>Příklad: Effectiveness of coping strategies for victims of cyberbullying </vt:lpstr>
      <vt:lpstr>Příklad: Effectiveness of coping strategies for victims of cyberbullying </vt:lpstr>
      <vt:lpstr>Teorie</vt:lpstr>
      <vt:lpstr>Příklad: Effectiveness of coping strategies for victims of cyberbullying </vt:lpstr>
      <vt:lpstr>Příklad: Effectiveness of coping strategies for victims of cyberbullying </vt:lpstr>
      <vt:lpstr>Příklad: Effectiveness of coping strategies for victims of cyberbullying </vt:lpstr>
      <vt:lpstr>Příklad: Effectiveness of coping strategies for victims of cyberbullying </vt:lpstr>
      <vt:lpstr>Teorie</vt:lpstr>
      <vt:lpstr>Teorie</vt:lpstr>
      <vt:lpstr>Teorie</vt:lpstr>
      <vt:lpstr>Prezentace aplikace PowerPoint</vt:lpstr>
      <vt:lpstr>Teorie</vt:lpstr>
      <vt:lpstr>Metoda</vt:lpstr>
      <vt:lpstr>Metoda</vt:lpstr>
      <vt:lpstr>Metoda</vt:lpstr>
      <vt:lpstr>Metoda</vt:lpstr>
      <vt:lpstr>Metoda</vt:lpstr>
      <vt:lpstr>Metoda</vt:lpstr>
      <vt:lpstr>Metoda</vt:lpstr>
      <vt:lpstr>METODA</vt:lpstr>
      <vt:lpstr>Metoda - shortcuts</vt:lpstr>
      <vt:lpstr>Metoda</vt:lpstr>
      <vt:lpstr>Metoda</vt:lpstr>
      <vt:lpstr>Metoda</vt:lpstr>
      <vt:lpstr>výsledky</vt:lpstr>
      <vt:lpstr>výsledky</vt:lpstr>
      <vt:lpstr>Výsledky – Vše dle APA</vt:lpstr>
      <vt:lpstr>Prezentace aplikace PowerPoint</vt:lpstr>
      <vt:lpstr>výsledky</vt:lpstr>
      <vt:lpstr>Výsledky</vt:lpstr>
      <vt:lpstr>Výsledky</vt:lpstr>
      <vt:lpstr>Výsledky - shortcuts</vt:lpstr>
      <vt:lpstr>Diskuse</vt:lpstr>
      <vt:lpstr>Diskuse</vt:lpstr>
      <vt:lpstr>Diskuse</vt:lpstr>
      <vt:lpstr>Diskuse</vt:lpstr>
      <vt:lpstr>Diskuse</vt:lpstr>
      <vt:lpstr>Diskuse</vt:lpstr>
    </vt:vector>
  </TitlesOfParts>
  <Company>CIKT FSS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475 Vědecká komunikace</dc:title>
  <dc:creator>Hana Macháčková</dc:creator>
  <cp:lastModifiedBy>Hana Macháčková</cp:lastModifiedBy>
  <cp:revision>362</cp:revision>
  <dcterms:created xsi:type="dcterms:W3CDTF">2013-02-24T09:24:17Z</dcterms:created>
  <dcterms:modified xsi:type="dcterms:W3CDTF">2015-03-12T14:00:09Z</dcterms:modified>
</cp:coreProperties>
</file>