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9" r:id="rId3"/>
    <p:sldId id="257" r:id="rId4"/>
    <p:sldId id="258" r:id="rId5"/>
    <p:sldId id="368" r:id="rId6"/>
    <p:sldId id="367" r:id="rId7"/>
    <p:sldId id="268" r:id="rId8"/>
    <p:sldId id="259" r:id="rId9"/>
    <p:sldId id="261" r:id="rId10"/>
    <p:sldId id="329" r:id="rId11"/>
    <p:sldId id="365" r:id="rId12"/>
    <p:sldId id="366" r:id="rId13"/>
    <p:sldId id="408" r:id="rId14"/>
    <p:sldId id="378" r:id="rId15"/>
    <p:sldId id="406" r:id="rId16"/>
    <p:sldId id="379" r:id="rId17"/>
    <p:sldId id="369" r:id="rId18"/>
    <p:sldId id="382" r:id="rId19"/>
    <p:sldId id="381" r:id="rId20"/>
    <p:sldId id="407" r:id="rId21"/>
    <p:sldId id="370" r:id="rId22"/>
    <p:sldId id="377" r:id="rId23"/>
    <p:sldId id="375" r:id="rId24"/>
    <p:sldId id="376" r:id="rId25"/>
    <p:sldId id="371" r:id="rId26"/>
    <p:sldId id="372" r:id="rId27"/>
    <p:sldId id="373" r:id="rId28"/>
    <p:sldId id="2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6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D8019-DCDD-4C79-B796-58919153B663}" type="datetimeFigureOut">
              <a:rPr lang="en-GB" smtClean="0"/>
              <a:pPr/>
              <a:t>24/02/2015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D177D-D671-4C82-A2FB-9C821513435D}" type="slidenum">
              <a:rPr lang="en-GB" smtClean="0"/>
              <a:pPr/>
              <a:t>‹#›</a:t>
            </a:fld>
            <a:endParaRPr lang="en-GB"/>
          </a:p>
        </p:txBody>
      </p:sp>
    </p:spTree>
    <p:extLst>
      <p:ext uri="{BB962C8B-B14F-4D97-AF65-F5344CB8AC3E}">
        <p14:creationId xmlns:p14="http://schemas.microsoft.com/office/powerpoint/2010/main" val="387625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Carlos A. </a:t>
            </a:r>
            <a:r>
              <a:rPr lang="en-US" dirty="0" err="1" smtClean="0"/>
              <a:t>Almenara</a:t>
            </a:r>
            <a:r>
              <a:rPr lang="en-US" dirty="0" smtClean="0"/>
              <a:t>, PhD. Institute</a:t>
            </a:r>
            <a:r>
              <a:rPr lang="en-US" baseline="0" dirty="0" smtClean="0"/>
              <a:t> for Research on Children, Youth, and Family (IVMDR), Masaryk University, Brno – Czech Republic</a:t>
            </a:r>
            <a:endParaRPr lang="en-GB" dirty="0"/>
          </a:p>
        </p:txBody>
      </p:sp>
      <p:sp>
        <p:nvSpPr>
          <p:cNvPr id="4" name="Slide Number Placeholder 3"/>
          <p:cNvSpPr>
            <a:spLocks noGrp="1"/>
          </p:cNvSpPr>
          <p:nvPr>
            <p:ph type="sldNum" sz="quarter" idx="10"/>
          </p:nvPr>
        </p:nvSpPr>
        <p:spPr/>
        <p:txBody>
          <a:bodyPr/>
          <a:lstStyle/>
          <a:p>
            <a:fld id="{21ED177D-D671-4C82-A2FB-9C821513435D}" type="slidenum">
              <a:rPr lang="en-GB" smtClean="0"/>
              <a:pPr/>
              <a:t>1</a:t>
            </a:fld>
            <a:endParaRPr lang="en-GB"/>
          </a:p>
        </p:txBody>
      </p:sp>
    </p:spTree>
    <p:extLst>
      <p:ext uri="{BB962C8B-B14F-4D97-AF65-F5344CB8AC3E}">
        <p14:creationId xmlns:p14="http://schemas.microsoft.com/office/powerpoint/2010/main" val="68636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B51A8F9-9004-4C02-936E-F71B6388325A}" type="datetime1">
              <a:rPr lang="en-US" smtClean="0"/>
              <a:pPr/>
              <a:t>2/24/2015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D361EB8-C3CA-4E6E-B253-E38C4440D9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DC9066-75E7-4CEA-86E1-E2E948767EE8}" type="datetime1">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1EB8-C3CA-4E6E-B253-E38C4440D9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C6C81-C24C-46F2-ACE3-4D71174D97F1}" type="datetime1">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1EB8-C3CA-4E6E-B253-E38C4440D9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6F2C200-B78E-4DCB-8BCB-BBA86673B679}" type="datetime1">
              <a:rPr lang="en-US" smtClean="0"/>
              <a:pPr/>
              <a:t>2/24/2015</a:t>
            </a:fld>
            <a:endParaRPr lang="en-US"/>
          </a:p>
        </p:txBody>
      </p:sp>
      <p:sp>
        <p:nvSpPr>
          <p:cNvPr id="9" name="Slide Number Placeholder 8"/>
          <p:cNvSpPr>
            <a:spLocks noGrp="1"/>
          </p:cNvSpPr>
          <p:nvPr>
            <p:ph type="sldNum" sz="quarter" idx="15"/>
          </p:nvPr>
        </p:nvSpPr>
        <p:spPr/>
        <p:txBody>
          <a:bodyPr rtlCol="0"/>
          <a:lstStyle/>
          <a:p>
            <a:fld id="{BD361EB8-C3CA-4E6E-B253-E38C4440D9E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D1D2190-9D66-4EF8-A1B0-5BDEB4A0B319}" type="datetime1">
              <a:rPr lang="en-US" smtClean="0"/>
              <a:pPr/>
              <a:t>2/24/2015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D361EB8-C3CA-4E6E-B253-E38C4440D9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03BBB4C-5402-4E79-8192-D120AE50D964}" type="datetime1">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61EB8-C3CA-4E6E-B253-E38C4440D9E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D0E2C00-B780-43BE-A3A4-41E77865E552}" type="datetime1">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61EB8-C3CA-4E6E-B253-E38C4440D9E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B6713C4-27E6-496B-A47A-10BE195A5877}" type="datetime1">
              <a:rPr lang="en-US" smtClean="0"/>
              <a:pPr/>
              <a:t>2/24/2015</a:t>
            </a:fld>
            <a:endParaRPr lang="en-US"/>
          </a:p>
        </p:txBody>
      </p:sp>
      <p:sp>
        <p:nvSpPr>
          <p:cNvPr id="7" name="Slide Number Placeholder 6"/>
          <p:cNvSpPr>
            <a:spLocks noGrp="1"/>
          </p:cNvSpPr>
          <p:nvPr>
            <p:ph type="sldNum" sz="quarter" idx="11"/>
          </p:nvPr>
        </p:nvSpPr>
        <p:spPr/>
        <p:txBody>
          <a:bodyPr rtlCol="0"/>
          <a:lstStyle/>
          <a:p>
            <a:fld id="{BD361EB8-C3CA-4E6E-B253-E38C4440D9E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D5969-C3BD-4DE5-8ECF-3459683C9D7A}" type="datetime1">
              <a:rPr lang="en-US" smtClean="0"/>
              <a:pPr/>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61EB8-C3CA-4E6E-B253-E38C4440D9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13A455D-A718-464F-B707-02AC31A8CB84}" type="datetime1">
              <a:rPr lang="en-US" smtClean="0"/>
              <a:pPr/>
              <a:t>2/24/2015</a:t>
            </a:fld>
            <a:endParaRPr lang="en-US"/>
          </a:p>
        </p:txBody>
      </p:sp>
      <p:sp>
        <p:nvSpPr>
          <p:cNvPr id="22" name="Slide Number Placeholder 21"/>
          <p:cNvSpPr>
            <a:spLocks noGrp="1"/>
          </p:cNvSpPr>
          <p:nvPr>
            <p:ph type="sldNum" sz="quarter" idx="15"/>
          </p:nvPr>
        </p:nvSpPr>
        <p:spPr/>
        <p:txBody>
          <a:bodyPr rtlCol="0"/>
          <a:lstStyle/>
          <a:p>
            <a:fld id="{BD361EB8-C3CA-4E6E-B253-E38C4440D9E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37B7A72-CE11-4092-8630-1F5682AE70A8}" type="datetime1">
              <a:rPr lang="en-US" smtClean="0"/>
              <a:pPr/>
              <a:t>2/24/2015</a:t>
            </a:fld>
            <a:endParaRPr lang="en-US"/>
          </a:p>
        </p:txBody>
      </p:sp>
      <p:sp>
        <p:nvSpPr>
          <p:cNvPr id="18" name="Slide Number Placeholder 17"/>
          <p:cNvSpPr>
            <a:spLocks noGrp="1"/>
          </p:cNvSpPr>
          <p:nvPr>
            <p:ph type="sldNum" sz="quarter" idx="11"/>
          </p:nvPr>
        </p:nvSpPr>
        <p:spPr/>
        <p:txBody>
          <a:bodyPr rtlCol="0"/>
          <a:lstStyle/>
          <a:p>
            <a:fld id="{BD361EB8-C3CA-4E6E-B253-E38C4440D9E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E9F5CFB-736B-4D62-A229-6F194D35D310}" type="datetime1">
              <a:rPr lang="en-US" smtClean="0"/>
              <a:pPr/>
              <a:t>2/24/2015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361EB8-C3CA-4E6E-B253-E38C4440D9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ts.org/test_link/find_tes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ibraries.uta.edu/TMd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hyperlink" Target="http://search.ebscohos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71600"/>
            <a:ext cx="6172200" cy="1894362"/>
          </a:xfrm>
        </p:spPr>
        <p:txBody>
          <a:bodyPr/>
          <a:lstStyle/>
          <a:p>
            <a:r>
              <a:rPr lang="en-US" i="1" dirty="0">
                <a:solidFill>
                  <a:schemeClr val="accent1"/>
                </a:solidFill>
              </a:rPr>
              <a:t>Online and Offline Resources </a:t>
            </a:r>
            <a:r>
              <a:rPr lang="en-US" i="1" dirty="0" smtClean="0">
                <a:solidFill>
                  <a:schemeClr val="accent1"/>
                </a:solidFill>
              </a:rPr>
              <a:t>in </a:t>
            </a:r>
            <a:r>
              <a:rPr lang="en-US" i="1" dirty="0">
                <a:solidFill>
                  <a:schemeClr val="accent1"/>
                </a:solidFill>
              </a:rPr>
              <a:t>Psychological Assessment</a:t>
            </a:r>
          </a:p>
        </p:txBody>
      </p:sp>
      <p:sp>
        <p:nvSpPr>
          <p:cNvPr id="3" name="Subtitle 2"/>
          <p:cNvSpPr>
            <a:spLocks noGrp="1"/>
          </p:cNvSpPr>
          <p:nvPr>
            <p:ph type="subTitle" idx="1"/>
          </p:nvPr>
        </p:nvSpPr>
        <p:spPr>
          <a:xfrm>
            <a:off x="2286000" y="3352800"/>
            <a:ext cx="6172200" cy="406878"/>
          </a:xfrm>
        </p:spPr>
        <p:txBody>
          <a:bodyPr/>
          <a:lstStyle/>
          <a:p>
            <a:r>
              <a:rPr lang="en-US" dirty="0" smtClean="0"/>
              <a:t>PSY494P122 (</a:t>
            </a:r>
            <a:r>
              <a:rPr lang="en-US" dirty="0" smtClean="0"/>
              <a:t>2015-I)</a:t>
            </a:r>
            <a:endParaRPr lang="en-US" dirty="0"/>
          </a:p>
        </p:txBody>
      </p:sp>
      <p:sp>
        <p:nvSpPr>
          <p:cNvPr id="5" name="Date Placeholder 4"/>
          <p:cNvSpPr>
            <a:spLocks noGrp="1"/>
          </p:cNvSpPr>
          <p:nvPr>
            <p:ph type="dt" sz="half" idx="10"/>
          </p:nvPr>
        </p:nvSpPr>
        <p:spPr/>
        <p:txBody>
          <a:bodyPr/>
          <a:lstStyle/>
          <a:p>
            <a:fld id="{3F5F77FE-6FFA-42C9-9678-43BC512D99E2}" type="datetime5">
              <a:rPr lang="en-US" smtClean="0"/>
              <a:t>24-Feb-15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45941"/>
            <a:ext cx="6629400" cy="110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68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467600" cy="4267200"/>
          </a:xfrm>
        </p:spPr>
        <p:txBody>
          <a:bodyPr anchor="ctr">
            <a:normAutofit/>
          </a:bodyPr>
          <a:lstStyle/>
          <a:p>
            <a:pPr algn="ctr"/>
            <a:r>
              <a:rPr lang="en-US" sz="6200" b="1" dirty="0">
                <a:solidFill>
                  <a:schemeClr val="accent1">
                    <a:lumMod val="75000"/>
                  </a:schemeClr>
                </a:solidFill>
              </a:rPr>
              <a:t/>
            </a:r>
            <a:br>
              <a:rPr lang="en-US" sz="6200" b="1" dirty="0">
                <a:solidFill>
                  <a:schemeClr val="accent1">
                    <a:lumMod val="75000"/>
                  </a:schemeClr>
                </a:solidFill>
              </a:rPr>
            </a:br>
            <a:r>
              <a:rPr lang="en-US" sz="10700" b="1" dirty="0" smtClean="0">
                <a:solidFill>
                  <a:schemeClr val="accent1">
                    <a:lumMod val="75000"/>
                  </a:schemeClr>
                </a:solidFill>
                <a:effectLst>
                  <a:outerShdw blurRad="38100" dist="38100" dir="2700000" algn="tl">
                    <a:srgbClr val="000000">
                      <a:alpha val="43137"/>
                    </a:srgbClr>
                  </a:outerShdw>
                </a:effectLst>
              </a:rPr>
              <a:t>OFFLINE</a:t>
            </a:r>
            <a:r>
              <a:rPr lang="en-US" sz="6200" b="1" dirty="0" smtClean="0">
                <a:solidFill>
                  <a:schemeClr val="accent1">
                    <a:lumMod val="75000"/>
                  </a:schemeClr>
                </a:solidFill>
              </a:rPr>
              <a:t/>
            </a:r>
            <a:br>
              <a:rPr lang="en-US" sz="6200" b="1" dirty="0" smtClean="0">
                <a:solidFill>
                  <a:schemeClr val="accent1">
                    <a:lumMod val="75000"/>
                  </a:schemeClr>
                </a:solidFill>
              </a:rPr>
            </a:br>
            <a:r>
              <a:rPr lang="en-US" sz="4000" b="1" dirty="0" smtClean="0">
                <a:solidFill>
                  <a:schemeClr val="accent1">
                    <a:lumMod val="75000"/>
                  </a:schemeClr>
                </a:solidFill>
                <a:effectLst>
                  <a:outerShdw blurRad="38100" dist="38100" dir="2700000" algn="tl">
                    <a:srgbClr val="000000">
                      <a:alpha val="43137"/>
                    </a:srgbClr>
                  </a:outerShdw>
                </a:effectLst>
              </a:rPr>
              <a:t>RESOURCES</a:t>
            </a:r>
            <a:endParaRPr lang="en-US" sz="4000" b="1"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BD361EB8-C3CA-4E6E-B253-E38C4440D9ED}" type="slidenum">
              <a:rPr lang="en-US" smtClean="0"/>
              <a:pPr/>
              <a:t>10</a:t>
            </a:fld>
            <a:endParaRPr lang="en-US"/>
          </a:p>
        </p:txBody>
      </p:sp>
    </p:spTree>
    <p:extLst>
      <p:ext uri="{BB962C8B-B14F-4D97-AF65-F5344CB8AC3E}">
        <p14:creationId xmlns:p14="http://schemas.microsoft.com/office/powerpoint/2010/main" val="300339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467600" cy="715962"/>
          </a:xfrm>
        </p:spPr>
        <p:txBody>
          <a:bodyPr>
            <a:normAutofit fontScale="90000"/>
          </a:bodyPr>
          <a:lstStyle/>
          <a:p>
            <a:r>
              <a:rPr lang="en-US" sz="3600" b="1" dirty="0">
                <a:solidFill>
                  <a:schemeClr val="accent1"/>
                </a:solidFill>
                <a:effectLst>
                  <a:outerShdw blurRad="38100" dist="38100" dir="2700000" algn="tl">
                    <a:srgbClr val="000000">
                      <a:alpha val="43137"/>
                    </a:srgbClr>
                  </a:outerShdw>
                </a:effectLst>
              </a:rPr>
              <a:t>Mental Measurements Yearbook</a:t>
            </a:r>
            <a:endParaRPr lang="en-US" sz="44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endParaRPr lang="en-US" dirty="0" smtClean="0">
              <a:solidFill>
                <a:schemeClr val="tx2">
                  <a:lumMod val="75000"/>
                </a:schemeClr>
              </a:solidFill>
            </a:endParaRPr>
          </a:p>
          <a:p>
            <a:endParaRPr lang="en-US" dirty="0" smtClean="0">
              <a:solidFill>
                <a:schemeClr val="tx2">
                  <a:lumMod val="75000"/>
                </a:schemeClr>
              </a:solidFill>
            </a:endParaRPr>
          </a:p>
          <a:p>
            <a:pPr marL="365760" lvl="1" indent="0" algn="ctr">
              <a:buNone/>
            </a:pPr>
            <a:r>
              <a:rPr lang="en-US" sz="2800" b="1" i="1" dirty="0">
                <a:solidFill>
                  <a:schemeClr val="tx2"/>
                </a:solidFill>
              </a:rPr>
              <a:t>Provides factual information, critical reviews, and comprehensive bibliographic references on the construction, use, and validity </a:t>
            </a:r>
            <a:r>
              <a:rPr lang="en-US" sz="2800" b="1" i="1" dirty="0">
                <a:solidFill>
                  <a:schemeClr val="accent1"/>
                </a:solidFill>
                <a:effectLst>
                  <a:outerShdw blurRad="38100" dist="38100" dir="2700000" algn="tl">
                    <a:srgbClr val="000000">
                      <a:alpha val="43137"/>
                    </a:srgbClr>
                  </a:outerShdw>
                </a:effectLst>
              </a:rPr>
              <a:t>of all tests published in English.</a:t>
            </a:r>
            <a:endParaRPr lang="en-US" dirty="0" smtClean="0">
              <a:solidFill>
                <a:schemeClr val="accent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11</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52399"/>
            <a:ext cx="999518" cy="143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5800" y="6172200"/>
            <a:ext cx="7162800" cy="2159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b="1" kern="0" dirty="0" smtClean="0">
                <a:solidFill>
                  <a:schemeClr val="tx2"/>
                </a:solidFill>
              </a:rPr>
              <a:t>MUNI FSS Library</a:t>
            </a:r>
            <a:r>
              <a:rPr lang="en-US" sz="1000" b="1" kern="0" dirty="0">
                <a:solidFill>
                  <a:schemeClr val="tx2"/>
                </a:solidFill>
              </a:rPr>
              <a:t>, Location: </a:t>
            </a:r>
            <a:r>
              <a:rPr lang="en-US" sz="1000" b="1" kern="0" dirty="0" smtClean="0">
                <a:solidFill>
                  <a:schemeClr val="tx2"/>
                </a:solidFill>
              </a:rPr>
              <a:t>D2-732, Years: 1985-2010</a:t>
            </a:r>
            <a:endParaRPr lang="en-GB" sz="2400" b="1" kern="0" dirty="0">
              <a:solidFill>
                <a:srgbClr val="0070C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spTree>
    <p:extLst>
      <p:ext uri="{BB962C8B-B14F-4D97-AF65-F5344CB8AC3E}">
        <p14:creationId xmlns:p14="http://schemas.microsoft.com/office/powerpoint/2010/main" val="3314314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467600" cy="715962"/>
          </a:xfrm>
        </p:spPr>
        <p:txBody>
          <a:bodyPr>
            <a:normAutofit fontScale="90000"/>
          </a:bodyPr>
          <a:lstStyle/>
          <a:p>
            <a:r>
              <a:rPr lang="en-US" sz="3600" b="1" dirty="0">
                <a:solidFill>
                  <a:schemeClr val="accent1"/>
                </a:solidFill>
                <a:effectLst>
                  <a:outerShdw blurRad="38100" dist="38100" dir="2700000" algn="tl">
                    <a:srgbClr val="000000">
                      <a:alpha val="43137"/>
                    </a:srgbClr>
                  </a:outerShdw>
                </a:effectLst>
              </a:rPr>
              <a:t>APA </a:t>
            </a:r>
            <a:r>
              <a:rPr lang="en-US" sz="3600" b="1" dirty="0" smtClean="0">
                <a:solidFill>
                  <a:schemeClr val="accent1"/>
                </a:solidFill>
                <a:effectLst>
                  <a:outerShdw blurRad="38100" dist="38100" dir="2700000" algn="tl">
                    <a:srgbClr val="000000">
                      <a:alpha val="43137"/>
                    </a:srgbClr>
                  </a:outerShdw>
                </a:effectLst>
              </a:rPr>
              <a:t>handbook</a:t>
            </a:r>
            <a:br>
              <a:rPr lang="en-US" sz="3600" b="1" dirty="0" smtClean="0">
                <a:solidFill>
                  <a:schemeClr val="accent1"/>
                </a:solidFill>
                <a:effectLst>
                  <a:outerShdw blurRad="38100" dist="38100" dir="2700000" algn="tl">
                    <a:srgbClr val="000000">
                      <a:alpha val="43137"/>
                    </a:srgbClr>
                  </a:outerShdw>
                </a:effectLst>
              </a:rPr>
            </a:br>
            <a:r>
              <a:rPr lang="en-US" sz="2700" b="1" dirty="0" smtClean="0">
                <a:solidFill>
                  <a:schemeClr val="accent1"/>
                </a:solidFill>
                <a:effectLst>
                  <a:outerShdw blurRad="38100" dist="38100" dir="2700000" algn="tl">
                    <a:srgbClr val="000000">
                      <a:alpha val="43137"/>
                    </a:srgbClr>
                  </a:outerShdw>
                </a:effectLst>
              </a:rPr>
              <a:t>of </a:t>
            </a:r>
            <a:r>
              <a:rPr lang="en-US" sz="2700" b="1" dirty="0">
                <a:solidFill>
                  <a:schemeClr val="accent1"/>
                </a:solidFill>
                <a:effectLst>
                  <a:outerShdw blurRad="38100" dist="38100" dir="2700000" algn="tl">
                    <a:srgbClr val="000000">
                      <a:alpha val="43137"/>
                    </a:srgbClr>
                  </a:outerShdw>
                </a:effectLst>
              </a:rPr>
              <a:t>testing and assessment in psychology</a:t>
            </a:r>
            <a:endParaRPr lang="en-US" sz="20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endParaRPr lang="en-US" dirty="0" smtClean="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This 3-volume </a:t>
            </a:r>
            <a:r>
              <a:rPr lang="en-US" dirty="0">
                <a:solidFill>
                  <a:schemeClr val="tx2">
                    <a:lumMod val="75000"/>
                  </a:schemeClr>
                </a:solidFill>
              </a:rPr>
              <a:t>handbook is a comprehensive presentation of the </a:t>
            </a:r>
            <a:r>
              <a:rPr lang="en-US" b="1" dirty="0">
                <a:solidFill>
                  <a:schemeClr val="accent1"/>
                </a:solidFill>
                <a:effectLst>
                  <a:outerShdw blurRad="38100" dist="38100" dir="2700000" algn="tl">
                    <a:srgbClr val="000000">
                      <a:alpha val="43137"/>
                    </a:srgbClr>
                  </a:outerShdw>
                </a:effectLst>
              </a:rPr>
              <a:t>theory and application of tests</a:t>
            </a:r>
            <a:r>
              <a:rPr lang="en-US" dirty="0">
                <a:solidFill>
                  <a:schemeClr val="tx2">
                    <a:lumMod val="75000"/>
                  </a:schemeClr>
                </a:solidFill>
              </a:rPr>
              <a:t> in psychology and </a:t>
            </a:r>
            <a:r>
              <a:rPr lang="en-US" dirty="0" smtClean="0">
                <a:solidFill>
                  <a:schemeClr val="tx2">
                    <a:lumMod val="75000"/>
                  </a:schemeClr>
                </a:solidFill>
              </a:rPr>
              <a:t>education.</a:t>
            </a:r>
          </a:p>
          <a:p>
            <a:endParaRPr lang="en-US" dirty="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Probably </a:t>
            </a:r>
            <a:r>
              <a:rPr lang="en-US" b="1" dirty="0">
                <a:solidFill>
                  <a:schemeClr val="accent1"/>
                </a:solidFill>
                <a:effectLst>
                  <a:outerShdw blurRad="38100" dist="38100" dir="2700000" algn="tl">
                    <a:srgbClr val="000000">
                      <a:alpha val="43137"/>
                    </a:srgbClr>
                  </a:outerShdw>
                </a:effectLst>
              </a:rPr>
              <a:t>the most comprehensive </a:t>
            </a:r>
            <a:r>
              <a:rPr lang="en-US" b="1" dirty="0" smtClean="0">
                <a:solidFill>
                  <a:schemeClr val="accent1"/>
                </a:solidFill>
                <a:effectLst>
                  <a:outerShdw blurRad="38100" dist="38100" dir="2700000" algn="tl">
                    <a:srgbClr val="000000">
                      <a:alpha val="43137"/>
                    </a:srgbClr>
                  </a:outerShdw>
                </a:effectLst>
              </a:rPr>
              <a:t>reviews </a:t>
            </a:r>
            <a:r>
              <a:rPr lang="en-US" dirty="0" smtClean="0">
                <a:solidFill>
                  <a:schemeClr val="tx2">
                    <a:lumMod val="75000"/>
                  </a:schemeClr>
                </a:solidFill>
              </a:rPr>
              <a:t>on </a:t>
            </a:r>
            <a:r>
              <a:rPr lang="en-US" dirty="0">
                <a:solidFill>
                  <a:schemeClr val="tx2">
                    <a:lumMod val="75000"/>
                  </a:schemeClr>
                </a:solidFill>
              </a:rPr>
              <a:t>the use of testing and </a:t>
            </a:r>
            <a:r>
              <a:rPr lang="en-US" dirty="0" smtClean="0">
                <a:solidFill>
                  <a:schemeClr val="tx2">
                    <a:lumMod val="75000"/>
                  </a:schemeClr>
                </a:solidFill>
              </a:rPr>
              <a:t>assessment.</a:t>
            </a:r>
          </a:p>
        </p:txBody>
      </p:sp>
      <p:sp>
        <p:nvSpPr>
          <p:cNvPr id="4" name="Slide Number Placeholder 3"/>
          <p:cNvSpPr>
            <a:spLocks noGrp="1"/>
          </p:cNvSpPr>
          <p:nvPr>
            <p:ph type="sldNum" sz="quarter" idx="15"/>
          </p:nvPr>
        </p:nvSpPr>
        <p:spPr/>
        <p:txBody>
          <a:bodyPr/>
          <a:lstStyle/>
          <a:p>
            <a:fld id="{BD361EB8-C3CA-4E6E-B253-E38C4440D9ED}" type="slidenum">
              <a:rPr lang="en-US" smtClean="0"/>
              <a:pPr/>
              <a:t>12</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10233"/>
            <a:ext cx="1066800" cy="138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5800" y="6172200"/>
            <a:ext cx="7162800" cy="2159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b="1" kern="0" dirty="0" smtClean="0">
                <a:solidFill>
                  <a:schemeClr val="tx2"/>
                </a:solidFill>
              </a:rPr>
              <a:t>MUNI FSS Library (Barcode): 4240767206</a:t>
            </a:r>
            <a:endParaRPr lang="en-GB" sz="2400" b="1" kern="0" dirty="0">
              <a:solidFill>
                <a:srgbClr val="0070C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spTree>
    <p:extLst>
      <p:ext uri="{BB962C8B-B14F-4D97-AF65-F5344CB8AC3E}">
        <p14:creationId xmlns:p14="http://schemas.microsoft.com/office/powerpoint/2010/main" val="94643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467600" cy="715962"/>
          </a:xfrm>
        </p:spPr>
        <p:txBody>
          <a:bodyPr>
            <a:noAutofit/>
          </a:bodyPr>
          <a:lstStyle/>
          <a:p>
            <a:r>
              <a:rPr lang="en-US" sz="2400" b="1" dirty="0">
                <a:solidFill>
                  <a:schemeClr val="accent1"/>
                </a:solidFill>
                <a:effectLst>
                  <a:outerShdw blurRad="38100" dist="38100" dir="2700000" algn="tl">
                    <a:srgbClr val="000000">
                      <a:alpha val="43137"/>
                    </a:srgbClr>
                  </a:outerShdw>
                </a:effectLst>
              </a:rPr>
              <a:t>Systematic Approaches to a Successful Literature Review</a:t>
            </a:r>
            <a:endParaRPr lang="en-US" sz="14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endParaRPr lang="en-US" dirty="0" smtClean="0">
              <a:solidFill>
                <a:schemeClr val="tx2">
                  <a:lumMod val="75000"/>
                </a:schemeClr>
              </a:solidFill>
            </a:endParaRPr>
          </a:p>
          <a:p>
            <a:endParaRPr lang="en-US" dirty="0" smtClean="0">
              <a:solidFill>
                <a:schemeClr val="tx2">
                  <a:lumMod val="75000"/>
                </a:schemeClr>
              </a:solidFill>
            </a:endParaRPr>
          </a:p>
          <a:p>
            <a:r>
              <a:rPr lang="en-US" dirty="0">
                <a:solidFill>
                  <a:schemeClr val="tx2">
                    <a:lumMod val="75000"/>
                  </a:schemeClr>
                </a:solidFill>
              </a:rPr>
              <a:t>This book takes you </a:t>
            </a:r>
            <a:r>
              <a:rPr lang="en-US" b="1" dirty="0">
                <a:solidFill>
                  <a:schemeClr val="accent1"/>
                </a:solidFill>
                <a:effectLst>
                  <a:outerShdw blurRad="38100" dist="38100" dir="2700000" algn="tl">
                    <a:srgbClr val="000000">
                      <a:alpha val="43137"/>
                    </a:srgbClr>
                  </a:outerShdw>
                </a:effectLst>
              </a:rPr>
              <a:t>step-by-step</a:t>
            </a:r>
            <a:r>
              <a:rPr lang="en-US" dirty="0">
                <a:solidFill>
                  <a:schemeClr val="tx2">
                    <a:lumMod val="75000"/>
                  </a:schemeClr>
                </a:solidFill>
              </a:rPr>
              <a:t> through the </a:t>
            </a:r>
            <a:r>
              <a:rPr lang="en-US" dirty="0" smtClean="0">
                <a:solidFill>
                  <a:schemeClr val="tx2">
                    <a:lumMod val="75000"/>
                  </a:schemeClr>
                </a:solidFill>
              </a:rPr>
              <a:t>process of a systematic review.</a:t>
            </a:r>
            <a:endParaRPr lang="en-US" dirty="0">
              <a:solidFill>
                <a:schemeClr val="tx2">
                  <a:lumMod val="75000"/>
                </a:schemeClr>
              </a:solidFill>
            </a:endParaRPr>
          </a:p>
          <a:p>
            <a:endParaRPr lang="en-US" dirty="0" smtClean="0">
              <a:solidFill>
                <a:schemeClr val="tx2">
                  <a:lumMod val="75000"/>
                </a:schemeClr>
              </a:solidFill>
            </a:endParaRPr>
          </a:p>
          <a:p>
            <a:r>
              <a:rPr lang="en-US" dirty="0">
                <a:solidFill>
                  <a:schemeClr val="tx2">
                    <a:lumMod val="75000"/>
                  </a:schemeClr>
                </a:solidFill>
              </a:rPr>
              <a:t>It includes examples, case studies, and exercises</a:t>
            </a:r>
            <a:endParaRPr lang="en-US" dirty="0" smtClean="0">
              <a:solidFill>
                <a:schemeClr val="tx2">
                  <a:lumMod val="75000"/>
                </a:schemeClr>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13</a:t>
            </a:fld>
            <a:endParaRPr lang="en-US"/>
          </a:p>
        </p:txBody>
      </p:sp>
      <p:sp>
        <p:nvSpPr>
          <p:cNvPr id="6" name="Rectangle 3"/>
          <p:cNvSpPr txBox="1">
            <a:spLocks noChangeArrowheads="1"/>
          </p:cNvSpPr>
          <p:nvPr/>
        </p:nvSpPr>
        <p:spPr bwMode="auto">
          <a:xfrm>
            <a:off x="685800" y="6172200"/>
            <a:ext cx="7162800" cy="2159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b="1" kern="0" dirty="0" smtClean="0">
                <a:solidFill>
                  <a:schemeClr val="tx2"/>
                </a:solidFill>
              </a:rPr>
              <a:t>MUNI FSS Library (Barcode): 4240771942</a:t>
            </a:r>
            <a:endParaRPr lang="en-GB" sz="2400" b="1" kern="0" dirty="0">
              <a:solidFill>
                <a:srgbClr val="0070C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990600" cy="140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78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467600" cy="4267200"/>
          </a:xfrm>
        </p:spPr>
        <p:txBody>
          <a:bodyPr anchor="ctr">
            <a:normAutofit/>
          </a:bodyPr>
          <a:lstStyle/>
          <a:p>
            <a:pPr algn="ctr"/>
            <a:r>
              <a:rPr lang="en-US" sz="6200" b="1" dirty="0">
                <a:solidFill>
                  <a:schemeClr val="accent1">
                    <a:lumMod val="75000"/>
                  </a:schemeClr>
                </a:solidFill>
              </a:rPr>
              <a:t/>
            </a:r>
            <a:br>
              <a:rPr lang="en-US" sz="6200" b="1" dirty="0">
                <a:solidFill>
                  <a:schemeClr val="accent1">
                    <a:lumMod val="75000"/>
                  </a:schemeClr>
                </a:solidFill>
              </a:rPr>
            </a:br>
            <a:r>
              <a:rPr lang="en-US" sz="6600" b="1" dirty="0" smtClean="0">
                <a:solidFill>
                  <a:schemeClr val="accent1">
                    <a:lumMod val="75000"/>
                  </a:schemeClr>
                </a:solidFill>
                <a:effectLst>
                  <a:outerShdw blurRad="38100" dist="38100" dir="2700000" algn="tl">
                    <a:srgbClr val="000000">
                      <a:alpha val="43137"/>
                    </a:srgbClr>
                  </a:outerShdw>
                </a:effectLst>
              </a:rPr>
              <a:t>INFORMATION</a:t>
            </a:r>
            <a:r>
              <a:rPr lang="en-US" sz="6200" b="1" dirty="0" smtClean="0">
                <a:solidFill>
                  <a:schemeClr val="accent1">
                    <a:lumMod val="75000"/>
                  </a:schemeClr>
                </a:solidFill>
              </a:rPr>
              <a:t/>
            </a:r>
            <a:br>
              <a:rPr lang="en-US" sz="6200" b="1" dirty="0" smtClean="0">
                <a:solidFill>
                  <a:schemeClr val="accent1">
                    <a:lumMod val="75000"/>
                  </a:schemeClr>
                </a:solidFill>
              </a:rPr>
            </a:br>
            <a:r>
              <a:rPr lang="en-US" sz="6200" b="1" dirty="0" smtClean="0">
                <a:solidFill>
                  <a:schemeClr val="accent1">
                    <a:lumMod val="75000"/>
                  </a:schemeClr>
                </a:solidFill>
              </a:rPr>
              <a:t>literacy</a:t>
            </a:r>
            <a:endParaRPr lang="en-US" sz="4000" b="1"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BD361EB8-C3CA-4E6E-B253-E38C4440D9ED}" type="slidenum">
              <a:rPr lang="en-US" smtClean="0"/>
              <a:pPr/>
              <a:t>14</a:t>
            </a:fld>
            <a:endParaRPr lang="en-US"/>
          </a:p>
        </p:txBody>
      </p:sp>
    </p:spTree>
    <p:extLst>
      <p:ext uri="{BB962C8B-B14F-4D97-AF65-F5344CB8AC3E}">
        <p14:creationId xmlns:p14="http://schemas.microsoft.com/office/powerpoint/2010/main" val="162488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1"/>
                </a:solidFill>
              </a:rPr>
              <a:t>Information Literacy</a:t>
            </a:r>
          </a:p>
        </p:txBody>
      </p:sp>
      <p:sp>
        <p:nvSpPr>
          <p:cNvPr id="3" name="Content Placeholder 2"/>
          <p:cNvSpPr>
            <a:spLocks noGrp="1"/>
          </p:cNvSpPr>
          <p:nvPr>
            <p:ph sz="quarter" idx="1"/>
          </p:nvPr>
        </p:nvSpPr>
        <p:spPr>
          <a:xfrm>
            <a:off x="457200" y="1600200"/>
            <a:ext cx="8229600" cy="4873752"/>
          </a:xfrm>
        </p:spPr>
        <p:txBody>
          <a:bodyPr/>
          <a:lstStyle/>
          <a:p>
            <a:pPr marL="0" indent="0" algn="ctr">
              <a:buNone/>
            </a:pPr>
            <a:endParaRPr lang="en-US" i="1" dirty="0" smtClean="0">
              <a:solidFill>
                <a:schemeClr val="tx2"/>
              </a:solidFill>
              <a:latin typeface="Baskerville Old Face" pitchFamily="18" charset="0"/>
            </a:endParaRPr>
          </a:p>
          <a:p>
            <a:pPr marL="0" indent="0" algn="ctr">
              <a:buNone/>
            </a:pPr>
            <a:endParaRPr lang="en-US" i="1" dirty="0">
              <a:solidFill>
                <a:schemeClr val="tx2"/>
              </a:solidFill>
              <a:latin typeface="Baskerville Old Face" pitchFamily="18" charset="0"/>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15</a:t>
            </a:fld>
            <a:endParaRPr lang="en-US"/>
          </a:p>
        </p:txBody>
      </p:sp>
      <p:sp>
        <p:nvSpPr>
          <p:cNvPr id="6" name="Rectangle 3"/>
          <p:cNvSpPr txBox="1">
            <a:spLocks noChangeArrowheads="1"/>
          </p:cNvSpPr>
          <p:nvPr/>
        </p:nvSpPr>
        <p:spPr bwMode="auto">
          <a:xfrm>
            <a:off x="685800" y="6172200"/>
            <a:ext cx="7162800" cy="2159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kern="0" dirty="0" smtClean="0">
                <a:solidFill>
                  <a:schemeClr val="tx2"/>
                </a:solidFill>
              </a:rPr>
              <a:t>American Library </a:t>
            </a:r>
            <a:r>
              <a:rPr lang="en-US" sz="1000" kern="0" dirty="0" err="1" smtClean="0">
                <a:solidFill>
                  <a:schemeClr val="tx2"/>
                </a:solidFill>
              </a:rPr>
              <a:t>Aassociation</a:t>
            </a:r>
            <a:r>
              <a:rPr lang="en-US" sz="1000" kern="0" dirty="0" smtClean="0">
                <a:solidFill>
                  <a:schemeClr val="tx2"/>
                </a:solidFill>
              </a:rPr>
              <a:t> - http</a:t>
            </a:r>
            <a:r>
              <a:rPr lang="en-US" sz="1000" kern="0" dirty="0">
                <a:solidFill>
                  <a:schemeClr val="tx2"/>
                </a:solidFill>
              </a:rPr>
              <a:t>://www.ala.org/</a:t>
            </a:r>
            <a:r>
              <a:rPr lang="en-US" sz="1000" kern="0" dirty="0" err="1">
                <a:solidFill>
                  <a:schemeClr val="tx2"/>
                </a:solidFill>
              </a:rPr>
              <a:t>acrl</a:t>
            </a:r>
            <a:r>
              <a:rPr lang="en-US" sz="1000" kern="0" dirty="0">
                <a:solidFill>
                  <a:schemeClr val="tx2"/>
                </a:solidFill>
              </a:rPr>
              <a:t>/files/standards/standards.pdf‎</a:t>
            </a:r>
            <a:endParaRPr lang="en-GB" sz="2400" b="1" kern="0" dirty="0">
              <a:solidFill>
                <a:srgbClr val="0070C0"/>
              </a:solidFill>
              <a:latin typeface="+mn-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960688"/>
            <a:ext cx="84486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43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Information Literacy</a:t>
            </a:r>
            <a:endParaRPr lang="en-US" sz="4400" b="1" dirty="0">
              <a:solidFill>
                <a:schemeClr val="accent1"/>
              </a:solidFill>
            </a:endParaRPr>
          </a:p>
        </p:txBody>
      </p:sp>
      <p:sp>
        <p:nvSpPr>
          <p:cNvPr id="3" name="Content Placeholder 2"/>
          <p:cNvSpPr>
            <a:spLocks noGrp="1"/>
          </p:cNvSpPr>
          <p:nvPr>
            <p:ph sz="quarter" idx="1"/>
          </p:nvPr>
        </p:nvSpPr>
        <p:spPr>
          <a:xfrm>
            <a:off x="3048000" y="2209800"/>
            <a:ext cx="5867400" cy="2590800"/>
          </a:xfrm>
        </p:spPr>
        <p:txBody>
          <a:bodyPr>
            <a:normAutofit/>
          </a:bodyPr>
          <a:lstStyle/>
          <a:p>
            <a:pPr marL="0" indent="0" algn="ctr">
              <a:buNone/>
            </a:pPr>
            <a:endParaRPr lang="en-US" i="1" dirty="0" smtClean="0">
              <a:solidFill>
                <a:schemeClr val="tx2"/>
              </a:solidFill>
              <a:latin typeface="Baskerville Old Face" pitchFamily="18" charset="0"/>
            </a:endParaRPr>
          </a:p>
          <a:p>
            <a:pPr marL="0" indent="0" algn="ctr">
              <a:buNone/>
            </a:pPr>
            <a:r>
              <a:rPr lang="en-US" i="1" dirty="0" smtClean="0">
                <a:solidFill>
                  <a:schemeClr val="tx2"/>
                </a:solidFill>
                <a:latin typeface="Baskerville Old Face" pitchFamily="18" charset="0"/>
              </a:rPr>
              <a:t>National </a:t>
            </a:r>
            <a:r>
              <a:rPr lang="en-US" i="1" dirty="0">
                <a:solidFill>
                  <a:schemeClr val="tx2"/>
                </a:solidFill>
                <a:latin typeface="Baskerville Old Face" pitchFamily="18" charset="0"/>
              </a:rPr>
              <a:t>governments all around the globe </a:t>
            </a:r>
          </a:p>
          <a:p>
            <a:pPr marL="0" indent="0" algn="ctr">
              <a:buNone/>
            </a:pPr>
            <a:r>
              <a:rPr lang="en-US" i="1" dirty="0">
                <a:solidFill>
                  <a:schemeClr val="tx2"/>
                </a:solidFill>
                <a:latin typeface="Baskerville Old Face" pitchFamily="18" charset="0"/>
              </a:rPr>
              <a:t>emphasize strong </a:t>
            </a:r>
            <a:r>
              <a:rPr lang="en-US" b="1" i="1" dirty="0">
                <a:solidFill>
                  <a:schemeClr val="tx2"/>
                </a:solidFill>
                <a:effectLst>
                  <a:outerShdw blurRad="38100" dist="38100" dir="2700000" algn="tl">
                    <a:srgbClr val="000000">
                      <a:alpha val="43137"/>
                    </a:srgbClr>
                  </a:outerShdw>
                </a:effectLst>
                <a:latin typeface="Baskerville Old Face" pitchFamily="18" charset="0"/>
              </a:rPr>
              <a:t>literacy</a:t>
            </a:r>
            <a:r>
              <a:rPr lang="en-US" i="1" dirty="0">
                <a:solidFill>
                  <a:schemeClr val="tx2"/>
                </a:solidFill>
                <a:latin typeface="Baskerville Old Face" pitchFamily="18" charset="0"/>
              </a:rPr>
              <a:t> as a </a:t>
            </a:r>
          </a:p>
          <a:p>
            <a:pPr marL="0" indent="0" algn="ctr">
              <a:buNone/>
            </a:pPr>
            <a:r>
              <a:rPr lang="en-US" i="1" dirty="0">
                <a:solidFill>
                  <a:schemeClr val="tx2"/>
                </a:solidFill>
                <a:latin typeface="Baskerville Old Face" pitchFamily="18" charset="0"/>
              </a:rPr>
              <a:t>more-important-than-ever skill </a:t>
            </a:r>
          </a:p>
          <a:p>
            <a:pPr marL="0" indent="0" algn="ctr">
              <a:buNone/>
            </a:pPr>
            <a:r>
              <a:rPr lang="en-US" i="1" dirty="0">
                <a:solidFill>
                  <a:schemeClr val="tx2"/>
                </a:solidFill>
                <a:latin typeface="Baskerville Old Face" pitchFamily="18" charset="0"/>
              </a:rPr>
              <a:t>in today’s knowledge-based societies</a:t>
            </a:r>
            <a:endParaRPr lang="en-US" dirty="0" smtClean="0">
              <a:solidFill>
                <a:schemeClr val="tx2">
                  <a:lumMod val="75000"/>
                </a:schemeClr>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16</a:t>
            </a:fld>
            <a:endParaRPr lang="en-US"/>
          </a:p>
        </p:txBody>
      </p:sp>
      <p:sp>
        <p:nvSpPr>
          <p:cNvPr id="6" name="Rectangle 3"/>
          <p:cNvSpPr txBox="1">
            <a:spLocks noChangeArrowheads="1"/>
          </p:cNvSpPr>
          <p:nvPr/>
        </p:nvSpPr>
        <p:spPr bwMode="auto">
          <a:xfrm>
            <a:off x="685800" y="6172200"/>
            <a:ext cx="7162800" cy="2159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kern="0" dirty="0" err="1">
                <a:solidFill>
                  <a:schemeClr val="tx2"/>
                </a:solidFill>
              </a:rPr>
              <a:t>Bawden</a:t>
            </a:r>
            <a:r>
              <a:rPr lang="en-US" sz="1000" kern="0" dirty="0">
                <a:solidFill>
                  <a:schemeClr val="tx2"/>
                </a:solidFill>
              </a:rPr>
              <a:t>, D. (2008). Origins and concepts of digital literacy. In C. </a:t>
            </a:r>
            <a:r>
              <a:rPr lang="en-US" sz="1000" kern="0" dirty="0" err="1">
                <a:solidFill>
                  <a:schemeClr val="tx2"/>
                </a:solidFill>
              </a:rPr>
              <a:t>Lankshear</a:t>
            </a:r>
            <a:r>
              <a:rPr lang="en-US" sz="1000" kern="0" dirty="0">
                <a:solidFill>
                  <a:schemeClr val="tx2"/>
                </a:solidFill>
              </a:rPr>
              <a:t> &amp; M. </a:t>
            </a:r>
            <a:r>
              <a:rPr lang="en-US" sz="1000" kern="0" dirty="0" err="1">
                <a:solidFill>
                  <a:schemeClr val="tx2"/>
                </a:solidFill>
              </a:rPr>
              <a:t>Knobel</a:t>
            </a:r>
            <a:r>
              <a:rPr lang="en-US" sz="1000" kern="0" dirty="0">
                <a:solidFill>
                  <a:schemeClr val="tx2"/>
                </a:solidFill>
              </a:rPr>
              <a:t> (Eds.), </a:t>
            </a:r>
            <a:r>
              <a:rPr lang="en-US" sz="1000" i="1" kern="0" dirty="0">
                <a:solidFill>
                  <a:schemeClr val="tx2"/>
                </a:solidFill>
              </a:rPr>
              <a:t>Digital literacies: Concepts, policies, and practices </a:t>
            </a:r>
            <a:r>
              <a:rPr lang="en-US" sz="1000" kern="0" dirty="0">
                <a:solidFill>
                  <a:schemeClr val="tx2"/>
                </a:solidFill>
              </a:rPr>
              <a:t>(pp. 17–32). New York, NY: Peter Lang Publishing.</a:t>
            </a:r>
            <a:endParaRPr lang="en-GB" sz="2400" kern="0" dirty="0">
              <a:solidFill>
                <a:srgbClr val="0070C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29210"/>
            <a:ext cx="3048000" cy="408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467600" cy="4267200"/>
          </a:xfrm>
        </p:spPr>
        <p:txBody>
          <a:bodyPr anchor="ctr">
            <a:normAutofit fontScale="90000"/>
          </a:bodyPr>
          <a:lstStyle/>
          <a:p>
            <a:pPr algn="ctr"/>
            <a:r>
              <a:rPr lang="en-US" sz="6200" b="1" dirty="0">
                <a:solidFill>
                  <a:schemeClr val="accent1">
                    <a:lumMod val="75000"/>
                  </a:schemeClr>
                </a:solidFill>
              </a:rPr>
              <a:t/>
            </a:r>
            <a:br>
              <a:rPr lang="en-US" sz="6200" b="1" dirty="0">
                <a:solidFill>
                  <a:schemeClr val="accent1">
                    <a:lumMod val="75000"/>
                  </a:schemeClr>
                </a:solidFill>
              </a:rPr>
            </a:br>
            <a:r>
              <a:rPr lang="en-US" sz="8900" b="1" dirty="0" smtClean="0">
                <a:solidFill>
                  <a:schemeClr val="accent1">
                    <a:lumMod val="75000"/>
                  </a:schemeClr>
                </a:solidFill>
                <a:effectLst>
                  <a:outerShdw blurRad="38100" dist="38100" dir="2700000" algn="tl">
                    <a:srgbClr val="000000">
                      <a:alpha val="43137"/>
                    </a:srgbClr>
                  </a:outerShdw>
                </a:effectLst>
              </a:rPr>
              <a:t>SCIENTIFIC</a:t>
            </a:r>
            <a:r>
              <a:rPr lang="en-US" sz="5300" b="1" dirty="0">
                <a:solidFill>
                  <a:schemeClr val="accent1">
                    <a:lumMod val="75000"/>
                  </a:schemeClr>
                </a:solidFill>
              </a:rPr>
              <a:t> </a:t>
            </a:r>
            <a:r>
              <a:rPr lang="en-US" sz="6200" b="1" dirty="0" smtClean="0">
                <a:solidFill>
                  <a:schemeClr val="accent1">
                    <a:lumMod val="75000"/>
                  </a:schemeClr>
                </a:solidFill>
              </a:rPr>
              <a:t/>
            </a:r>
            <a:br>
              <a:rPr lang="en-US" sz="6200" b="1" dirty="0" smtClean="0">
                <a:solidFill>
                  <a:schemeClr val="accent1">
                    <a:lumMod val="75000"/>
                  </a:schemeClr>
                </a:solidFill>
              </a:rPr>
            </a:br>
            <a:r>
              <a:rPr lang="en-US" sz="6200" b="1" dirty="0" smtClean="0">
                <a:solidFill>
                  <a:schemeClr val="accent1">
                    <a:lumMod val="75000"/>
                  </a:schemeClr>
                </a:solidFill>
              </a:rPr>
              <a:t>INFORMATION</a:t>
            </a:r>
            <a:endParaRPr lang="en-US" sz="4000" b="1"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BD361EB8-C3CA-4E6E-B253-E38C4440D9ED}" type="slidenum">
              <a:rPr lang="en-US" smtClean="0"/>
              <a:pPr/>
              <a:t>17</a:t>
            </a:fld>
            <a:endParaRPr lang="en-US"/>
          </a:p>
        </p:txBody>
      </p:sp>
    </p:spTree>
    <p:extLst>
      <p:ext uri="{BB962C8B-B14F-4D97-AF65-F5344CB8AC3E}">
        <p14:creationId xmlns:p14="http://schemas.microsoft.com/office/powerpoint/2010/main" val="1986135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457200" y="1600200"/>
            <a:ext cx="8229600" cy="4873752"/>
          </a:xfrm>
        </p:spPr>
        <p:txBody>
          <a:bodyPr/>
          <a:lstStyle/>
          <a:p>
            <a:r>
              <a:rPr lang="en-US" b="1" dirty="0" smtClean="0">
                <a:solidFill>
                  <a:schemeClr val="accent1"/>
                </a:solidFill>
                <a:effectLst>
                  <a:outerShdw blurRad="38100" dist="38100" dir="2700000" algn="tl">
                    <a:srgbClr val="000000">
                      <a:alpha val="43137"/>
                    </a:srgbClr>
                  </a:outerShdw>
                </a:effectLst>
              </a:rPr>
              <a:t>Science:</a:t>
            </a:r>
          </a:p>
          <a:p>
            <a:endParaRPr lang="en-US" b="1" dirty="0">
              <a:solidFill>
                <a:schemeClr val="tx2">
                  <a:lumMod val="75000"/>
                </a:schemeClr>
              </a:solidFill>
            </a:endParaRPr>
          </a:p>
          <a:p>
            <a:pPr lvl="1"/>
            <a:endParaRPr lang="en-US" dirty="0" smtClean="0">
              <a:solidFill>
                <a:schemeClr val="tx2">
                  <a:lumMod val="75000"/>
                </a:schemeClr>
              </a:solidFill>
            </a:endParaRPr>
          </a:p>
          <a:p>
            <a:pPr lvl="1"/>
            <a:r>
              <a:rPr lang="en-US" dirty="0" smtClean="0">
                <a:solidFill>
                  <a:schemeClr val="tx2">
                    <a:lumMod val="75000"/>
                  </a:schemeClr>
                </a:solidFill>
              </a:rPr>
              <a:t>A </a:t>
            </a:r>
            <a:r>
              <a:rPr lang="en-US" b="1" dirty="0">
                <a:solidFill>
                  <a:schemeClr val="tx2">
                    <a:lumMod val="75000"/>
                  </a:schemeClr>
                </a:solidFill>
                <a:effectLst>
                  <a:outerShdw blurRad="38100" dist="38100" dir="2700000" algn="tl">
                    <a:srgbClr val="000000">
                      <a:alpha val="43137"/>
                    </a:srgbClr>
                  </a:outerShdw>
                </a:effectLst>
              </a:rPr>
              <a:t>method</a:t>
            </a:r>
            <a:r>
              <a:rPr lang="en-US" dirty="0">
                <a:solidFill>
                  <a:schemeClr val="tx2">
                    <a:lumMod val="75000"/>
                  </a:schemeClr>
                </a:solidFill>
                <a:effectLst>
                  <a:outerShdw blurRad="38100" dist="38100" dir="2700000" algn="tl">
                    <a:srgbClr val="000000">
                      <a:alpha val="43137"/>
                    </a:srgbClr>
                  </a:outerShdw>
                </a:effectLst>
              </a:rPr>
              <a:t> </a:t>
            </a:r>
            <a:r>
              <a:rPr lang="en-US" b="1" dirty="0">
                <a:solidFill>
                  <a:schemeClr val="tx2">
                    <a:lumMod val="75000"/>
                  </a:schemeClr>
                </a:solidFill>
                <a:effectLst>
                  <a:outerShdw blurRad="38100" dist="38100" dir="2700000" algn="tl">
                    <a:srgbClr val="000000">
                      <a:alpha val="43137"/>
                    </a:srgbClr>
                  </a:outerShdw>
                </a:effectLst>
              </a:rPr>
              <a:t>or process </a:t>
            </a:r>
            <a:r>
              <a:rPr lang="en-US" dirty="0">
                <a:solidFill>
                  <a:schemeClr val="tx2">
                    <a:lumMod val="75000"/>
                  </a:schemeClr>
                </a:solidFill>
              </a:rPr>
              <a:t>of evolving or developing an explanation of a phenomena or idea based on observation, </a:t>
            </a:r>
            <a:r>
              <a:rPr lang="en-US" dirty="0" smtClean="0">
                <a:solidFill>
                  <a:schemeClr val="tx2">
                    <a:lumMod val="75000"/>
                  </a:schemeClr>
                </a:solidFill>
              </a:rPr>
              <a:t>identification</a:t>
            </a:r>
            <a:r>
              <a:rPr lang="en-US" dirty="0">
                <a:solidFill>
                  <a:schemeClr val="tx2">
                    <a:lumMod val="75000"/>
                  </a:schemeClr>
                </a:solidFill>
              </a:rPr>
              <a:t>, description, and experimental investigation </a:t>
            </a:r>
            <a:r>
              <a:rPr lang="en-US" dirty="0">
                <a:solidFill>
                  <a:srgbClr val="FF0000"/>
                </a:solidFill>
              </a:rPr>
              <a:t>using the best and most currently available information</a:t>
            </a:r>
            <a:r>
              <a:rPr lang="en-US" dirty="0">
                <a:solidFill>
                  <a:schemeClr val="tx2">
                    <a:lumMod val="75000"/>
                  </a:schemeClr>
                </a:solidFill>
              </a:rPr>
              <a:t>.</a:t>
            </a:r>
            <a:endParaRPr lang="en-US" dirty="0" smtClean="0">
              <a:solidFill>
                <a:schemeClr val="tx2">
                  <a:lumMod val="75000"/>
                </a:schemeClr>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18</a:t>
            </a:fld>
            <a:endParaRPr lang="en-US"/>
          </a:p>
        </p:txBody>
      </p:sp>
      <p:sp>
        <p:nvSpPr>
          <p:cNvPr id="6" name="Rectangle 3"/>
          <p:cNvSpPr txBox="1">
            <a:spLocks noChangeArrowheads="1"/>
          </p:cNvSpPr>
          <p:nvPr/>
        </p:nvSpPr>
        <p:spPr bwMode="auto">
          <a:xfrm>
            <a:off x="304800" y="6337300"/>
            <a:ext cx="7924800" cy="2921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kern="0" dirty="0" smtClean="0">
                <a:solidFill>
                  <a:schemeClr val="tx2"/>
                </a:solidFill>
              </a:rPr>
              <a:t>Collins, J W, </a:t>
            </a:r>
            <a:r>
              <a:rPr lang="en-US" sz="1000" kern="0" dirty="0" err="1" smtClean="0">
                <a:solidFill>
                  <a:schemeClr val="tx2"/>
                </a:solidFill>
              </a:rPr>
              <a:t>O’Briend</a:t>
            </a:r>
            <a:r>
              <a:rPr lang="en-US" sz="1000" kern="0" dirty="0" smtClean="0">
                <a:solidFill>
                  <a:schemeClr val="tx2"/>
                </a:solidFill>
              </a:rPr>
              <a:t>  N P (2011</a:t>
            </a:r>
            <a:r>
              <a:rPr lang="en-US" sz="1000" kern="0" dirty="0">
                <a:solidFill>
                  <a:schemeClr val="tx2"/>
                </a:solidFill>
              </a:rPr>
              <a:t>). </a:t>
            </a:r>
            <a:r>
              <a:rPr lang="en-US" sz="1000" i="1" kern="0" dirty="0" smtClean="0">
                <a:solidFill>
                  <a:schemeClr val="tx2"/>
                </a:solidFill>
              </a:rPr>
              <a:t>The </a:t>
            </a:r>
            <a:r>
              <a:rPr lang="en-US" sz="1000" i="1" kern="0" dirty="0" err="1" smtClean="0">
                <a:solidFill>
                  <a:schemeClr val="tx2"/>
                </a:solidFill>
              </a:rPr>
              <a:t>Greenwoord</a:t>
            </a:r>
            <a:r>
              <a:rPr lang="en-US" sz="1000" i="1" kern="0" dirty="0" smtClean="0">
                <a:solidFill>
                  <a:schemeClr val="tx2"/>
                </a:solidFill>
              </a:rPr>
              <a:t> dictionary of education (2</a:t>
            </a:r>
            <a:r>
              <a:rPr lang="en-US" sz="1000" i="1" kern="0" baseline="30000" dirty="0" smtClean="0">
                <a:solidFill>
                  <a:schemeClr val="tx2"/>
                </a:solidFill>
              </a:rPr>
              <a:t>nd</a:t>
            </a:r>
            <a:r>
              <a:rPr lang="en-US" sz="1000" i="1" kern="0" dirty="0" smtClean="0">
                <a:solidFill>
                  <a:schemeClr val="tx2"/>
                </a:solidFill>
              </a:rPr>
              <a:t> ed.)</a:t>
            </a:r>
            <a:r>
              <a:rPr lang="en-US" sz="1000" kern="0" dirty="0" smtClean="0">
                <a:solidFill>
                  <a:schemeClr val="tx2"/>
                </a:solidFill>
              </a:rPr>
              <a:t>. Santa Barbara, CA: ABC-CLIO.</a:t>
            </a:r>
            <a:endParaRPr lang="en-GB" sz="2400" b="1" kern="0" dirty="0">
              <a:solidFill>
                <a:srgbClr val="0070C0"/>
              </a:solidFill>
              <a:latin typeface="+mn-lt"/>
            </a:endParaRPr>
          </a:p>
        </p:txBody>
      </p:sp>
    </p:spTree>
    <p:extLst>
      <p:ext uri="{BB962C8B-B14F-4D97-AF65-F5344CB8AC3E}">
        <p14:creationId xmlns:p14="http://schemas.microsoft.com/office/powerpoint/2010/main" val="2834959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457200" y="1600200"/>
            <a:ext cx="8229600" cy="4873752"/>
          </a:xfrm>
        </p:spPr>
        <p:txBody>
          <a:bodyPr/>
          <a:lstStyle/>
          <a:p>
            <a:r>
              <a:rPr lang="en-US" b="1" dirty="0" smtClean="0">
                <a:solidFill>
                  <a:schemeClr val="accent1"/>
                </a:solidFill>
                <a:effectLst>
                  <a:outerShdw blurRad="38100" dist="38100" dir="2700000" algn="tl">
                    <a:srgbClr val="000000">
                      <a:alpha val="43137"/>
                    </a:srgbClr>
                  </a:outerShdw>
                </a:effectLst>
              </a:rPr>
              <a:t>Information</a:t>
            </a:r>
            <a:r>
              <a:rPr lang="en-US" b="1" dirty="0" smtClean="0">
                <a:solidFill>
                  <a:schemeClr val="tx2">
                    <a:lumMod val="75000"/>
                  </a:schemeClr>
                </a:solidFill>
                <a:effectLst>
                  <a:outerShdw blurRad="38100" dist="38100" dir="2700000" algn="tl">
                    <a:srgbClr val="000000">
                      <a:alpha val="43137"/>
                    </a:srgbClr>
                  </a:outerShdw>
                </a:effectLst>
              </a:rPr>
              <a:t> </a:t>
            </a:r>
            <a:r>
              <a:rPr lang="en-US" b="1" dirty="0" smtClean="0">
                <a:solidFill>
                  <a:schemeClr val="tx2">
                    <a:lumMod val="75000"/>
                  </a:schemeClr>
                </a:solidFill>
              </a:rPr>
              <a:t>can be conceptualized as:</a:t>
            </a:r>
          </a:p>
          <a:p>
            <a:endParaRPr lang="en-US" b="1" dirty="0">
              <a:solidFill>
                <a:schemeClr val="tx2">
                  <a:lumMod val="75000"/>
                </a:schemeClr>
              </a:solidFill>
            </a:endParaRPr>
          </a:p>
          <a:p>
            <a:pPr lvl="1"/>
            <a:r>
              <a:rPr lang="en-US" dirty="0" smtClean="0">
                <a:solidFill>
                  <a:schemeClr val="tx2">
                    <a:lumMod val="75000"/>
                  </a:schemeClr>
                </a:solidFill>
              </a:rPr>
              <a:t>Process (i.e. the communication act)</a:t>
            </a:r>
            <a:endParaRPr lang="en-US" dirty="0">
              <a:solidFill>
                <a:schemeClr val="tx2">
                  <a:lumMod val="75000"/>
                </a:schemeClr>
              </a:solidFill>
            </a:endParaRPr>
          </a:p>
          <a:p>
            <a:pPr lvl="1"/>
            <a:endParaRPr lang="en-US" dirty="0" smtClean="0">
              <a:solidFill>
                <a:schemeClr val="tx2">
                  <a:lumMod val="75000"/>
                </a:schemeClr>
              </a:solidFill>
            </a:endParaRPr>
          </a:p>
          <a:p>
            <a:pPr lvl="1"/>
            <a:r>
              <a:rPr lang="en-US" dirty="0" smtClean="0">
                <a:solidFill>
                  <a:schemeClr val="tx2">
                    <a:lumMod val="75000"/>
                  </a:schemeClr>
                </a:solidFill>
              </a:rPr>
              <a:t>Knowledge (i.e. increase in understanding)</a:t>
            </a:r>
          </a:p>
          <a:p>
            <a:pPr lvl="1"/>
            <a:endParaRPr lang="en-US" dirty="0">
              <a:solidFill>
                <a:schemeClr val="tx2">
                  <a:lumMod val="75000"/>
                </a:schemeClr>
              </a:solidFill>
            </a:endParaRPr>
          </a:p>
          <a:p>
            <a:pPr lvl="1"/>
            <a:r>
              <a:rPr lang="en-US" dirty="0" smtClean="0">
                <a:solidFill>
                  <a:schemeClr val="tx2">
                    <a:lumMod val="75000"/>
                  </a:schemeClr>
                </a:solidFill>
              </a:rPr>
              <a:t>Thing (i.e. an object that imparts information)</a:t>
            </a:r>
          </a:p>
        </p:txBody>
      </p:sp>
      <p:sp>
        <p:nvSpPr>
          <p:cNvPr id="4" name="Slide Number Placeholder 3"/>
          <p:cNvSpPr>
            <a:spLocks noGrp="1"/>
          </p:cNvSpPr>
          <p:nvPr>
            <p:ph type="sldNum" sz="quarter" idx="15"/>
          </p:nvPr>
        </p:nvSpPr>
        <p:spPr/>
        <p:txBody>
          <a:bodyPr/>
          <a:lstStyle/>
          <a:p>
            <a:fld id="{BD361EB8-C3CA-4E6E-B253-E38C4440D9ED}" type="slidenum">
              <a:rPr lang="en-US" smtClean="0"/>
              <a:pPr/>
              <a:t>19</a:t>
            </a:fld>
            <a:endParaRPr lang="en-US"/>
          </a:p>
        </p:txBody>
      </p:sp>
      <p:sp>
        <p:nvSpPr>
          <p:cNvPr id="6" name="Rectangle 3"/>
          <p:cNvSpPr txBox="1">
            <a:spLocks noChangeArrowheads="1"/>
          </p:cNvSpPr>
          <p:nvPr/>
        </p:nvSpPr>
        <p:spPr bwMode="auto">
          <a:xfrm>
            <a:off x="304800" y="6337300"/>
            <a:ext cx="7924800" cy="2921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kern="0" dirty="0">
                <a:solidFill>
                  <a:schemeClr val="tx2"/>
                </a:solidFill>
              </a:rPr>
              <a:t>Buckland, M. (1991). </a:t>
            </a:r>
            <a:r>
              <a:rPr lang="en-US" sz="1000" i="1" kern="0" dirty="0">
                <a:solidFill>
                  <a:schemeClr val="tx2"/>
                </a:solidFill>
              </a:rPr>
              <a:t>Information and information systems</a:t>
            </a:r>
            <a:r>
              <a:rPr lang="en-US" sz="1000" kern="0" dirty="0">
                <a:solidFill>
                  <a:schemeClr val="tx2"/>
                </a:solidFill>
              </a:rPr>
              <a:t>. New York: </a:t>
            </a:r>
            <a:r>
              <a:rPr lang="en-US" sz="1000" kern="0" dirty="0" err="1">
                <a:solidFill>
                  <a:schemeClr val="tx2"/>
                </a:solidFill>
              </a:rPr>
              <a:t>Praeger</a:t>
            </a:r>
            <a:r>
              <a:rPr lang="en-US" sz="1000" kern="0" dirty="0">
                <a:solidFill>
                  <a:schemeClr val="tx2"/>
                </a:solidFill>
              </a:rPr>
              <a:t>.</a:t>
            </a:r>
            <a:endParaRPr lang="en-GB" sz="2400" b="1" kern="0" dirty="0">
              <a:solidFill>
                <a:srgbClr val="0070C0"/>
              </a:solidFill>
              <a:latin typeface="+mn-lt"/>
            </a:endParaRPr>
          </a:p>
        </p:txBody>
      </p:sp>
    </p:spTree>
    <p:extLst>
      <p:ext uri="{BB962C8B-B14F-4D97-AF65-F5344CB8AC3E}">
        <p14:creationId xmlns:p14="http://schemas.microsoft.com/office/powerpoint/2010/main" val="346609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467600" cy="4267200"/>
          </a:xfrm>
        </p:spPr>
        <p:txBody>
          <a:bodyPr anchor="ctr">
            <a:normAutofit/>
          </a:bodyPr>
          <a:lstStyle/>
          <a:p>
            <a:pPr algn="ctr"/>
            <a:r>
              <a:rPr lang="en-US" sz="6200" b="1" dirty="0" smtClean="0">
                <a:solidFill>
                  <a:schemeClr val="accent1">
                    <a:lumMod val="75000"/>
                  </a:schemeClr>
                </a:solidFill>
              </a:rPr>
              <a:t>COURSE INFORMATION</a:t>
            </a:r>
            <a:endParaRPr lang="en-US" sz="6200" b="1"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BD361EB8-C3CA-4E6E-B253-E38C4440D9ED}" type="slidenum">
              <a:rPr lang="en-US" smtClean="0"/>
              <a:pPr/>
              <a:t>2</a:t>
            </a:fld>
            <a:endParaRPr lang="en-US"/>
          </a:p>
        </p:txBody>
      </p:sp>
    </p:spTree>
    <p:extLst>
      <p:ext uri="{BB962C8B-B14F-4D97-AF65-F5344CB8AC3E}">
        <p14:creationId xmlns:p14="http://schemas.microsoft.com/office/powerpoint/2010/main" val="148317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467600" cy="4267200"/>
          </a:xfrm>
        </p:spPr>
        <p:txBody>
          <a:bodyPr anchor="ctr">
            <a:normAutofit/>
          </a:bodyPr>
          <a:lstStyle/>
          <a:p>
            <a:pPr algn="ctr"/>
            <a:r>
              <a:rPr lang="en-US" sz="6200" b="1" dirty="0">
                <a:solidFill>
                  <a:schemeClr val="accent1">
                    <a:lumMod val="75000"/>
                  </a:schemeClr>
                </a:solidFill>
              </a:rPr>
              <a:t/>
            </a:r>
            <a:br>
              <a:rPr lang="en-US" sz="6200" b="1" dirty="0">
                <a:solidFill>
                  <a:schemeClr val="accent1">
                    <a:lumMod val="75000"/>
                  </a:schemeClr>
                </a:solidFill>
              </a:rPr>
            </a:br>
            <a:r>
              <a:rPr lang="en-US" sz="8900" b="1" dirty="0" smtClean="0">
                <a:solidFill>
                  <a:schemeClr val="accent1">
                    <a:lumMod val="75000"/>
                  </a:schemeClr>
                </a:solidFill>
                <a:effectLst>
                  <a:outerShdw blurRad="38100" dist="38100" dir="2700000" algn="tl">
                    <a:srgbClr val="000000">
                      <a:alpha val="43137"/>
                    </a:srgbClr>
                  </a:outerShdw>
                </a:effectLst>
              </a:rPr>
              <a:t>EXERCISE</a:t>
            </a:r>
            <a:endParaRPr lang="en-US" sz="4000" b="1"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BD361EB8-C3CA-4E6E-B253-E38C4440D9ED}" type="slidenum">
              <a:rPr lang="en-US" smtClean="0"/>
              <a:pPr/>
              <a:t>20</a:t>
            </a:fld>
            <a:endParaRPr lang="en-US"/>
          </a:p>
        </p:txBody>
      </p:sp>
    </p:spTree>
    <p:extLst>
      <p:ext uri="{BB962C8B-B14F-4D97-AF65-F5344CB8AC3E}">
        <p14:creationId xmlns:p14="http://schemas.microsoft.com/office/powerpoint/2010/main" val="1768167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457200" y="1600200"/>
            <a:ext cx="8229600" cy="4873752"/>
          </a:xfrm>
        </p:spPr>
        <p:txBody>
          <a:bodyPr/>
          <a:lstStyle/>
          <a:p>
            <a:r>
              <a:rPr lang="en-US" b="1" i="1" dirty="0" smtClean="0">
                <a:solidFill>
                  <a:schemeClr val="tx2">
                    <a:lumMod val="75000"/>
                  </a:schemeClr>
                </a:solidFill>
                <a:effectLst>
                  <a:outerShdw blurRad="38100" dist="38100" dir="2700000" algn="tl">
                    <a:srgbClr val="000000">
                      <a:alpha val="43137"/>
                    </a:srgbClr>
                  </a:outerShdw>
                </a:effectLst>
              </a:rPr>
              <a:t>EXERCISE (SOURCE CREDIBILITY):</a:t>
            </a:r>
          </a:p>
          <a:p>
            <a:pPr lvl="1"/>
            <a:endParaRPr lang="en-US" dirty="0" smtClean="0">
              <a:solidFill>
                <a:schemeClr val="tx2">
                  <a:lumMod val="75000"/>
                </a:schemeClr>
              </a:solidFill>
            </a:endParaRPr>
          </a:p>
          <a:p>
            <a:pPr lvl="1"/>
            <a:r>
              <a:rPr lang="en-US" dirty="0" smtClean="0">
                <a:solidFill>
                  <a:schemeClr val="tx2">
                    <a:lumMod val="75000"/>
                  </a:schemeClr>
                </a:solidFill>
              </a:rPr>
              <a:t>Perform a simple search for </a:t>
            </a:r>
            <a:r>
              <a:rPr lang="en-US" b="1" i="1" dirty="0" smtClean="0">
                <a:solidFill>
                  <a:schemeClr val="accent1"/>
                </a:solidFill>
              </a:rPr>
              <a:t>psychopharmacology </a:t>
            </a:r>
            <a:r>
              <a:rPr lang="en-US" dirty="0" smtClean="0">
                <a:solidFill>
                  <a:schemeClr val="tx2">
                    <a:lumMod val="75000"/>
                  </a:schemeClr>
                </a:solidFill>
              </a:rPr>
              <a:t>on </a:t>
            </a:r>
            <a:r>
              <a:rPr lang="en-US" dirty="0" smtClean="0">
                <a:solidFill>
                  <a:schemeClr val="tx2">
                    <a:lumMod val="75000"/>
                  </a:schemeClr>
                </a:solidFill>
              </a:rPr>
              <a:t>Google.</a:t>
            </a:r>
          </a:p>
          <a:p>
            <a:pPr lvl="1"/>
            <a:endParaRPr lang="en-US" dirty="0">
              <a:solidFill>
                <a:schemeClr val="tx2">
                  <a:lumMod val="75000"/>
                </a:schemeClr>
              </a:solidFill>
            </a:endParaRPr>
          </a:p>
          <a:p>
            <a:pPr lvl="1"/>
            <a:endParaRPr lang="en-US" dirty="0" smtClean="0">
              <a:solidFill>
                <a:schemeClr val="tx2">
                  <a:lumMod val="75000"/>
                </a:schemeClr>
              </a:solidFill>
            </a:endParaRPr>
          </a:p>
          <a:p>
            <a:pPr lvl="1"/>
            <a:endParaRPr lang="en-US" dirty="0">
              <a:solidFill>
                <a:schemeClr val="tx2">
                  <a:lumMod val="75000"/>
                </a:schemeClr>
              </a:solidFill>
            </a:endParaRP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r>
              <a:rPr lang="en-US" dirty="0" smtClean="0">
                <a:solidFill>
                  <a:schemeClr val="tx2">
                    <a:lumMod val="75000"/>
                  </a:schemeClr>
                </a:solidFill>
              </a:rPr>
              <a:t>How many of the results do you consider as </a:t>
            </a:r>
            <a:r>
              <a:rPr lang="en-US" b="1" dirty="0" smtClean="0">
                <a:solidFill>
                  <a:schemeClr val="accent1"/>
                </a:solidFill>
              </a:rPr>
              <a:t>“scientific information”</a:t>
            </a:r>
            <a:r>
              <a:rPr lang="en-US" dirty="0" smtClean="0">
                <a:solidFill>
                  <a:schemeClr val="tx2">
                    <a:lumMod val="75000"/>
                  </a:schemeClr>
                </a:solidFill>
              </a:rPr>
              <a:t>?</a:t>
            </a:r>
          </a:p>
        </p:txBody>
      </p:sp>
      <p:sp>
        <p:nvSpPr>
          <p:cNvPr id="4" name="Slide Number Placeholder 3"/>
          <p:cNvSpPr>
            <a:spLocks noGrp="1"/>
          </p:cNvSpPr>
          <p:nvPr>
            <p:ph type="sldNum" sz="quarter" idx="15"/>
          </p:nvPr>
        </p:nvSpPr>
        <p:spPr/>
        <p:txBody>
          <a:bodyPr/>
          <a:lstStyle/>
          <a:p>
            <a:fld id="{BD361EB8-C3CA-4E6E-B253-E38C4440D9ED}" type="slidenum">
              <a:rPr lang="en-US" smtClean="0"/>
              <a:pPr/>
              <a:t>21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3390900"/>
            <a:ext cx="26574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948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22</a:t>
            </a:fld>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467438"/>
            <a:ext cx="7306695" cy="47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685800" y="6324600"/>
            <a:ext cx="7162800" cy="2159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b="1" kern="0" dirty="0" err="1">
                <a:solidFill>
                  <a:schemeClr val="tx2"/>
                </a:solidFill>
              </a:rPr>
              <a:t>Latto</a:t>
            </a:r>
            <a:r>
              <a:rPr lang="en-US" sz="1000" b="1" kern="0" dirty="0">
                <a:solidFill>
                  <a:schemeClr val="tx2"/>
                </a:solidFill>
              </a:rPr>
              <a:t>, J., &amp; </a:t>
            </a:r>
            <a:r>
              <a:rPr lang="en-US" sz="1000" b="1" kern="0" dirty="0" err="1">
                <a:solidFill>
                  <a:schemeClr val="tx2"/>
                </a:solidFill>
              </a:rPr>
              <a:t>Latto</a:t>
            </a:r>
            <a:r>
              <a:rPr lang="en-US" sz="1000" b="1" kern="0" dirty="0">
                <a:solidFill>
                  <a:schemeClr val="tx2"/>
                </a:solidFill>
              </a:rPr>
              <a:t>, R. (2009). </a:t>
            </a:r>
            <a:r>
              <a:rPr lang="en-US" sz="1000" b="1" i="1" kern="0" dirty="0">
                <a:solidFill>
                  <a:schemeClr val="tx2"/>
                </a:solidFill>
              </a:rPr>
              <a:t>Study skills for psychology students. </a:t>
            </a:r>
            <a:r>
              <a:rPr lang="en-US" sz="1000" b="1" kern="0" dirty="0">
                <a:solidFill>
                  <a:schemeClr val="tx2"/>
                </a:solidFill>
              </a:rPr>
              <a:t>New York, NY: Open University Press.</a:t>
            </a:r>
            <a:endParaRPr lang="en-GB" sz="1000" b="1" kern="0" dirty="0">
              <a:solidFill>
                <a:srgbClr val="FFC00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spTree>
    <p:extLst>
      <p:ext uri="{BB962C8B-B14F-4D97-AF65-F5344CB8AC3E}">
        <p14:creationId xmlns:p14="http://schemas.microsoft.com/office/powerpoint/2010/main" val="1223497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457200" y="1600200"/>
            <a:ext cx="8229600" cy="4343400"/>
          </a:xfrm>
        </p:spPr>
        <p:txBody>
          <a:bodyPr>
            <a:normAutofit lnSpcReduction="10000"/>
          </a:bodyPr>
          <a:lstStyle/>
          <a:p>
            <a:r>
              <a:rPr lang="en-US" b="1" dirty="0">
                <a:solidFill>
                  <a:schemeClr val="tx2">
                    <a:lumMod val="75000"/>
                  </a:schemeClr>
                </a:solidFill>
              </a:rPr>
              <a:t>The most relevant sources of information are</a:t>
            </a:r>
            <a:r>
              <a:rPr lang="en-US" b="1" dirty="0" smtClean="0">
                <a:solidFill>
                  <a:schemeClr val="tx2">
                    <a:lumMod val="75000"/>
                  </a:schemeClr>
                </a:solidFill>
              </a:rPr>
              <a:t>:</a:t>
            </a:r>
          </a:p>
          <a:p>
            <a:endParaRPr lang="en-US" b="1" dirty="0">
              <a:solidFill>
                <a:schemeClr val="tx2">
                  <a:lumMod val="75000"/>
                </a:schemeClr>
              </a:solidFill>
            </a:endParaRPr>
          </a:p>
          <a:p>
            <a:pPr lvl="1"/>
            <a:r>
              <a:rPr lang="en-US" dirty="0">
                <a:solidFill>
                  <a:schemeClr val="tx2">
                    <a:lumMod val="75000"/>
                  </a:schemeClr>
                </a:solidFill>
              </a:rPr>
              <a:t>Scientific </a:t>
            </a:r>
            <a:r>
              <a:rPr lang="en-US" dirty="0" smtClean="0">
                <a:solidFill>
                  <a:schemeClr val="tx2">
                    <a:lumMod val="75000"/>
                  </a:schemeClr>
                </a:solidFill>
              </a:rPr>
              <a:t>books</a:t>
            </a:r>
          </a:p>
          <a:p>
            <a:pPr lvl="1"/>
            <a:endParaRPr lang="en-US" dirty="0" smtClean="0">
              <a:solidFill>
                <a:schemeClr val="tx2">
                  <a:lumMod val="75000"/>
                </a:schemeClr>
              </a:solidFill>
            </a:endParaRPr>
          </a:p>
          <a:p>
            <a:pPr lvl="1"/>
            <a:r>
              <a:rPr lang="en-US" dirty="0">
                <a:solidFill>
                  <a:schemeClr val="tx2">
                    <a:lumMod val="75000"/>
                  </a:schemeClr>
                </a:solidFill>
              </a:rPr>
              <a:t>Articles in </a:t>
            </a:r>
            <a:r>
              <a:rPr lang="en-US" dirty="0" smtClean="0">
                <a:solidFill>
                  <a:schemeClr val="tx2">
                    <a:lumMod val="75000"/>
                  </a:schemeClr>
                </a:solidFill>
              </a:rPr>
              <a:t>professional journals (peer-reviewed)</a:t>
            </a:r>
          </a:p>
          <a:p>
            <a:pPr lvl="1"/>
            <a:endParaRPr lang="en-US" dirty="0">
              <a:solidFill>
                <a:schemeClr val="tx2">
                  <a:lumMod val="75000"/>
                </a:schemeClr>
              </a:solidFill>
            </a:endParaRPr>
          </a:p>
          <a:p>
            <a:pPr lvl="1"/>
            <a:r>
              <a:rPr lang="en-US" dirty="0">
                <a:solidFill>
                  <a:schemeClr val="tx2">
                    <a:lumMod val="75000"/>
                  </a:schemeClr>
                </a:solidFill>
              </a:rPr>
              <a:t>Standard reference </a:t>
            </a:r>
            <a:r>
              <a:rPr lang="en-US" dirty="0" smtClean="0">
                <a:solidFill>
                  <a:schemeClr val="tx2">
                    <a:lumMod val="75000"/>
                  </a:schemeClr>
                </a:solidFill>
              </a:rPr>
              <a:t>materials (e.g. encyclopedias)</a:t>
            </a:r>
          </a:p>
          <a:p>
            <a:pPr lvl="1"/>
            <a:endParaRPr lang="en-US" dirty="0">
              <a:solidFill>
                <a:schemeClr val="tx2">
                  <a:lumMod val="75000"/>
                </a:schemeClr>
              </a:solidFill>
            </a:endParaRPr>
          </a:p>
          <a:p>
            <a:pPr lvl="1"/>
            <a:r>
              <a:rPr lang="en-US" dirty="0">
                <a:solidFill>
                  <a:schemeClr val="tx2">
                    <a:lumMod val="75000"/>
                  </a:schemeClr>
                </a:solidFill>
              </a:rPr>
              <a:t>Research reports, dissertations and </a:t>
            </a:r>
            <a:r>
              <a:rPr lang="en-US" dirty="0" smtClean="0">
                <a:solidFill>
                  <a:schemeClr val="tx2">
                    <a:lumMod val="75000"/>
                  </a:schemeClr>
                </a:solidFill>
              </a:rPr>
              <a:t>monographs</a:t>
            </a:r>
          </a:p>
          <a:p>
            <a:pPr lvl="1"/>
            <a:endParaRPr lang="en-US" dirty="0">
              <a:solidFill>
                <a:schemeClr val="tx2">
                  <a:lumMod val="75000"/>
                </a:schemeClr>
              </a:solidFill>
            </a:endParaRPr>
          </a:p>
          <a:p>
            <a:pPr lvl="1"/>
            <a:r>
              <a:rPr lang="en-US" dirty="0">
                <a:solidFill>
                  <a:schemeClr val="tx2">
                    <a:lumMod val="75000"/>
                  </a:schemeClr>
                </a:solidFill>
              </a:rPr>
              <a:t>Presentations at conferences, symposia and workshops</a:t>
            </a:r>
            <a:endParaRPr lang="en-US" dirty="0" smtClean="0">
              <a:solidFill>
                <a:schemeClr val="tx2">
                  <a:lumMod val="75000"/>
                </a:schemeClr>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23</a:t>
            </a:fld>
            <a:endParaRPr lang="en-US"/>
          </a:p>
        </p:txBody>
      </p:sp>
      <p:sp>
        <p:nvSpPr>
          <p:cNvPr id="6" name="Rectangle 3"/>
          <p:cNvSpPr txBox="1">
            <a:spLocks noChangeArrowheads="1"/>
          </p:cNvSpPr>
          <p:nvPr/>
        </p:nvSpPr>
        <p:spPr bwMode="auto">
          <a:xfrm>
            <a:off x="304800" y="6019800"/>
            <a:ext cx="7924800" cy="292100"/>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kern="0" dirty="0" err="1">
                <a:solidFill>
                  <a:schemeClr val="tx2"/>
                </a:solidFill>
              </a:rPr>
              <a:t>Fouché</a:t>
            </a:r>
            <a:r>
              <a:rPr lang="en-US" sz="1000" kern="0" dirty="0">
                <a:solidFill>
                  <a:schemeClr val="tx2"/>
                </a:solidFill>
              </a:rPr>
              <a:t>, C. B., &amp; </a:t>
            </a:r>
            <a:r>
              <a:rPr lang="en-US" sz="1000" kern="0" dirty="0" err="1">
                <a:solidFill>
                  <a:schemeClr val="tx2"/>
                </a:solidFill>
              </a:rPr>
              <a:t>Delport</a:t>
            </a:r>
            <a:r>
              <a:rPr lang="en-US" sz="1000" kern="0" dirty="0">
                <a:solidFill>
                  <a:schemeClr val="tx2"/>
                </a:solidFill>
              </a:rPr>
              <a:t>, C. S. L. (2005). In-depth review of literature. In A. S. de </a:t>
            </a:r>
            <a:r>
              <a:rPr lang="en-US" sz="1000" kern="0" dirty="0" err="1">
                <a:solidFill>
                  <a:schemeClr val="tx2"/>
                </a:solidFill>
              </a:rPr>
              <a:t>Vos</a:t>
            </a:r>
            <a:r>
              <a:rPr lang="en-US" sz="1000" kern="0" dirty="0">
                <a:solidFill>
                  <a:schemeClr val="tx2"/>
                </a:solidFill>
              </a:rPr>
              <a:t>, H. </a:t>
            </a:r>
            <a:r>
              <a:rPr lang="en-US" sz="1000" kern="0" dirty="0" err="1">
                <a:solidFill>
                  <a:schemeClr val="tx2"/>
                </a:solidFill>
              </a:rPr>
              <a:t>Strydom</a:t>
            </a:r>
            <a:r>
              <a:rPr lang="en-US" sz="1000" kern="0" dirty="0">
                <a:solidFill>
                  <a:schemeClr val="tx2"/>
                </a:solidFill>
              </a:rPr>
              <a:t>, C. B. </a:t>
            </a:r>
            <a:r>
              <a:rPr lang="en-US" sz="1000" kern="0" dirty="0" err="1">
                <a:solidFill>
                  <a:schemeClr val="tx2"/>
                </a:solidFill>
              </a:rPr>
              <a:t>Fouché</a:t>
            </a:r>
            <a:r>
              <a:rPr lang="en-US" sz="1000" kern="0" dirty="0">
                <a:solidFill>
                  <a:schemeClr val="tx2"/>
                </a:solidFill>
              </a:rPr>
              <a:t>, &amp; C. S. L. </a:t>
            </a:r>
            <a:r>
              <a:rPr lang="en-US" sz="1000" kern="0" dirty="0" err="1">
                <a:solidFill>
                  <a:schemeClr val="tx2"/>
                </a:solidFill>
              </a:rPr>
              <a:t>Delport</a:t>
            </a:r>
            <a:r>
              <a:rPr lang="en-US" sz="1000" kern="0" dirty="0">
                <a:solidFill>
                  <a:schemeClr val="tx2"/>
                </a:solidFill>
              </a:rPr>
              <a:t> (Eds.), </a:t>
            </a:r>
            <a:r>
              <a:rPr lang="en-US" sz="1000" i="1" kern="0" dirty="0">
                <a:solidFill>
                  <a:schemeClr val="tx2"/>
                </a:solidFill>
              </a:rPr>
              <a:t>Research at grass roots for the social sciences and human service professions </a:t>
            </a:r>
            <a:r>
              <a:rPr lang="en-US" sz="1000" kern="0" dirty="0">
                <a:solidFill>
                  <a:schemeClr val="tx2"/>
                </a:solidFill>
              </a:rPr>
              <a:t>(3rd ed., pp. 123–131). Pretoria: Van </a:t>
            </a:r>
            <a:r>
              <a:rPr lang="en-US" sz="1000" kern="0" dirty="0" err="1">
                <a:solidFill>
                  <a:schemeClr val="tx2"/>
                </a:solidFill>
              </a:rPr>
              <a:t>Schaik</a:t>
            </a:r>
            <a:r>
              <a:rPr lang="en-US" sz="1000" kern="0" dirty="0">
                <a:solidFill>
                  <a:schemeClr val="tx2"/>
                </a:solidFill>
              </a:rPr>
              <a:t> Publishers.</a:t>
            </a:r>
            <a:endParaRPr lang="en-GB" sz="1000" kern="0" dirty="0">
              <a:solidFill>
                <a:srgbClr val="0070C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spTree>
    <p:extLst>
      <p:ext uri="{BB962C8B-B14F-4D97-AF65-F5344CB8AC3E}">
        <p14:creationId xmlns:p14="http://schemas.microsoft.com/office/powerpoint/2010/main" val="640857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457200" y="1600200"/>
            <a:ext cx="8229600" cy="4873752"/>
          </a:xfrm>
        </p:spPr>
        <p:txBody>
          <a:bodyPr/>
          <a:lstStyle/>
          <a:p>
            <a:r>
              <a:rPr lang="en-US" b="1" dirty="0" smtClean="0">
                <a:solidFill>
                  <a:schemeClr val="tx2">
                    <a:lumMod val="75000"/>
                  </a:schemeClr>
                </a:solidFill>
              </a:rPr>
              <a:t>Evaluating source credibility (skepticism):</a:t>
            </a:r>
          </a:p>
          <a:p>
            <a:endParaRPr lang="en-US" b="1" dirty="0">
              <a:solidFill>
                <a:schemeClr val="tx2">
                  <a:lumMod val="75000"/>
                </a:schemeClr>
              </a:solidFill>
            </a:endParaRPr>
          </a:p>
          <a:p>
            <a:pPr marL="822960" lvl="1" indent="-457200">
              <a:buFont typeface="+mj-lt"/>
              <a:buAutoNum type="arabicPeriod"/>
            </a:pPr>
            <a:endParaRPr lang="en-US" dirty="0" smtClean="0">
              <a:solidFill>
                <a:schemeClr val="tx2">
                  <a:lumMod val="75000"/>
                </a:schemeClr>
              </a:solidFill>
            </a:endParaRPr>
          </a:p>
          <a:p>
            <a:pPr marL="822960" lvl="1" indent="-457200">
              <a:buFont typeface="+mj-lt"/>
              <a:buAutoNum type="arabicPeriod"/>
            </a:pPr>
            <a:r>
              <a:rPr lang="en-US" dirty="0" smtClean="0">
                <a:solidFill>
                  <a:schemeClr val="tx2">
                    <a:lumMod val="75000"/>
                  </a:schemeClr>
                </a:solidFill>
              </a:rPr>
              <a:t>The reporting </a:t>
            </a:r>
            <a:r>
              <a:rPr lang="en-US" dirty="0">
                <a:solidFill>
                  <a:schemeClr val="tx2">
                    <a:lumMod val="75000"/>
                  </a:schemeClr>
                </a:solidFill>
              </a:rPr>
              <a:t>scientists and their respective </a:t>
            </a:r>
            <a:r>
              <a:rPr lang="en-US" dirty="0" smtClean="0">
                <a:solidFill>
                  <a:schemeClr val="tx2">
                    <a:lumMod val="75000"/>
                  </a:schemeClr>
                </a:solidFill>
              </a:rPr>
              <a:t>institutions.</a:t>
            </a:r>
          </a:p>
          <a:p>
            <a:pPr marL="1097280" lvl="2" indent="-457200">
              <a:buFont typeface="Wingdings" panose="05000000000000000000" pitchFamily="2" charset="2"/>
              <a:buChar char="§"/>
            </a:pPr>
            <a:r>
              <a:rPr lang="en-US" dirty="0" smtClean="0">
                <a:solidFill>
                  <a:schemeClr val="tx2">
                    <a:lumMod val="75000"/>
                  </a:schemeClr>
                </a:solidFill>
              </a:rPr>
              <a:t>Prior research</a:t>
            </a:r>
          </a:p>
          <a:p>
            <a:pPr marL="1097280" lvl="2" indent="-457200">
              <a:buFont typeface="Wingdings" panose="05000000000000000000" pitchFamily="2" charset="2"/>
              <a:buChar char="§"/>
            </a:pPr>
            <a:r>
              <a:rPr lang="en-US" dirty="0" smtClean="0">
                <a:solidFill>
                  <a:schemeClr val="tx2">
                    <a:lumMod val="75000"/>
                  </a:schemeClr>
                </a:solidFill>
              </a:rPr>
              <a:t>Reputation within the field</a:t>
            </a:r>
          </a:p>
          <a:p>
            <a:pPr marL="1097280" lvl="2" indent="-457200">
              <a:buFont typeface="Wingdings" panose="05000000000000000000" pitchFamily="2" charset="2"/>
              <a:buChar char="§"/>
            </a:pPr>
            <a:r>
              <a:rPr lang="en-US" dirty="0" smtClean="0">
                <a:solidFill>
                  <a:schemeClr val="tx2">
                    <a:lumMod val="75000"/>
                  </a:schemeClr>
                </a:solidFill>
              </a:rPr>
              <a:t>Prominence of the institution</a:t>
            </a:r>
            <a:endParaRPr lang="en-US" dirty="0">
              <a:solidFill>
                <a:schemeClr val="tx2">
                  <a:lumMod val="75000"/>
                </a:schemeClr>
              </a:solidFill>
            </a:endParaRPr>
          </a:p>
          <a:p>
            <a:pPr marL="822960" lvl="1" indent="-457200">
              <a:buFont typeface="+mj-lt"/>
              <a:buAutoNum type="arabicPeriod"/>
            </a:pPr>
            <a:endParaRPr lang="en-US" dirty="0" smtClean="0">
              <a:solidFill>
                <a:schemeClr val="tx2">
                  <a:lumMod val="75000"/>
                </a:schemeClr>
              </a:solidFill>
            </a:endParaRPr>
          </a:p>
          <a:p>
            <a:pPr marL="822960" lvl="1" indent="-457200">
              <a:buFont typeface="+mj-lt"/>
              <a:buAutoNum type="arabicPeriod"/>
            </a:pPr>
            <a:r>
              <a:rPr lang="en-US" dirty="0" smtClean="0">
                <a:solidFill>
                  <a:schemeClr val="tx2">
                    <a:lumMod val="75000"/>
                  </a:schemeClr>
                </a:solidFill>
              </a:rPr>
              <a:t>The </a:t>
            </a:r>
            <a:r>
              <a:rPr lang="en-US" dirty="0">
                <a:solidFill>
                  <a:schemeClr val="tx2">
                    <a:lumMod val="75000"/>
                  </a:schemeClr>
                </a:solidFill>
              </a:rPr>
              <a:t>publication or publisher of the reports</a:t>
            </a:r>
            <a:r>
              <a:rPr lang="en-US" dirty="0" smtClean="0">
                <a:solidFill>
                  <a:schemeClr val="tx2">
                    <a:lumMod val="75000"/>
                  </a:schemeClr>
                </a:solidFill>
              </a:rPr>
              <a:t>.</a:t>
            </a:r>
          </a:p>
          <a:p>
            <a:pPr marL="1097280" lvl="2" indent="-457200">
              <a:buFont typeface="Wingdings" panose="05000000000000000000" pitchFamily="2" charset="2"/>
              <a:buChar char="§"/>
            </a:pPr>
            <a:r>
              <a:rPr lang="en-US" dirty="0" smtClean="0">
                <a:solidFill>
                  <a:schemeClr val="tx2">
                    <a:lumMod val="75000"/>
                  </a:schemeClr>
                </a:solidFill>
              </a:rPr>
              <a:t>Peer-reviewed publication (extensive review process)</a:t>
            </a:r>
          </a:p>
        </p:txBody>
      </p:sp>
      <p:sp>
        <p:nvSpPr>
          <p:cNvPr id="4" name="Slide Number Placeholder 3"/>
          <p:cNvSpPr>
            <a:spLocks noGrp="1"/>
          </p:cNvSpPr>
          <p:nvPr>
            <p:ph type="sldNum" sz="quarter" idx="15"/>
          </p:nvPr>
        </p:nvSpPr>
        <p:spPr/>
        <p:txBody>
          <a:bodyPr/>
          <a:lstStyle/>
          <a:p>
            <a:fld id="{BD361EB8-C3CA-4E6E-B253-E38C4440D9ED}" type="slidenum">
              <a:rPr lang="en-US" smtClean="0"/>
              <a:pPr/>
              <a:t>24</a:t>
            </a:fld>
            <a:endParaRPr lang="en-US"/>
          </a:p>
        </p:txBody>
      </p:sp>
      <p:sp>
        <p:nvSpPr>
          <p:cNvPr id="5" name="Rectangle 3"/>
          <p:cNvSpPr txBox="1">
            <a:spLocks noChangeArrowheads="1"/>
          </p:cNvSpPr>
          <p:nvPr/>
        </p:nvSpPr>
        <p:spPr bwMode="auto">
          <a:xfrm>
            <a:off x="152400" y="6096000"/>
            <a:ext cx="8077200" cy="325664"/>
          </a:xfrm>
          <a:prstGeom prst="rect">
            <a:avLst/>
          </a:prstGeom>
          <a:noFill/>
          <a:ln w="9525">
            <a:noFill/>
            <a:miter lim="800000"/>
            <a:headEnd/>
            <a:tailEnd/>
          </a:ln>
        </p:spPr>
        <p:txBody>
          <a:bodyPr/>
          <a:lstStyle/>
          <a:p>
            <a:pPr marL="342900" indent="-342900" algn="ctr">
              <a:spcBef>
                <a:spcPct val="20000"/>
              </a:spcBef>
              <a:buClr>
                <a:schemeClr val="bg2"/>
              </a:buClr>
              <a:buSzPct val="75000"/>
              <a:defRPr/>
            </a:pPr>
            <a:r>
              <a:rPr lang="en-US" sz="1000" kern="0" dirty="0">
                <a:solidFill>
                  <a:schemeClr val="tx2"/>
                </a:solidFill>
              </a:rPr>
              <a:t>Nelson, D. E. (2011). Understanding and reporting the science. In C. F. </a:t>
            </a:r>
            <a:r>
              <a:rPr lang="en-US" sz="1000" kern="0" dirty="0" err="1">
                <a:solidFill>
                  <a:schemeClr val="tx2"/>
                </a:solidFill>
              </a:rPr>
              <a:t>Parvanta</a:t>
            </a:r>
            <a:r>
              <a:rPr lang="en-US" sz="1000" kern="0" dirty="0">
                <a:solidFill>
                  <a:schemeClr val="tx2"/>
                </a:solidFill>
              </a:rPr>
              <a:t>, D. E. Nelson, S. A. </a:t>
            </a:r>
            <a:r>
              <a:rPr lang="en-US" sz="1000" kern="0" dirty="0" err="1">
                <a:solidFill>
                  <a:schemeClr val="tx2"/>
                </a:solidFill>
              </a:rPr>
              <a:t>Parvanta</a:t>
            </a:r>
            <a:r>
              <a:rPr lang="en-US" sz="1000" kern="0" dirty="0">
                <a:solidFill>
                  <a:schemeClr val="tx2"/>
                </a:solidFill>
              </a:rPr>
              <a:t>, &amp; R. N. </a:t>
            </a:r>
            <a:r>
              <a:rPr lang="en-US" sz="1000" kern="0" dirty="0" err="1">
                <a:solidFill>
                  <a:schemeClr val="tx2"/>
                </a:solidFill>
              </a:rPr>
              <a:t>Harner</a:t>
            </a:r>
            <a:r>
              <a:rPr lang="en-US" sz="1000" kern="0" dirty="0">
                <a:solidFill>
                  <a:schemeClr val="tx2"/>
                </a:solidFill>
              </a:rPr>
              <a:t> (Eds.), </a:t>
            </a:r>
            <a:r>
              <a:rPr lang="en-US" sz="1000" i="1" kern="0" dirty="0">
                <a:solidFill>
                  <a:schemeClr val="tx2"/>
                </a:solidFill>
              </a:rPr>
              <a:t>Essentials of public health communication </a:t>
            </a:r>
            <a:r>
              <a:rPr lang="en-US" sz="1000" kern="0" dirty="0">
                <a:solidFill>
                  <a:schemeClr val="tx2"/>
                </a:solidFill>
              </a:rPr>
              <a:t>(pp. 55–73). Sudbury, MA: Jones &amp; Bartlett Learning.</a:t>
            </a:r>
            <a:endParaRPr lang="en-GB" sz="1000" kern="0" dirty="0">
              <a:solidFill>
                <a:srgbClr val="0070C0"/>
              </a:solidFill>
            </a:endParaRPr>
          </a:p>
          <a:p>
            <a:pPr marL="742950" lvl="1" indent="-285750" algn="ctr" eaLnBrk="1" hangingPunct="1">
              <a:spcBef>
                <a:spcPct val="20000"/>
              </a:spcBef>
              <a:buClr>
                <a:schemeClr val="tx2"/>
              </a:buClr>
              <a:buSzPct val="75000"/>
              <a:buFont typeface="Wingdings" pitchFamily="2" charset="2"/>
              <a:buChar char="n"/>
              <a:defRPr/>
            </a:pPr>
            <a:endParaRPr lang="en-GB" sz="2400" b="1" kern="0" dirty="0">
              <a:solidFill>
                <a:srgbClr val="0070C0"/>
              </a:solidFill>
              <a:latin typeface="+mn-lt"/>
            </a:endParaRPr>
          </a:p>
        </p:txBody>
      </p:sp>
    </p:spTree>
    <p:extLst>
      <p:ext uri="{BB962C8B-B14F-4D97-AF65-F5344CB8AC3E}">
        <p14:creationId xmlns:p14="http://schemas.microsoft.com/office/powerpoint/2010/main" val="2621765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304800" y="1600200"/>
            <a:ext cx="7848600" cy="4873752"/>
          </a:xfrm>
        </p:spPr>
        <p:txBody>
          <a:bodyPr/>
          <a:lstStyle/>
          <a:p>
            <a:r>
              <a:rPr lang="en-US" dirty="0" smtClean="0">
                <a:solidFill>
                  <a:schemeClr val="tx2">
                    <a:lumMod val="75000"/>
                  </a:schemeClr>
                </a:solidFill>
              </a:rPr>
              <a:t>As can be deduced from the previous exercise:</a:t>
            </a:r>
          </a:p>
          <a:p>
            <a:endParaRPr lang="en-US" dirty="0">
              <a:solidFill>
                <a:schemeClr val="tx2">
                  <a:lumMod val="75000"/>
                </a:schemeClr>
              </a:solidFill>
            </a:endParaRPr>
          </a:p>
          <a:p>
            <a:pPr lvl="1"/>
            <a:r>
              <a:rPr lang="en-US" dirty="0" smtClean="0">
                <a:solidFill>
                  <a:schemeClr val="tx2">
                    <a:lumMod val="75000"/>
                  </a:schemeClr>
                </a:solidFill>
              </a:rPr>
              <a:t>Scientific information is </a:t>
            </a:r>
            <a:r>
              <a:rPr lang="en-US" b="1" dirty="0" smtClean="0">
                <a:solidFill>
                  <a:schemeClr val="accent1"/>
                </a:solidFill>
              </a:rPr>
              <a:t>everywhere</a:t>
            </a:r>
            <a:r>
              <a:rPr lang="en-US" dirty="0" smtClean="0">
                <a:solidFill>
                  <a:schemeClr val="accent1"/>
                </a:solidFill>
              </a:rPr>
              <a:t> </a:t>
            </a:r>
            <a:r>
              <a:rPr lang="en-US" dirty="0" smtClean="0">
                <a:solidFill>
                  <a:schemeClr val="tx2">
                    <a:lumMod val="75000"/>
                  </a:schemeClr>
                </a:solidFill>
              </a:rPr>
              <a:t>(online/offline), but the source must be evaluated.</a:t>
            </a:r>
            <a:endParaRPr lang="en-US" dirty="0">
              <a:solidFill>
                <a:schemeClr val="tx2">
                  <a:lumMod val="75000"/>
                </a:schemeClr>
              </a:solidFill>
            </a:endParaRPr>
          </a:p>
          <a:p>
            <a:pPr lvl="1"/>
            <a:endParaRPr lang="en-US" dirty="0" smtClean="0">
              <a:solidFill>
                <a:schemeClr val="tx2">
                  <a:lumMod val="75000"/>
                </a:schemeClr>
              </a:solidFill>
            </a:endParaRPr>
          </a:p>
          <a:p>
            <a:pPr lvl="1"/>
            <a:r>
              <a:rPr lang="en-US" dirty="0" smtClean="0">
                <a:solidFill>
                  <a:schemeClr val="tx2">
                    <a:lumMod val="75000"/>
                  </a:schemeClr>
                </a:solidFill>
              </a:rPr>
              <a:t>Scientific information is </a:t>
            </a:r>
            <a:r>
              <a:rPr lang="en-US" b="1" dirty="0" smtClean="0">
                <a:solidFill>
                  <a:schemeClr val="accent1"/>
                </a:solidFill>
              </a:rPr>
              <a:t>indexed</a:t>
            </a:r>
            <a:r>
              <a:rPr lang="en-US" dirty="0" smtClean="0">
                <a:solidFill>
                  <a:schemeClr val="accent1"/>
                </a:solidFill>
              </a:rPr>
              <a:t> </a:t>
            </a:r>
            <a:r>
              <a:rPr lang="en-US" dirty="0" smtClean="0">
                <a:solidFill>
                  <a:schemeClr val="tx2">
                    <a:lumMod val="75000"/>
                  </a:schemeClr>
                </a:solidFill>
              </a:rPr>
              <a:t>in some way (e.g. library catalogues: keywords or internet metadata: tags)</a:t>
            </a:r>
          </a:p>
          <a:p>
            <a:pPr lvl="1"/>
            <a:endParaRPr lang="en-US" dirty="0">
              <a:solidFill>
                <a:schemeClr val="tx2">
                  <a:lumMod val="75000"/>
                </a:schemeClr>
              </a:solidFill>
            </a:endParaRPr>
          </a:p>
          <a:p>
            <a:pPr lvl="1"/>
            <a:endParaRPr lang="en-US" dirty="0" smtClean="0">
              <a:solidFill>
                <a:schemeClr val="tx2">
                  <a:lumMod val="75000"/>
                </a:schemeClr>
              </a:solidFill>
            </a:endParaRPr>
          </a:p>
          <a:p>
            <a:pPr lvl="1"/>
            <a:r>
              <a:rPr lang="en-US" dirty="0" smtClean="0">
                <a:solidFill>
                  <a:schemeClr val="tx2">
                    <a:lumMod val="75000"/>
                  </a:schemeClr>
                </a:solidFill>
              </a:rPr>
              <a:t>Some information is </a:t>
            </a:r>
            <a:r>
              <a:rPr lang="en-US" b="1" dirty="0" smtClean="0">
                <a:solidFill>
                  <a:schemeClr val="accent1"/>
                </a:solidFill>
              </a:rPr>
              <a:t>“invisible” </a:t>
            </a:r>
            <a:r>
              <a:rPr lang="en-US" dirty="0" smtClean="0">
                <a:solidFill>
                  <a:schemeClr val="tx2"/>
                </a:solidFill>
              </a:rPr>
              <a:t>for us </a:t>
            </a:r>
            <a:r>
              <a:rPr lang="en-US" dirty="0" smtClean="0">
                <a:solidFill>
                  <a:schemeClr val="tx2">
                    <a:lumMod val="75000"/>
                  </a:schemeClr>
                </a:solidFill>
              </a:rPr>
              <a:t>(not indexed)</a:t>
            </a:r>
          </a:p>
        </p:txBody>
      </p:sp>
      <p:sp>
        <p:nvSpPr>
          <p:cNvPr id="4" name="Slide Number Placeholder 3"/>
          <p:cNvSpPr>
            <a:spLocks noGrp="1"/>
          </p:cNvSpPr>
          <p:nvPr>
            <p:ph type="sldNum" sz="quarter" idx="15"/>
          </p:nvPr>
        </p:nvSpPr>
        <p:spPr/>
        <p:txBody>
          <a:bodyPr/>
          <a:lstStyle/>
          <a:p>
            <a:fld id="{BD361EB8-C3CA-4E6E-B253-E38C4440D9ED}" type="slidenum">
              <a:rPr lang="en-US" smtClean="0"/>
              <a:pPr/>
              <a:t>25</a:t>
            </a:fld>
            <a:endParaRPr lang="en-US"/>
          </a:p>
        </p:txBody>
      </p:sp>
    </p:spTree>
    <p:extLst>
      <p:ext uri="{BB962C8B-B14F-4D97-AF65-F5344CB8AC3E}">
        <p14:creationId xmlns:p14="http://schemas.microsoft.com/office/powerpoint/2010/main" val="2798457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304800" y="1600200"/>
            <a:ext cx="8001000" cy="4873752"/>
          </a:xfrm>
        </p:spPr>
        <p:txBody>
          <a:bodyPr/>
          <a:lstStyle/>
          <a:p>
            <a:r>
              <a:rPr lang="en-US" dirty="0" smtClean="0">
                <a:solidFill>
                  <a:schemeClr val="tx2">
                    <a:lumMod val="75000"/>
                  </a:schemeClr>
                </a:solidFill>
              </a:rPr>
              <a:t>Also deduced from the previous exercise:</a:t>
            </a:r>
          </a:p>
          <a:p>
            <a:endParaRPr lang="en-US" dirty="0">
              <a:solidFill>
                <a:schemeClr val="tx2">
                  <a:lumMod val="75000"/>
                </a:schemeClr>
              </a:solidFill>
            </a:endParaRPr>
          </a:p>
          <a:p>
            <a:pPr lvl="1"/>
            <a:endParaRPr lang="en-US" dirty="0" smtClean="0">
              <a:solidFill>
                <a:schemeClr val="tx2">
                  <a:lumMod val="75000"/>
                </a:schemeClr>
              </a:solidFill>
            </a:endParaRPr>
          </a:p>
          <a:p>
            <a:pPr lvl="1"/>
            <a:r>
              <a:rPr lang="en-US" sz="2400" b="1" dirty="0" smtClean="0">
                <a:solidFill>
                  <a:schemeClr val="accent1"/>
                </a:solidFill>
                <a:effectLst>
                  <a:outerShdw blurRad="38100" dist="38100" dir="2700000" algn="tl">
                    <a:srgbClr val="000000">
                      <a:alpha val="43137"/>
                    </a:srgbClr>
                  </a:outerShdw>
                </a:effectLst>
              </a:rPr>
              <a:t>Pre-requisites</a:t>
            </a:r>
            <a:r>
              <a:rPr lang="en-US" sz="2400" dirty="0" smtClean="0">
                <a:solidFill>
                  <a:schemeClr val="tx2">
                    <a:lumMod val="75000"/>
                  </a:schemeClr>
                </a:solidFill>
              </a:rPr>
              <a:t> to retrieve scientific information:</a:t>
            </a:r>
          </a:p>
          <a:p>
            <a:pPr lvl="1"/>
            <a:endParaRPr lang="en-US" sz="2400" dirty="0">
              <a:solidFill>
                <a:schemeClr val="tx2">
                  <a:lumMod val="75000"/>
                </a:schemeClr>
              </a:solidFill>
            </a:endParaRPr>
          </a:p>
          <a:p>
            <a:pPr lvl="2"/>
            <a:r>
              <a:rPr lang="en-US" sz="2000" dirty="0" smtClean="0">
                <a:solidFill>
                  <a:schemeClr val="tx2">
                    <a:lumMod val="75000"/>
                  </a:schemeClr>
                </a:solidFill>
              </a:rPr>
              <a:t>It’s </a:t>
            </a:r>
            <a:r>
              <a:rPr lang="en-US" sz="2000" b="1" dirty="0" smtClean="0">
                <a:solidFill>
                  <a:schemeClr val="tx2">
                    <a:lumMod val="75000"/>
                  </a:schemeClr>
                </a:solidFill>
                <a:effectLst>
                  <a:outerShdw blurRad="38100" dist="38100" dir="2700000" algn="tl">
                    <a:srgbClr val="000000">
                      <a:alpha val="43137"/>
                    </a:srgbClr>
                  </a:outerShdw>
                </a:effectLst>
              </a:rPr>
              <a:t>available</a:t>
            </a:r>
            <a:r>
              <a:rPr lang="en-US" sz="2000" dirty="0" smtClean="0">
                <a:solidFill>
                  <a:schemeClr val="tx2">
                    <a:lumMod val="75000"/>
                  </a:schemeClr>
                </a:solidFill>
                <a:effectLst>
                  <a:outerShdw blurRad="38100" dist="38100" dir="2700000" algn="tl">
                    <a:srgbClr val="000000">
                      <a:alpha val="43137"/>
                    </a:srgbClr>
                  </a:outerShdw>
                </a:effectLst>
              </a:rPr>
              <a:t> </a:t>
            </a:r>
            <a:r>
              <a:rPr lang="en-US" sz="2000" dirty="0" smtClean="0">
                <a:solidFill>
                  <a:schemeClr val="tx2">
                    <a:lumMod val="75000"/>
                  </a:schemeClr>
                </a:solidFill>
              </a:rPr>
              <a:t>in some way (library, bookstore, etc.)</a:t>
            </a:r>
          </a:p>
          <a:p>
            <a:pPr lvl="2"/>
            <a:endParaRPr lang="en-US" sz="2000" dirty="0" smtClean="0">
              <a:solidFill>
                <a:schemeClr val="tx2">
                  <a:lumMod val="75000"/>
                </a:schemeClr>
              </a:solidFill>
            </a:endParaRPr>
          </a:p>
          <a:p>
            <a:pPr lvl="2"/>
            <a:r>
              <a:rPr lang="en-US" sz="2000" dirty="0" smtClean="0">
                <a:solidFill>
                  <a:schemeClr val="tx2">
                    <a:lumMod val="75000"/>
                  </a:schemeClr>
                </a:solidFill>
              </a:rPr>
              <a:t>It’s </a:t>
            </a:r>
            <a:r>
              <a:rPr lang="en-US" sz="2000" b="1" dirty="0" smtClean="0">
                <a:solidFill>
                  <a:schemeClr val="tx2">
                    <a:lumMod val="75000"/>
                  </a:schemeClr>
                </a:solidFill>
                <a:effectLst>
                  <a:outerShdw blurRad="38100" dist="38100" dir="2700000" algn="tl">
                    <a:srgbClr val="000000">
                      <a:alpha val="43137"/>
                    </a:srgbClr>
                  </a:outerShdw>
                </a:effectLst>
              </a:rPr>
              <a:t>indexed</a:t>
            </a:r>
            <a:r>
              <a:rPr lang="en-US" sz="2000" dirty="0" smtClean="0">
                <a:solidFill>
                  <a:schemeClr val="tx2">
                    <a:lumMod val="75000"/>
                  </a:schemeClr>
                </a:solidFill>
                <a:effectLst>
                  <a:outerShdw blurRad="38100" dist="38100" dir="2700000" algn="tl">
                    <a:srgbClr val="000000">
                      <a:alpha val="43137"/>
                    </a:srgbClr>
                  </a:outerShdw>
                </a:effectLst>
              </a:rPr>
              <a:t> </a:t>
            </a:r>
            <a:r>
              <a:rPr lang="en-US" sz="2000" dirty="0" smtClean="0">
                <a:solidFill>
                  <a:schemeClr val="tx2">
                    <a:lumMod val="75000"/>
                  </a:schemeClr>
                </a:solidFill>
              </a:rPr>
              <a:t>in some way </a:t>
            </a:r>
            <a:r>
              <a:rPr lang="en-US" sz="2000" dirty="0" smtClean="0">
                <a:solidFill>
                  <a:schemeClr val="tx2">
                    <a:lumMod val="75000"/>
                  </a:schemeClr>
                </a:solidFill>
                <a:effectLst>
                  <a:outerShdw blurRad="38100" dist="38100" dir="2700000" algn="tl">
                    <a:srgbClr val="000000">
                      <a:alpha val="43137"/>
                    </a:srgbClr>
                  </a:outerShdw>
                </a:effectLst>
              </a:rPr>
              <a:t>(</a:t>
            </a:r>
            <a:r>
              <a:rPr lang="en-US" sz="2000" dirty="0" smtClean="0">
                <a:solidFill>
                  <a:schemeClr val="tx2">
                    <a:lumMod val="75000"/>
                  </a:schemeClr>
                </a:solidFill>
              </a:rPr>
              <a:t>library’s catalogue, internet, etc.)</a:t>
            </a:r>
          </a:p>
          <a:p>
            <a:pPr lvl="2"/>
            <a:endParaRPr lang="en-US" dirty="0" smtClean="0">
              <a:solidFill>
                <a:schemeClr val="tx2">
                  <a:lumMod val="75000"/>
                </a:schemeClr>
              </a:solidFill>
            </a:endParaRPr>
          </a:p>
          <a:p>
            <a:pPr lvl="1"/>
            <a:endParaRPr lang="en-US" dirty="0">
              <a:solidFill>
                <a:schemeClr val="tx2">
                  <a:lumMod val="75000"/>
                </a:schemeClr>
              </a:solidFill>
            </a:endParaRPr>
          </a:p>
          <a:p>
            <a:pPr lvl="1"/>
            <a:endParaRPr lang="en-US" dirty="0" smtClean="0">
              <a:solidFill>
                <a:schemeClr val="tx2">
                  <a:lumMod val="75000"/>
                </a:schemeClr>
              </a:solidFill>
            </a:endParaRPr>
          </a:p>
          <a:p>
            <a:pPr lvl="1"/>
            <a:endParaRPr lang="en-US" dirty="0">
              <a:solidFill>
                <a:schemeClr val="tx2">
                  <a:lumMod val="75000"/>
                </a:schemeClr>
              </a:solidFill>
            </a:endParaRPr>
          </a:p>
          <a:p>
            <a:pPr lvl="1"/>
            <a:endParaRPr lang="en-US" dirty="0" smtClean="0">
              <a:solidFill>
                <a:schemeClr val="tx2">
                  <a:lumMod val="75000"/>
                </a:schemeClr>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26</a:t>
            </a:fld>
            <a:endParaRPr lang="en-US"/>
          </a:p>
        </p:txBody>
      </p:sp>
    </p:spTree>
    <p:extLst>
      <p:ext uri="{BB962C8B-B14F-4D97-AF65-F5344CB8AC3E}">
        <p14:creationId xmlns:p14="http://schemas.microsoft.com/office/powerpoint/2010/main" val="2562958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Scientific Information</a:t>
            </a:r>
            <a:endParaRPr lang="en-US" sz="4400" b="1" dirty="0">
              <a:solidFill>
                <a:schemeClr val="accent1"/>
              </a:solidFill>
            </a:endParaRPr>
          </a:p>
        </p:txBody>
      </p:sp>
      <p:sp>
        <p:nvSpPr>
          <p:cNvPr id="3" name="Content Placeholder 2"/>
          <p:cNvSpPr>
            <a:spLocks noGrp="1"/>
          </p:cNvSpPr>
          <p:nvPr>
            <p:ph sz="quarter" idx="1"/>
          </p:nvPr>
        </p:nvSpPr>
        <p:spPr>
          <a:xfrm>
            <a:off x="381000" y="1600200"/>
            <a:ext cx="8153400" cy="4873752"/>
          </a:xfrm>
        </p:spPr>
        <p:txBody>
          <a:bodyPr/>
          <a:lstStyle/>
          <a:p>
            <a:r>
              <a:rPr lang="en-US" dirty="0" smtClean="0">
                <a:solidFill>
                  <a:schemeClr val="tx2">
                    <a:lumMod val="75000"/>
                  </a:schemeClr>
                </a:solidFill>
              </a:rPr>
              <a:t>Also deduced from the previous exercise:</a:t>
            </a:r>
          </a:p>
          <a:p>
            <a:endParaRPr lang="en-US" dirty="0">
              <a:solidFill>
                <a:schemeClr val="tx2">
                  <a:lumMod val="75000"/>
                </a:schemeClr>
              </a:solidFill>
            </a:endParaRPr>
          </a:p>
          <a:p>
            <a:pPr lvl="1"/>
            <a:endParaRPr lang="en-US" dirty="0" smtClean="0">
              <a:solidFill>
                <a:schemeClr val="tx2">
                  <a:lumMod val="75000"/>
                </a:schemeClr>
              </a:solidFill>
            </a:endParaRPr>
          </a:p>
          <a:p>
            <a:pPr lvl="1"/>
            <a:r>
              <a:rPr lang="en-US" sz="2400" dirty="0" smtClean="0">
                <a:solidFill>
                  <a:schemeClr val="tx2">
                    <a:lumMod val="75000"/>
                  </a:schemeClr>
                </a:solidFill>
              </a:rPr>
              <a:t>There are </a:t>
            </a:r>
            <a:r>
              <a:rPr lang="en-US" sz="2400" b="1" dirty="0" smtClean="0">
                <a:solidFill>
                  <a:schemeClr val="accent1"/>
                </a:solidFill>
                <a:effectLst>
                  <a:outerShdw blurRad="38100" dist="38100" dir="2700000" algn="tl">
                    <a:srgbClr val="000000">
                      <a:alpha val="43137"/>
                    </a:srgbClr>
                  </a:outerShdw>
                </a:effectLst>
              </a:rPr>
              <a:t>barriers</a:t>
            </a:r>
            <a:r>
              <a:rPr lang="en-US" sz="2400" dirty="0" smtClean="0">
                <a:solidFill>
                  <a:schemeClr val="accent1"/>
                </a:solidFill>
                <a:effectLst>
                  <a:outerShdw blurRad="38100" dist="38100" dir="2700000" algn="tl">
                    <a:srgbClr val="000000">
                      <a:alpha val="43137"/>
                    </a:srgbClr>
                  </a:outerShdw>
                </a:effectLst>
              </a:rPr>
              <a:t> </a:t>
            </a:r>
            <a:r>
              <a:rPr lang="en-US" sz="2400" dirty="0" smtClean="0">
                <a:solidFill>
                  <a:schemeClr val="tx2">
                    <a:lumMod val="75000"/>
                  </a:schemeClr>
                </a:solidFill>
              </a:rPr>
              <a:t>to access scientific information:</a:t>
            </a:r>
          </a:p>
          <a:p>
            <a:pPr lvl="1"/>
            <a:endParaRPr lang="en-US" sz="2400" dirty="0">
              <a:solidFill>
                <a:schemeClr val="tx2">
                  <a:lumMod val="75000"/>
                </a:schemeClr>
              </a:solidFill>
            </a:endParaRPr>
          </a:p>
          <a:p>
            <a:pPr lvl="2"/>
            <a:r>
              <a:rPr lang="en-US" sz="2000" dirty="0" smtClean="0">
                <a:solidFill>
                  <a:schemeClr val="tx2">
                    <a:lumMod val="75000"/>
                  </a:schemeClr>
                </a:solidFill>
              </a:rPr>
              <a:t>Language</a:t>
            </a:r>
          </a:p>
          <a:p>
            <a:pPr lvl="2"/>
            <a:endParaRPr lang="en-US" sz="2000" dirty="0" smtClean="0">
              <a:solidFill>
                <a:schemeClr val="tx2">
                  <a:lumMod val="75000"/>
                </a:schemeClr>
              </a:solidFill>
            </a:endParaRPr>
          </a:p>
          <a:p>
            <a:pPr lvl="2"/>
            <a:r>
              <a:rPr lang="en-US" sz="2000" dirty="0" smtClean="0">
                <a:solidFill>
                  <a:schemeClr val="tx2">
                    <a:lumMod val="75000"/>
                  </a:schemeClr>
                </a:solidFill>
              </a:rPr>
              <a:t>Cost</a:t>
            </a:r>
          </a:p>
          <a:p>
            <a:pPr lvl="2"/>
            <a:endParaRPr lang="en-US" sz="2000" dirty="0">
              <a:solidFill>
                <a:schemeClr val="tx2">
                  <a:lumMod val="75000"/>
                </a:schemeClr>
              </a:solidFill>
            </a:endParaRPr>
          </a:p>
          <a:p>
            <a:pPr lvl="2"/>
            <a:r>
              <a:rPr lang="en-US" sz="2000" dirty="0" smtClean="0">
                <a:solidFill>
                  <a:schemeClr val="tx2">
                    <a:lumMod val="75000"/>
                  </a:schemeClr>
                </a:solidFill>
              </a:rPr>
              <a:t>Our own skills and knowledge</a:t>
            </a:r>
            <a:endParaRPr lang="en-US" dirty="0" smtClean="0">
              <a:solidFill>
                <a:schemeClr val="tx2">
                  <a:lumMod val="75000"/>
                </a:schemeClr>
              </a:solidFill>
            </a:endParaRPr>
          </a:p>
          <a:p>
            <a:pPr lvl="2"/>
            <a:endParaRPr lang="en-US" dirty="0" smtClean="0">
              <a:solidFill>
                <a:schemeClr val="tx2">
                  <a:lumMod val="75000"/>
                </a:schemeClr>
              </a:solidFill>
            </a:endParaRPr>
          </a:p>
          <a:p>
            <a:pPr lvl="1"/>
            <a:endParaRPr lang="en-US" dirty="0">
              <a:solidFill>
                <a:schemeClr val="tx2">
                  <a:lumMod val="75000"/>
                </a:schemeClr>
              </a:solidFill>
            </a:endParaRPr>
          </a:p>
          <a:p>
            <a:pPr lvl="1"/>
            <a:endParaRPr lang="en-US" dirty="0" smtClean="0">
              <a:solidFill>
                <a:schemeClr val="tx2">
                  <a:lumMod val="75000"/>
                </a:schemeClr>
              </a:solidFill>
            </a:endParaRPr>
          </a:p>
          <a:p>
            <a:pPr lvl="1"/>
            <a:endParaRPr lang="en-US" dirty="0">
              <a:solidFill>
                <a:schemeClr val="tx2">
                  <a:lumMod val="75000"/>
                </a:schemeClr>
              </a:solidFill>
            </a:endParaRPr>
          </a:p>
          <a:p>
            <a:pPr lvl="1"/>
            <a:endParaRPr lang="en-US" dirty="0" smtClean="0">
              <a:solidFill>
                <a:schemeClr val="tx2">
                  <a:lumMod val="75000"/>
                </a:schemeClr>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27</a:t>
            </a:fld>
            <a:endParaRPr lang="en-US"/>
          </a:p>
        </p:txBody>
      </p:sp>
    </p:spTree>
    <p:extLst>
      <p:ext uri="{BB962C8B-B14F-4D97-AF65-F5344CB8AC3E}">
        <p14:creationId xmlns:p14="http://schemas.microsoft.com/office/powerpoint/2010/main" val="3018575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4100" y="762000"/>
            <a:ext cx="6477000" cy="598962"/>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US" dirty="0" smtClean="0">
                <a:solidFill>
                  <a:schemeClr val="accent1"/>
                </a:solidFill>
              </a:rPr>
              <a:t>Readings for the Next Class:</a:t>
            </a:r>
            <a:endParaRPr lang="en-US" dirty="0">
              <a:solidFill>
                <a:schemeClr val="accent1"/>
              </a:solidFill>
            </a:endParaRPr>
          </a:p>
        </p:txBody>
      </p:sp>
      <p:sp>
        <p:nvSpPr>
          <p:cNvPr id="5" name="Subtitle 2"/>
          <p:cNvSpPr txBox="1">
            <a:spLocks/>
          </p:cNvSpPr>
          <p:nvPr/>
        </p:nvSpPr>
        <p:spPr>
          <a:xfrm>
            <a:off x="2345871" y="1378626"/>
            <a:ext cx="6705600" cy="2431373"/>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en-US" dirty="0" smtClean="0"/>
              <a:t>(1) </a:t>
            </a:r>
            <a:r>
              <a:rPr lang="en-US" i="1" dirty="0"/>
              <a:t>Finding a Research Problem (Joyner, Rouse, &amp; </a:t>
            </a:r>
            <a:r>
              <a:rPr lang="en-US" i="1" dirty="0" err="1"/>
              <a:t>Glatthorn</a:t>
            </a:r>
            <a:r>
              <a:rPr lang="en-US" i="1" dirty="0"/>
              <a:t>, 2013)</a:t>
            </a:r>
          </a:p>
          <a:p>
            <a:endParaRPr lang="en-US" i="1" dirty="0" smtClean="0"/>
          </a:p>
          <a:p>
            <a:r>
              <a:rPr lang="en-US" i="1" dirty="0" smtClean="0"/>
              <a:t>(2) Hypothesis </a:t>
            </a:r>
            <a:r>
              <a:rPr lang="en-US" i="1" dirty="0"/>
              <a:t>development [Part 1] (McBride, 2013)</a:t>
            </a:r>
          </a:p>
          <a:p>
            <a:endParaRPr lang="en-US" i="1" dirty="0" smtClean="0"/>
          </a:p>
          <a:p>
            <a:r>
              <a:rPr lang="en-US" i="1" dirty="0" smtClean="0"/>
              <a:t>(3) Health </a:t>
            </a:r>
            <a:r>
              <a:rPr lang="en-US" i="1" dirty="0"/>
              <a:t>and biomedical information, Indexing, Research directions (</a:t>
            </a:r>
            <a:r>
              <a:rPr lang="en-US" i="1" dirty="0" err="1"/>
              <a:t>Hersh</a:t>
            </a:r>
            <a:r>
              <a:rPr lang="en-US" i="1" dirty="0"/>
              <a:t>, 2009</a:t>
            </a:r>
            <a:r>
              <a:rPr lang="en-US" i="1" dirty="0" smtClean="0"/>
              <a:t>)* </a:t>
            </a:r>
            <a:r>
              <a:rPr lang="en-US" i="1" dirty="0" smtClean="0">
                <a:solidFill>
                  <a:srgbClr val="FF0000"/>
                </a:solidFill>
              </a:rPr>
              <a:t>[optional]</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BD361EB8-C3CA-4E6E-B253-E38C4440D9ED}" type="slidenum">
              <a:rPr lang="en-US" smtClean="0"/>
              <a:pPr/>
              <a:t>28</a:t>
            </a:fld>
            <a:endParaRPr lang="en-US"/>
          </a:p>
        </p:txBody>
      </p:sp>
      <p:sp>
        <p:nvSpPr>
          <p:cNvPr id="7" name="Title 1"/>
          <p:cNvSpPr txBox="1">
            <a:spLocks/>
          </p:cNvSpPr>
          <p:nvPr/>
        </p:nvSpPr>
        <p:spPr>
          <a:xfrm>
            <a:off x="2460171" y="4201638"/>
            <a:ext cx="6477000" cy="598962"/>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US" dirty="0" smtClean="0">
                <a:solidFill>
                  <a:schemeClr val="accent1"/>
                </a:solidFill>
              </a:rPr>
              <a:t>Assignment:</a:t>
            </a:r>
            <a:endParaRPr lang="en-US" dirty="0">
              <a:solidFill>
                <a:schemeClr val="accent1"/>
              </a:solidFill>
            </a:endParaRPr>
          </a:p>
        </p:txBody>
      </p:sp>
      <p:sp>
        <p:nvSpPr>
          <p:cNvPr id="8" name="Subtitle 2"/>
          <p:cNvSpPr txBox="1">
            <a:spLocks/>
          </p:cNvSpPr>
          <p:nvPr/>
        </p:nvSpPr>
        <p:spPr>
          <a:xfrm>
            <a:off x="2498271" y="4724400"/>
            <a:ext cx="6438900" cy="685800"/>
          </a:xfrm>
          <a:prstGeom prst="rect">
            <a:avLst/>
          </a:prstGeom>
        </p:spPr>
        <p:txBody>
          <a:bodyPr vert="horz">
            <a:normAutofit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endParaRPr lang="en-US" dirty="0" smtClean="0"/>
          </a:p>
          <a:p>
            <a:r>
              <a:rPr lang="en-US" dirty="0" smtClean="0"/>
              <a:t>Formulate a </a:t>
            </a:r>
            <a:r>
              <a:rPr lang="en-US" dirty="0" smtClean="0">
                <a:solidFill>
                  <a:schemeClr val="accent1"/>
                </a:solidFill>
              </a:rPr>
              <a:t>research question</a:t>
            </a:r>
            <a:r>
              <a:rPr lang="en-US" dirty="0" smtClean="0"/>
              <a:t>.</a:t>
            </a:r>
            <a:endParaRPr lang="en-US" dirty="0"/>
          </a:p>
        </p:txBody>
      </p:sp>
    </p:spTree>
    <p:extLst>
      <p:ext uri="{BB962C8B-B14F-4D97-AF65-F5344CB8AC3E}">
        <p14:creationId xmlns:p14="http://schemas.microsoft.com/office/powerpoint/2010/main" val="335773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Course information</a:t>
            </a:r>
            <a:endParaRPr lang="en-US" sz="4400" b="1" dirty="0">
              <a:solidFill>
                <a:schemeClr val="accent1"/>
              </a:solidFill>
            </a:endParaRPr>
          </a:p>
        </p:txBody>
      </p:sp>
      <p:sp>
        <p:nvSpPr>
          <p:cNvPr id="3" name="Content Placeholder 2"/>
          <p:cNvSpPr>
            <a:spLocks noGrp="1"/>
          </p:cNvSpPr>
          <p:nvPr>
            <p:ph sz="quarter" idx="1"/>
          </p:nvPr>
        </p:nvSpPr>
        <p:spPr/>
        <p:txBody>
          <a:bodyPr/>
          <a:lstStyle/>
          <a:p>
            <a:r>
              <a:rPr lang="en-US" dirty="0" smtClean="0">
                <a:solidFill>
                  <a:schemeClr val="tx2">
                    <a:lumMod val="75000"/>
                  </a:schemeClr>
                </a:solidFill>
              </a:rPr>
              <a:t>Classes </a:t>
            </a:r>
            <a:r>
              <a:rPr lang="en-US" dirty="0">
                <a:solidFill>
                  <a:schemeClr val="tx2">
                    <a:lumMod val="75000"/>
                  </a:schemeClr>
                </a:solidFill>
              </a:rPr>
              <a:t>are 2 academic hours long (45’ each one).</a:t>
            </a:r>
          </a:p>
          <a:p>
            <a:pPr lvl="1"/>
            <a:r>
              <a:rPr lang="en-US" dirty="0">
                <a:solidFill>
                  <a:schemeClr val="tx2">
                    <a:lumMod val="75000"/>
                  </a:schemeClr>
                </a:solidFill>
              </a:rPr>
              <a:t>First hour </a:t>
            </a:r>
            <a:r>
              <a:rPr lang="en-US" dirty="0" smtClean="0">
                <a:solidFill>
                  <a:schemeClr val="tx2">
                    <a:lumMod val="75000"/>
                  </a:schemeClr>
                </a:solidFill>
              </a:rPr>
              <a:t>lecture</a:t>
            </a:r>
            <a:endParaRPr lang="en-US" dirty="0">
              <a:solidFill>
                <a:schemeClr val="tx2">
                  <a:lumMod val="75000"/>
                </a:schemeClr>
              </a:solidFill>
            </a:endParaRPr>
          </a:p>
          <a:p>
            <a:pPr lvl="1"/>
            <a:r>
              <a:rPr lang="en-US" dirty="0">
                <a:solidFill>
                  <a:schemeClr val="tx2">
                    <a:lumMod val="75000"/>
                  </a:schemeClr>
                </a:solidFill>
              </a:rPr>
              <a:t>Second </a:t>
            </a:r>
            <a:r>
              <a:rPr lang="en-US" dirty="0" smtClean="0">
                <a:solidFill>
                  <a:schemeClr val="tx2">
                    <a:lumMod val="75000"/>
                  </a:schemeClr>
                </a:solidFill>
              </a:rPr>
              <a:t>hour: exercises</a:t>
            </a:r>
            <a:endParaRPr lang="en-US" dirty="0">
              <a:solidFill>
                <a:schemeClr val="tx2">
                  <a:lumMod val="75000"/>
                </a:schemeClr>
              </a:solidFill>
            </a:endParaRPr>
          </a:p>
          <a:p>
            <a:endParaRPr lang="en-US" dirty="0">
              <a:solidFill>
                <a:schemeClr val="tx2">
                  <a:lumMod val="75000"/>
                </a:schemeClr>
              </a:solidFill>
            </a:endParaRPr>
          </a:p>
          <a:p>
            <a:r>
              <a:rPr lang="en-US" dirty="0">
                <a:solidFill>
                  <a:schemeClr val="tx2">
                    <a:lumMod val="75000"/>
                  </a:schemeClr>
                </a:solidFill>
              </a:rPr>
              <a:t>To access the final exam, it’s needed to attend at least 80% of the seminars (i.e. </a:t>
            </a:r>
            <a:r>
              <a:rPr lang="en-US" dirty="0" smtClean="0">
                <a:solidFill>
                  <a:schemeClr val="tx2">
                    <a:lumMod val="75000"/>
                  </a:schemeClr>
                </a:solidFill>
              </a:rPr>
              <a:t>10 out of 13 </a:t>
            </a:r>
            <a:r>
              <a:rPr lang="en-US" dirty="0">
                <a:solidFill>
                  <a:schemeClr val="tx2">
                    <a:lumMod val="75000"/>
                  </a:schemeClr>
                </a:solidFill>
              </a:rPr>
              <a:t>seminars in </a:t>
            </a:r>
            <a:r>
              <a:rPr lang="en-US" dirty="0" smtClean="0">
                <a:solidFill>
                  <a:schemeClr val="tx2">
                    <a:lumMod val="75000"/>
                  </a:schemeClr>
                </a:solidFill>
              </a:rPr>
              <a:t>total).</a:t>
            </a:r>
            <a:endParaRPr lang="en-US" dirty="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Participate in classroom.</a:t>
            </a:r>
          </a:p>
          <a:p>
            <a:endParaRPr lang="en-US" dirty="0">
              <a:solidFill>
                <a:schemeClr val="tx2">
                  <a:lumMod val="75000"/>
                </a:schemeClr>
              </a:solidFill>
            </a:endParaRPr>
          </a:p>
          <a:p>
            <a:r>
              <a:rPr lang="en-US" dirty="0" smtClean="0">
                <a:solidFill>
                  <a:schemeClr val="tx2">
                    <a:lumMod val="75000"/>
                  </a:schemeClr>
                </a:solidFill>
              </a:rPr>
              <a:t>Read the assigned papers</a:t>
            </a:r>
            <a:r>
              <a:rPr lang="en-US" dirty="0" smtClean="0"/>
              <a:t>.</a:t>
            </a:r>
          </a:p>
        </p:txBody>
      </p:sp>
      <p:sp>
        <p:nvSpPr>
          <p:cNvPr id="4" name="Slide Number Placeholder 3"/>
          <p:cNvSpPr>
            <a:spLocks noGrp="1"/>
          </p:cNvSpPr>
          <p:nvPr>
            <p:ph type="sldNum" sz="quarter" idx="15"/>
          </p:nvPr>
        </p:nvSpPr>
        <p:spPr/>
        <p:txBody>
          <a:bodyPr/>
          <a:lstStyle/>
          <a:p>
            <a:fld id="{BD361EB8-C3CA-4E6E-B253-E38C4440D9ED}" type="slidenum">
              <a:rPr lang="en-US" smtClean="0"/>
              <a:pPr/>
              <a:t>3</a:t>
            </a:fld>
            <a:endParaRPr lang="en-US"/>
          </a:p>
        </p:txBody>
      </p:sp>
    </p:spTree>
    <p:extLst>
      <p:ext uri="{BB962C8B-B14F-4D97-AF65-F5344CB8AC3E}">
        <p14:creationId xmlns:p14="http://schemas.microsoft.com/office/powerpoint/2010/main" val="1650092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Course information</a:t>
            </a:r>
            <a:endParaRPr lang="en-US" sz="4400" b="1" dirty="0">
              <a:solidFill>
                <a:schemeClr val="accent1"/>
              </a:solidFill>
            </a:endParaRPr>
          </a:p>
        </p:txBody>
      </p:sp>
      <p:sp>
        <p:nvSpPr>
          <p:cNvPr id="3" name="Content Placeholder 2"/>
          <p:cNvSpPr>
            <a:spLocks noGrp="1"/>
          </p:cNvSpPr>
          <p:nvPr>
            <p:ph sz="quarter" idx="1"/>
          </p:nvPr>
        </p:nvSpPr>
        <p:spPr/>
        <p:txBody>
          <a:bodyPr/>
          <a:lstStyle/>
          <a:p>
            <a:r>
              <a:rPr lang="en-US" dirty="0" smtClean="0">
                <a:solidFill>
                  <a:schemeClr val="tx2">
                    <a:lumMod val="75000"/>
                  </a:schemeClr>
                </a:solidFill>
              </a:rPr>
              <a:t>EVALUATION:</a:t>
            </a:r>
          </a:p>
          <a:p>
            <a:pPr lvl="1"/>
            <a:endParaRPr lang="en-US" dirty="0" smtClean="0">
              <a:solidFill>
                <a:schemeClr val="tx2">
                  <a:lumMod val="75000"/>
                </a:schemeClr>
              </a:solidFill>
            </a:endParaRPr>
          </a:p>
          <a:p>
            <a:pPr lvl="1"/>
            <a:r>
              <a:rPr lang="en-US" dirty="0" smtClean="0">
                <a:solidFill>
                  <a:schemeClr val="tx2">
                    <a:lumMod val="75000"/>
                  </a:schemeClr>
                </a:solidFill>
              </a:rPr>
              <a:t>40% mandatory assignments</a:t>
            </a:r>
          </a:p>
          <a:p>
            <a:pPr lvl="1"/>
            <a:endParaRPr lang="en-US" dirty="0" smtClean="0">
              <a:solidFill>
                <a:schemeClr val="tx2">
                  <a:lumMod val="75000"/>
                </a:schemeClr>
              </a:solidFill>
            </a:endParaRPr>
          </a:p>
          <a:p>
            <a:pPr lvl="1"/>
            <a:r>
              <a:rPr lang="en-US" dirty="0">
                <a:solidFill>
                  <a:schemeClr val="tx2">
                    <a:lumMod val="75000"/>
                  </a:schemeClr>
                </a:solidFill>
              </a:rPr>
              <a:t>35% final exam (multichoice answer quiz with 20 questions</a:t>
            </a:r>
            <a:r>
              <a:rPr lang="en-US" dirty="0" smtClean="0">
                <a:solidFill>
                  <a:schemeClr val="tx2">
                    <a:lumMod val="75000"/>
                  </a:schemeClr>
                </a:solidFill>
              </a:rPr>
              <a:t>)</a:t>
            </a:r>
          </a:p>
          <a:p>
            <a:pPr lvl="1"/>
            <a:endParaRPr lang="en-US" dirty="0">
              <a:solidFill>
                <a:schemeClr val="tx2">
                  <a:lumMod val="75000"/>
                </a:schemeClr>
              </a:solidFill>
            </a:endParaRPr>
          </a:p>
          <a:p>
            <a:pPr lvl="1"/>
            <a:r>
              <a:rPr lang="en-US" dirty="0" smtClean="0">
                <a:solidFill>
                  <a:schemeClr val="tx2">
                    <a:lumMod val="75000"/>
                  </a:schemeClr>
                </a:solidFill>
              </a:rPr>
              <a:t>25% participation during classes</a:t>
            </a:r>
          </a:p>
          <a:p>
            <a:pPr lvl="1"/>
            <a:endParaRPr lang="en-US" dirty="0" smtClean="0"/>
          </a:p>
        </p:txBody>
      </p:sp>
      <p:sp>
        <p:nvSpPr>
          <p:cNvPr id="4" name="Slide Number Placeholder 3"/>
          <p:cNvSpPr>
            <a:spLocks noGrp="1"/>
          </p:cNvSpPr>
          <p:nvPr>
            <p:ph type="sldNum" sz="quarter" idx="15"/>
          </p:nvPr>
        </p:nvSpPr>
        <p:spPr/>
        <p:txBody>
          <a:bodyPr/>
          <a:lstStyle/>
          <a:p>
            <a:fld id="{BD361EB8-C3CA-4E6E-B253-E38C4440D9ED}" type="slidenum">
              <a:rPr lang="en-US" smtClean="0"/>
              <a:pPr/>
              <a:t>4</a:t>
            </a:fld>
            <a:endParaRPr lang="en-US"/>
          </a:p>
        </p:txBody>
      </p:sp>
    </p:spTree>
    <p:extLst>
      <p:ext uri="{BB962C8B-B14F-4D97-AF65-F5344CB8AC3E}">
        <p14:creationId xmlns:p14="http://schemas.microsoft.com/office/powerpoint/2010/main" val="378305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Course GOALS</a:t>
            </a:r>
            <a:endParaRPr lang="en-US" sz="4400" b="1" dirty="0">
              <a:solidFill>
                <a:schemeClr val="accent1"/>
              </a:solidFill>
            </a:endParaRPr>
          </a:p>
        </p:txBody>
      </p:sp>
      <p:sp>
        <p:nvSpPr>
          <p:cNvPr id="3" name="Content Placeholder 2"/>
          <p:cNvSpPr>
            <a:spLocks noGrp="1"/>
          </p:cNvSpPr>
          <p:nvPr>
            <p:ph sz="quarter" idx="1"/>
          </p:nvPr>
        </p:nvSpPr>
        <p:spPr>
          <a:xfrm>
            <a:off x="457200" y="1600200"/>
            <a:ext cx="7848600" cy="4873752"/>
          </a:xfrm>
        </p:spPr>
        <p:txBody>
          <a:bodyPr/>
          <a:lstStyle/>
          <a:p>
            <a:pPr lvl="1"/>
            <a:endParaRPr lang="en-US" dirty="0" smtClean="0">
              <a:solidFill>
                <a:schemeClr val="tx2">
                  <a:lumMod val="75000"/>
                </a:schemeClr>
              </a:solidFill>
            </a:endParaRPr>
          </a:p>
          <a:p>
            <a:pPr lvl="1"/>
            <a:r>
              <a:rPr lang="en-US" sz="2400" dirty="0">
                <a:solidFill>
                  <a:schemeClr val="tx2">
                    <a:lumMod val="75000"/>
                  </a:schemeClr>
                </a:solidFill>
              </a:rPr>
              <a:t>Give you the necessary </a:t>
            </a:r>
            <a:r>
              <a:rPr lang="en-US" sz="2400" b="1" i="1" dirty="0">
                <a:solidFill>
                  <a:schemeClr val="accent1"/>
                </a:solidFill>
                <a:effectLst>
                  <a:outerShdw blurRad="38100" dist="38100" dir="2700000" algn="tl">
                    <a:srgbClr val="000000">
                      <a:alpha val="43137"/>
                    </a:srgbClr>
                  </a:outerShdw>
                </a:effectLst>
              </a:rPr>
              <a:t>skills and knowledge </a:t>
            </a:r>
            <a:r>
              <a:rPr lang="en-US" sz="2400" dirty="0">
                <a:solidFill>
                  <a:schemeClr val="tx2">
                    <a:lumMod val="75000"/>
                  </a:schemeClr>
                </a:solidFill>
              </a:rPr>
              <a:t>to:</a:t>
            </a:r>
          </a:p>
          <a:p>
            <a:pPr lvl="2"/>
            <a:r>
              <a:rPr lang="en-US" sz="2000" dirty="0">
                <a:solidFill>
                  <a:schemeClr val="tx2">
                    <a:lumMod val="75000"/>
                  </a:schemeClr>
                </a:solidFill>
              </a:rPr>
              <a:t>efficiently </a:t>
            </a:r>
            <a:r>
              <a:rPr lang="en-US" sz="2000" b="1" i="1" dirty="0">
                <a:solidFill>
                  <a:schemeClr val="tx2">
                    <a:lumMod val="75000"/>
                  </a:schemeClr>
                </a:solidFill>
              </a:rPr>
              <a:t>search</a:t>
            </a:r>
            <a:r>
              <a:rPr lang="en-US" sz="2000" dirty="0">
                <a:solidFill>
                  <a:schemeClr val="tx2">
                    <a:lumMod val="75000"/>
                  </a:schemeClr>
                </a:solidFill>
              </a:rPr>
              <a:t>,</a:t>
            </a:r>
          </a:p>
          <a:p>
            <a:pPr lvl="2"/>
            <a:r>
              <a:rPr lang="en-US" sz="2000" dirty="0">
                <a:solidFill>
                  <a:schemeClr val="tx2">
                    <a:lumMod val="75000"/>
                  </a:schemeClr>
                </a:solidFill>
              </a:rPr>
              <a:t>critically </a:t>
            </a:r>
            <a:r>
              <a:rPr lang="en-US" sz="2000" b="1" i="1" dirty="0">
                <a:solidFill>
                  <a:schemeClr val="tx2">
                    <a:lumMod val="75000"/>
                  </a:schemeClr>
                </a:solidFill>
              </a:rPr>
              <a:t>select</a:t>
            </a:r>
            <a:r>
              <a:rPr lang="en-US" sz="2000" dirty="0">
                <a:solidFill>
                  <a:schemeClr val="tx2">
                    <a:lumMod val="75000"/>
                  </a:schemeClr>
                </a:solidFill>
              </a:rPr>
              <a:t>,</a:t>
            </a:r>
          </a:p>
          <a:p>
            <a:pPr lvl="2"/>
            <a:r>
              <a:rPr lang="en-US" sz="2000" dirty="0">
                <a:solidFill>
                  <a:schemeClr val="tx2">
                    <a:lumMod val="75000"/>
                  </a:schemeClr>
                </a:solidFill>
              </a:rPr>
              <a:t>efficiently </a:t>
            </a:r>
            <a:r>
              <a:rPr lang="en-US" sz="2000" b="1" i="1" dirty="0">
                <a:solidFill>
                  <a:schemeClr val="tx2">
                    <a:lumMod val="75000"/>
                  </a:schemeClr>
                </a:solidFill>
              </a:rPr>
              <a:t>organize</a:t>
            </a:r>
            <a:r>
              <a:rPr lang="en-US" sz="2000" dirty="0">
                <a:solidFill>
                  <a:schemeClr val="tx2">
                    <a:lumMod val="75000"/>
                  </a:schemeClr>
                </a:solidFill>
              </a:rPr>
              <a:t> </a:t>
            </a:r>
            <a:r>
              <a:rPr lang="en-US" sz="2000" u="sng" dirty="0">
                <a:solidFill>
                  <a:schemeClr val="tx2">
                    <a:lumMod val="75000"/>
                  </a:schemeClr>
                </a:solidFill>
              </a:rPr>
              <a:t>scientific information.</a:t>
            </a:r>
            <a:endParaRPr lang="en-US" sz="2000" u="sng" dirty="0"/>
          </a:p>
          <a:p>
            <a:pPr lvl="1"/>
            <a:endParaRPr lang="en-US" sz="2400" dirty="0" smtClean="0">
              <a:solidFill>
                <a:schemeClr val="tx2">
                  <a:lumMod val="75000"/>
                </a:schemeClr>
              </a:solidFill>
            </a:endParaRPr>
          </a:p>
          <a:p>
            <a:pPr lvl="1"/>
            <a:endParaRPr lang="en-US" sz="2400" dirty="0" smtClean="0">
              <a:solidFill>
                <a:schemeClr val="tx2">
                  <a:lumMod val="75000"/>
                </a:schemeClr>
              </a:solidFill>
            </a:endParaRPr>
          </a:p>
          <a:p>
            <a:pPr lvl="1"/>
            <a:r>
              <a:rPr lang="en-US" sz="2400" u="sng" dirty="0" smtClean="0">
                <a:solidFill>
                  <a:schemeClr val="tx2">
                    <a:lumMod val="75000"/>
                  </a:schemeClr>
                </a:solidFill>
              </a:rPr>
              <a:t>Thus</a:t>
            </a:r>
            <a:r>
              <a:rPr lang="en-US" sz="2400" dirty="0" smtClean="0">
                <a:solidFill>
                  <a:schemeClr val="tx2">
                    <a:lumMod val="75000"/>
                  </a:schemeClr>
                </a:solidFill>
              </a:rPr>
              <a:t>, to promote </a:t>
            </a:r>
            <a:r>
              <a:rPr lang="en-US" sz="2400" b="1" i="1" dirty="0" smtClean="0">
                <a:solidFill>
                  <a:srgbClr val="FF0000"/>
                </a:solidFill>
                <a:effectLst>
                  <a:outerShdw blurRad="38100" dist="38100" dir="2700000" algn="tl">
                    <a:srgbClr val="000000">
                      <a:alpha val="43137"/>
                    </a:srgbClr>
                  </a:outerShdw>
                </a:effectLst>
              </a:rPr>
              <a:t>Information Literacy</a:t>
            </a:r>
            <a:endParaRPr lang="en-US" sz="2400" dirty="0" smtClean="0">
              <a:solidFill>
                <a:srgbClr val="FF0000"/>
              </a:solidFill>
            </a:endParaRPr>
          </a:p>
        </p:txBody>
      </p:sp>
      <p:sp>
        <p:nvSpPr>
          <p:cNvPr id="4" name="Slide Number Placeholder 3"/>
          <p:cNvSpPr>
            <a:spLocks noGrp="1"/>
          </p:cNvSpPr>
          <p:nvPr>
            <p:ph type="sldNum" sz="quarter" idx="15"/>
          </p:nvPr>
        </p:nvSpPr>
        <p:spPr/>
        <p:txBody>
          <a:bodyPr/>
          <a:lstStyle/>
          <a:p>
            <a:fld id="{BD361EB8-C3CA-4E6E-B253-E38C4440D9ED}" type="slidenum">
              <a:rPr lang="en-US" smtClean="0"/>
              <a:pPr/>
              <a:t>5</a:t>
            </a:fld>
            <a:endParaRPr lang="en-US"/>
          </a:p>
        </p:txBody>
      </p:sp>
    </p:spTree>
    <p:extLst>
      <p:ext uri="{BB962C8B-B14F-4D97-AF65-F5344CB8AC3E}">
        <p14:creationId xmlns:p14="http://schemas.microsoft.com/office/powerpoint/2010/main" val="260390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467600" cy="4267200"/>
          </a:xfrm>
        </p:spPr>
        <p:txBody>
          <a:bodyPr anchor="ctr">
            <a:normAutofit/>
          </a:bodyPr>
          <a:lstStyle/>
          <a:p>
            <a:pPr algn="ctr"/>
            <a:r>
              <a:rPr lang="en-US" sz="6200" b="1" dirty="0">
                <a:solidFill>
                  <a:schemeClr val="accent1">
                    <a:lumMod val="75000"/>
                  </a:schemeClr>
                </a:solidFill>
              </a:rPr>
              <a:t/>
            </a:r>
            <a:br>
              <a:rPr lang="en-US" sz="6200" b="1" dirty="0">
                <a:solidFill>
                  <a:schemeClr val="accent1">
                    <a:lumMod val="75000"/>
                  </a:schemeClr>
                </a:solidFill>
              </a:rPr>
            </a:br>
            <a:r>
              <a:rPr lang="en-US" sz="10700" b="1" dirty="0" smtClean="0">
                <a:solidFill>
                  <a:schemeClr val="accent1">
                    <a:lumMod val="75000"/>
                  </a:schemeClr>
                </a:solidFill>
                <a:effectLst>
                  <a:outerShdw blurRad="38100" dist="38100" dir="2700000" algn="tl">
                    <a:srgbClr val="000000">
                      <a:alpha val="43137"/>
                    </a:srgbClr>
                  </a:outerShdw>
                </a:effectLst>
              </a:rPr>
              <a:t>ONLINE</a:t>
            </a:r>
            <a:r>
              <a:rPr lang="en-US" sz="6200" b="1" dirty="0" smtClean="0">
                <a:solidFill>
                  <a:schemeClr val="accent1">
                    <a:lumMod val="75000"/>
                  </a:schemeClr>
                </a:solidFill>
              </a:rPr>
              <a:t/>
            </a:r>
            <a:br>
              <a:rPr lang="en-US" sz="6200" b="1" dirty="0" smtClean="0">
                <a:solidFill>
                  <a:schemeClr val="accent1">
                    <a:lumMod val="75000"/>
                  </a:schemeClr>
                </a:solidFill>
              </a:rPr>
            </a:br>
            <a:r>
              <a:rPr lang="en-US" sz="4000" b="1" dirty="0" smtClean="0">
                <a:solidFill>
                  <a:schemeClr val="accent1">
                    <a:lumMod val="75000"/>
                  </a:schemeClr>
                </a:solidFill>
                <a:effectLst>
                  <a:outerShdw blurRad="38100" dist="38100" dir="2700000" algn="tl">
                    <a:srgbClr val="000000">
                      <a:alpha val="43137"/>
                    </a:srgbClr>
                  </a:outerShdw>
                </a:effectLst>
              </a:rPr>
              <a:t>RESOURCES</a:t>
            </a:r>
            <a:endParaRPr lang="en-US" sz="4000" b="1"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BD361EB8-C3CA-4E6E-B253-E38C4440D9ED}" type="slidenum">
              <a:rPr lang="en-US" smtClean="0"/>
              <a:pPr/>
              <a:t>6</a:t>
            </a:fld>
            <a:endParaRPr lang="en-US"/>
          </a:p>
        </p:txBody>
      </p:sp>
    </p:spTree>
    <p:extLst>
      <p:ext uri="{BB962C8B-B14F-4D97-AF65-F5344CB8AC3E}">
        <p14:creationId xmlns:p14="http://schemas.microsoft.com/office/powerpoint/2010/main" val="146673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ONLINE RESOURCES</a:t>
            </a:r>
            <a:endParaRPr lang="en-US" sz="4400" b="1" dirty="0">
              <a:solidFill>
                <a:schemeClr val="accent1"/>
              </a:solidFill>
            </a:endParaRPr>
          </a:p>
        </p:txBody>
      </p:sp>
      <p:sp>
        <p:nvSpPr>
          <p:cNvPr id="3" name="Content Placeholder 2"/>
          <p:cNvSpPr>
            <a:spLocks noGrp="1"/>
          </p:cNvSpPr>
          <p:nvPr>
            <p:ph sz="quarter" idx="1"/>
          </p:nvPr>
        </p:nvSpPr>
        <p:spPr/>
        <p:txBody>
          <a:bodyPr/>
          <a:lstStyle/>
          <a:p>
            <a:r>
              <a:rPr lang="en-US" dirty="0" smtClean="0">
                <a:solidFill>
                  <a:schemeClr val="tx2">
                    <a:lumMod val="75000"/>
                  </a:schemeClr>
                </a:solidFill>
              </a:rPr>
              <a:t>If you need basic information about a </a:t>
            </a:r>
            <a:r>
              <a:rPr lang="en-US" b="1" dirty="0" smtClean="0">
                <a:solidFill>
                  <a:schemeClr val="tx2">
                    <a:lumMod val="75000"/>
                  </a:schemeClr>
                </a:solidFill>
                <a:effectLst>
                  <a:outerShdw blurRad="38100" dist="38100" dir="2700000" algn="tl">
                    <a:srgbClr val="000000">
                      <a:alpha val="43137"/>
                    </a:srgbClr>
                  </a:outerShdw>
                </a:effectLst>
              </a:rPr>
              <a:t>test</a:t>
            </a:r>
            <a:r>
              <a:rPr lang="en-US" dirty="0" smtClean="0">
                <a:solidFill>
                  <a:schemeClr val="tx2">
                    <a:lumMod val="75000"/>
                  </a:schemeClr>
                </a:solidFill>
              </a:rPr>
              <a:t>, I encourage you to use:</a:t>
            </a:r>
          </a:p>
          <a:p>
            <a:endParaRPr lang="en-US" dirty="0" smtClean="0">
              <a:solidFill>
                <a:schemeClr val="tx2">
                  <a:lumMod val="75000"/>
                </a:schemeClr>
              </a:solidFill>
            </a:endParaRPr>
          </a:p>
          <a:p>
            <a:pPr lvl="1"/>
            <a:r>
              <a:rPr lang="en-US" b="1" i="1" dirty="0">
                <a:solidFill>
                  <a:schemeClr val="tx2">
                    <a:lumMod val="75000"/>
                  </a:schemeClr>
                </a:solidFill>
              </a:rPr>
              <a:t>Educational Testing Service (ETS</a:t>
            </a:r>
            <a:r>
              <a:rPr lang="en-US" b="1" i="1" dirty="0" smtClean="0">
                <a:solidFill>
                  <a:schemeClr val="tx2">
                    <a:lumMod val="75000"/>
                  </a:schemeClr>
                </a:solidFill>
              </a:rPr>
              <a:t>)</a:t>
            </a:r>
            <a:endParaRPr lang="en-US" b="1" i="1" dirty="0">
              <a:solidFill>
                <a:schemeClr val="tx2">
                  <a:lumMod val="75000"/>
                </a:schemeClr>
              </a:solidFill>
            </a:endParaRPr>
          </a:p>
          <a:p>
            <a:pPr lvl="3"/>
            <a:r>
              <a:rPr lang="en-US" dirty="0" smtClean="0">
                <a:solidFill>
                  <a:schemeClr val="tx2">
                    <a:lumMod val="75000"/>
                  </a:schemeClr>
                </a:solidFill>
              </a:rPr>
              <a:t>It’s </a:t>
            </a:r>
            <a:r>
              <a:rPr lang="en-US" dirty="0">
                <a:solidFill>
                  <a:schemeClr val="tx2">
                    <a:lumMod val="75000"/>
                  </a:schemeClr>
                </a:solidFill>
              </a:rPr>
              <a:t>a </a:t>
            </a:r>
            <a:r>
              <a:rPr lang="en-US" b="1" dirty="0" smtClean="0">
                <a:solidFill>
                  <a:schemeClr val="accent1"/>
                </a:solidFill>
              </a:rPr>
              <a:t>FREE</a:t>
            </a:r>
            <a:r>
              <a:rPr lang="en-US" dirty="0" smtClean="0">
                <a:solidFill>
                  <a:schemeClr val="accent1"/>
                </a:solidFill>
              </a:rPr>
              <a:t> </a:t>
            </a:r>
            <a:r>
              <a:rPr lang="en-US" dirty="0" smtClean="0">
                <a:solidFill>
                  <a:schemeClr val="tx2">
                    <a:lumMod val="75000"/>
                  </a:schemeClr>
                </a:solidFill>
              </a:rPr>
              <a:t>database </a:t>
            </a:r>
            <a:r>
              <a:rPr lang="en-US" dirty="0">
                <a:solidFill>
                  <a:schemeClr val="tx2">
                    <a:lumMod val="75000"/>
                  </a:schemeClr>
                </a:solidFill>
              </a:rPr>
              <a:t>of more than 25,000 tests and other measurement devices. Contains information about tests from the early 1900s to the present, and is considered the largest compilation of such materials in the world</a:t>
            </a:r>
            <a:r>
              <a:rPr lang="en-US" dirty="0" smtClean="0">
                <a:solidFill>
                  <a:schemeClr val="tx2">
                    <a:lumMod val="75000"/>
                  </a:schemeClr>
                </a:solidFill>
              </a:rPr>
              <a:t>.</a:t>
            </a:r>
            <a:endParaRPr lang="en-US" dirty="0">
              <a:solidFill>
                <a:schemeClr val="tx2">
                  <a:lumMod val="75000"/>
                </a:schemeClr>
              </a:solidFill>
            </a:endParaRPr>
          </a:p>
          <a:p>
            <a:pPr marL="365760" lvl="1" indent="0">
              <a:buNone/>
            </a:pPr>
            <a:r>
              <a:rPr lang="en-US" dirty="0" smtClean="0">
                <a:solidFill>
                  <a:schemeClr val="tx2">
                    <a:lumMod val="75000"/>
                  </a:schemeClr>
                </a:solidFill>
              </a:rPr>
              <a:t>	</a:t>
            </a:r>
          </a:p>
          <a:p>
            <a:pPr marL="365760" lvl="1" indent="0" algn="ctr">
              <a:buNone/>
            </a:pPr>
            <a:r>
              <a:rPr lang="en-US" sz="1800" dirty="0">
                <a:solidFill>
                  <a:schemeClr val="tx2">
                    <a:lumMod val="75000"/>
                  </a:schemeClr>
                </a:solidFill>
                <a:hlinkClick r:id="rId2"/>
              </a:rPr>
              <a:t>http://www.ets.org/test_link/find_tests</a:t>
            </a:r>
            <a:r>
              <a:rPr lang="en-US" sz="1800" dirty="0" smtClean="0">
                <a:solidFill>
                  <a:schemeClr val="tx2">
                    <a:lumMod val="75000"/>
                  </a:schemeClr>
                </a:solidFill>
                <a:hlinkClick r:id="rId2"/>
              </a:rPr>
              <a:t>/</a:t>
            </a:r>
            <a:r>
              <a:rPr lang="en-US" sz="1800" dirty="0" smtClean="0">
                <a:solidFill>
                  <a:schemeClr val="tx2">
                    <a:lumMod val="75000"/>
                  </a:schemeClr>
                </a:solidFill>
              </a:rPr>
              <a:t> </a:t>
            </a:r>
            <a:endParaRPr lang="en-US" dirty="0" smtClean="0"/>
          </a:p>
        </p:txBody>
      </p:sp>
      <p:sp>
        <p:nvSpPr>
          <p:cNvPr id="4" name="Slide Number Placeholder 3"/>
          <p:cNvSpPr>
            <a:spLocks noGrp="1"/>
          </p:cNvSpPr>
          <p:nvPr>
            <p:ph type="sldNum" sz="quarter" idx="15"/>
          </p:nvPr>
        </p:nvSpPr>
        <p:spPr/>
        <p:txBody>
          <a:bodyPr/>
          <a:lstStyle/>
          <a:p>
            <a:fld id="{BD361EB8-C3CA-4E6E-B253-E38C4440D9ED}" type="slidenum">
              <a:rPr lang="en-US" smtClean="0"/>
              <a:pPr/>
              <a:t>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
            <a:ext cx="14287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39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ONLINE RESOURCES</a:t>
            </a:r>
            <a:endParaRPr lang="en-US" sz="4400" b="1" dirty="0">
              <a:solidFill>
                <a:schemeClr val="accent1"/>
              </a:solidFill>
            </a:endParaRPr>
          </a:p>
        </p:txBody>
      </p:sp>
      <p:sp>
        <p:nvSpPr>
          <p:cNvPr id="3" name="Content Placeholder 2"/>
          <p:cNvSpPr>
            <a:spLocks noGrp="1"/>
          </p:cNvSpPr>
          <p:nvPr>
            <p:ph sz="quarter" idx="1"/>
          </p:nvPr>
        </p:nvSpPr>
        <p:spPr/>
        <p:txBody>
          <a:bodyPr/>
          <a:lstStyle/>
          <a:p>
            <a:r>
              <a:rPr lang="en-US" dirty="0" smtClean="0">
                <a:solidFill>
                  <a:schemeClr val="tx2">
                    <a:lumMod val="75000"/>
                  </a:schemeClr>
                </a:solidFill>
              </a:rPr>
              <a:t>If you need </a:t>
            </a:r>
            <a:r>
              <a:rPr lang="en-US" b="1" dirty="0" smtClean="0">
                <a:solidFill>
                  <a:schemeClr val="tx2">
                    <a:lumMod val="75000"/>
                  </a:schemeClr>
                </a:solidFill>
                <a:effectLst>
                  <a:outerShdw blurRad="38100" dist="38100" dir="2700000" algn="tl">
                    <a:srgbClr val="000000">
                      <a:alpha val="43137"/>
                    </a:srgbClr>
                  </a:outerShdw>
                </a:effectLst>
              </a:rPr>
              <a:t>bibliography</a:t>
            </a:r>
            <a:r>
              <a:rPr lang="en-US" dirty="0" smtClean="0">
                <a:solidFill>
                  <a:schemeClr val="tx2">
                    <a:lumMod val="75000"/>
                  </a:schemeClr>
                </a:solidFill>
              </a:rPr>
              <a:t> about a test, I encourage you to use:</a:t>
            </a:r>
          </a:p>
          <a:p>
            <a:endParaRPr lang="en-US" dirty="0" smtClean="0">
              <a:solidFill>
                <a:schemeClr val="tx2">
                  <a:lumMod val="75000"/>
                </a:schemeClr>
              </a:solidFill>
            </a:endParaRPr>
          </a:p>
          <a:p>
            <a:pPr lvl="1"/>
            <a:r>
              <a:rPr lang="en-US" b="1" i="1" dirty="0">
                <a:solidFill>
                  <a:schemeClr val="tx2">
                    <a:lumMod val="75000"/>
                  </a:schemeClr>
                </a:solidFill>
              </a:rPr>
              <a:t>Tests and Measures in the Social </a:t>
            </a:r>
            <a:r>
              <a:rPr lang="en-US" b="1" i="1" dirty="0" smtClean="0">
                <a:solidFill>
                  <a:schemeClr val="tx2">
                    <a:lumMod val="75000"/>
                  </a:schemeClr>
                </a:solidFill>
              </a:rPr>
              <a:t>Sciences</a:t>
            </a:r>
          </a:p>
          <a:p>
            <a:pPr lvl="3"/>
            <a:endParaRPr lang="en-US" b="1" i="1" dirty="0">
              <a:solidFill>
                <a:schemeClr val="tx2">
                  <a:lumMod val="75000"/>
                </a:schemeClr>
              </a:solidFill>
            </a:endParaRPr>
          </a:p>
          <a:p>
            <a:pPr lvl="3"/>
            <a:r>
              <a:rPr lang="en-US" dirty="0" smtClean="0">
                <a:solidFill>
                  <a:schemeClr val="tx2">
                    <a:lumMod val="75000"/>
                  </a:schemeClr>
                </a:solidFill>
              </a:rPr>
              <a:t>This </a:t>
            </a:r>
            <a:r>
              <a:rPr lang="en-US" b="1" dirty="0" smtClean="0">
                <a:solidFill>
                  <a:schemeClr val="accent1"/>
                </a:solidFill>
              </a:rPr>
              <a:t>FREE</a:t>
            </a:r>
            <a:r>
              <a:rPr lang="en-US" dirty="0" smtClean="0">
                <a:solidFill>
                  <a:schemeClr val="accent1"/>
                </a:solidFill>
              </a:rPr>
              <a:t> </a:t>
            </a:r>
            <a:r>
              <a:rPr lang="en-US" dirty="0" smtClean="0">
                <a:solidFill>
                  <a:schemeClr val="tx2">
                    <a:lumMod val="75000"/>
                  </a:schemeClr>
                </a:solidFill>
              </a:rPr>
              <a:t>database </a:t>
            </a:r>
            <a:r>
              <a:rPr lang="en-US" dirty="0">
                <a:solidFill>
                  <a:schemeClr val="tx2">
                    <a:lumMod val="75000"/>
                  </a:schemeClr>
                </a:solidFill>
              </a:rPr>
              <a:t>contains information on </a:t>
            </a:r>
            <a:r>
              <a:rPr lang="en-US" dirty="0" smtClean="0">
                <a:solidFill>
                  <a:schemeClr val="tx2">
                    <a:lumMod val="75000"/>
                  </a:schemeClr>
                </a:solidFill>
              </a:rPr>
              <a:t>about 14,000 </a:t>
            </a:r>
            <a:r>
              <a:rPr lang="en-US" dirty="0">
                <a:solidFill>
                  <a:schemeClr val="tx2">
                    <a:lumMod val="75000"/>
                  </a:schemeClr>
                </a:solidFill>
              </a:rPr>
              <a:t>measures available in </a:t>
            </a:r>
            <a:r>
              <a:rPr lang="en-US" dirty="0" smtClean="0">
                <a:solidFill>
                  <a:schemeClr val="tx2">
                    <a:lumMod val="75000"/>
                  </a:schemeClr>
                </a:solidFill>
              </a:rPr>
              <a:t>140 resources.</a:t>
            </a:r>
            <a:endParaRPr lang="en-US" dirty="0">
              <a:solidFill>
                <a:schemeClr val="tx2">
                  <a:lumMod val="75000"/>
                </a:schemeClr>
              </a:solidFill>
            </a:endParaRPr>
          </a:p>
          <a:p>
            <a:pPr marL="365760" lvl="1" indent="0">
              <a:buNone/>
            </a:pPr>
            <a:r>
              <a:rPr lang="en-US" dirty="0" smtClean="0">
                <a:solidFill>
                  <a:schemeClr val="tx2">
                    <a:lumMod val="75000"/>
                  </a:schemeClr>
                </a:solidFill>
              </a:rPr>
              <a:t>	</a:t>
            </a:r>
          </a:p>
          <a:p>
            <a:pPr marL="365760" lvl="1" indent="0" algn="ctr">
              <a:buNone/>
            </a:pPr>
            <a:r>
              <a:rPr lang="en-US" sz="1800" dirty="0">
                <a:solidFill>
                  <a:schemeClr val="tx2">
                    <a:lumMod val="75000"/>
                  </a:schemeClr>
                </a:solidFill>
                <a:hlinkClick r:id="rId2"/>
              </a:rPr>
              <a:t>http://</a:t>
            </a:r>
            <a:r>
              <a:rPr lang="en-US" sz="1800" dirty="0" smtClean="0">
                <a:solidFill>
                  <a:schemeClr val="tx2">
                    <a:lumMod val="75000"/>
                  </a:schemeClr>
                </a:solidFill>
                <a:hlinkClick r:id="rId2"/>
              </a:rPr>
              <a:t>libraries.uta.edu/TMdb</a:t>
            </a:r>
            <a:r>
              <a:rPr lang="en-US" sz="1800" dirty="0" smtClean="0">
                <a:solidFill>
                  <a:schemeClr val="tx2">
                    <a:lumMod val="75000"/>
                  </a:schemeClr>
                </a:solidFill>
              </a:rPr>
              <a:t>  </a:t>
            </a:r>
            <a:endParaRPr lang="en-US" dirty="0" smtClean="0"/>
          </a:p>
        </p:txBody>
      </p:sp>
      <p:sp>
        <p:nvSpPr>
          <p:cNvPr id="4" name="Slide Number Placeholder 3"/>
          <p:cNvSpPr>
            <a:spLocks noGrp="1"/>
          </p:cNvSpPr>
          <p:nvPr>
            <p:ph type="sldNum" sz="quarter" idx="15"/>
          </p:nvPr>
        </p:nvSpPr>
        <p:spPr/>
        <p:txBody>
          <a:bodyPr/>
          <a:lstStyle/>
          <a:p>
            <a:fld id="{BD361EB8-C3CA-4E6E-B253-E38C4440D9ED}" type="slidenum">
              <a:rPr lang="en-US" smtClean="0"/>
              <a:pPr/>
              <a:t>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029200"/>
            <a:ext cx="1838325" cy="69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096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ONLINE RESOURCES</a:t>
            </a:r>
            <a:endParaRPr lang="en-US" sz="4400" b="1" dirty="0">
              <a:solidFill>
                <a:schemeClr val="accent1"/>
              </a:solidFill>
            </a:endParaRPr>
          </a:p>
        </p:txBody>
      </p:sp>
      <p:sp>
        <p:nvSpPr>
          <p:cNvPr id="3" name="Content Placeholder 2"/>
          <p:cNvSpPr>
            <a:spLocks noGrp="1"/>
          </p:cNvSpPr>
          <p:nvPr>
            <p:ph sz="quarter" idx="1"/>
          </p:nvPr>
        </p:nvSpPr>
        <p:spPr/>
        <p:txBody>
          <a:bodyPr>
            <a:normAutofit lnSpcReduction="10000"/>
          </a:bodyPr>
          <a:lstStyle/>
          <a:p>
            <a:r>
              <a:rPr lang="en-US" dirty="0" smtClean="0">
                <a:solidFill>
                  <a:schemeClr val="tx2">
                    <a:lumMod val="75000"/>
                  </a:schemeClr>
                </a:solidFill>
              </a:rPr>
              <a:t>The largest </a:t>
            </a:r>
            <a:r>
              <a:rPr lang="en-US" b="1" dirty="0" smtClean="0">
                <a:solidFill>
                  <a:schemeClr val="tx2">
                    <a:lumMod val="75000"/>
                  </a:schemeClr>
                </a:solidFill>
                <a:effectLst>
                  <a:outerShdw blurRad="38100" dist="38100" dir="2700000" algn="tl">
                    <a:srgbClr val="000000">
                      <a:alpha val="43137"/>
                    </a:srgbClr>
                  </a:outerShdw>
                </a:effectLst>
              </a:rPr>
              <a:t>databases</a:t>
            </a:r>
            <a:r>
              <a:rPr lang="en-US" dirty="0" smtClean="0">
                <a:solidFill>
                  <a:schemeClr val="tx2">
                    <a:lumMod val="75000"/>
                  </a:schemeClr>
                </a:solidFill>
                <a:effectLst>
                  <a:outerShdw blurRad="38100" dist="38100" dir="2700000" algn="tl">
                    <a:srgbClr val="000000">
                      <a:alpha val="43137"/>
                    </a:srgbClr>
                  </a:outerShdw>
                </a:effectLst>
              </a:rPr>
              <a:t> </a:t>
            </a:r>
            <a:r>
              <a:rPr lang="en-US" dirty="0" smtClean="0">
                <a:solidFill>
                  <a:schemeClr val="tx2">
                    <a:lumMod val="75000"/>
                  </a:schemeClr>
                </a:solidFill>
              </a:rPr>
              <a:t>on behavioral science and mental health:</a:t>
            </a:r>
          </a:p>
          <a:p>
            <a:endParaRPr lang="en-US" dirty="0" smtClean="0">
              <a:solidFill>
                <a:schemeClr val="tx2">
                  <a:lumMod val="75000"/>
                </a:schemeClr>
              </a:solidFill>
            </a:endParaRPr>
          </a:p>
          <a:p>
            <a:pPr marL="365760" lvl="1" indent="0" algn="ctr">
              <a:buNone/>
            </a:pPr>
            <a:r>
              <a:rPr lang="en-US" sz="2800" b="1" i="1" dirty="0" smtClean="0">
                <a:solidFill>
                  <a:schemeClr val="accent1"/>
                </a:solidFill>
                <a:effectLst>
                  <a:outerShdw blurRad="38100" dist="38100" dir="2700000" algn="tl">
                    <a:srgbClr val="000000">
                      <a:alpha val="43137"/>
                    </a:srgbClr>
                  </a:outerShdw>
                </a:effectLst>
              </a:rPr>
              <a:t>PsycINFO</a:t>
            </a:r>
          </a:p>
          <a:p>
            <a:pPr marL="365760" lvl="1" indent="0" algn="ctr">
              <a:buNone/>
            </a:pPr>
            <a:r>
              <a:rPr lang="en-US" dirty="0" smtClean="0">
                <a:solidFill>
                  <a:schemeClr val="tx2">
                    <a:lumMod val="75000"/>
                  </a:schemeClr>
                </a:solidFill>
              </a:rPr>
              <a:t>This </a:t>
            </a:r>
            <a:r>
              <a:rPr lang="en-US" dirty="0">
                <a:solidFill>
                  <a:schemeClr val="tx2">
                    <a:lumMod val="75000"/>
                  </a:schemeClr>
                </a:solidFill>
              </a:rPr>
              <a:t>database contains </a:t>
            </a:r>
            <a:r>
              <a:rPr lang="en-US" b="1" dirty="0" smtClean="0">
                <a:solidFill>
                  <a:schemeClr val="tx2">
                    <a:lumMod val="75000"/>
                  </a:schemeClr>
                </a:solidFill>
                <a:effectLst>
                  <a:outerShdw blurRad="38100" dist="38100" dir="2700000" algn="tl">
                    <a:srgbClr val="000000">
                      <a:alpha val="43137"/>
                    </a:srgbClr>
                  </a:outerShdw>
                </a:effectLst>
              </a:rPr>
              <a:t>over 3 million abstracts </a:t>
            </a:r>
            <a:r>
              <a:rPr lang="en-US" dirty="0">
                <a:solidFill>
                  <a:schemeClr val="tx2">
                    <a:lumMod val="75000"/>
                  </a:schemeClr>
                </a:solidFill>
              </a:rPr>
              <a:t>of scholarly journal articles, book chapters, books, and dissertations.</a:t>
            </a:r>
          </a:p>
          <a:p>
            <a:pPr marL="365760" lvl="1" indent="0">
              <a:buNone/>
            </a:pPr>
            <a:endParaRPr lang="en-US" b="1" i="1" dirty="0">
              <a:solidFill>
                <a:schemeClr val="tx2">
                  <a:lumMod val="75000"/>
                </a:schemeClr>
              </a:solidFill>
            </a:endParaRPr>
          </a:p>
          <a:p>
            <a:pPr marL="365760" lvl="1" indent="0" algn="ctr">
              <a:buNone/>
            </a:pPr>
            <a:r>
              <a:rPr lang="en-US" sz="2800" b="1" i="1" dirty="0" smtClean="0">
                <a:solidFill>
                  <a:schemeClr val="accent1"/>
                </a:solidFill>
                <a:effectLst>
                  <a:outerShdw blurRad="38100" dist="38100" dir="2700000" algn="tl">
                    <a:srgbClr val="000000">
                      <a:alpha val="43137"/>
                    </a:srgbClr>
                  </a:outerShdw>
                </a:effectLst>
              </a:rPr>
              <a:t>PsycARTICLES</a:t>
            </a:r>
          </a:p>
          <a:p>
            <a:pPr marL="365760" lvl="1" indent="0" algn="ctr">
              <a:buNone/>
            </a:pPr>
            <a:r>
              <a:rPr lang="en-US" dirty="0">
                <a:solidFill>
                  <a:schemeClr val="tx2">
                    <a:lumMod val="75000"/>
                  </a:schemeClr>
                </a:solidFill>
              </a:rPr>
              <a:t>This database contains </a:t>
            </a:r>
            <a:r>
              <a:rPr lang="en-US" b="1" dirty="0">
                <a:solidFill>
                  <a:schemeClr val="tx2">
                    <a:lumMod val="75000"/>
                  </a:schemeClr>
                </a:solidFill>
                <a:effectLst>
                  <a:outerShdw blurRad="38100" dist="38100" dir="2700000" algn="tl">
                    <a:srgbClr val="000000">
                      <a:alpha val="43137"/>
                    </a:srgbClr>
                  </a:outerShdw>
                </a:effectLst>
              </a:rPr>
              <a:t>over </a:t>
            </a:r>
            <a:r>
              <a:rPr lang="en-US" b="1" dirty="0" smtClean="0">
                <a:solidFill>
                  <a:schemeClr val="tx2">
                    <a:lumMod val="75000"/>
                  </a:schemeClr>
                </a:solidFill>
                <a:effectLst>
                  <a:outerShdw blurRad="38100" dist="38100" dir="2700000" algn="tl">
                    <a:srgbClr val="000000">
                      <a:alpha val="43137"/>
                    </a:srgbClr>
                  </a:outerShdw>
                </a:effectLst>
              </a:rPr>
              <a:t>150 thousand full text articles </a:t>
            </a:r>
            <a:r>
              <a:rPr lang="en-US" dirty="0" smtClean="0">
                <a:solidFill>
                  <a:schemeClr val="tx2">
                    <a:lumMod val="75000"/>
                  </a:schemeClr>
                </a:solidFill>
              </a:rPr>
              <a:t>of peer-reviewed scholarly journals.</a:t>
            </a:r>
          </a:p>
          <a:p>
            <a:pPr marL="365760" lvl="1" indent="0" algn="ctr">
              <a:buNone/>
            </a:pPr>
            <a:endParaRPr lang="en-US" dirty="0">
              <a:solidFill>
                <a:schemeClr val="tx2">
                  <a:lumMod val="75000"/>
                </a:schemeClr>
              </a:solidFill>
            </a:endParaRPr>
          </a:p>
          <a:p>
            <a:pPr marL="365760" lvl="1" indent="0" algn="ctr">
              <a:buNone/>
            </a:pPr>
            <a:r>
              <a:rPr lang="en-US" sz="1800" dirty="0" smtClean="0">
                <a:solidFill>
                  <a:schemeClr val="tx2">
                    <a:lumMod val="75000"/>
                  </a:schemeClr>
                </a:solidFill>
                <a:hlinkClick r:id="rId2"/>
              </a:rPr>
              <a:t>http</a:t>
            </a:r>
            <a:r>
              <a:rPr lang="en-US" sz="1800" dirty="0">
                <a:solidFill>
                  <a:schemeClr val="tx2">
                    <a:lumMod val="75000"/>
                  </a:schemeClr>
                </a:solidFill>
                <a:hlinkClick r:id="rId2"/>
              </a:rPr>
              <a:t>://search.ebscohost.com</a:t>
            </a:r>
            <a:r>
              <a:rPr lang="en-US" sz="1800" dirty="0" smtClean="0">
                <a:solidFill>
                  <a:schemeClr val="tx2">
                    <a:lumMod val="75000"/>
                  </a:schemeClr>
                </a:solidFill>
                <a:hlinkClick r:id="rId2"/>
              </a:rPr>
              <a:t>/</a:t>
            </a:r>
            <a:r>
              <a:rPr lang="en-US" sz="1800" dirty="0" smtClean="0">
                <a:solidFill>
                  <a:schemeClr val="tx2">
                    <a:lumMod val="75000"/>
                  </a:schemeClr>
                </a:solidFill>
              </a:rPr>
              <a:t> </a:t>
            </a:r>
            <a:endParaRPr lang="en-US" dirty="0" smtClean="0"/>
          </a:p>
        </p:txBody>
      </p:sp>
      <p:sp>
        <p:nvSpPr>
          <p:cNvPr id="4" name="Slide Number Placeholder 3"/>
          <p:cNvSpPr>
            <a:spLocks noGrp="1"/>
          </p:cNvSpPr>
          <p:nvPr>
            <p:ph type="sldNum" sz="quarter" idx="15"/>
          </p:nvPr>
        </p:nvSpPr>
        <p:spPr/>
        <p:txBody>
          <a:bodyPr/>
          <a:lstStyle/>
          <a:p>
            <a:fld id="{BD361EB8-C3CA-4E6E-B253-E38C4440D9ED}" type="slidenum">
              <a:rPr lang="en-US" smtClean="0"/>
              <a:pPr/>
              <a:t>9</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189" y="195942"/>
            <a:ext cx="1414350" cy="68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141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1106</Words>
  <Application>Microsoft Office PowerPoint</Application>
  <PresentationFormat>On-screen Show (4:3)</PresentationFormat>
  <Paragraphs>215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Online and Offline Resources in Psychological Assessment</vt:lpstr>
      <vt:lpstr>COURSE INFORMATION</vt:lpstr>
      <vt:lpstr>Course information</vt:lpstr>
      <vt:lpstr>Course information</vt:lpstr>
      <vt:lpstr>Course GOALS</vt:lpstr>
      <vt:lpstr> ONLINE RESOURCES</vt:lpstr>
      <vt:lpstr>ONLINE RESOURCES</vt:lpstr>
      <vt:lpstr>ONLINE RESOURCES</vt:lpstr>
      <vt:lpstr>ONLINE RESOURCES</vt:lpstr>
      <vt:lpstr> OFFLINE RESOURCES</vt:lpstr>
      <vt:lpstr>Mental Measurements Yearbook</vt:lpstr>
      <vt:lpstr>APA handbook of testing and assessment in psychology</vt:lpstr>
      <vt:lpstr>Systematic Approaches to a Successful Literature Review</vt:lpstr>
      <vt:lpstr> INFORMATION literacy</vt:lpstr>
      <vt:lpstr>Information Literacy</vt:lpstr>
      <vt:lpstr>Information Literacy</vt:lpstr>
      <vt:lpstr> SCIENTIFIC  INFORMATION</vt:lpstr>
      <vt:lpstr>Scientific Information</vt:lpstr>
      <vt:lpstr>Scientific Information</vt:lpstr>
      <vt:lpstr> EXERCISE</vt:lpstr>
      <vt:lpstr>Scientific Information</vt:lpstr>
      <vt:lpstr>Scientific Information</vt:lpstr>
      <vt:lpstr>Scientific Information</vt:lpstr>
      <vt:lpstr>Scientific Information</vt:lpstr>
      <vt:lpstr>Scientific Information</vt:lpstr>
      <vt:lpstr>Scientific Information</vt:lpstr>
      <vt:lpstr>Scientific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and Weight-Related Problems (EAWRP): Risk Factors Assessment</dc:title>
  <dc:creator>Carlos A. Almenara</dc:creator>
  <cp:keywords>PSY221P121</cp:keywords>
  <cp:lastModifiedBy>Carlos A. Almenara</cp:lastModifiedBy>
  <cp:revision>209</cp:revision>
  <dcterms:created xsi:type="dcterms:W3CDTF">2013-02-18T08:46:45Z</dcterms:created>
  <dcterms:modified xsi:type="dcterms:W3CDTF">2015-02-24T14:54:26Z</dcterms:modified>
</cp:coreProperties>
</file>