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4" r:id="rId2"/>
  </p:sldMasterIdLst>
  <p:notesMasterIdLst>
    <p:notesMasterId r:id="rId107"/>
  </p:notesMasterIdLst>
  <p:sldIdLst>
    <p:sldId id="256" r:id="rId3"/>
    <p:sldId id="383" r:id="rId4"/>
    <p:sldId id="368" r:id="rId5"/>
    <p:sldId id="459" r:id="rId6"/>
    <p:sldId id="466" r:id="rId7"/>
    <p:sldId id="465" r:id="rId8"/>
    <p:sldId id="460" r:id="rId9"/>
    <p:sldId id="468" r:id="rId10"/>
    <p:sldId id="478" r:id="rId11"/>
    <p:sldId id="370" r:id="rId12"/>
    <p:sldId id="479" r:id="rId13"/>
    <p:sldId id="371" r:id="rId14"/>
    <p:sldId id="372" r:id="rId15"/>
    <p:sldId id="373" r:id="rId16"/>
    <p:sldId id="483" r:id="rId17"/>
    <p:sldId id="486" r:id="rId18"/>
    <p:sldId id="482" r:id="rId19"/>
    <p:sldId id="467" r:id="rId20"/>
    <p:sldId id="481" r:id="rId21"/>
    <p:sldId id="480" r:id="rId22"/>
    <p:sldId id="384" r:id="rId23"/>
    <p:sldId id="376" r:id="rId24"/>
    <p:sldId id="366" r:id="rId25"/>
    <p:sldId id="375" r:id="rId26"/>
    <p:sldId id="377" r:id="rId27"/>
    <p:sldId id="378" r:id="rId28"/>
    <p:sldId id="379" r:id="rId29"/>
    <p:sldId id="380" r:id="rId30"/>
    <p:sldId id="381" r:id="rId31"/>
    <p:sldId id="382" r:id="rId32"/>
    <p:sldId id="485" r:id="rId33"/>
    <p:sldId id="385" r:id="rId34"/>
    <p:sldId id="386" r:id="rId35"/>
    <p:sldId id="387" r:id="rId36"/>
    <p:sldId id="388" r:id="rId37"/>
    <p:sldId id="390" r:id="rId38"/>
    <p:sldId id="389" r:id="rId39"/>
    <p:sldId id="391" r:id="rId40"/>
    <p:sldId id="469" r:id="rId41"/>
    <p:sldId id="393" r:id="rId42"/>
    <p:sldId id="392" r:id="rId43"/>
    <p:sldId id="471" r:id="rId44"/>
    <p:sldId id="472" r:id="rId45"/>
    <p:sldId id="470" r:id="rId46"/>
    <p:sldId id="394" r:id="rId47"/>
    <p:sldId id="396" r:id="rId48"/>
    <p:sldId id="397" r:id="rId49"/>
    <p:sldId id="395" r:id="rId50"/>
    <p:sldId id="484" r:id="rId51"/>
    <p:sldId id="399" r:id="rId52"/>
    <p:sldId id="400" r:id="rId53"/>
    <p:sldId id="401" r:id="rId54"/>
    <p:sldId id="402" r:id="rId55"/>
    <p:sldId id="403" r:id="rId56"/>
    <p:sldId id="404" r:id="rId57"/>
    <p:sldId id="405" r:id="rId58"/>
    <p:sldId id="407" r:id="rId59"/>
    <p:sldId id="408" r:id="rId60"/>
    <p:sldId id="410" r:id="rId61"/>
    <p:sldId id="411" r:id="rId62"/>
    <p:sldId id="412" r:id="rId63"/>
    <p:sldId id="414" r:id="rId64"/>
    <p:sldId id="415" r:id="rId65"/>
    <p:sldId id="416" r:id="rId66"/>
    <p:sldId id="417" r:id="rId67"/>
    <p:sldId id="463" r:id="rId68"/>
    <p:sldId id="418" r:id="rId69"/>
    <p:sldId id="475" r:id="rId70"/>
    <p:sldId id="474" r:id="rId71"/>
    <p:sldId id="476" r:id="rId72"/>
    <p:sldId id="431" r:id="rId73"/>
    <p:sldId id="419" r:id="rId74"/>
    <p:sldId id="420" r:id="rId75"/>
    <p:sldId id="456" r:id="rId76"/>
    <p:sldId id="457" r:id="rId77"/>
    <p:sldId id="458" r:id="rId78"/>
    <p:sldId id="421" r:id="rId79"/>
    <p:sldId id="422" r:id="rId80"/>
    <p:sldId id="454" r:id="rId81"/>
    <p:sldId id="455" r:id="rId82"/>
    <p:sldId id="429" r:id="rId83"/>
    <p:sldId id="432" r:id="rId84"/>
    <p:sldId id="433" r:id="rId85"/>
    <p:sldId id="434" r:id="rId86"/>
    <p:sldId id="435" r:id="rId87"/>
    <p:sldId id="436" r:id="rId88"/>
    <p:sldId id="437" r:id="rId89"/>
    <p:sldId id="438" r:id="rId90"/>
    <p:sldId id="439" r:id="rId91"/>
    <p:sldId id="440" r:id="rId92"/>
    <p:sldId id="441" r:id="rId93"/>
    <p:sldId id="442" r:id="rId94"/>
    <p:sldId id="443" r:id="rId95"/>
    <p:sldId id="444" r:id="rId96"/>
    <p:sldId id="445" r:id="rId97"/>
    <p:sldId id="447" r:id="rId98"/>
    <p:sldId id="446" r:id="rId99"/>
    <p:sldId id="448" r:id="rId100"/>
    <p:sldId id="449" r:id="rId101"/>
    <p:sldId id="450" r:id="rId102"/>
    <p:sldId id="451" r:id="rId103"/>
    <p:sldId id="452" r:id="rId104"/>
    <p:sldId id="266" r:id="rId105"/>
    <p:sldId id="304" r:id="rId10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97355" autoAdjust="0"/>
  </p:normalViewPr>
  <p:slideViewPr>
    <p:cSldViewPr>
      <p:cViewPr varScale="1">
        <p:scale>
          <a:sx n="103" d="100"/>
          <a:sy n="103" d="100"/>
        </p:scale>
        <p:origin x="-1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25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viewProps" Target="viewProp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17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answer is D (because it’s read from left to right) (See below the translation)</a:t>
            </a:r>
          </a:p>
          <a:p>
            <a:r>
              <a:rPr lang="en-US" dirty="0" smtClean="0"/>
              <a:t>("perception"[</a:t>
            </a:r>
            <a:r>
              <a:rPr lang="en-US" dirty="0" err="1" smtClean="0"/>
              <a:t>MeSH</a:t>
            </a:r>
            <a:r>
              <a:rPr lang="en-US" dirty="0" smtClean="0"/>
              <a:t> Terms] OR "perception"[All Fields] OR "perceived"[All Fields]) AND (("weights and measures"[</a:t>
            </a:r>
            <a:r>
              <a:rPr lang="en-US" dirty="0" err="1" smtClean="0"/>
              <a:t>MeSH</a:t>
            </a:r>
            <a:r>
              <a:rPr lang="en-US" dirty="0" smtClean="0"/>
              <a:t> Terms] OR ("weights"[All Fields] AND "measures"[All Fields]) OR "weights and measures"[All Fields] OR "weight"[All Fields] OR "body weight"[</a:t>
            </a:r>
            <a:r>
              <a:rPr lang="en-US" dirty="0" err="1" smtClean="0"/>
              <a:t>MeSH</a:t>
            </a:r>
            <a:r>
              <a:rPr lang="en-US" dirty="0" smtClean="0"/>
              <a:t> Terms] OR ("body"[All Fields] AND "weight"[All Fields]) OR "body weight"[All Fields]) OR ("human body"[</a:t>
            </a:r>
            <a:r>
              <a:rPr lang="en-US" dirty="0" err="1" smtClean="0"/>
              <a:t>MeSH</a:t>
            </a:r>
            <a:r>
              <a:rPr lang="en-US" dirty="0" smtClean="0"/>
              <a:t> Terms] OR ("human"[All Fields] AND "body"[All Fields]) OR "human body"[All Fields] OR "body"[All Fields]))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Shap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hap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Shap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3DD42473-288D-4443-A5E3-87F3943DCDC8}" type="datetime8">
              <a:rPr lang="en-US" smtClean="0"/>
              <a:pPr algn="ctr"/>
              <a:t>4/22/2015 10:11 AM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Shap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hap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B1CD-1765-45E0-AC0F-74017B318019}" type="datetime8">
              <a:rPr lang="en-US" smtClean="0">
                <a:solidFill>
                  <a:schemeClr val="tx2"/>
                </a:solidFill>
              </a:rPr>
              <a:pPr/>
              <a:t>4/22/2015 10:11 AM</a:t>
            </a:fld>
            <a:endParaRPr lang="en-US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ED2E625-5E36-4628-8757-5927024ECC5E}" type="datetime8">
              <a:rPr lang="en-US" smtClean="0">
                <a:solidFill>
                  <a:schemeClr val="tx2"/>
                </a:solidFill>
              </a:rPr>
              <a:pPr/>
              <a:t>4/22/2015 10:11 AM</a:t>
            </a:fld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709D-901B-4C8E-9D0F-7BD77FA38759}" type="datetime8">
              <a:rPr lang="en-US" smtClean="0"/>
              <a:pPr/>
              <a:t>4/22/2015 10:11 AM</a:t>
            </a:fld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hap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hap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2D77-21A8-4CBB-AD1B-A085D14D9AA9}" type="datetime8">
              <a:rPr lang="en-US" smtClean="0"/>
              <a:pPr/>
              <a:t>4/22/2015 10:11 AM</a:t>
            </a:fld>
            <a:endParaRPr lang="en-US"/>
          </a:p>
        </p:txBody>
      </p:sp>
      <p:sp>
        <p:nvSpPr>
          <p:cNvPr id="13" name="Shap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Shap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hap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1E38967-8755-4ED6-B98A-8EC961E1CB07}" type="datetime8">
              <a:rPr lang="en-US" smtClean="0"/>
              <a:pPr/>
              <a:t>4/22/2015 10:11 AM</a:t>
            </a:fld>
            <a:endParaRPr lang="en-US"/>
          </a:p>
        </p:txBody>
      </p:sp>
      <p:sp>
        <p:nvSpPr>
          <p:cNvPr id="10" name="Shap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Shap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hap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hap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B51A0B1-AD6D-4BD2-A173-405ED7EBB964}" type="datetime8">
              <a:rPr lang="en-US" smtClean="0"/>
              <a:pPr/>
              <a:t>4/22/2015 10:11 AM</a:t>
            </a:fld>
            <a:endParaRPr lang="en-US"/>
          </a:p>
        </p:txBody>
      </p:sp>
      <p:sp>
        <p:nvSpPr>
          <p:cNvPr id="12" name="Shap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Shap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Shap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hap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4D1-0086-42CB-9FFD-1304B805518E}" type="datetime8">
              <a:rPr lang="en-US" smtClean="0"/>
              <a:pPr/>
              <a:t>4/22/2015 10:11 AM</a:t>
            </a:fld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3B1D-F988-47D1-AF8C-B289E8EFB86B}" type="datetime8">
              <a:rPr lang="en-US" smtClean="0"/>
              <a:pPr/>
              <a:t>4/22/2015 10:11 AM</a:t>
            </a:fld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A56E-3D00-44C8-ABC7-CD93ED76CF43}" type="datetime8">
              <a:rPr lang="en-US" smtClean="0"/>
              <a:pPr/>
              <a:t>4/22/2015 10:11 AM</a:t>
            </a:fld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hap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Shap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FB9A700-4540-4378-974C-2E9C91BF185C}" type="datetime8">
              <a:rPr lang="en-US" smtClean="0"/>
              <a:pPr/>
              <a:t>4/22/2015 10:11 AM</a:t>
            </a:fld>
            <a:endParaRPr lang="en-US"/>
          </a:p>
        </p:txBody>
      </p:sp>
      <p:sp>
        <p:nvSpPr>
          <p:cNvPr id="13" name="Shap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Shap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DBD3577A-9A9F-40EF-844C-F7C3FBAB15BA}" type="datetime8">
              <a:rPr lang="en-US" smtClean="0">
                <a:solidFill>
                  <a:schemeClr val="tx2"/>
                </a:solidFill>
              </a:rPr>
              <a:pPr/>
              <a:t>4/22/2015 10:11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5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5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5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5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5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5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5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5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5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i="1" dirty="0" smtClean="0"/>
              <a:t>MEDLINE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i="1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Carlos A. </a:t>
            </a:r>
            <a:r>
              <a:rPr lang="en-US" dirty="0" err="1" smtClean="0"/>
              <a:t>Almenara</a:t>
            </a:r>
            <a:r>
              <a:rPr lang="en-US" dirty="0" smtClean="0"/>
              <a:t>, PhD</a:t>
            </a:r>
          </a:p>
          <a:p>
            <a:pPr algn="r"/>
            <a:r>
              <a:rPr lang="en-US" b="1" i="1" dirty="0"/>
              <a:t>Online and Offline Resources In Psychological Assessment PSY494P122</a:t>
            </a:r>
            <a:r>
              <a:rPr lang="en-US" sz="1300" b="1" i="1" dirty="0" smtClean="0"/>
              <a:t>			</a:t>
            </a:r>
            <a:r>
              <a:rPr lang="en-US" sz="1300" b="1" i="1" dirty="0" smtClean="0"/>
              <a:t>(April 22nd, 2015)</a:t>
            </a:r>
            <a:endParaRPr lang="en-US" sz="1300" b="1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" y="6205868"/>
            <a:ext cx="1565275" cy="372137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MEDLINE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006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The </a:t>
            </a:r>
            <a:r>
              <a:rPr lang="en-US" b="1" dirty="0">
                <a:solidFill>
                  <a:schemeClr val="accent2"/>
                </a:solidFill>
              </a:rPr>
              <a:t>Literature Selection Technical Review Committee (LSTRC) </a:t>
            </a:r>
            <a:r>
              <a:rPr lang="en-US" b="1" dirty="0">
                <a:solidFill>
                  <a:schemeClr val="tx2"/>
                </a:solidFill>
              </a:rPr>
              <a:t>meets three times a year and considers approximately 180 titles for MEDLINE at each meeting. </a:t>
            </a:r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Final approval </a:t>
            </a:r>
            <a:r>
              <a:rPr lang="en-US" b="1" dirty="0">
                <a:solidFill>
                  <a:schemeClr val="tx2"/>
                </a:solidFill>
              </a:rPr>
              <a:t>is made by the Director of the </a:t>
            </a:r>
            <a:r>
              <a:rPr lang="en-US" b="1" dirty="0" smtClean="0">
                <a:solidFill>
                  <a:schemeClr val="tx2"/>
                </a:solidFill>
              </a:rPr>
              <a:t>NLM.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Titles are considered for </a:t>
            </a:r>
            <a:r>
              <a:rPr lang="en-US" b="1" dirty="0">
                <a:solidFill>
                  <a:schemeClr val="tx2"/>
                </a:solidFill>
              </a:rPr>
              <a:t>scope and coverage, quality of content, quality of editorial work, production quality, audience, and type of content.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 smtClean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94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82000" cy="48768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Place of Publication [PL</a:t>
            </a:r>
            <a:r>
              <a:rPr lang="en-US" sz="2800" b="1" dirty="0" smtClean="0">
                <a:solidFill>
                  <a:schemeClr val="accent2"/>
                </a:solidFill>
              </a:rPr>
              <a:t>] </a:t>
            </a:r>
            <a:r>
              <a:rPr lang="en-US" sz="2800" b="1" dirty="0" smtClean="0">
                <a:solidFill>
                  <a:schemeClr val="tx2"/>
                </a:solidFill>
              </a:rPr>
              <a:t>tag.</a:t>
            </a:r>
          </a:p>
          <a:p>
            <a:pPr lvl="1"/>
            <a:r>
              <a:rPr lang="en-US" sz="2500" b="1" dirty="0">
                <a:solidFill>
                  <a:schemeClr val="tx2"/>
                </a:solidFill>
              </a:rPr>
              <a:t>This field indicates the cited </a:t>
            </a:r>
            <a:r>
              <a:rPr lang="en-US" sz="2500" b="1" dirty="0">
                <a:solidFill>
                  <a:schemeClr val="accent2"/>
                </a:solidFill>
              </a:rPr>
              <a:t>journal's country</a:t>
            </a:r>
            <a:r>
              <a:rPr lang="en-US" sz="2500" b="1" dirty="0">
                <a:solidFill>
                  <a:srgbClr val="FFC000"/>
                </a:solidFill>
              </a:rPr>
              <a:t> </a:t>
            </a:r>
            <a:r>
              <a:rPr lang="en-US" sz="2500" b="1" dirty="0">
                <a:solidFill>
                  <a:schemeClr val="tx2"/>
                </a:solidFill>
              </a:rPr>
              <a:t>of publication</a:t>
            </a:r>
            <a:r>
              <a:rPr lang="en-US" sz="2500" b="1" dirty="0" smtClean="0">
                <a:solidFill>
                  <a:schemeClr val="tx2"/>
                </a:solidFill>
              </a:rPr>
              <a:t>.</a:t>
            </a:r>
          </a:p>
          <a:p>
            <a:pPr lvl="2"/>
            <a:r>
              <a:rPr lang="en-US" sz="2200" b="1" dirty="0">
                <a:solidFill>
                  <a:schemeClr val="tx2"/>
                </a:solidFill>
              </a:rPr>
              <a:t>obesity AND </a:t>
            </a:r>
            <a:r>
              <a:rPr lang="en-US" sz="2200" b="1" dirty="0" err="1">
                <a:solidFill>
                  <a:schemeClr val="tx2"/>
                </a:solidFill>
              </a:rPr>
              <a:t>czech</a:t>
            </a:r>
            <a:r>
              <a:rPr lang="en-US" sz="2200" b="1" dirty="0">
                <a:solidFill>
                  <a:schemeClr val="tx2"/>
                </a:solidFill>
              </a:rPr>
              <a:t> republic [</a:t>
            </a:r>
            <a:r>
              <a:rPr lang="en-US" sz="2200" b="1" dirty="0" err="1">
                <a:solidFill>
                  <a:schemeClr val="tx2"/>
                </a:solidFill>
              </a:rPr>
              <a:t>pl</a:t>
            </a:r>
            <a:r>
              <a:rPr lang="en-US" sz="2200" b="1" dirty="0">
                <a:solidFill>
                  <a:schemeClr val="tx2"/>
                </a:solidFill>
              </a:rPr>
              <a:t>]</a:t>
            </a:r>
          </a:p>
          <a:p>
            <a:endParaRPr lang="en-US" sz="2800" b="1" dirty="0" smtClean="0">
              <a:solidFill>
                <a:srgbClr val="FFC000"/>
              </a:solidFill>
            </a:endParaRPr>
          </a:p>
          <a:p>
            <a:r>
              <a:rPr lang="en-US" sz="2800" b="1" dirty="0" smtClean="0">
                <a:solidFill>
                  <a:schemeClr val="accent2"/>
                </a:solidFill>
              </a:rPr>
              <a:t>Personal </a:t>
            </a:r>
            <a:r>
              <a:rPr lang="en-US" sz="2800" b="1" dirty="0">
                <a:solidFill>
                  <a:schemeClr val="accent2"/>
                </a:solidFill>
              </a:rPr>
              <a:t>Name as Subject [PS]</a:t>
            </a:r>
            <a:r>
              <a:rPr lang="en-US" sz="2800" b="1" dirty="0" smtClean="0">
                <a:solidFill>
                  <a:schemeClr val="tx2"/>
                </a:solidFill>
              </a:rPr>
              <a:t> tag.</a:t>
            </a:r>
          </a:p>
          <a:p>
            <a:pPr lvl="1"/>
            <a:r>
              <a:rPr lang="en-US" sz="2500" b="1" dirty="0">
                <a:solidFill>
                  <a:schemeClr val="tx2"/>
                </a:solidFill>
              </a:rPr>
              <a:t>Search citations about a named individual.</a:t>
            </a:r>
            <a:endParaRPr lang="en-US" sz="2500" b="1" dirty="0" smtClean="0">
              <a:solidFill>
                <a:schemeClr val="tx2"/>
              </a:solidFill>
            </a:endParaRPr>
          </a:p>
          <a:p>
            <a:pPr lvl="2"/>
            <a:endParaRPr lang="en-US" b="1" dirty="0" smtClean="0">
              <a:solidFill>
                <a:schemeClr val="tx2"/>
              </a:solidFill>
            </a:endParaRPr>
          </a:p>
          <a:p>
            <a:pPr lvl="2"/>
            <a:r>
              <a:rPr lang="en-US" b="1" dirty="0">
                <a:solidFill>
                  <a:schemeClr val="tx2"/>
                </a:solidFill>
              </a:rPr>
              <a:t>smith j [</a:t>
            </a:r>
            <a:r>
              <a:rPr lang="en-US" b="1" dirty="0" err="1">
                <a:solidFill>
                  <a:schemeClr val="tx2"/>
                </a:solidFill>
              </a:rPr>
              <a:t>ps</a:t>
            </a:r>
            <a:r>
              <a:rPr lang="en-US" b="1" dirty="0" smtClean="0">
                <a:solidFill>
                  <a:schemeClr val="tx2"/>
                </a:solidFill>
              </a:rPr>
              <a:t>]</a:t>
            </a: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marL="685800" lvl="2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lvl="2"/>
            <a:endParaRPr lang="en-US" b="1" dirty="0">
              <a:solidFill>
                <a:schemeClr val="tx2"/>
              </a:solidFill>
            </a:endParaRPr>
          </a:p>
          <a:p>
            <a:pPr lvl="2"/>
            <a:endParaRPr lang="en-US" b="1" dirty="0">
              <a:solidFill>
                <a:schemeClr val="tx2"/>
              </a:solidFill>
            </a:endParaRPr>
          </a:p>
          <a:p>
            <a:pPr lvl="2"/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100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http://www.ncbi.nlm.nih.gov/books/NBK3827/#pubmedhelp.Search_Field_Descrip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07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82000" cy="48768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Grant Number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</a:rPr>
              <a:t>[GR] </a:t>
            </a:r>
            <a:r>
              <a:rPr lang="en-US" sz="2800" b="1" dirty="0">
                <a:solidFill>
                  <a:schemeClr val="tx2"/>
                </a:solidFill>
              </a:rPr>
              <a:t>tag</a:t>
            </a:r>
            <a:r>
              <a:rPr lang="en-US" sz="2800" b="1" dirty="0" smtClean="0">
                <a:solidFill>
                  <a:schemeClr val="tx2"/>
                </a:solidFill>
              </a:rPr>
              <a:t>.</a:t>
            </a:r>
          </a:p>
          <a:p>
            <a:pPr lvl="1"/>
            <a:r>
              <a:rPr lang="en-US" sz="2500" b="1" dirty="0">
                <a:solidFill>
                  <a:schemeClr val="tx2"/>
                </a:solidFill>
              </a:rPr>
              <a:t>For </a:t>
            </a:r>
            <a:r>
              <a:rPr lang="en-US" sz="2500" b="1" dirty="0">
                <a:solidFill>
                  <a:schemeClr val="accent2"/>
                </a:solidFill>
              </a:rPr>
              <a:t>Public Health Services agencies</a:t>
            </a:r>
            <a:r>
              <a:rPr lang="en-US" sz="2500" b="1" dirty="0">
                <a:solidFill>
                  <a:schemeClr val="tx2"/>
                </a:solidFill>
              </a:rPr>
              <a:t>, the number is followed by the Institute acronym; </a:t>
            </a:r>
            <a:r>
              <a:rPr lang="en-US" sz="2500" b="1" dirty="0" smtClean="0">
                <a:solidFill>
                  <a:schemeClr val="tx2"/>
                </a:solidFill>
              </a:rPr>
              <a:t>the </a:t>
            </a:r>
            <a:r>
              <a:rPr lang="en-US" sz="2500" b="1" dirty="0">
                <a:solidFill>
                  <a:schemeClr val="tx2"/>
                </a:solidFill>
              </a:rPr>
              <a:t>agency’s hierarchical structure from lower to higher entity, when known; and </a:t>
            </a:r>
            <a:r>
              <a:rPr lang="en-US" sz="2500" b="1" dirty="0" smtClean="0">
                <a:solidFill>
                  <a:schemeClr val="tx2"/>
                </a:solidFill>
              </a:rPr>
              <a:t>by </a:t>
            </a:r>
            <a:r>
              <a:rPr lang="en-US" sz="2500" b="1" dirty="0">
                <a:solidFill>
                  <a:schemeClr val="tx2"/>
                </a:solidFill>
              </a:rPr>
              <a:t>the country name</a:t>
            </a:r>
            <a:r>
              <a:rPr lang="en-US" sz="2500" b="1" dirty="0" smtClean="0">
                <a:solidFill>
                  <a:schemeClr val="tx2"/>
                </a:solidFill>
              </a:rPr>
              <a:t>.</a:t>
            </a:r>
          </a:p>
          <a:p>
            <a:pPr lvl="2"/>
            <a:endParaRPr lang="en-US" sz="2200" b="1" dirty="0" smtClean="0">
              <a:solidFill>
                <a:schemeClr val="tx2"/>
              </a:solidFill>
            </a:endParaRPr>
          </a:p>
          <a:p>
            <a:pPr lvl="2"/>
            <a:r>
              <a:rPr lang="en-US" sz="2200" b="1" dirty="0" smtClean="0">
                <a:solidFill>
                  <a:schemeClr val="tx2"/>
                </a:solidFill>
              </a:rPr>
              <a:t>LM05545/LM/NLM </a:t>
            </a:r>
            <a:r>
              <a:rPr lang="en-US" sz="2200" b="1" dirty="0">
                <a:solidFill>
                  <a:schemeClr val="tx2"/>
                </a:solidFill>
              </a:rPr>
              <a:t>NIH HHS/United States</a:t>
            </a:r>
            <a:endParaRPr lang="en-US" sz="2200" b="1" dirty="0" smtClean="0">
              <a:solidFill>
                <a:schemeClr val="tx2"/>
              </a:solidFill>
            </a:endParaRPr>
          </a:p>
          <a:p>
            <a:endParaRPr lang="en-US" sz="2800" b="1" dirty="0" smtClean="0">
              <a:solidFill>
                <a:srgbClr val="FFC000"/>
              </a:solidFill>
            </a:endParaRPr>
          </a:p>
          <a:p>
            <a:pPr lvl="1"/>
            <a:r>
              <a:rPr lang="en-US" sz="2500" b="1" dirty="0" smtClean="0">
                <a:solidFill>
                  <a:schemeClr val="tx2"/>
                </a:solidFill>
              </a:rPr>
              <a:t>For</a:t>
            </a:r>
            <a:r>
              <a:rPr lang="en-US" sz="2500" b="1" dirty="0" smtClean="0">
                <a:solidFill>
                  <a:schemeClr val="accent2"/>
                </a:solidFill>
              </a:rPr>
              <a:t> </a:t>
            </a:r>
            <a:r>
              <a:rPr lang="en-US" sz="2500" b="1" dirty="0">
                <a:solidFill>
                  <a:schemeClr val="accent2"/>
                </a:solidFill>
              </a:rPr>
              <a:t>other funding organizations</a:t>
            </a:r>
            <a:r>
              <a:rPr lang="en-US" sz="2500" b="1" dirty="0">
                <a:solidFill>
                  <a:schemeClr val="tx2"/>
                </a:solidFill>
              </a:rPr>
              <a:t>, the number is followed by the name of the organization; </a:t>
            </a:r>
            <a:r>
              <a:rPr lang="en-US" sz="2500" b="1" dirty="0" smtClean="0">
                <a:solidFill>
                  <a:schemeClr val="tx2"/>
                </a:solidFill>
              </a:rPr>
              <a:t>the </a:t>
            </a:r>
            <a:r>
              <a:rPr lang="en-US" sz="2500" b="1" dirty="0">
                <a:solidFill>
                  <a:schemeClr val="tx2"/>
                </a:solidFill>
              </a:rPr>
              <a:t>country name. </a:t>
            </a:r>
            <a:endParaRPr lang="en-US" sz="2500" b="1" dirty="0" smtClean="0">
              <a:solidFill>
                <a:schemeClr val="tx2"/>
              </a:solidFill>
            </a:endParaRPr>
          </a:p>
          <a:p>
            <a:pPr lvl="2"/>
            <a:endParaRPr lang="en-US" sz="2200" b="1" dirty="0" smtClean="0">
              <a:solidFill>
                <a:srgbClr val="FFC000"/>
              </a:solidFill>
            </a:endParaRPr>
          </a:p>
          <a:p>
            <a:pPr lvl="2"/>
            <a:r>
              <a:rPr lang="en-US" sz="2200" b="1" dirty="0" smtClean="0">
                <a:solidFill>
                  <a:schemeClr val="tx2"/>
                </a:solidFill>
              </a:rPr>
              <a:t>066866/</a:t>
            </a:r>
            <a:r>
              <a:rPr lang="en-US" sz="2200" b="1" dirty="0" err="1" smtClean="0">
                <a:solidFill>
                  <a:schemeClr val="tx2"/>
                </a:solidFill>
              </a:rPr>
              <a:t>Wellcome</a:t>
            </a:r>
            <a:r>
              <a:rPr lang="en-US" sz="2200" b="1" dirty="0" smtClean="0">
                <a:solidFill>
                  <a:schemeClr val="tx2"/>
                </a:solidFill>
              </a:rPr>
              <a:t> </a:t>
            </a:r>
            <a:r>
              <a:rPr lang="en-US" sz="2200" b="1" dirty="0">
                <a:solidFill>
                  <a:schemeClr val="tx2"/>
                </a:solidFill>
              </a:rPr>
              <a:t>Trust/United Kingdom</a:t>
            </a:r>
            <a:endParaRPr lang="en-US" sz="2200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101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http://www.nlm.nih.gov/bsd/grant_acronym.html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69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82000" cy="4876800"/>
          </a:xfrm>
        </p:spPr>
        <p:txBody>
          <a:bodyPr>
            <a:normAutofit/>
          </a:bodyPr>
          <a:lstStyle/>
          <a:p>
            <a:endParaRPr lang="en-US" sz="2800" b="1" dirty="0" smtClean="0">
              <a:solidFill>
                <a:srgbClr val="FFC000"/>
              </a:solidFill>
            </a:endParaRPr>
          </a:p>
          <a:p>
            <a:r>
              <a:rPr lang="en-US" sz="2800" b="1" dirty="0" smtClean="0">
                <a:solidFill>
                  <a:schemeClr val="accent2"/>
                </a:solidFill>
              </a:rPr>
              <a:t>Secondary </a:t>
            </a:r>
            <a:r>
              <a:rPr lang="en-US" sz="2800" b="1" dirty="0">
                <a:solidFill>
                  <a:schemeClr val="accent2"/>
                </a:solidFill>
              </a:rPr>
              <a:t>Source Identifier [SI</a:t>
            </a:r>
            <a:r>
              <a:rPr lang="en-US" sz="2800" b="1" dirty="0" smtClean="0">
                <a:solidFill>
                  <a:schemeClr val="accent2"/>
                </a:solidFill>
              </a:rPr>
              <a:t>]</a:t>
            </a:r>
            <a:r>
              <a:rPr lang="en-US" sz="2800" b="1" dirty="0" smtClean="0">
                <a:solidFill>
                  <a:schemeClr val="tx2"/>
                </a:solidFill>
              </a:rPr>
              <a:t> tag.</a:t>
            </a: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Identifies </a:t>
            </a:r>
            <a:r>
              <a:rPr lang="en-US" b="1" dirty="0">
                <a:solidFill>
                  <a:schemeClr val="tx2"/>
                </a:solidFill>
              </a:rPr>
              <a:t>a secondary source that supplies information (e.g. ClinicalTrials.gov – beginning in July 2005</a:t>
            </a:r>
            <a:r>
              <a:rPr lang="en-US" b="1" dirty="0" smtClean="0">
                <a:solidFill>
                  <a:schemeClr val="tx2"/>
                </a:solidFill>
              </a:rPr>
              <a:t>)</a:t>
            </a:r>
          </a:p>
          <a:p>
            <a:pPr lvl="2"/>
            <a:endParaRPr lang="en-US" b="1" dirty="0" smtClean="0">
              <a:solidFill>
                <a:schemeClr val="tx2"/>
              </a:solidFill>
            </a:endParaRP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obesity[</a:t>
            </a:r>
            <a:r>
              <a:rPr lang="en-US" b="1" dirty="0" err="1" smtClean="0">
                <a:solidFill>
                  <a:schemeClr val="tx2"/>
                </a:solidFill>
              </a:rPr>
              <a:t>mh</a:t>
            </a:r>
            <a:r>
              <a:rPr lang="en-US" b="1" dirty="0">
                <a:solidFill>
                  <a:schemeClr val="tx2"/>
                </a:solidFill>
              </a:rPr>
              <a:t>] AND clinicaltrials.gov [</a:t>
            </a:r>
            <a:r>
              <a:rPr lang="en-US" b="1" dirty="0" err="1">
                <a:solidFill>
                  <a:schemeClr val="tx2"/>
                </a:solidFill>
              </a:rPr>
              <a:t>si</a:t>
            </a:r>
            <a:r>
              <a:rPr lang="en-US" b="1" dirty="0" smtClean="0">
                <a:solidFill>
                  <a:schemeClr val="tx2"/>
                </a:solidFill>
              </a:rPr>
              <a:t>]</a:t>
            </a: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marL="685800" lvl="2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lvl="2"/>
            <a:endParaRPr lang="en-US" b="1" dirty="0">
              <a:solidFill>
                <a:schemeClr val="tx2"/>
              </a:solidFill>
            </a:endParaRPr>
          </a:p>
          <a:p>
            <a:pPr lvl="2"/>
            <a:endParaRPr lang="en-US" b="1" dirty="0">
              <a:solidFill>
                <a:schemeClr val="tx2"/>
              </a:solidFill>
            </a:endParaRPr>
          </a:p>
          <a:p>
            <a:pPr lvl="2"/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102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http://www.ncbi.nlm.nih.gov/books/NBK3827/#pubmedhelp.Search_Field_Descrip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94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103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7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QUESTIONS?</a:t>
            </a:r>
          </a:p>
          <a:p>
            <a:pPr marL="365760" lvl="1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104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accent2"/>
                </a:solidFill>
              </a:rPr>
              <a:t>READINGS:</a:t>
            </a:r>
          </a:p>
          <a:p>
            <a:pPr marL="365760" lvl="1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	</a:t>
            </a:r>
            <a:r>
              <a:rPr lang="en-US" sz="2000" b="1" i="1" dirty="0">
                <a:solidFill>
                  <a:schemeClr val="tx2"/>
                </a:solidFill>
              </a:rPr>
              <a:t>Principles, standards, and guidelines that impact test development (Leach, Stevens, Lindsay, Ferrero, &amp; </a:t>
            </a:r>
            <a:r>
              <a:rPr lang="en-US" sz="2000" b="1" i="1" dirty="0" err="1">
                <a:solidFill>
                  <a:schemeClr val="tx2"/>
                </a:solidFill>
              </a:rPr>
              <a:t>Korkut</a:t>
            </a:r>
            <a:r>
              <a:rPr lang="en-US" sz="2000" b="1" i="1" dirty="0">
                <a:solidFill>
                  <a:schemeClr val="tx2"/>
                </a:solidFill>
              </a:rPr>
              <a:t>, 2012)</a:t>
            </a:r>
          </a:p>
          <a:p>
            <a:pPr marL="365760" lvl="1" indent="0">
              <a:buNone/>
            </a:pPr>
            <a:r>
              <a:rPr lang="en-US" sz="2000" b="1" i="1" dirty="0" smtClean="0">
                <a:solidFill>
                  <a:schemeClr val="tx2"/>
                </a:solidFill>
              </a:rPr>
              <a:t>	</a:t>
            </a:r>
          </a:p>
          <a:p>
            <a:pPr marL="365760" lvl="1" indent="0">
              <a:buNone/>
            </a:pPr>
            <a:r>
              <a:rPr lang="en-US" sz="2000" b="1" i="1" dirty="0" smtClean="0">
                <a:solidFill>
                  <a:schemeClr val="tx2"/>
                </a:solidFill>
              </a:rPr>
              <a:t>	Concluding </a:t>
            </a:r>
            <a:r>
              <a:rPr lang="en-US" sz="2000" b="1" i="1" dirty="0">
                <a:solidFill>
                  <a:schemeClr val="tx2"/>
                </a:solidFill>
              </a:rPr>
              <a:t>thoughts on the internationalization of test reviews (Bartram, 2012)</a:t>
            </a:r>
          </a:p>
          <a:p>
            <a:pPr marL="365760" lvl="1" indent="0">
              <a:buNone/>
            </a:pPr>
            <a:r>
              <a:rPr lang="en-US" sz="2000" b="1" i="1" dirty="0" smtClean="0">
                <a:solidFill>
                  <a:schemeClr val="tx2"/>
                </a:solidFill>
              </a:rPr>
              <a:t>	</a:t>
            </a:r>
          </a:p>
          <a:p>
            <a:pPr marL="365760" lvl="1" indent="0">
              <a:buNone/>
            </a:pPr>
            <a:r>
              <a:rPr lang="en-US" sz="2000" b="1" i="1" dirty="0" smtClean="0">
                <a:solidFill>
                  <a:schemeClr val="tx2"/>
                </a:solidFill>
              </a:rPr>
              <a:t>	Standards </a:t>
            </a:r>
            <a:r>
              <a:rPr lang="en-US" sz="2000" b="1" i="1" dirty="0">
                <a:solidFill>
                  <a:schemeClr val="tx2"/>
                </a:solidFill>
              </a:rPr>
              <a:t>(American Educational Research Association, American Psychological Association, &amp; National Council </a:t>
            </a:r>
            <a:r>
              <a:rPr lang="en-US" sz="2000" b="1" i="1" dirty="0" smtClean="0">
                <a:solidFill>
                  <a:schemeClr val="tx2"/>
                </a:solidFill>
              </a:rPr>
              <a:t>on Measurement </a:t>
            </a:r>
            <a:r>
              <a:rPr lang="en-US" sz="2000" b="1" i="1" dirty="0">
                <a:solidFill>
                  <a:schemeClr val="tx2"/>
                </a:solidFill>
              </a:rPr>
              <a:t>in Education, 1999)</a:t>
            </a:r>
            <a:endParaRPr lang="en-US" sz="2000" b="1" i="1" dirty="0" smtClean="0">
              <a:solidFill>
                <a:srgbClr val="FF0000"/>
              </a:solidFill>
            </a:endParaRPr>
          </a:p>
          <a:p>
            <a:pPr marL="365760" lvl="1" indent="0">
              <a:buNone/>
            </a:pPr>
            <a:endParaRPr lang="en-US" b="1" i="1" dirty="0" smtClean="0">
              <a:solidFill>
                <a:srgbClr val="FF0000"/>
              </a:solidFill>
            </a:endParaRPr>
          </a:p>
          <a:p>
            <a:pPr marL="365760" lvl="1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OPTIONAL: </a:t>
            </a:r>
            <a:r>
              <a:rPr lang="en-US" sz="2000" b="1" i="1" dirty="0" smtClean="0">
                <a:solidFill>
                  <a:schemeClr val="tx2"/>
                </a:solidFill>
              </a:rPr>
              <a:t>The </a:t>
            </a:r>
            <a:r>
              <a:rPr lang="en-US" sz="2000" b="1" i="1" dirty="0">
                <a:solidFill>
                  <a:schemeClr val="tx2"/>
                </a:solidFill>
              </a:rPr>
              <a:t>internationalization of test reviewing (Evers, 2012</a:t>
            </a:r>
            <a:r>
              <a:rPr lang="en-US" sz="2000" b="1" i="1" dirty="0" smtClean="0">
                <a:solidFill>
                  <a:schemeClr val="tx2"/>
                </a:solidFill>
              </a:rPr>
              <a:t>)</a:t>
            </a: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066800"/>
            <a:ext cx="8153400" cy="4191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7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What is in a bibliographic record?</a:t>
            </a:r>
            <a:endParaRPr lang="en-US" sz="7000" b="1" dirty="0" smtClean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3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MEDLINE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82000" cy="4800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The MEDLINE® </a:t>
            </a:r>
            <a:r>
              <a:rPr lang="en-US" sz="2800" b="1" dirty="0">
                <a:solidFill>
                  <a:schemeClr val="accent2"/>
                </a:solidFill>
              </a:rPr>
              <a:t>Basic Bibliographic </a:t>
            </a:r>
            <a:r>
              <a:rPr lang="en-US" sz="2800" b="1" dirty="0" smtClean="0">
                <a:solidFill>
                  <a:schemeClr val="accent2"/>
                </a:solidFill>
              </a:rPr>
              <a:t>Citation </a:t>
            </a:r>
            <a:r>
              <a:rPr lang="en-US" sz="2800" b="1" dirty="0" smtClean="0">
                <a:solidFill>
                  <a:schemeClr val="tx2"/>
                </a:solidFill>
              </a:rPr>
              <a:t>contains:</a:t>
            </a:r>
          </a:p>
          <a:p>
            <a:pPr lvl="1"/>
            <a:r>
              <a:rPr lang="en-US" sz="2200" b="1" dirty="0">
                <a:solidFill>
                  <a:schemeClr val="tx2"/>
                </a:solidFill>
              </a:rPr>
              <a:t>Title of the </a:t>
            </a:r>
            <a:r>
              <a:rPr lang="en-US" sz="2200" b="1" dirty="0">
                <a:solidFill>
                  <a:schemeClr val="accent2"/>
                </a:solidFill>
              </a:rPr>
              <a:t>journal </a:t>
            </a:r>
            <a:r>
              <a:rPr lang="en-US" sz="2200" b="1" dirty="0" smtClean="0">
                <a:solidFill>
                  <a:schemeClr val="tx2"/>
                </a:solidFill>
              </a:rPr>
              <a:t>article</a:t>
            </a:r>
          </a:p>
          <a:p>
            <a:pPr lvl="1"/>
            <a:r>
              <a:rPr lang="en-US" sz="2200" b="1" dirty="0">
                <a:solidFill>
                  <a:schemeClr val="tx2"/>
                </a:solidFill>
              </a:rPr>
              <a:t>Names of the </a:t>
            </a:r>
            <a:r>
              <a:rPr lang="en-US" sz="2200" b="1" dirty="0" smtClean="0">
                <a:solidFill>
                  <a:schemeClr val="accent2"/>
                </a:solidFill>
              </a:rPr>
              <a:t>Authors</a:t>
            </a:r>
          </a:p>
          <a:p>
            <a:pPr lvl="1"/>
            <a:r>
              <a:rPr lang="en-US" sz="2200" b="1" dirty="0">
                <a:solidFill>
                  <a:schemeClr val="accent2"/>
                </a:solidFill>
              </a:rPr>
              <a:t>Abstract </a:t>
            </a:r>
            <a:r>
              <a:rPr lang="en-US" sz="2200" b="1" dirty="0">
                <a:solidFill>
                  <a:schemeClr val="tx2"/>
                </a:solidFill>
              </a:rPr>
              <a:t>published with the </a:t>
            </a:r>
            <a:r>
              <a:rPr lang="en-US" sz="2200" b="1" dirty="0" smtClean="0">
                <a:solidFill>
                  <a:schemeClr val="tx2"/>
                </a:solidFill>
              </a:rPr>
              <a:t>article</a:t>
            </a:r>
          </a:p>
          <a:p>
            <a:pPr lvl="1"/>
            <a:r>
              <a:rPr lang="en-US" sz="2200" b="1" dirty="0">
                <a:solidFill>
                  <a:schemeClr val="tx2"/>
                </a:solidFill>
              </a:rPr>
              <a:t>Controlled Vocabulary search terms (Medical Subject </a:t>
            </a:r>
            <a:r>
              <a:rPr lang="en-US" sz="2200" b="1" dirty="0" smtClean="0">
                <a:solidFill>
                  <a:schemeClr val="tx2"/>
                </a:solidFill>
              </a:rPr>
              <a:t>Headings, </a:t>
            </a:r>
            <a:r>
              <a:rPr lang="en-US" sz="2200" b="1" dirty="0" err="1" smtClean="0">
                <a:solidFill>
                  <a:schemeClr val="accent2"/>
                </a:solidFill>
              </a:rPr>
              <a:t>MeSH</a:t>
            </a:r>
            <a:r>
              <a:rPr lang="en-US" sz="2200" b="1" dirty="0" smtClean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en-US" sz="2200" b="1" dirty="0">
                <a:solidFill>
                  <a:schemeClr val="tx2"/>
                </a:solidFill>
              </a:rPr>
              <a:t>Journal </a:t>
            </a:r>
            <a:r>
              <a:rPr lang="en-US" sz="2200" b="1" dirty="0">
                <a:solidFill>
                  <a:schemeClr val="accent2"/>
                </a:solidFill>
              </a:rPr>
              <a:t>Source </a:t>
            </a:r>
            <a:r>
              <a:rPr lang="en-US" sz="2200" b="1" dirty="0" smtClean="0">
                <a:solidFill>
                  <a:schemeClr val="tx2"/>
                </a:solidFill>
              </a:rPr>
              <a:t>Information</a:t>
            </a:r>
          </a:p>
          <a:p>
            <a:pPr lvl="1"/>
            <a:r>
              <a:rPr lang="en-US" sz="2200" b="1" dirty="0">
                <a:solidFill>
                  <a:schemeClr val="tx2"/>
                </a:solidFill>
              </a:rPr>
              <a:t>First Author </a:t>
            </a:r>
            <a:r>
              <a:rPr lang="en-US" sz="2200" b="1" dirty="0" smtClean="0">
                <a:solidFill>
                  <a:schemeClr val="accent2"/>
                </a:solidFill>
              </a:rPr>
              <a:t>Affiliation</a:t>
            </a:r>
          </a:p>
          <a:p>
            <a:pPr lvl="1"/>
            <a:r>
              <a:rPr lang="en-US" sz="2200" b="1" dirty="0">
                <a:solidFill>
                  <a:schemeClr val="accent2"/>
                </a:solidFill>
              </a:rPr>
              <a:t>Language </a:t>
            </a:r>
            <a:r>
              <a:rPr lang="en-US" sz="2200" b="1" dirty="0">
                <a:solidFill>
                  <a:schemeClr val="tx2"/>
                </a:solidFill>
              </a:rPr>
              <a:t>in which the article was </a:t>
            </a:r>
            <a:r>
              <a:rPr lang="en-US" sz="2200" b="1" dirty="0" smtClean="0">
                <a:solidFill>
                  <a:schemeClr val="tx2"/>
                </a:solidFill>
              </a:rPr>
              <a:t>published</a:t>
            </a:r>
          </a:p>
          <a:p>
            <a:pPr lvl="1"/>
            <a:r>
              <a:rPr lang="en-US" sz="2200" b="1" dirty="0">
                <a:solidFill>
                  <a:schemeClr val="accent2"/>
                </a:solidFill>
              </a:rPr>
              <a:t>Publication Type </a:t>
            </a:r>
            <a:r>
              <a:rPr lang="en-US" sz="2200" b="1" dirty="0">
                <a:solidFill>
                  <a:schemeClr val="tx2"/>
                </a:solidFill>
              </a:rPr>
              <a:t>(description of the type of article, e.g., Review, Letter, etc.)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 smtClean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53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MEDLINE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 smtClean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953637" cy="492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33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MEDLINE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 smtClean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“Indexed for MEDLINE” </a:t>
            </a:r>
            <a:r>
              <a:rPr lang="en-US" b="1" dirty="0" smtClean="0">
                <a:solidFill>
                  <a:schemeClr val="tx2"/>
                </a:solidFill>
              </a:rPr>
              <a:t>Are complete records (when </a:t>
            </a:r>
            <a:r>
              <a:rPr lang="en-US" b="1" dirty="0" err="1" smtClean="0">
                <a:solidFill>
                  <a:schemeClr val="tx2"/>
                </a:solidFill>
              </a:rPr>
              <a:t>MeSH</a:t>
            </a:r>
            <a:r>
              <a:rPr lang="en-US" b="1" dirty="0" smtClean="0">
                <a:solidFill>
                  <a:schemeClr val="tx2"/>
                </a:solidFill>
              </a:rPr>
              <a:t> terms and other indexing terms are added)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7955"/>
            <a:ext cx="7670800" cy="210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2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MEDLINE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 smtClean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Some articles may </a:t>
            </a:r>
            <a:r>
              <a:rPr lang="en-US" b="1" dirty="0" smtClean="0">
                <a:solidFill>
                  <a:schemeClr val="accent2"/>
                </a:solidFill>
              </a:rPr>
              <a:t>never </a:t>
            </a:r>
            <a:r>
              <a:rPr lang="en-US" b="1" dirty="0" smtClean="0">
                <a:solidFill>
                  <a:schemeClr val="tx2"/>
                </a:solidFill>
              </a:rPr>
              <a:t>become MEDLINE citations and won’t have </a:t>
            </a:r>
            <a:r>
              <a:rPr lang="en-US" b="1" dirty="0" err="1" smtClean="0">
                <a:solidFill>
                  <a:schemeClr val="tx2"/>
                </a:solidFill>
              </a:rPr>
              <a:t>MeSH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terms:</a:t>
            </a:r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Out-of-scope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articles </a:t>
            </a:r>
            <a:r>
              <a:rPr lang="en-US" b="1" dirty="0">
                <a:solidFill>
                  <a:schemeClr val="tx2"/>
                </a:solidFill>
              </a:rPr>
              <a:t>from selectively indexed MEDLINE </a:t>
            </a:r>
            <a:r>
              <a:rPr lang="en-US" b="1" dirty="0" smtClean="0">
                <a:solidFill>
                  <a:schemeClr val="tx2"/>
                </a:solidFill>
              </a:rPr>
              <a:t>journals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Articles from issues of journals </a:t>
            </a:r>
            <a:r>
              <a:rPr lang="en-US" b="1" dirty="0">
                <a:solidFill>
                  <a:schemeClr val="accent2"/>
                </a:solidFill>
              </a:rPr>
              <a:t>published prior </a:t>
            </a:r>
            <a:r>
              <a:rPr lang="en-US" b="1" dirty="0">
                <a:solidFill>
                  <a:schemeClr val="tx2"/>
                </a:solidFill>
              </a:rPr>
              <a:t>to selection for MEDLINE </a:t>
            </a:r>
            <a:r>
              <a:rPr lang="en-US" b="1" dirty="0" smtClean="0">
                <a:solidFill>
                  <a:schemeClr val="tx2"/>
                </a:solidFill>
              </a:rPr>
              <a:t>indexing </a:t>
            </a:r>
            <a:r>
              <a:rPr lang="en-US" sz="2400" b="1" dirty="0" smtClean="0">
                <a:solidFill>
                  <a:schemeClr val="tx2"/>
                </a:solidFill>
              </a:rPr>
              <a:t>(</a:t>
            </a:r>
            <a:r>
              <a:rPr lang="en-US" sz="2400" b="1" dirty="0" err="1" smtClean="0">
                <a:solidFill>
                  <a:schemeClr val="tx2"/>
                </a:solidFill>
              </a:rPr>
              <a:t>OldMedline</a:t>
            </a:r>
            <a:r>
              <a:rPr lang="en-US" sz="2400" b="1" dirty="0" smtClean="0">
                <a:solidFill>
                  <a:schemeClr val="tx2"/>
                </a:solidFill>
              </a:rPr>
              <a:t>, &lt;1946)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  <a:endParaRPr lang="en-US" b="1" dirty="0" smtClean="0">
              <a:solidFill>
                <a:schemeClr val="tx2"/>
              </a:solidFill>
            </a:endParaRP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Articles from </a:t>
            </a:r>
            <a:r>
              <a:rPr lang="en-US" b="1" dirty="0">
                <a:solidFill>
                  <a:schemeClr val="accent2"/>
                </a:solidFill>
              </a:rPr>
              <a:t>non-MEDLINE journals</a:t>
            </a:r>
            <a:r>
              <a:rPr lang="en-US" b="1" dirty="0">
                <a:solidFill>
                  <a:schemeClr val="tx2"/>
                </a:solidFill>
              </a:rPr>
              <a:t>, including author manuscripts in PubMed Central (PMC) that would not normally be in </a:t>
            </a:r>
            <a:r>
              <a:rPr lang="en-US" b="1" dirty="0" smtClean="0">
                <a:solidFill>
                  <a:schemeClr val="tx2"/>
                </a:solidFill>
              </a:rPr>
              <a:t>PubMed</a:t>
            </a:r>
            <a:r>
              <a:rPr lang="en-US" b="1" dirty="0">
                <a:solidFill>
                  <a:schemeClr val="tx2"/>
                </a:solidFill>
              </a:rPr>
              <a:t>.</a:t>
            </a: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7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4529380" cy="480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Records can display </a:t>
            </a:r>
            <a:r>
              <a:rPr lang="en-US" b="1" dirty="0" smtClean="0">
                <a:solidFill>
                  <a:schemeClr val="accent2"/>
                </a:solidFill>
              </a:rPr>
              <a:t>Related citations</a:t>
            </a:r>
            <a:r>
              <a:rPr lang="en-US" b="1" dirty="0" smtClean="0">
                <a:solidFill>
                  <a:schemeClr val="tx2"/>
                </a:solidFill>
              </a:rPr>
              <a:t>, which are computed with an algorithm.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See reviews </a:t>
            </a:r>
            <a:r>
              <a:rPr lang="en-US" b="1" dirty="0">
                <a:solidFill>
                  <a:schemeClr val="tx2"/>
                </a:solidFill>
              </a:rPr>
              <a:t>to see the review articles that are related to this citation.</a:t>
            </a:r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380" y="1828800"/>
            <a:ext cx="423362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10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066800"/>
            <a:ext cx="8153400" cy="4191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7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13800" b="1" dirty="0" smtClean="0">
                <a:solidFill>
                  <a:schemeClr val="tx2"/>
                </a:solidFill>
              </a:rPr>
              <a:t>PMID</a:t>
            </a:r>
            <a:endParaRPr lang="en-US" sz="7000" b="1" dirty="0" smtClean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2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MEDLINE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 smtClean="0"/>
              <a:t>http</a:t>
            </a:r>
            <a:r>
              <a:rPr lang="en-US" sz="1100" b="1" dirty="0"/>
              <a:t>://www.mendeley.com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81200"/>
            <a:ext cx="3349752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The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PMID </a:t>
            </a:r>
            <a:r>
              <a:rPr lang="en-US" b="1" dirty="0" smtClean="0">
                <a:solidFill>
                  <a:schemeClr val="tx2"/>
                </a:solidFill>
              </a:rPr>
              <a:t>might be used in </a:t>
            </a:r>
            <a:r>
              <a:rPr lang="en-US" b="1" dirty="0" err="1" smtClean="0">
                <a:solidFill>
                  <a:schemeClr val="tx2"/>
                </a:solidFill>
              </a:rPr>
              <a:t>Mendeley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1600200"/>
            <a:ext cx="3746500" cy="483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16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MEDLINE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http://sfx.muni.cz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The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PMID </a:t>
            </a:r>
            <a:r>
              <a:rPr lang="en-US" b="1" dirty="0" smtClean="0">
                <a:solidFill>
                  <a:schemeClr val="tx2"/>
                </a:solidFill>
              </a:rPr>
              <a:t>might be used </a:t>
            </a:r>
            <a:r>
              <a:rPr lang="en-US" b="1" dirty="0" smtClean="0">
                <a:solidFill>
                  <a:schemeClr val="tx2"/>
                </a:solidFill>
              </a:rPr>
              <a:t>in your institutional </a:t>
            </a:r>
            <a:r>
              <a:rPr lang="en-US" b="1" i="1" dirty="0" smtClean="0">
                <a:solidFill>
                  <a:schemeClr val="tx2"/>
                </a:solidFill>
              </a:rPr>
              <a:t>link resolver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22429"/>
            <a:ext cx="4876800" cy="377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85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7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WHAT’S PubMed?</a:t>
            </a:r>
          </a:p>
          <a:p>
            <a:pPr marL="365760" lvl="1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MEDLINE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http://linksource.ebsco.com/ReviseRequest.aspx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057400"/>
            <a:ext cx="3883152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The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PMID </a:t>
            </a:r>
            <a:r>
              <a:rPr lang="en-US" b="1" dirty="0" smtClean="0">
                <a:solidFill>
                  <a:schemeClr val="tx2"/>
                </a:solidFill>
              </a:rPr>
              <a:t>might be used </a:t>
            </a:r>
            <a:r>
              <a:rPr lang="en-US" b="1" dirty="0" smtClean="0">
                <a:solidFill>
                  <a:schemeClr val="tx2"/>
                </a:solidFill>
              </a:rPr>
              <a:t>in your institutional </a:t>
            </a:r>
            <a:r>
              <a:rPr lang="en-US" b="1" i="1" dirty="0" smtClean="0">
                <a:solidFill>
                  <a:schemeClr val="tx2"/>
                </a:solidFill>
              </a:rPr>
              <a:t>link resolver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195762" cy="509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4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500" b="1" dirty="0" smtClean="0">
                <a:solidFill>
                  <a:schemeClr val="tx2"/>
                </a:solidFill>
              </a:rPr>
              <a:t>BASICS</a:t>
            </a:r>
            <a:endParaRPr lang="en-US" sz="7000" b="1" dirty="0" smtClean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PubMed is one of the </a:t>
            </a:r>
            <a:r>
              <a:rPr lang="en-US" b="1" dirty="0" smtClean="0">
                <a:solidFill>
                  <a:schemeClr val="accent2"/>
                </a:solidFill>
              </a:rPr>
              <a:t>NCBI databases</a:t>
            </a:r>
          </a:p>
          <a:p>
            <a:pPr lvl="1"/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743200"/>
            <a:ext cx="8228013" cy="305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6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0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Help </a:t>
            </a:r>
            <a:r>
              <a:rPr lang="en-US" b="1" dirty="0" smtClean="0">
                <a:solidFill>
                  <a:schemeClr val="tx2"/>
                </a:solidFill>
              </a:rPr>
              <a:t>and tutorials.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514600"/>
            <a:ext cx="8385175" cy="305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20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00600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A free tutorial is available online.</a:t>
            </a: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lvl="1"/>
            <a:r>
              <a:rPr lang="en-US" sz="2200" b="1" dirty="0" smtClean="0">
                <a:solidFill>
                  <a:schemeClr val="tx2"/>
                </a:solidFill>
              </a:rPr>
              <a:t>Understand </a:t>
            </a:r>
            <a:r>
              <a:rPr lang="en-US" sz="2200" b="1" dirty="0">
                <a:solidFill>
                  <a:schemeClr val="tx2"/>
                </a:solidFill>
              </a:rPr>
              <a:t>PubMed's </a:t>
            </a:r>
            <a:r>
              <a:rPr lang="en-US" sz="2200" b="1" dirty="0">
                <a:solidFill>
                  <a:schemeClr val="accent2"/>
                </a:solidFill>
              </a:rPr>
              <a:t>scope and content</a:t>
            </a:r>
            <a:r>
              <a:rPr lang="en-US" sz="2200" b="1" dirty="0" smtClean="0">
                <a:solidFill>
                  <a:schemeClr val="tx2"/>
                </a:solidFill>
              </a:rPr>
              <a:t>.</a:t>
            </a:r>
          </a:p>
          <a:p>
            <a:pPr lvl="1"/>
            <a:r>
              <a:rPr lang="en-US" sz="2200" b="1" dirty="0">
                <a:solidFill>
                  <a:schemeClr val="tx2"/>
                </a:solidFill>
              </a:rPr>
              <a:t>Understand how the </a:t>
            </a:r>
            <a:r>
              <a:rPr lang="en-US" sz="2200" b="1" dirty="0" err="1">
                <a:solidFill>
                  <a:schemeClr val="accent2"/>
                </a:solidFill>
              </a:rPr>
              <a:t>MeSH</a:t>
            </a:r>
            <a:r>
              <a:rPr lang="en-US" sz="2200" b="1" dirty="0">
                <a:solidFill>
                  <a:schemeClr val="accent2"/>
                </a:solidFill>
              </a:rPr>
              <a:t> vocabulary </a:t>
            </a:r>
            <a:r>
              <a:rPr lang="en-US" sz="2200" b="1" dirty="0">
                <a:solidFill>
                  <a:schemeClr val="tx2"/>
                </a:solidFill>
              </a:rPr>
              <a:t>is used to describe and retrieve citations. </a:t>
            </a:r>
            <a:endParaRPr lang="en-US" sz="2200" b="1" dirty="0" smtClean="0">
              <a:solidFill>
                <a:schemeClr val="tx2"/>
              </a:solidFill>
            </a:endParaRPr>
          </a:p>
          <a:p>
            <a:pPr lvl="1"/>
            <a:r>
              <a:rPr lang="en-US" sz="2200" b="1" dirty="0" smtClean="0">
                <a:solidFill>
                  <a:schemeClr val="accent2"/>
                </a:solidFill>
              </a:rPr>
              <a:t>Build </a:t>
            </a:r>
            <a:r>
              <a:rPr lang="en-US" sz="2200" b="1" dirty="0">
                <a:solidFill>
                  <a:schemeClr val="accent2"/>
                </a:solidFill>
              </a:rPr>
              <a:t>a search </a:t>
            </a:r>
            <a:r>
              <a:rPr lang="en-US" sz="2200" b="1" dirty="0">
                <a:solidFill>
                  <a:schemeClr val="tx2"/>
                </a:solidFill>
              </a:rPr>
              <a:t>using </a:t>
            </a:r>
            <a:r>
              <a:rPr lang="en-US" sz="2200" b="1" dirty="0" err="1">
                <a:solidFill>
                  <a:schemeClr val="tx2"/>
                </a:solidFill>
              </a:rPr>
              <a:t>MeSH</a:t>
            </a:r>
            <a:r>
              <a:rPr lang="en-US" sz="2200" b="1" dirty="0">
                <a:solidFill>
                  <a:schemeClr val="tx2"/>
                </a:solidFill>
              </a:rPr>
              <a:t> and PubMed search tools (Details, Filters, History, Search Builder, etc</a:t>
            </a:r>
            <a:r>
              <a:rPr lang="en-US" sz="2200" b="1" dirty="0" smtClean="0">
                <a:solidFill>
                  <a:schemeClr val="tx2"/>
                </a:solidFill>
              </a:rPr>
              <a:t>.)</a:t>
            </a:r>
          </a:p>
          <a:p>
            <a:pPr lvl="1"/>
            <a:r>
              <a:rPr lang="en-US" sz="2200" b="1" dirty="0">
                <a:solidFill>
                  <a:schemeClr val="accent2"/>
                </a:solidFill>
              </a:rPr>
              <a:t>Manage your results </a:t>
            </a:r>
            <a:r>
              <a:rPr lang="en-US" sz="2200" b="1" dirty="0">
                <a:solidFill>
                  <a:schemeClr val="tx2"/>
                </a:solidFill>
              </a:rPr>
              <a:t>using display, sort, the Clipboard, save, print, e-mail and order features and My NCBI filters</a:t>
            </a:r>
            <a:r>
              <a:rPr lang="en-US" sz="2200" b="1" dirty="0" smtClean="0">
                <a:solidFill>
                  <a:schemeClr val="tx2"/>
                </a:solidFill>
              </a:rPr>
              <a:t>.</a:t>
            </a:r>
          </a:p>
          <a:p>
            <a:pPr lvl="1"/>
            <a:r>
              <a:rPr lang="en-US" sz="2200" b="1" dirty="0">
                <a:solidFill>
                  <a:schemeClr val="accent2"/>
                </a:solidFill>
              </a:rPr>
              <a:t>Save </a:t>
            </a:r>
            <a:r>
              <a:rPr lang="en-US" sz="2200" b="1" dirty="0">
                <a:solidFill>
                  <a:schemeClr val="tx2"/>
                </a:solidFill>
              </a:rPr>
              <a:t>your search strategies</a:t>
            </a:r>
            <a:r>
              <a:rPr lang="en-US" sz="2200" b="1" dirty="0" smtClean="0">
                <a:solidFill>
                  <a:schemeClr val="tx2"/>
                </a:solidFill>
              </a:rPr>
              <a:t>.</a:t>
            </a:r>
          </a:p>
          <a:p>
            <a:pPr lvl="1"/>
            <a:r>
              <a:rPr lang="en-US" sz="2200" b="1" dirty="0">
                <a:solidFill>
                  <a:schemeClr val="tx2"/>
                </a:solidFill>
              </a:rPr>
              <a:t>Link to </a:t>
            </a:r>
            <a:r>
              <a:rPr lang="en-US" sz="2200" b="1" dirty="0">
                <a:solidFill>
                  <a:schemeClr val="accent2"/>
                </a:solidFill>
              </a:rPr>
              <a:t>full-text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200" b="1" dirty="0">
                <a:solidFill>
                  <a:schemeClr val="tx2"/>
                </a:solidFill>
              </a:rPr>
              <a:t>articles and other resources</a:t>
            </a:r>
            <a:r>
              <a:rPr lang="en-US" sz="2200" b="1" dirty="0" smtClean="0">
                <a:solidFill>
                  <a:schemeClr val="tx2"/>
                </a:solidFill>
              </a:rPr>
              <a:t>.</a:t>
            </a:r>
          </a:p>
          <a:p>
            <a:pPr lvl="1"/>
            <a:r>
              <a:rPr lang="en-US" sz="2200" b="1" dirty="0">
                <a:solidFill>
                  <a:schemeClr val="tx2"/>
                </a:solidFill>
              </a:rPr>
              <a:t>Use </a:t>
            </a:r>
            <a:r>
              <a:rPr lang="en-US" sz="2200" b="1" dirty="0">
                <a:solidFill>
                  <a:schemeClr val="accent2"/>
                </a:solidFill>
              </a:rPr>
              <a:t>special queries </a:t>
            </a:r>
            <a:r>
              <a:rPr lang="en-US" sz="2200" b="1" dirty="0">
                <a:solidFill>
                  <a:schemeClr val="tx2"/>
                </a:solidFill>
              </a:rPr>
              <a:t>and other PubMed/NCBI tools</a:t>
            </a:r>
            <a:r>
              <a:rPr lang="en-US" sz="2200" b="1" dirty="0" smtClean="0">
                <a:solidFill>
                  <a:schemeClr val="tx2"/>
                </a:solidFill>
              </a:rPr>
              <a:t>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http://www.nlm.nih.gov/bsd/disted/pubmedtutorial/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1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0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PubMed </a:t>
            </a:r>
            <a:r>
              <a:rPr lang="en-US" b="1" dirty="0" smtClean="0">
                <a:solidFill>
                  <a:schemeClr val="accent2"/>
                </a:solidFill>
              </a:rPr>
              <a:t>Tools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667000"/>
            <a:ext cx="8382000" cy="308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87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0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More </a:t>
            </a:r>
            <a:r>
              <a:rPr lang="en-US" b="1" dirty="0" smtClean="0">
                <a:solidFill>
                  <a:schemeClr val="accent2"/>
                </a:solidFill>
              </a:rPr>
              <a:t>resources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8356600" cy="312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85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0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News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0" y="2743200"/>
            <a:ext cx="8769070" cy="3219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1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0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You may also use the tab </a:t>
            </a:r>
            <a:r>
              <a:rPr lang="en-US" b="1" dirty="0" smtClean="0">
                <a:solidFill>
                  <a:schemeClr val="accent2"/>
                </a:solidFill>
              </a:rPr>
              <a:t>“Resources” </a:t>
            </a:r>
            <a:r>
              <a:rPr lang="en-US" b="1" dirty="0" smtClean="0">
                <a:solidFill>
                  <a:schemeClr val="tx2"/>
                </a:solidFill>
              </a:rPr>
              <a:t>on the top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7961313" cy="419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11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00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You may also use the tab </a:t>
            </a:r>
            <a:r>
              <a:rPr lang="en-US" b="1" dirty="0" smtClean="0">
                <a:solidFill>
                  <a:schemeClr val="accent2"/>
                </a:solidFill>
              </a:rPr>
              <a:t>“How to” </a:t>
            </a:r>
            <a:r>
              <a:rPr lang="en-US" b="1" dirty="0">
                <a:solidFill>
                  <a:schemeClr val="tx2"/>
                </a:solidFill>
              </a:rPr>
              <a:t>on the top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199"/>
            <a:ext cx="8470900" cy="366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25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PubMed Health is a service provided by </a:t>
            </a:r>
            <a:r>
              <a:rPr lang="en-US" sz="3200" b="1" dirty="0" smtClean="0">
                <a:solidFill>
                  <a:schemeClr val="tx2"/>
                </a:solidFill>
              </a:rPr>
              <a:t>the National </a:t>
            </a:r>
            <a:r>
              <a:rPr lang="en-US" sz="3200" b="1" dirty="0">
                <a:solidFill>
                  <a:schemeClr val="tx2"/>
                </a:solidFill>
              </a:rPr>
              <a:t>Center for </a:t>
            </a:r>
            <a:r>
              <a:rPr lang="en-US" sz="3200" b="1" dirty="0" smtClean="0">
                <a:solidFill>
                  <a:schemeClr val="tx2"/>
                </a:solidFill>
              </a:rPr>
              <a:t>Biotechnology Information (NCBI</a:t>
            </a:r>
            <a:r>
              <a:rPr lang="en-US" sz="3200" b="1" dirty="0">
                <a:solidFill>
                  <a:schemeClr val="tx2"/>
                </a:solidFill>
              </a:rPr>
              <a:t>) at the U.S. </a:t>
            </a:r>
            <a:r>
              <a:rPr lang="en-US" sz="3200" b="1" dirty="0">
                <a:solidFill>
                  <a:schemeClr val="accent2"/>
                </a:solidFill>
              </a:rPr>
              <a:t>National Library of </a:t>
            </a:r>
            <a:r>
              <a:rPr lang="en-US" sz="3200" b="1" dirty="0" smtClean="0">
                <a:solidFill>
                  <a:schemeClr val="accent2"/>
                </a:solidFill>
              </a:rPr>
              <a:t>Medicine (NLM</a:t>
            </a:r>
            <a:r>
              <a:rPr lang="en-US" sz="3200" b="1" dirty="0">
                <a:solidFill>
                  <a:schemeClr val="accent2"/>
                </a:solidFill>
              </a:rPr>
              <a:t>).</a:t>
            </a:r>
            <a:endParaRPr lang="en-US" b="1" dirty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The U.S. National Library of Medicine (NLM) </a:t>
            </a:r>
            <a:r>
              <a:rPr lang="en-US" b="1" dirty="0" smtClean="0">
                <a:solidFill>
                  <a:schemeClr val="tx2"/>
                </a:solidFill>
              </a:rPr>
              <a:t>is the </a:t>
            </a:r>
            <a:r>
              <a:rPr lang="en-US" b="1" dirty="0">
                <a:solidFill>
                  <a:schemeClr val="accent2"/>
                </a:solidFill>
              </a:rPr>
              <a:t>world's largest medical library</a:t>
            </a:r>
            <a:r>
              <a:rPr lang="en-US" b="1" dirty="0">
                <a:solidFill>
                  <a:schemeClr val="tx2"/>
                </a:solidFill>
              </a:rPr>
              <a:t>. It has </a:t>
            </a:r>
            <a:r>
              <a:rPr lang="en-US" b="1" dirty="0" smtClean="0">
                <a:solidFill>
                  <a:schemeClr val="accent2"/>
                </a:solidFill>
              </a:rPr>
              <a:t>millions of records of books </a:t>
            </a:r>
            <a:r>
              <a:rPr lang="en-US" b="1" dirty="0">
                <a:solidFill>
                  <a:schemeClr val="accent2"/>
                </a:solidFill>
              </a:rPr>
              <a:t>and journals </a:t>
            </a:r>
            <a:r>
              <a:rPr lang="en-US" b="1" dirty="0">
                <a:solidFill>
                  <a:schemeClr val="tx2"/>
                </a:solidFill>
              </a:rPr>
              <a:t>about all aspects </a:t>
            </a:r>
            <a:r>
              <a:rPr lang="en-US" b="1" dirty="0" smtClean="0">
                <a:solidFill>
                  <a:schemeClr val="tx2"/>
                </a:solidFill>
              </a:rPr>
              <a:t>of medicine </a:t>
            </a:r>
            <a:r>
              <a:rPr lang="en-US" b="1" dirty="0">
                <a:solidFill>
                  <a:schemeClr val="tx2"/>
                </a:solidFill>
              </a:rPr>
              <a:t>and health care on its shelves. </a:t>
            </a:r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20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0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Sign in to NCBI </a:t>
            </a:r>
            <a:r>
              <a:rPr lang="en-US" b="1" dirty="0" smtClean="0">
                <a:solidFill>
                  <a:schemeClr val="accent2"/>
                </a:solidFill>
              </a:rPr>
              <a:t>(customization)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514600"/>
            <a:ext cx="8686800" cy="337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05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82000" cy="4876800"/>
          </a:xfrm>
        </p:spPr>
        <p:txBody>
          <a:bodyPr>
            <a:normAutofit/>
          </a:bodyPr>
          <a:lstStyle/>
          <a:p>
            <a:endParaRPr lang="en-US" sz="2800" b="1" dirty="0" smtClean="0">
              <a:solidFill>
                <a:srgbClr val="FFC000"/>
              </a:solidFill>
            </a:endParaRPr>
          </a:p>
          <a:p>
            <a:r>
              <a:rPr lang="en-US" sz="2800" b="1" dirty="0" smtClean="0">
                <a:solidFill>
                  <a:schemeClr val="accent2"/>
                </a:solidFill>
              </a:rPr>
              <a:t>CREATE YOUR ACCOUNT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marL="685800" lvl="2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lvl="2"/>
            <a:endParaRPr lang="en-US" b="1" dirty="0">
              <a:solidFill>
                <a:schemeClr val="tx2"/>
              </a:solidFill>
            </a:endParaRPr>
          </a:p>
          <a:p>
            <a:pPr lvl="2"/>
            <a:endParaRPr lang="en-US" b="1" dirty="0">
              <a:solidFill>
                <a:schemeClr val="tx2"/>
              </a:solidFill>
            </a:endParaRPr>
          </a:p>
          <a:p>
            <a:pPr lvl="2"/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https://www.ncbi.nlm.nih.gov/account/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252" y="1600200"/>
            <a:ext cx="423834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276600"/>
            <a:ext cx="799870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75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500" b="1" dirty="0" err="1" smtClean="0">
                <a:solidFill>
                  <a:schemeClr val="tx2"/>
                </a:solidFill>
              </a:rPr>
              <a:t>MeSH</a:t>
            </a:r>
            <a:endParaRPr lang="en-US" sz="7000" b="1" dirty="0" smtClean="0">
              <a:solidFill>
                <a:schemeClr val="tx2"/>
              </a:solidFill>
            </a:endParaRPr>
          </a:p>
          <a:p>
            <a:pPr marL="365760" lvl="1" indent="0" algn="ctr">
              <a:buNone/>
            </a:pPr>
            <a:r>
              <a:rPr lang="en-US" sz="3200" b="1" dirty="0" smtClean="0">
                <a:solidFill>
                  <a:schemeClr val="accent2"/>
                </a:solidFill>
              </a:rPr>
              <a:t>(Controlled Vocabulary)</a:t>
            </a:r>
            <a:endParaRPr lang="en-US" sz="3200" b="1" dirty="0">
              <a:solidFill>
                <a:schemeClr val="accent2"/>
              </a:solidFill>
            </a:endParaRPr>
          </a:p>
          <a:p>
            <a:pPr marL="365760" lvl="1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2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00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MEDLINE uses a </a:t>
            </a:r>
            <a:r>
              <a:rPr lang="en-US" b="1" dirty="0">
                <a:solidFill>
                  <a:schemeClr val="accent2"/>
                </a:solidFill>
              </a:rPr>
              <a:t>controlled vocabulary</a:t>
            </a:r>
            <a:r>
              <a:rPr lang="en-US" b="1" dirty="0">
                <a:solidFill>
                  <a:schemeClr val="tx2"/>
                </a:solidFill>
              </a:rPr>
              <a:t>, meaning that there is a specific set of terms used to describe each article. </a:t>
            </a:r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Familiarity </a:t>
            </a:r>
            <a:r>
              <a:rPr lang="en-US" b="1" dirty="0">
                <a:solidFill>
                  <a:schemeClr val="tx2"/>
                </a:solidFill>
              </a:rPr>
              <a:t>with this vocabulary will make you a </a:t>
            </a:r>
            <a:r>
              <a:rPr lang="en-US" b="1" dirty="0">
                <a:solidFill>
                  <a:schemeClr val="accent2"/>
                </a:solidFill>
              </a:rPr>
              <a:t>better PubMed searcher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38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00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The Medical Subject Headings (</a:t>
            </a:r>
            <a:r>
              <a:rPr lang="en-US" b="1" dirty="0" err="1">
                <a:solidFill>
                  <a:schemeClr val="tx2"/>
                </a:solidFill>
              </a:rPr>
              <a:t>MeSH</a:t>
            </a:r>
            <a:r>
              <a:rPr lang="en-US" b="1" dirty="0" smtClean="0">
                <a:solidFill>
                  <a:schemeClr val="tx2"/>
                </a:solidFill>
              </a:rPr>
              <a:t>®)</a:t>
            </a: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Used for </a:t>
            </a:r>
            <a:r>
              <a:rPr lang="en-US" b="1" dirty="0" smtClean="0">
                <a:solidFill>
                  <a:schemeClr val="accent2"/>
                </a:solidFill>
              </a:rPr>
              <a:t>subject analysis</a:t>
            </a: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Used </a:t>
            </a:r>
            <a:r>
              <a:rPr lang="en-US" b="1" dirty="0">
                <a:solidFill>
                  <a:schemeClr val="accent2"/>
                </a:solidFill>
              </a:rPr>
              <a:t>for indexing </a:t>
            </a:r>
            <a:r>
              <a:rPr lang="en-US" b="1" dirty="0">
                <a:solidFill>
                  <a:schemeClr val="tx2"/>
                </a:solidFill>
              </a:rPr>
              <a:t>journal articles for </a:t>
            </a:r>
            <a:r>
              <a:rPr lang="en-US" b="1" dirty="0" smtClean="0">
                <a:solidFill>
                  <a:schemeClr val="tx2"/>
                </a:solidFill>
              </a:rPr>
              <a:t>MEDLINE, and also cataloging books, audiovisuals</a:t>
            </a: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lvl="1"/>
            <a:r>
              <a:rPr lang="en-US" b="1" dirty="0" err="1">
                <a:solidFill>
                  <a:schemeClr val="tx2"/>
                </a:solidFill>
              </a:rPr>
              <a:t>MeSH</a:t>
            </a:r>
            <a:r>
              <a:rPr lang="en-US" b="1" dirty="0">
                <a:solidFill>
                  <a:schemeClr val="tx2"/>
                </a:solidFill>
              </a:rPr>
              <a:t> terms are arranged in a hierarchical categorized manner called </a:t>
            </a:r>
            <a:r>
              <a:rPr lang="en-US" b="1" dirty="0" err="1">
                <a:solidFill>
                  <a:schemeClr val="accent2"/>
                </a:solidFill>
              </a:rPr>
              <a:t>MeSH</a:t>
            </a:r>
            <a:r>
              <a:rPr lang="en-US" b="1" dirty="0">
                <a:solidFill>
                  <a:schemeClr val="accent2"/>
                </a:solidFill>
              </a:rPr>
              <a:t> Tree Structures</a:t>
            </a:r>
            <a:r>
              <a:rPr lang="en-US" b="1" dirty="0">
                <a:solidFill>
                  <a:schemeClr val="tx2"/>
                </a:solidFill>
              </a:rPr>
              <a:t> and are updated annually. </a:t>
            </a: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Video: http://www.nlm.nih.gov/bsd/disted/video/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68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00600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tx2"/>
                </a:solidFill>
              </a:rPr>
              <a:t>MeSH</a:t>
            </a:r>
            <a:r>
              <a:rPr lang="en-US" sz="4000" b="1" dirty="0">
                <a:solidFill>
                  <a:schemeClr val="tx2"/>
                </a:solidFill>
              </a:rPr>
              <a:t> vocabulary is organized by </a:t>
            </a:r>
            <a:r>
              <a:rPr lang="en-US" sz="4000" b="1" dirty="0">
                <a:solidFill>
                  <a:schemeClr val="accent2"/>
                </a:solidFill>
              </a:rPr>
              <a:t>16 main branches</a:t>
            </a:r>
            <a:r>
              <a:rPr lang="en-US" sz="4000" b="1" dirty="0">
                <a:solidFill>
                  <a:schemeClr val="tx2"/>
                </a:solidFill>
              </a:rPr>
              <a:t>: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sz="7400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3886200" cy="3473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304" y="3184490"/>
            <a:ext cx="467969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29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2362200"/>
            <a:ext cx="4724400" cy="33528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When PubMed searches a </a:t>
            </a:r>
            <a:r>
              <a:rPr lang="en-US" sz="2800" b="1" dirty="0" err="1">
                <a:solidFill>
                  <a:schemeClr val="tx2"/>
                </a:solidFill>
              </a:rPr>
              <a:t>MeSH</a:t>
            </a:r>
            <a:r>
              <a:rPr lang="en-US" sz="2800" b="1" dirty="0">
                <a:solidFill>
                  <a:schemeClr val="tx2"/>
                </a:solidFill>
              </a:rPr>
              <a:t> term, it will automatically include narrower terms in the search, if applicable. This is also called </a:t>
            </a:r>
            <a:r>
              <a:rPr lang="en-US" sz="2800" b="1" dirty="0">
                <a:solidFill>
                  <a:schemeClr val="accent2"/>
                </a:solidFill>
              </a:rPr>
              <a:t>"automatic </a:t>
            </a:r>
            <a:r>
              <a:rPr lang="en-US" sz="2800" b="1" dirty="0" smtClean="0">
                <a:solidFill>
                  <a:schemeClr val="accent2"/>
                </a:solidFill>
              </a:rPr>
              <a:t>explosion”</a:t>
            </a:r>
            <a:r>
              <a:rPr lang="en-US" sz="2800" b="1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endParaRPr lang="en-US" sz="4000" b="1" dirty="0" smtClean="0">
              <a:solidFill>
                <a:schemeClr val="tx2"/>
              </a:solidFill>
            </a:endParaRPr>
          </a:p>
          <a:p>
            <a:endParaRPr lang="en-US" sz="4000" b="1" dirty="0">
              <a:solidFill>
                <a:schemeClr val="tx2"/>
              </a:solidFill>
            </a:endParaRPr>
          </a:p>
          <a:p>
            <a:endParaRPr lang="en-US" sz="4000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sz="7400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2362200"/>
            <a:ext cx="3676650" cy="311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98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4038600" cy="3962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NLM </a:t>
            </a:r>
            <a:r>
              <a:rPr lang="en-US" b="1" i="1" dirty="0">
                <a:solidFill>
                  <a:schemeClr val="accent2"/>
                </a:solidFill>
              </a:rPr>
              <a:t>indexers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examine articles and </a:t>
            </a:r>
            <a:r>
              <a:rPr lang="en-US" b="1" dirty="0">
                <a:solidFill>
                  <a:schemeClr val="accent2"/>
                </a:solidFill>
              </a:rPr>
              <a:t>assign </a:t>
            </a:r>
            <a:r>
              <a:rPr lang="en-US" b="1" dirty="0">
                <a:solidFill>
                  <a:schemeClr val="tx2"/>
                </a:solidFill>
              </a:rPr>
              <a:t>the most specific </a:t>
            </a:r>
            <a:r>
              <a:rPr lang="en-US" b="1" dirty="0" err="1">
                <a:solidFill>
                  <a:schemeClr val="accent2"/>
                </a:solidFill>
              </a:rPr>
              <a:t>MeSH</a:t>
            </a:r>
            <a:r>
              <a:rPr lang="en-US" b="1" dirty="0">
                <a:solidFill>
                  <a:schemeClr val="accent2"/>
                </a:solidFill>
              </a:rPr>
              <a:t> heading(s)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(also Subheadings) that </a:t>
            </a:r>
            <a:r>
              <a:rPr lang="en-US" b="1" dirty="0">
                <a:solidFill>
                  <a:schemeClr val="tx2"/>
                </a:solidFill>
              </a:rPr>
              <a:t>appropriately describes the concept(s) discussed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481" y="2400300"/>
            <a:ext cx="4110037" cy="311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5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00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In addition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to assigning </a:t>
            </a:r>
            <a:r>
              <a:rPr lang="en-US" b="1" dirty="0" err="1">
                <a:solidFill>
                  <a:schemeClr val="tx2"/>
                </a:solidFill>
              </a:rPr>
              <a:t>MeSH</a:t>
            </a:r>
            <a:r>
              <a:rPr lang="en-US" b="1" dirty="0">
                <a:solidFill>
                  <a:schemeClr val="tx2"/>
                </a:solidFill>
              </a:rPr>
              <a:t> terms that describe the topic of the article, the </a:t>
            </a:r>
            <a:r>
              <a:rPr lang="en-US" b="1" i="1" dirty="0">
                <a:solidFill>
                  <a:schemeClr val="accent2"/>
                </a:solidFill>
              </a:rPr>
              <a:t>indexer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provides terms that reflect</a:t>
            </a:r>
            <a:r>
              <a:rPr lang="en-US" b="1" dirty="0" smtClean="0">
                <a:solidFill>
                  <a:schemeClr val="tx2"/>
                </a:solidFill>
              </a:rPr>
              <a:t>:</a:t>
            </a: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Characteristics </a:t>
            </a:r>
            <a:r>
              <a:rPr lang="en-US" b="1" dirty="0">
                <a:solidFill>
                  <a:schemeClr val="tx2"/>
                </a:solidFill>
              </a:rPr>
              <a:t>of the </a:t>
            </a:r>
            <a:r>
              <a:rPr lang="en-US" b="1" dirty="0">
                <a:solidFill>
                  <a:schemeClr val="accent2"/>
                </a:solidFill>
              </a:rPr>
              <a:t>group </a:t>
            </a:r>
            <a:r>
              <a:rPr lang="en-US" b="1" dirty="0">
                <a:solidFill>
                  <a:schemeClr val="tx2"/>
                </a:solidFill>
              </a:rPr>
              <a:t>being studied (e.g., the age group, human or other animal, male or female</a:t>
            </a:r>
            <a:r>
              <a:rPr lang="en-US" b="1" dirty="0" smtClean="0">
                <a:solidFill>
                  <a:schemeClr val="tx2"/>
                </a:solidFill>
              </a:rPr>
              <a:t>)</a:t>
            </a: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The </a:t>
            </a:r>
            <a:r>
              <a:rPr lang="en-US" b="1" dirty="0">
                <a:solidFill>
                  <a:schemeClr val="accent2"/>
                </a:solidFill>
              </a:rPr>
              <a:t>material </a:t>
            </a:r>
            <a:r>
              <a:rPr lang="en-US" b="1" dirty="0">
                <a:solidFill>
                  <a:schemeClr val="tx2"/>
                </a:solidFill>
              </a:rPr>
              <a:t>represented (Publication Types) e.g., Clinical Trials, Editorial, Review</a:t>
            </a:r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93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00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The Medical Subject Headings (</a:t>
            </a:r>
            <a:r>
              <a:rPr lang="en-US" b="1" dirty="0" err="1">
                <a:solidFill>
                  <a:schemeClr val="tx2"/>
                </a:solidFill>
              </a:rPr>
              <a:t>MeSH</a:t>
            </a:r>
            <a:r>
              <a:rPr lang="en-US" b="1" dirty="0" smtClean="0">
                <a:solidFill>
                  <a:schemeClr val="tx2"/>
                </a:solidFill>
              </a:rPr>
              <a:t>®), </a:t>
            </a:r>
            <a:r>
              <a:rPr lang="en-US" b="1" dirty="0" smtClean="0">
                <a:solidFill>
                  <a:schemeClr val="accent2"/>
                </a:solidFill>
              </a:rPr>
              <a:t>1</a:t>
            </a:r>
            <a:r>
              <a:rPr lang="en-US" b="1" baseline="30000" dirty="0" smtClean="0">
                <a:solidFill>
                  <a:schemeClr val="accent2"/>
                </a:solidFill>
              </a:rPr>
              <a:t>st</a:t>
            </a:r>
            <a:r>
              <a:rPr lang="en-US" b="1" dirty="0" smtClean="0">
                <a:solidFill>
                  <a:schemeClr val="accent2"/>
                </a:solidFill>
              </a:rPr>
              <a:t> edition </a:t>
            </a:r>
            <a:r>
              <a:rPr lang="en-US" b="1" dirty="0" smtClean="0">
                <a:solidFill>
                  <a:schemeClr val="tx2"/>
                </a:solidFill>
              </a:rPr>
              <a:t>catalog is freely available online:</a:t>
            </a: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532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https://www.nlm.nih.gov/hmd/collections/digital/MeSH/pdfs/MeSH.pdf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19400"/>
            <a:ext cx="271305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29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7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WHAT’S MEDLINE?</a:t>
            </a:r>
          </a:p>
          <a:p>
            <a:pPr marL="365760" lvl="1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9600" b="1" dirty="0" smtClean="0">
                <a:solidFill>
                  <a:schemeClr val="tx2"/>
                </a:solidFill>
              </a:rPr>
              <a:t>SEARCHING</a:t>
            </a:r>
          </a:p>
          <a:p>
            <a:pPr marL="365760" lvl="1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0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006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i="1" dirty="0" smtClean="0">
                <a:solidFill>
                  <a:schemeClr val="accent2"/>
                </a:solidFill>
              </a:rPr>
              <a:t>Create your search strategy with: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A </a:t>
            </a:r>
            <a:r>
              <a:rPr lang="en-US" b="1" i="1" dirty="0">
                <a:solidFill>
                  <a:schemeClr val="tx2"/>
                </a:solidFill>
              </a:rPr>
              <a:t>predefined search </a:t>
            </a:r>
            <a:r>
              <a:rPr lang="en-US" b="1" i="1" dirty="0" smtClean="0">
                <a:solidFill>
                  <a:schemeClr val="tx2"/>
                </a:solidFill>
              </a:rPr>
              <a:t>strategy</a:t>
            </a:r>
            <a:r>
              <a:rPr lang="en-US" b="1" i="1" baseline="30000" dirty="0" smtClean="0">
                <a:solidFill>
                  <a:schemeClr val="tx2"/>
                </a:solidFill>
              </a:rPr>
              <a:t>1</a:t>
            </a:r>
            <a:endParaRPr lang="en-US" b="1" baseline="30000" dirty="0">
              <a:solidFill>
                <a:schemeClr val="tx2"/>
              </a:solidFill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Key concepts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Alternative terms (if needed)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Refine your </a:t>
            </a:r>
            <a:r>
              <a:rPr lang="en-US" b="1" dirty="0" smtClean="0">
                <a:solidFill>
                  <a:schemeClr val="tx2"/>
                </a:solidFill>
              </a:rPr>
              <a:t>search, as appropriate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Practice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04800" y="6324600"/>
            <a:ext cx="8458200" cy="304800"/>
          </a:xfrm>
        </p:spPr>
        <p:txBody>
          <a:bodyPr/>
          <a:lstStyle/>
          <a:p>
            <a:pPr algn="ctr"/>
            <a:r>
              <a:rPr lang="en-US" sz="1050" b="1" baseline="30000" dirty="0" smtClean="0"/>
              <a:t>1</a:t>
            </a:r>
            <a:r>
              <a:rPr lang="en-US" sz="1050" b="1" dirty="0" smtClean="0"/>
              <a:t> </a:t>
            </a:r>
            <a:r>
              <a:rPr lang="en-US" sz="1050" b="1" dirty="0" err="1" smtClean="0"/>
              <a:t>Kastner</a:t>
            </a:r>
            <a:r>
              <a:rPr lang="en-US" sz="1050" b="1" dirty="0"/>
              <a:t>, M., </a:t>
            </a:r>
            <a:r>
              <a:rPr lang="en-US" sz="1050" b="1" dirty="0" err="1"/>
              <a:t>Tricco</a:t>
            </a:r>
            <a:r>
              <a:rPr lang="en-US" sz="1050" b="1" dirty="0"/>
              <a:t>, A. C., </a:t>
            </a:r>
            <a:r>
              <a:rPr lang="en-US" sz="1050" b="1" dirty="0" err="1"/>
              <a:t>Soobiah</a:t>
            </a:r>
            <a:r>
              <a:rPr lang="en-US" sz="1050" b="1" dirty="0"/>
              <a:t>, C., Lillie, E., Perrier, L., Horsley, T., … Straus, S. E. (2012). What is the most appropriate knowledge synthesis method to conduct a review? Protocol for a scoping review. BMC Medical Research Methodology, 12, 114. doi:10.1186/1471-2288-12-114</a:t>
            </a:r>
            <a:endParaRPr lang="en-US" sz="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5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302752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SPENDING TIME ELABORATING A </a:t>
            </a:r>
            <a:r>
              <a:rPr lang="en-US" b="1" i="1" dirty="0" smtClean="0">
                <a:solidFill>
                  <a:srgbClr val="FF0000"/>
                </a:solidFill>
              </a:rPr>
              <a:t>SEARCH STRATEGY</a:t>
            </a:r>
            <a:r>
              <a:rPr lang="en-US" b="1" dirty="0" smtClean="0">
                <a:solidFill>
                  <a:srgbClr val="FF0000"/>
                </a:solidFill>
              </a:rPr>
              <a:t> IS A GOOD INVESTMENT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5" y="3276600"/>
            <a:ext cx="23526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83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“PARTIAL MATCH” SEARCH</a:t>
            </a:r>
          </a:p>
          <a:p>
            <a:pPr marL="365760" lvl="1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95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9400"/>
            <a:ext cx="682898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04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006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tx2"/>
                </a:solidFill>
              </a:rPr>
              <a:t>Automatic Term Mapping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The </a:t>
            </a:r>
            <a:r>
              <a:rPr lang="en-US" b="1" dirty="0">
                <a:solidFill>
                  <a:schemeClr val="tx2"/>
                </a:solidFill>
              </a:rPr>
              <a:t>phrases and individual terms are also searched in </a:t>
            </a:r>
            <a:r>
              <a:rPr lang="en-US" b="1" dirty="0">
                <a:solidFill>
                  <a:schemeClr val="accent2"/>
                </a:solidFill>
              </a:rPr>
              <a:t>All Fields</a:t>
            </a:r>
            <a:endParaRPr lang="en-US" b="1" dirty="0" smtClean="0">
              <a:solidFill>
                <a:schemeClr val="accent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8699500" cy="214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08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006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You can see how your search was translated by PubMed in the </a:t>
            </a:r>
            <a:r>
              <a:rPr lang="en-US" b="1" dirty="0" smtClean="0">
                <a:solidFill>
                  <a:schemeClr val="accent2"/>
                </a:solidFill>
              </a:rPr>
              <a:t>Search details </a:t>
            </a:r>
            <a:r>
              <a:rPr lang="en-US" b="1" dirty="0" smtClean="0">
                <a:solidFill>
                  <a:schemeClr val="tx2"/>
                </a:solidFill>
              </a:rPr>
              <a:t>box.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However, the Search Details box does </a:t>
            </a:r>
            <a:r>
              <a:rPr lang="en-US" b="1" dirty="0">
                <a:solidFill>
                  <a:schemeClr val="accent2"/>
                </a:solidFill>
              </a:rPr>
              <a:t>NOT show </a:t>
            </a:r>
            <a:r>
              <a:rPr lang="en-US" b="1" dirty="0" err="1">
                <a:solidFill>
                  <a:schemeClr val="tx2"/>
                </a:solidFill>
              </a:rPr>
              <a:t>MeSH</a:t>
            </a:r>
            <a:r>
              <a:rPr lang="en-US" b="1" dirty="0">
                <a:solidFill>
                  <a:schemeClr val="tx2"/>
                </a:solidFill>
              </a:rPr>
              <a:t> terms included by </a:t>
            </a:r>
            <a:r>
              <a:rPr lang="en-US" b="1" dirty="0">
                <a:solidFill>
                  <a:schemeClr val="accent2"/>
                </a:solidFill>
              </a:rPr>
              <a:t>automatic explosion</a:t>
            </a:r>
            <a:r>
              <a:rPr lang="en-US" b="1" dirty="0">
                <a:solidFill>
                  <a:schemeClr val="tx2"/>
                </a:solidFill>
              </a:rPr>
              <a:t>.</a:t>
            </a:r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2667000"/>
            <a:ext cx="4622800" cy="245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83097"/>
            <a:ext cx="3935412" cy="216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8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524000"/>
            <a:ext cx="6096000" cy="323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105400"/>
            <a:ext cx="91614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41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006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err="1" smtClean="0">
                <a:solidFill>
                  <a:schemeClr val="tx2"/>
                </a:solidFill>
              </a:rPr>
              <a:t>Stopwords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(ignored </a:t>
            </a:r>
            <a:r>
              <a:rPr lang="en-US" b="1" dirty="0" smtClean="0">
                <a:solidFill>
                  <a:schemeClr val="tx2"/>
                </a:solidFill>
              </a:rPr>
              <a:t>words)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106" y="1600200"/>
            <a:ext cx="5515294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85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FILTERS, LIMITS, OPTIONS</a:t>
            </a:r>
            <a:endParaRPr lang="en-US" sz="7000" b="1" dirty="0" smtClean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2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MEDLINE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006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NLM has been indexing the biomedical literature since </a:t>
            </a:r>
            <a:r>
              <a:rPr lang="en-US" sz="2400" b="1" dirty="0" smtClean="0">
                <a:solidFill>
                  <a:schemeClr val="accent2"/>
                </a:solidFill>
              </a:rPr>
              <a:t>1879</a:t>
            </a:r>
            <a:r>
              <a:rPr lang="en-US" sz="2400" b="1" dirty="0" smtClean="0">
                <a:solidFill>
                  <a:schemeClr val="tx2"/>
                </a:solidFill>
              </a:rPr>
              <a:t>.</a:t>
            </a:r>
          </a:p>
          <a:p>
            <a:endParaRPr lang="en-US" sz="2400" b="1" dirty="0" smtClean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What was once a printed index to articles, the </a:t>
            </a:r>
            <a:r>
              <a:rPr lang="en-US" sz="2400" b="1" i="1" dirty="0">
                <a:solidFill>
                  <a:schemeClr val="accent2"/>
                </a:solidFill>
              </a:rPr>
              <a:t>Index </a:t>
            </a:r>
            <a:r>
              <a:rPr lang="en-US" sz="2400" b="1" i="1" dirty="0" err="1">
                <a:solidFill>
                  <a:schemeClr val="accent2"/>
                </a:solidFill>
              </a:rPr>
              <a:t>Medicus</a:t>
            </a:r>
            <a:r>
              <a:rPr lang="en-US" sz="2400" b="1" dirty="0">
                <a:solidFill>
                  <a:schemeClr val="tx2"/>
                </a:solidFill>
              </a:rPr>
              <a:t>, became a database now known as </a:t>
            </a:r>
            <a:r>
              <a:rPr lang="en-US" sz="2400" b="1" dirty="0">
                <a:solidFill>
                  <a:schemeClr val="accent2"/>
                </a:solidFill>
              </a:rPr>
              <a:t>MEDLINE</a:t>
            </a:r>
            <a:r>
              <a:rPr lang="en-US" sz="2400" b="1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</a:t>
            </a:r>
            <a:r>
              <a:rPr lang="en-US" sz="1100" b="1" dirty="0" smtClean="0"/>
              <a:t>www.nlm.nih.gov/services/usemedline.html </a:t>
            </a:r>
          </a:p>
          <a:p>
            <a:pPr algn="ctr"/>
            <a:r>
              <a:rPr lang="en-US" sz="1100" b="1" dirty="0" smtClean="0"/>
              <a:t>http</a:t>
            </a:r>
            <a:r>
              <a:rPr lang="en-US" sz="1100" b="1" dirty="0"/>
              <a:t>://www.nlm.nih.gov/services/indexmedicus.html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1400"/>
            <a:ext cx="48006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4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3371850" cy="48006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Only </a:t>
            </a:r>
            <a:r>
              <a:rPr lang="en-US" sz="2400" b="1" dirty="0">
                <a:solidFill>
                  <a:schemeClr val="accent2"/>
                </a:solidFill>
              </a:rPr>
              <a:t>filters </a:t>
            </a:r>
            <a:r>
              <a:rPr lang="en-US" sz="2400" b="1" i="1" u="sng" dirty="0" smtClean="0">
                <a:solidFill>
                  <a:schemeClr val="tx2"/>
                </a:solidFill>
              </a:rPr>
              <a:t>valid </a:t>
            </a:r>
            <a:r>
              <a:rPr lang="en-US" sz="2400" b="1" i="1" u="sng" dirty="0">
                <a:solidFill>
                  <a:schemeClr val="tx2"/>
                </a:solidFill>
              </a:rPr>
              <a:t>for your search results</a:t>
            </a:r>
            <a:r>
              <a:rPr lang="en-US" sz="2400" b="1" u="sng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will appear</a:t>
            </a:r>
            <a:r>
              <a:rPr lang="en-US" sz="2400" b="1" dirty="0" smtClean="0">
                <a:solidFill>
                  <a:schemeClr val="tx2"/>
                </a:solidFill>
              </a:rPr>
              <a:t>.</a:t>
            </a:r>
          </a:p>
          <a:p>
            <a:endParaRPr lang="en-US" sz="2400" b="1" dirty="0">
              <a:solidFill>
                <a:schemeClr val="tx2"/>
              </a:solidFill>
            </a:endParaRPr>
          </a:p>
          <a:p>
            <a:endParaRPr lang="en-US" sz="2400" b="1" dirty="0" smtClean="0">
              <a:solidFill>
                <a:schemeClr val="tx2"/>
              </a:solidFill>
            </a:endParaRPr>
          </a:p>
          <a:p>
            <a:r>
              <a:rPr lang="en-US" sz="2400" b="1" dirty="0" smtClean="0">
                <a:solidFill>
                  <a:schemeClr val="tx2"/>
                </a:solidFill>
              </a:rPr>
              <a:t>Some </a:t>
            </a:r>
            <a:r>
              <a:rPr lang="en-US" sz="2400" b="1" dirty="0">
                <a:solidFill>
                  <a:schemeClr val="tx2"/>
                </a:solidFill>
              </a:rPr>
              <a:t>Filters, including many publication types, age groups, species and sex, restrict your search to </a:t>
            </a:r>
            <a:r>
              <a:rPr lang="en-US" sz="2400" b="1" dirty="0">
                <a:solidFill>
                  <a:srgbClr val="FF0000"/>
                </a:solidFill>
              </a:rPr>
              <a:t>indexed records</a:t>
            </a:r>
            <a:r>
              <a:rPr lang="en-US" sz="2400" b="1" dirty="0">
                <a:solidFill>
                  <a:schemeClr val="tx2"/>
                </a:solidFill>
              </a:rPr>
              <a:t>. </a:t>
            </a:r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05000"/>
            <a:ext cx="5029200" cy="404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18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82000" cy="480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DATE: PubMed will </a:t>
            </a:r>
            <a:r>
              <a:rPr lang="en-US" b="1" dirty="0">
                <a:solidFill>
                  <a:schemeClr val="tx2"/>
                </a:solidFill>
              </a:rPr>
              <a:t>search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both electronic and print </a:t>
            </a:r>
            <a:r>
              <a:rPr lang="en-US" b="1" dirty="0">
                <a:solidFill>
                  <a:schemeClr val="tx2"/>
                </a:solidFill>
              </a:rPr>
              <a:t>publication dates when range searching. </a:t>
            </a:r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If </a:t>
            </a:r>
            <a:r>
              <a:rPr lang="en-US" b="1" dirty="0">
                <a:solidFill>
                  <a:schemeClr val="tx2"/>
                </a:solidFill>
              </a:rPr>
              <a:t>using a single date, PubMed will search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only the earliest </a:t>
            </a:r>
            <a:r>
              <a:rPr lang="en-US" b="1" dirty="0">
                <a:solidFill>
                  <a:schemeClr val="tx2"/>
                </a:solidFill>
              </a:rPr>
              <a:t>publication </a:t>
            </a:r>
            <a:r>
              <a:rPr lang="en-US" b="1" dirty="0" smtClean="0">
                <a:solidFill>
                  <a:schemeClr val="tx2"/>
                </a:solidFill>
              </a:rPr>
              <a:t>date </a:t>
            </a:r>
            <a:r>
              <a:rPr lang="en-US" b="1" dirty="0">
                <a:solidFill>
                  <a:schemeClr val="tx2"/>
                </a:solidFill>
              </a:rPr>
              <a:t>(since 1946</a:t>
            </a:r>
            <a:r>
              <a:rPr lang="en-US" b="1" dirty="0" smtClean="0">
                <a:solidFill>
                  <a:schemeClr val="tx2"/>
                </a:solidFill>
              </a:rPr>
              <a:t>).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2971800"/>
            <a:ext cx="7893437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34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5715000" cy="480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JOURNALS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Approximately </a:t>
            </a:r>
            <a:r>
              <a:rPr lang="en-US" b="1" dirty="0">
                <a:solidFill>
                  <a:schemeClr val="accent2"/>
                </a:solidFill>
              </a:rPr>
              <a:t>forty languages </a:t>
            </a:r>
            <a:r>
              <a:rPr lang="en-US" b="1" dirty="0">
                <a:solidFill>
                  <a:schemeClr val="tx2"/>
                </a:solidFill>
              </a:rPr>
              <a:t>are indexed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Core Clinical </a:t>
            </a:r>
            <a:r>
              <a:rPr lang="en-US" b="1" dirty="0" smtClean="0">
                <a:solidFill>
                  <a:schemeClr val="accent2"/>
                </a:solidFill>
              </a:rPr>
              <a:t>Journals: </a:t>
            </a:r>
            <a:r>
              <a:rPr lang="en-US" b="1" dirty="0">
                <a:solidFill>
                  <a:schemeClr val="tx2"/>
                </a:solidFill>
              </a:rPr>
              <a:t>120 English language clinical journals formerly published as the Abridged Index </a:t>
            </a:r>
            <a:r>
              <a:rPr lang="en-US" b="1" dirty="0" err="1">
                <a:solidFill>
                  <a:schemeClr val="tx2"/>
                </a:solidFill>
              </a:rPr>
              <a:t>Medicus</a:t>
            </a:r>
            <a:r>
              <a:rPr lang="en-US" b="1" dirty="0">
                <a:solidFill>
                  <a:schemeClr val="tx2"/>
                </a:solidFill>
              </a:rPr>
              <a:t> (AIM). </a:t>
            </a:r>
            <a:endParaRPr lang="en-US" b="1" dirty="0" smtClean="0">
              <a:solidFill>
                <a:schemeClr val="tx2"/>
              </a:solidFill>
            </a:endParaRP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MEDLINE: </a:t>
            </a:r>
            <a:r>
              <a:rPr lang="en-US" b="1" dirty="0" smtClean="0">
                <a:solidFill>
                  <a:schemeClr val="tx2"/>
                </a:solidFill>
              </a:rPr>
              <a:t>Limits </a:t>
            </a:r>
            <a:r>
              <a:rPr lang="en-US" b="1" dirty="0">
                <a:solidFill>
                  <a:schemeClr val="tx2"/>
                </a:solidFill>
              </a:rPr>
              <a:t>to records that are fully indexed. This subset can also be used in a search as </a:t>
            </a:r>
            <a:r>
              <a:rPr lang="en-US" b="1" i="1" dirty="0" err="1">
                <a:solidFill>
                  <a:srgbClr val="FF0000"/>
                </a:solidFill>
              </a:rPr>
              <a:t>medline</a:t>
            </a:r>
            <a:r>
              <a:rPr lang="en-US" b="1" i="1" dirty="0">
                <a:solidFill>
                  <a:srgbClr val="FF0000"/>
                </a:solidFill>
              </a:rPr>
              <a:t> [</a:t>
            </a:r>
            <a:r>
              <a:rPr lang="en-US" b="1" i="1" dirty="0" err="1">
                <a:solidFill>
                  <a:srgbClr val="FF0000"/>
                </a:solidFill>
              </a:rPr>
              <a:t>sb</a:t>
            </a:r>
            <a:r>
              <a:rPr lang="en-US" b="1" i="1" dirty="0">
                <a:solidFill>
                  <a:srgbClr val="FF0000"/>
                </a:solidFill>
              </a:rPr>
              <a:t>]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543" y="2590800"/>
            <a:ext cx="2667657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13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458200" cy="48768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AGE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1600200"/>
            <a:ext cx="5867400" cy="493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82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2819400" cy="48768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Search Fields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894" y="1749424"/>
            <a:ext cx="6125106" cy="441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6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82000" cy="48768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REMEMBER! 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Unless </a:t>
            </a:r>
            <a:r>
              <a:rPr lang="en-US" b="1" dirty="0">
                <a:solidFill>
                  <a:schemeClr val="tx2"/>
                </a:solidFill>
              </a:rPr>
              <a:t>you remove </a:t>
            </a:r>
            <a:r>
              <a:rPr lang="en-US" b="1" dirty="0" smtClean="0">
                <a:solidFill>
                  <a:schemeClr val="tx2"/>
                </a:solidFill>
              </a:rPr>
              <a:t>these </a:t>
            </a:r>
            <a:r>
              <a:rPr lang="en-US" b="1" dirty="0" smtClean="0">
                <a:solidFill>
                  <a:schemeClr val="accent2"/>
                </a:solidFill>
              </a:rPr>
              <a:t>filters, </a:t>
            </a:r>
            <a:r>
              <a:rPr lang="en-US" b="1" dirty="0">
                <a:solidFill>
                  <a:schemeClr val="tx2"/>
                </a:solidFill>
              </a:rPr>
              <a:t>or your session times out, any search in PubMed </a:t>
            </a:r>
            <a:r>
              <a:rPr lang="en-US" b="1" u="sng" dirty="0">
                <a:solidFill>
                  <a:schemeClr val="tx2"/>
                </a:solidFill>
              </a:rPr>
              <a:t>will be limited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by applied filters.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48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BOOLEAN</a:t>
            </a: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SEARCH</a:t>
            </a:r>
          </a:p>
          <a:p>
            <a:pPr marL="365760" lvl="1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5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820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The </a:t>
            </a:r>
            <a:r>
              <a:rPr lang="en-US" b="1" dirty="0">
                <a:solidFill>
                  <a:schemeClr val="tx2"/>
                </a:solidFill>
              </a:rPr>
              <a:t>Boolean operators </a:t>
            </a:r>
            <a:r>
              <a:rPr lang="en-US" b="1" dirty="0">
                <a:solidFill>
                  <a:schemeClr val="accent2"/>
                </a:solidFill>
              </a:rPr>
              <a:t>AND, OR, NOT </a:t>
            </a:r>
            <a:r>
              <a:rPr lang="en-US" b="1" dirty="0">
                <a:solidFill>
                  <a:schemeClr val="tx2"/>
                </a:solidFill>
              </a:rPr>
              <a:t>can be used to combine search terms in PubMed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In PubMed, Boolean operators must be entered in </a:t>
            </a:r>
            <a:r>
              <a:rPr lang="en-US" b="1" dirty="0" smtClean="0">
                <a:solidFill>
                  <a:schemeClr val="accent2"/>
                </a:solidFill>
              </a:rPr>
              <a:t>UPPERCASE </a:t>
            </a:r>
            <a:r>
              <a:rPr lang="en-US" b="1" dirty="0" smtClean="0">
                <a:solidFill>
                  <a:schemeClr val="tx2"/>
                </a:solidFill>
              </a:rPr>
              <a:t>letters.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When using multiple Boolean operators in PubMed, they are processed </a:t>
            </a:r>
            <a:r>
              <a:rPr lang="en-US" b="1" dirty="0">
                <a:solidFill>
                  <a:schemeClr val="accent2"/>
                </a:solidFill>
              </a:rPr>
              <a:t>left to right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You can also </a:t>
            </a:r>
            <a:r>
              <a:rPr lang="en-US" b="1" dirty="0" smtClean="0">
                <a:solidFill>
                  <a:schemeClr val="accent2"/>
                </a:solidFill>
              </a:rPr>
              <a:t>combine </a:t>
            </a:r>
            <a:r>
              <a:rPr lang="en-US" b="1" dirty="0" smtClean="0">
                <a:solidFill>
                  <a:schemeClr val="tx2"/>
                </a:solidFill>
              </a:rPr>
              <a:t>previous searches (using </a:t>
            </a:r>
            <a:r>
              <a:rPr lang="en-US" b="1" i="1" dirty="0" smtClean="0">
                <a:solidFill>
                  <a:schemeClr val="tx2"/>
                </a:solidFill>
              </a:rPr>
              <a:t>Advanced Search</a:t>
            </a:r>
            <a:r>
              <a:rPr lang="en-US" b="1" dirty="0" smtClean="0">
                <a:solidFill>
                  <a:schemeClr val="tx2"/>
                </a:solidFill>
              </a:rPr>
              <a:t>).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26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82000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EXACT MATCH: </a:t>
            </a:r>
            <a:r>
              <a:rPr lang="en-US" b="1" dirty="0" smtClean="0">
                <a:solidFill>
                  <a:schemeClr val="tx2"/>
                </a:solidFill>
              </a:rPr>
              <a:t>PubMed </a:t>
            </a:r>
            <a:r>
              <a:rPr lang="en-US" b="1" dirty="0">
                <a:solidFill>
                  <a:schemeClr val="accent2"/>
                </a:solidFill>
              </a:rPr>
              <a:t>automatically </a:t>
            </a:r>
            <a:r>
              <a:rPr lang="en-US" b="1" dirty="0">
                <a:solidFill>
                  <a:schemeClr val="tx2"/>
                </a:solidFill>
              </a:rPr>
              <a:t>searches for phrases during </a:t>
            </a:r>
            <a:r>
              <a:rPr lang="en-US" b="1" i="1" dirty="0">
                <a:solidFill>
                  <a:schemeClr val="tx2"/>
                </a:solidFill>
              </a:rPr>
              <a:t>Automatic Term Mapping</a:t>
            </a:r>
            <a:r>
              <a:rPr lang="en-US" b="1" dirty="0">
                <a:solidFill>
                  <a:schemeClr val="tx2"/>
                </a:solidFill>
              </a:rPr>
              <a:t>. </a:t>
            </a:r>
            <a:endParaRPr lang="en-US" b="1" dirty="0" smtClean="0">
              <a:solidFill>
                <a:schemeClr val="tx2"/>
              </a:solidFill>
            </a:endParaRP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Enclosing </a:t>
            </a:r>
            <a:r>
              <a:rPr lang="en-US" b="1" dirty="0">
                <a:solidFill>
                  <a:schemeClr val="tx2"/>
                </a:solidFill>
              </a:rPr>
              <a:t>the phrase in </a:t>
            </a:r>
            <a:r>
              <a:rPr lang="en-US" b="1" dirty="0">
                <a:solidFill>
                  <a:schemeClr val="accent2"/>
                </a:solidFill>
              </a:rPr>
              <a:t>double quotes </a:t>
            </a:r>
            <a:r>
              <a:rPr lang="en-US" b="1" dirty="0">
                <a:solidFill>
                  <a:schemeClr val="tx2"/>
                </a:solidFill>
              </a:rPr>
              <a:t>without search tag indicates the search should be conducted in </a:t>
            </a:r>
            <a:r>
              <a:rPr lang="en-US" b="1" dirty="0">
                <a:solidFill>
                  <a:schemeClr val="accent2"/>
                </a:solidFill>
              </a:rPr>
              <a:t>All Fields.</a:t>
            </a:r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401540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4599354"/>
            <a:ext cx="3581400" cy="73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13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82000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EXACT MATCH: </a:t>
            </a:r>
            <a:r>
              <a:rPr lang="en-US" b="1" dirty="0" smtClean="0">
                <a:solidFill>
                  <a:schemeClr val="tx2"/>
                </a:solidFill>
              </a:rPr>
              <a:t>You may also try: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Entering </a:t>
            </a:r>
            <a:r>
              <a:rPr lang="en-US" b="1" dirty="0">
                <a:solidFill>
                  <a:schemeClr val="tx2"/>
                </a:solidFill>
              </a:rPr>
              <a:t>the phrase with a search </a:t>
            </a:r>
            <a:r>
              <a:rPr lang="en-US" b="1" dirty="0" smtClean="0">
                <a:solidFill>
                  <a:schemeClr val="tx2"/>
                </a:solidFill>
              </a:rPr>
              <a:t>tag:</a:t>
            </a:r>
          </a:p>
          <a:p>
            <a:pPr lvl="2"/>
            <a:r>
              <a:rPr lang="en-US" b="1" dirty="0" smtClean="0">
                <a:solidFill>
                  <a:schemeClr val="accent2"/>
                </a:solidFill>
              </a:rPr>
              <a:t>Perceived </a:t>
            </a:r>
            <a:r>
              <a:rPr lang="en-US" b="1" dirty="0">
                <a:solidFill>
                  <a:schemeClr val="accent2"/>
                </a:solidFill>
              </a:rPr>
              <a:t>weight [</a:t>
            </a:r>
            <a:r>
              <a:rPr lang="en-US" b="1" dirty="0" err="1">
                <a:solidFill>
                  <a:schemeClr val="accent2"/>
                </a:solidFill>
              </a:rPr>
              <a:t>tw</a:t>
            </a:r>
            <a:r>
              <a:rPr lang="en-US" b="1" dirty="0">
                <a:solidFill>
                  <a:schemeClr val="accent2"/>
                </a:solidFill>
              </a:rPr>
              <a:t>]</a:t>
            </a: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Truncating</a:t>
            </a:r>
            <a:endParaRPr lang="en-US" b="1" dirty="0">
              <a:solidFill>
                <a:schemeClr val="tx2"/>
              </a:solidFill>
            </a:endParaRPr>
          </a:p>
          <a:p>
            <a:pPr lvl="2"/>
            <a:r>
              <a:rPr lang="en-US" b="1" dirty="0">
                <a:solidFill>
                  <a:schemeClr val="accent2"/>
                </a:solidFill>
              </a:rPr>
              <a:t>Perceived weight*</a:t>
            </a: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71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MEDLINE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0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So, MEDLINE </a:t>
            </a:r>
            <a:r>
              <a:rPr lang="en-US" b="1" dirty="0">
                <a:solidFill>
                  <a:schemeClr val="tx2"/>
                </a:solidFill>
              </a:rPr>
              <a:t>is the </a:t>
            </a:r>
            <a:r>
              <a:rPr lang="en-US" b="1" dirty="0" smtClean="0">
                <a:solidFill>
                  <a:schemeClr val="tx2"/>
                </a:solidFill>
              </a:rPr>
              <a:t>U.S. </a:t>
            </a:r>
            <a:r>
              <a:rPr lang="en-US" b="1" dirty="0" smtClean="0">
                <a:solidFill>
                  <a:schemeClr val="tx2"/>
                </a:solidFill>
              </a:rPr>
              <a:t>NLM </a:t>
            </a:r>
            <a:r>
              <a:rPr lang="en-US" b="1" dirty="0">
                <a:solidFill>
                  <a:schemeClr val="tx2"/>
                </a:solidFill>
              </a:rPr>
              <a:t>premier bibliographic </a:t>
            </a:r>
            <a:r>
              <a:rPr lang="en-US" b="1" dirty="0" smtClean="0">
                <a:solidFill>
                  <a:schemeClr val="tx2"/>
                </a:solidFill>
              </a:rPr>
              <a:t>database and primary content of PubMed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Contains </a:t>
            </a:r>
            <a:r>
              <a:rPr lang="en-US" b="1" dirty="0">
                <a:solidFill>
                  <a:schemeClr val="accent2"/>
                </a:solidFill>
              </a:rPr>
              <a:t>over 20 million references </a:t>
            </a:r>
            <a:r>
              <a:rPr lang="en-US" b="1" dirty="0">
                <a:solidFill>
                  <a:schemeClr val="tx2"/>
                </a:solidFill>
              </a:rPr>
              <a:t>to journal articles in life sciences dating back to </a:t>
            </a:r>
            <a:r>
              <a:rPr lang="en-US" b="1" dirty="0" smtClean="0">
                <a:solidFill>
                  <a:schemeClr val="tx2"/>
                </a:solidFill>
              </a:rPr>
              <a:t>1946. 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Primary concentration is on </a:t>
            </a:r>
            <a:r>
              <a:rPr lang="en-US" b="1" dirty="0">
                <a:solidFill>
                  <a:schemeClr val="accent2"/>
                </a:solidFill>
              </a:rPr>
              <a:t>biomedicine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http://www.nlm.nih.gov/pubs/factsheets/medline.html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00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82000" cy="4876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Truncation (*) </a:t>
            </a:r>
            <a:r>
              <a:rPr lang="en-US" b="1" u="sng" dirty="0">
                <a:solidFill>
                  <a:schemeClr val="tx2"/>
                </a:solidFill>
              </a:rPr>
              <a:t>turns off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i="1" dirty="0">
                <a:solidFill>
                  <a:schemeClr val="accent2"/>
                </a:solidFill>
              </a:rPr>
              <a:t>automatic term mapping </a:t>
            </a:r>
            <a:r>
              <a:rPr lang="en-US" b="1" dirty="0">
                <a:solidFill>
                  <a:schemeClr val="tx2"/>
                </a:solidFill>
              </a:rPr>
              <a:t>and the </a:t>
            </a:r>
            <a:r>
              <a:rPr lang="en-US" b="1" i="1" dirty="0">
                <a:solidFill>
                  <a:schemeClr val="accent2"/>
                </a:solidFill>
              </a:rPr>
              <a:t>automatic explosion </a:t>
            </a:r>
            <a:r>
              <a:rPr lang="en-US" b="1" dirty="0">
                <a:solidFill>
                  <a:schemeClr val="tx2"/>
                </a:solidFill>
              </a:rPr>
              <a:t>of </a:t>
            </a:r>
            <a:r>
              <a:rPr lang="en-US" b="1" dirty="0" err="1">
                <a:solidFill>
                  <a:schemeClr val="tx2"/>
                </a:solidFill>
              </a:rPr>
              <a:t>MeSH</a:t>
            </a:r>
            <a:r>
              <a:rPr lang="en-US" b="1" dirty="0">
                <a:solidFill>
                  <a:schemeClr val="tx2"/>
                </a:solidFill>
              </a:rPr>
              <a:t> terms. </a:t>
            </a:r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i="1" dirty="0" smtClean="0">
                <a:solidFill>
                  <a:schemeClr val="tx2"/>
                </a:solidFill>
              </a:rPr>
              <a:t>Try </a:t>
            </a:r>
            <a:r>
              <a:rPr lang="en-US" b="1" i="1" dirty="0">
                <a:solidFill>
                  <a:schemeClr val="tx2"/>
                </a:solidFill>
              </a:rPr>
              <a:t>your search with and without quotes, </a:t>
            </a:r>
            <a:r>
              <a:rPr lang="en-US" b="1" i="1" dirty="0" smtClean="0">
                <a:solidFill>
                  <a:schemeClr val="tx2"/>
                </a:solidFill>
              </a:rPr>
              <a:t>hyphenation </a:t>
            </a:r>
            <a:r>
              <a:rPr lang="en-US" b="1" i="1" dirty="0">
                <a:solidFill>
                  <a:schemeClr val="tx2"/>
                </a:solidFill>
              </a:rPr>
              <a:t>and truncation and compare your results</a:t>
            </a:r>
            <a:r>
              <a:rPr lang="en-US" b="1" i="1" dirty="0" smtClean="0">
                <a:solidFill>
                  <a:schemeClr val="tx2"/>
                </a:solidFill>
              </a:rPr>
              <a:t>.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60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41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82000" cy="48768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61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569201" cy="37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41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62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000" b="1" dirty="0" err="1" smtClean="0">
                <a:solidFill>
                  <a:schemeClr val="tx2"/>
                </a:solidFill>
              </a:rPr>
              <a:t>MeSH</a:t>
            </a:r>
            <a:endParaRPr lang="en-US" sz="70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DATABASE</a:t>
            </a:r>
          </a:p>
          <a:p>
            <a:pPr marL="365760" lvl="1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547100" cy="4876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The </a:t>
            </a:r>
            <a:r>
              <a:rPr lang="en-US" b="1" dirty="0" err="1">
                <a:solidFill>
                  <a:schemeClr val="tx2"/>
                </a:solidFill>
              </a:rPr>
              <a:t>MeSH</a:t>
            </a:r>
            <a:r>
              <a:rPr lang="en-US" b="1" dirty="0">
                <a:solidFill>
                  <a:schemeClr val="tx2"/>
                </a:solidFill>
              </a:rPr>
              <a:t> Database allows you </a:t>
            </a:r>
            <a:r>
              <a:rPr lang="en-US" b="1" dirty="0" smtClean="0">
                <a:solidFill>
                  <a:schemeClr val="tx2"/>
                </a:solidFill>
              </a:rPr>
              <a:t>to:</a:t>
            </a:r>
          </a:p>
          <a:p>
            <a:pPr lvl="1"/>
            <a:r>
              <a:rPr lang="en-US" sz="2400" b="1" dirty="0" smtClean="0">
                <a:solidFill>
                  <a:schemeClr val="accent2"/>
                </a:solidFill>
              </a:rPr>
              <a:t>Locate </a:t>
            </a:r>
            <a:r>
              <a:rPr lang="en-US" sz="2400" b="1" dirty="0">
                <a:solidFill>
                  <a:schemeClr val="tx2"/>
                </a:solidFill>
              </a:rPr>
              <a:t>and select </a:t>
            </a:r>
            <a:r>
              <a:rPr lang="en-US" sz="2400" b="1" dirty="0" err="1">
                <a:solidFill>
                  <a:schemeClr val="tx2"/>
                </a:solidFill>
              </a:rPr>
              <a:t>MeSH</a:t>
            </a:r>
            <a:r>
              <a:rPr lang="en-US" sz="2400" b="1" dirty="0">
                <a:solidFill>
                  <a:schemeClr val="tx2"/>
                </a:solidFill>
              </a:rPr>
              <a:t> terms, (Headings, Subheadings, &amp; Publication Types</a:t>
            </a:r>
            <a:r>
              <a:rPr lang="en-US" sz="2400" b="1" dirty="0" smtClean="0">
                <a:solidFill>
                  <a:schemeClr val="tx2"/>
                </a:solidFill>
              </a:rPr>
              <a:t>).</a:t>
            </a:r>
          </a:p>
          <a:p>
            <a:pPr lvl="1"/>
            <a:r>
              <a:rPr lang="en-US" sz="2400" b="1" dirty="0" smtClean="0">
                <a:solidFill>
                  <a:schemeClr val="tx2"/>
                </a:solidFill>
              </a:rPr>
              <a:t>See </a:t>
            </a:r>
            <a:r>
              <a:rPr lang="en-US" sz="2400" b="1" dirty="0">
                <a:solidFill>
                  <a:schemeClr val="tx2"/>
                </a:solidFill>
              </a:rPr>
              <a:t>the </a:t>
            </a:r>
            <a:r>
              <a:rPr lang="en-US" sz="2400" b="1" dirty="0">
                <a:solidFill>
                  <a:schemeClr val="accent2"/>
                </a:solidFill>
              </a:rPr>
              <a:t>definition </a:t>
            </a:r>
            <a:r>
              <a:rPr lang="en-US" sz="2400" b="1" dirty="0">
                <a:solidFill>
                  <a:schemeClr val="tx2"/>
                </a:solidFill>
              </a:rPr>
              <a:t>and other helpful information for a </a:t>
            </a:r>
            <a:r>
              <a:rPr lang="en-US" sz="2400" b="1" dirty="0" err="1">
                <a:solidFill>
                  <a:schemeClr val="tx2"/>
                </a:solidFill>
              </a:rPr>
              <a:t>MeSH</a:t>
            </a:r>
            <a:r>
              <a:rPr lang="en-US" sz="2400" b="1" dirty="0">
                <a:solidFill>
                  <a:schemeClr val="tx2"/>
                </a:solidFill>
              </a:rPr>
              <a:t> term.</a:t>
            </a:r>
          </a:p>
          <a:p>
            <a:pPr lvl="1"/>
            <a:r>
              <a:rPr lang="en-US" sz="2400" b="1" dirty="0" smtClean="0">
                <a:solidFill>
                  <a:schemeClr val="tx2"/>
                </a:solidFill>
              </a:rPr>
              <a:t>Build </a:t>
            </a:r>
            <a:r>
              <a:rPr lang="en-US" sz="2400" b="1" dirty="0">
                <a:solidFill>
                  <a:schemeClr val="tx2"/>
                </a:solidFill>
              </a:rPr>
              <a:t>a PubMed </a:t>
            </a:r>
            <a:r>
              <a:rPr lang="en-US" sz="2400" b="1" dirty="0">
                <a:solidFill>
                  <a:schemeClr val="accent2"/>
                </a:solidFill>
              </a:rPr>
              <a:t>search strategy</a:t>
            </a:r>
            <a:r>
              <a:rPr lang="en-US" sz="2400" b="1" dirty="0">
                <a:solidFill>
                  <a:schemeClr val="tx2"/>
                </a:solidFill>
              </a:rPr>
              <a:t>.</a:t>
            </a:r>
          </a:p>
          <a:p>
            <a:pPr lvl="1"/>
            <a:r>
              <a:rPr lang="en-US" sz="2400" b="1" dirty="0" smtClean="0">
                <a:solidFill>
                  <a:schemeClr val="tx2"/>
                </a:solidFill>
              </a:rPr>
              <a:t>Display </a:t>
            </a:r>
            <a:r>
              <a:rPr lang="en-US" sz="2400" b="1" dirty="0" err="1">
                <a:solidFill>
                  <a:schemeClr val="tx2"/>
                </a:solidFill>
              </a:rPr>
              <a:t>MeSH</a:t>
            </a:r>
            <a:r>
              <a:rPr lang="en-US" sz="2400" b="1" dirty="0">
                <a:solidFill>
                  <a:schemeClr val="tx2"/>
                </a:solidFill>
              </a:rPr>
              <a:t> terms in the </a:t>
            </a:r>
            <a:r>
              <a:rPr lang="en-US" sz="2400" b="1" dirty="0">
                <a:solidFill>
                  <a:schemeClr val="accent2"/>
                </a:solidFill>
              </a:rPr>
              <a:t>hierarchy</a:t>
            </a:r>
            <a:r>
              <a:rPr lang="en-US" sz="2400" b="1" dirty="0">
                <a:solidFill>
                  <a:schemeClr val="tx2"/>
                </a:solidFill>
              </a:rPr>
              <a:t>.</a:t>
            </a:r>
          </a:p>
          <a:p>
            <a:pPr lvl="1"/>
            <a:r>
              <a:rPr lang="en-US" sz="2400" b="1" dirty="0" smtClean="0">
                <a:solidFill>
                  <a:schemeClr val="accent2"/>
                </a:solidFill>
              </a:rPr>
              <a:t>Limit </a:t>
            </a:r>
            <a:r>
              <a:rPr lang="en-US" sz="2400" b="1" dirty="0" err="1">
                <a:solidFill>
                  <a:schemeClr val="tx2"/>
                </a:solidFill>
              </a:rPr>
              <a:t>MeSH</a:t>
            </a:r>
            <a:r>
              <a:rPr lang="en-US" sz="2400" b="1" dirty="0">
                <a:solidFill>
                  <a:schemeClr val="tx2"/>
                </a:solidFill>
              </a:rPr>
              <a:t> terms to a major concept for a search.</a:t>
            </a:r>
          </a:p>
          <a:p>
            <a:pPr lvl="1"/>
            <a:r>
              <a:rPr lang="en-US" sz="2400" b="1" dirty="0" smtClean="0">
                <a:solidFill>
                  <a:schemeClr val="tx2"/>
                </a:solidFill>
              </a:rPr>
              <a:t>Attach </a:t>
            </a:r>
            <a:r>
              <a:rPr lang="en-US" sz="2400" b="1" dirty="0">
                <a:solidFill>
                  <a:schemeClr val="accent2"/>
                </a:solidFill>
              </a:rPr>
              <a:t>subheadings </a:t>
            </a:r>
            <a:r>
              <a:rPr lang="en-US" sz="2400" b="1" dirty="0">
                <a:solidFill>
                  <a:schemeClr val="tx2"/>
                </a:solidFill>
              </a:rPr>
              <a:t>for a search.</a:t>
            </a:r>
          </a:p>
          <a:p>
            <a:pPr lvl="1"/>
            <a:r>
              <a:rPr lang="en-US" sz="2400" b="1" dirty="0" smtClean="0">
                <a:solidFill>
                  <a:schemeClr val="tx2"/>
                </a:solidFill>
              </a:rPr>
              <a:t>Link </a:t>
            </a:r>
            <a:r>
              <a:rPr lang="en-US" sz="2400" b="1" dirty="0">
                <a:solidFill>
                  <a:schemeClr val="tx2"/>
                </a:solidFill>
              </a:rPr>
              <a:t>to the NLM </a:t>
            </a:r>
            <a:r>
              <a:rPr lang="en-US" sz="2400" b="1" dirty="0" err="1">
                <a:solidFill>
                  <a:schemeClr val="tx2"/>
                </a:solidFill>
              </a:rPr>
              <a:t>MeSH</a:t>
            </a:r>
            <a:r>
              <a:rPr lang="en-US" sz="2400" b="1" dirty="0">
                <a:solidFill>
                  <a:schemeClr val="tx2"/>
                </a:solidFill>
              </a:rPr>
              <a:t> Section's </a:t>
            </a:r>
            <a:r>
              <a:rPr lang="en-US" sz="2400" b="1" dirty="0" err="1" smtClean="0">
                <a:solidFill>
                  <a:schemeClr val="tx2"/>
                </a:solidFill>
              </a:rPr>
              <a:t>MeSH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u="sng" dirty="0" smtClean="0">
                <a:solidFill>
                  <a:schemeClr val="accent2"/>
                </a:solidFill>
              </a:rPr>
              <a:t>Browser</a:t>
            </a:r>
            <a:r>
              <a:rPr lang="en-US" sz="2400" b="1" dirty="0" smtClean="0">
                <a:solidFill>
                  <a:schemeClr val="tx2"/>
                </a:solidFill>
              </a:rPr>
              <a:t>.</a:t>
            </a:r>
            <a:endParaRPr lang="en-US" sz="2400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63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2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547100" cy="48768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</a:rPr>
              <a:t>MeSH</a:t>
            </a:r>
            <a:r>
              <a:rPr lang="en-US" b="1" dirty="0" smtClean="0">
                <a:solidFill>
                  <a:schemeClr val="accent2"/>
                </a:solidFill>
              </a:rPr>
              <a:t> heading</a:t>
            </a:r>
            <a:r>
              <a:rPr lang="en-US" b="1" dirty="0" smtClean="0">
                <a:solidFill>
                  <a:schemeClr val="tx2"/>
                </a:solidFill>
              </a:rPr>
              <a:t>: The summary may include a definition of the concept.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64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3124200"/>
            <a:ext cx="8769350" cy="252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547100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Subheadings </a:t>
            </a:r>
            <a:r>
              <a:rPr lang="en-US" b="1" dirty="0" smtClean="0">
                <a:solidFill>
                  <a:schemeClr val="tx2"/>
                </a:solidFill>
              </a:rPr>
              <a:t>and </a:t>
            </a:r>
            <a:r>
              <a:rPr lang="en-US" b="1" dirty="0" smtClean="0">
                <a:solidFill>
                  <a:schemeClr val="accent2"/>
                </a:solidFill>
              </a:rPr>
              <a:t>limiters </a:t>
            </a:r>
            <a:r>
              <a:rPr lang="en-US" b="1" dirty="0" smtClean="0">
                <a:solidFill>
                  <a:schemeClr val="tx2"/>
                </a:solidFill>
              </a:rPr>
              <a:t>are available.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65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90800"/>
            <a:ext cx="6824662" cy="395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87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66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7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EXERCISE</a:t>
            </a:r>
          </a:p>
          <a:p>
            <a:pPr marL="365760" lvl="1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3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547100" cy="48768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Let's search for </a:t>
            </a:r>
            <a:r>
              <a:rPr lang="en-US" sz="2800" b="1" u="sng" dirty="0" smtClean="0">
                <a:solidFill>
                  <a:schemeClr val="tx2"/>
                </a:solidFill>
              </a:rPr>
              <a:t>treatment </a:t>
            </a:r>
            <a:r>
              <a:rPr lang="en-US" sz="2800" b="1" u="sng" dirty="0">
                <a:solidFill>
                  <a:schemeClr val="tx2"/>
                </a:solidFill>
              </a:rPr>
              <a:t>failure</a:t>
            </a:r>
            <a:r>
              <a:rPr lang="en-US" sz="2800" b="1" dirty="0">
                <a:solidFill>
                  <a:schemeClr val="tx2"/>
                </a:solidFill>
              </a:rPr>
              <a:t> in </a:t>
            </a:r>
            <a:r>
              <a:rPr lang="en-US" sz="2800" b="1" u="sng" dirty="0">
                <a:solidFill>
                  <a:schemeClr val="tx2"/>
                </a:solidFill>
              </a:rPr>
              <a:t>diet therapy</a:t>
            </a:r>
            <a:r>
              <a:rPr lang="en-US" sz="2800" b="1" dirty="0">
                <a:solidFill>
                  <a:schemeClr val="tx2"/>
                </a:solidFill>
              </a:rPr>
              <a:t> of </a:t>
            </a:r>
            <a:r>
              <a:rPr lang="en-US" sz="2800" b="1" u="sng" dirty="0" smtClean="0">
                <a:solidFill>
                  <a:schemeClr val="tx2"/>
                </a:solidFill>
              </a:rPr>
              <a:t>obesity</a:t>
            </a: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st</a:t>
            </a:r>
            <a:r>
              <a:rPr lang="en-US" sz="2800" b="1" dirty="0" smtClean="0">
                <a:solidFill>
                  <a:srgbClr val="FF0000"/>
                </a:solidFill>
              </a:rPr>
              <a:t> step:</a:t>
            </a:r>
          </a:p>
          <a:p>
            <a:pPr lvl="1"/>
            <a:r>
              <a:rPr lang="en-US" sz="2400" b="1" dirty="0" smtClean="0">
                <a:solidFill>
                  <a:schemeClr val="tx2"/>
                </a:solidFill>
              </a:rPr>
              <a:t>Search </a:t>
            </a:r>
            <a:r>
              <a:rPr lang="en-US" sz="2400" b="1" dirty="0">
                <a:solidFill>
                  <a:schemeClr val="accent2"/>
                </a:solidFill>
              </a:rPr>
              <a:t>treatment failure </a:t>
            </a:r>
            <a:r>
              <a:rPr lang="en-US" sz="2400" b="1" dirty="0" smtClean="0">
                <a:solidFill>
                  <a:schemeClr val="tx2"/>
                </a:solidFill>
              </a:rPr>
              <a:t>as </a:t>
            </a:r>
            <a:r>
              <a:rPr lang="en-US" sz="2400" b="1" dirty="0" err="1" smtClean="0">
                <a:solidFill>
                  <a:schemeClr val="tx2"/>
                </a:solidFill>
              </a:rPr>
              <a:t>MeSH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term.</a:t>
            </a:r>
          </a:p>
          <a:p>
            <a:endParaRPr lang="en-US" sz="2400" b="1" dirty="0" smtClean="0">
              <a:solidFill>
                <a:schemeClr val="tx2"/>
              </a:solidFill>
            </a:endParaRPr>
          </a:p>
          <a:p>
            <a:pPr lvl="1"/>
            <a:r>
              <a:rPr lang="en-US" sz="2400" b="1" dirty="0" smtClean="0">
                <a:solidFill>
                  <a:schemeClr val="tx2"/>
                </a:solidFill>
              </a:rPr>
              <a:t>Click </a:t>
            </a:r>
            <a:r>
              <a:rPr lang="en-US" sz="2400" b="1" dirty="0">
                <a:solidFill>
                  <a:schemeClr val="accent2"/>
                </a:solidFill>
              </a:rPr>
              <a:t>Add to search </a:t>
            </a:r>
            <a:r>
              <a:rPr lang="en-US" sz="2400" b="1" dirty="0" smtClean="0">
                <a:solidFill>
                  <a:schemeClr val="accent2"/>
                </a:solidFill>
              </a:rPr>
              <a:t>builder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67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00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547100" cy="48768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68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438400"/>
            <a:ext cx="8570109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59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547100" cy="48768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Let's search for </a:t>
            </a:r>
            <a:r>
              <a:rPr lang="en-US" sz="2800" b="1" u="sng" dirty="0" smtClean="0">
                <a:solidFill>
                  <a:schemeClr val="tx2"/>
                </a:solidFill>
              </a:rPr>
              <a:t>treatment </a:t>
            </a:r>
            <a:r>
              <a:rPr lang="en-US" sz="2800" b="1" u="sng" dirty="0">
                <a:solidFill>
                  <a:schemeClr val="tx2"/>
                </a:solidFill>
              </a:rPr>
              <a:t>failure</a:t>
            </a:r>
            <a:r>
              <a:rPr lang="en-US" sz="2800" b="1" dirty="0">
                <a:solidFill>
                  <a:schemeClr val="tx2"/>
                </a:solidFill>
              </a:rPr>
              <a:t> in </a:t>
            </a:r>
            <a:r>
              <a:rPr lang="en-US" sz="2800" b="1" u="sng" dirty="0">
                <a:solidFill>
                  <a:schemeClr val="tx2"/>
                </a:solidFill>
              </a:rPr>
              <a:t>diet therapy</a:t>
            </a:r>
            <a:r>
              <a:rPr lang="en-US" sz="2800" b="1" dirty="0">
                <a:solidFill>
                  <a:schemeClr val="tx2"/>
                </a:solidFill>
              </a:rPr>
              <a:t> of </a:t>
            </a:r>
            <a:r>
              <a:rPr lang="en-US" sz="2800" b="1" u="sng" dirty="0" smtClean="0">
                <a:solidFill>
                  <a:schemeClr val="tx2"/>
                </a:solidFill>
              </a:rPr>
              <a:t>obesity</a:t>
            </a: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nd </a:t>
            </a:r>
            <a:r>
              <a:rPr lang="en-US" sz="2800" b="1" dirty="0" smtClean="0">
                <a:solidFill>
                  <a:srgbClr val="FF0000"/>
                </a:solidFill>
              </a:rPr>
              <a:t>step:</a:t>
            </a:r>
          </a:p>
          <a:p>
            <a:pPr lvl="1"/>
            <a:r>
              <a:rPr lang="en-US" sz="2400" b="1" dirty="0">
                <a:solidFill>
                  <a:schemeClr val="tx2"/>
                </a:solidFill>
              </a:rPr>
              <a:t>Search </a:t>
            </a:r>
            <a:r>
              <a:rPr lang="en-US" sz="2400" b="1" dirty="0">
                <a:solidFill>
                  <a:schemeClr val="accent2"/>
                </a:solidFill>
              </a:rPr>
              <a:t>Obesity</a:t>
            </a:r>
            <a:r>
              <a:rPr lang="en-US" sz="2400" b="1" dirty="0">
                <a:solidFill>
                  <a:schemeClr val="tx2"/>
                </a:solidFill>
              </a:rPr>
              <a:t> as </a:t>
            </a:r>
            <a:r>
              <a:rPr lang="en-US" sz="2400" b="1" i="1" dirty="0" err="1">
                <a:solidFill>
                  <a:schemeClr val="tx2"/>
                </a:solidFill>
              </a:rPr>
              <a:t>MeSH</a:t>
            </a:r>
            <a:r>
              <a:rPr lang="en-US" sz="2400" b="1" i="1" dirty="0">
                <a:solidFill>
                  <a:schemeClr val="tx2"/>
                </a:solidFill>
              </a:rPr>
              <a:t> term</a:t>
            </a:r>
            <a:r>
              <a:rPr lang="en-US" sz="2400" b="1" dirty="0">
                <a:solidFill>
                  <a:schemeClr val="tx2"/>
                </a:solidFill>
              </a:rPr>
              <a:t>, click on it, and select </a:t>
            </a:r>
            <a:r>
              <a:rPr lang="en-US" sz="2400" b="1" i="1" dirty="0">
                <a:solidFill>
                  <a:schemeClr val="tx2"/>
                </a:solidFill>
              </a:rPr>
              <a:t>diet therapy</a:t>
            </a:r>
            <a:r>
              <a:rPr lang="en-US" sz="2400" b="1" dirty="0">
                <a:solidFill>
                  <a:schemeClr val="tx2"/>
                </a:solidFill>
              </a:rPr>
              <a:t> subheading. </a:t>
            </a:r>
          </a:p>
          <a:p>
            <a:pPr lvl="1"/>
            <a:r>
              <a:rPr lang="en-US" sz="2400" b="1" dirty="0">
                <a:solidFill>
                  <a:schemeClr val="tx2"/>
                </a:solidFill>
              </a:rPr>
              <a:t>Before add this term to the strategy, let's restrict to citations where the major focus of the article is diet therapy. So, keep selected the option: </a:t>
            </a:r>
            <a:r>
              <a:rPr lang="en-US" sz="2400" b="1" dirty="0">
                <a:solidFill>
                  <a:schemeClr val="accent2"/>
                </a:solidFill>
              </a:rPr>
              <a:t>Restrict to </a:t>
            </a:r>
            <a:r>
              <a:rPr lang="en-US" sz="2400" b="1" dirty="0" err="1">
                <a:solidFill>
                  <a:schemeClr val="accent2"/>
                </a:solidFill>
              </a:rPr>
              <a:t>MeSH</a:t>
            </a:r>
            <a:r>
              <a:rPr lang="en-US" sz="2400" b="1" dirty="0">
                <a:solidFill>
                  <a:schemeClr val="accent2"/>
                </a:solidFill>
              </a:rPr>
              <a:t> Major Topic</a:t>
            </a:r>
            <a:r>
              <a:rPr lang="en-US" sz="2400" b="1" dirty="0" smtClean="0">
                <a:solidFill>
                  <a:schemeClr val="tx2"/>
                </a:solidFill>
              </a:rPr>
              <a:t>.</a:t>
            </a:r>
          </a:p>
          <a:p>
            <a:pPr lvl="1"/>
            <a:r>
              <a:rPr lang="en-US" sz="2400" b="1" dirty="0" smtClean="0">
                <a:solidFill>
                  <a:schemeClr val="tx2"/>
                </a:solidFill>
              </a:rPr>
              <a:t>Click </a:t>
            </a:r>
            <a:r>
              <a:rPr lang="en-US" sz="2400" b="1" dirty="0" smtClean="0">
                <a:solidFill>
                  <a:schemeClr val="accent2"/>
                </a:solidFill>
              </a:rPr>
              <a:t>Add to search builder</a:t>
            </a:r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69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0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MEDLINE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0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Coverage </a:t>
            </a:r>
            <a:r>
              <a:rPr lang="en-US" b="1" dirty="0">
                <a:solidFill>
                  <a:schemeClr val="tx2"/>
                </a:solidFill>
              </a:rPr>
              <a:t>is </a:t>
            </a:r>
            <a:r>
              <a:rPr lang="en-US" b="1" dirty="0" smtClean="0">
                <a:solidFill>
                  <a:schemeClr val="accent2"/>
                </a:solidFill>
              </a:rPr>
              <a:t>5600 worldwide journals</a:t>
            </a:r>
            <a:r>
              <a:rPr lang="en-US" b="1" dirty="0" smtClean="0">
                <a:solidFill>
                  <a:schemeClr val="tx2"/>
                </a:solidFill>
              </a:rPr>
              <a:t>, </a:t>
            </a:r>
            <a:r>
              <a:rPr lang="en-US" b="1" dirty="0">
                <a:solidFill>
                  <a:schemeClr val="tx2"/>
                </a:solidFill>
              </a:rPr>
              <a:t>but most records (about </a:t>
            </a:r>
            <a:r>
              <a:rPr lang="en-US" b="1" dirty="0" smtClean="0">
                <a:solidFill>
                  <a:schemeClr val="tx2"/>
                </a:solidFill>
              </a:rPr>
              <a:t>93%) </a:t>
            </a:r>
            <a:r>
              <a:rPr lang="en-US" b="1" dirty="0">
                <a:solidFill>
                  <a:schemeClr val="tx2"/>
                </a:solidFill>
              </a:rPr>
              <a:t>are from English-language sources or have English abstracts. </a:t>
            </a:r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Approximately </a:t>
            </a:r>
            <a:r>
              <a:rPr lang="en-US" b="1" dirty="0" smtClean="0">
                <a:solidFill>
                  <a:schemeClr val="accent2"/>
                </a:solidFill>
              </a:rPr>
              <a:t>84% </a:t>
            </a:r>
            <a:r>
              <a:rPr lang="en-US" b="1" dirty="0">
                <a:solidFill>
                  <a:schemeClr val="tx2"/>
                </a:solidFill>
              </a:rPr>
              <a:t>of citations added in the last five years </a:t>
            </a:r>
            <a:r>
              <a:rPr lang="en-US" b="1" dirty="0">
                <a:solidFill>
                  <a:schemeClr val="accent2"/>
                </a:solidFill>
              </a:rPr>
              <a:t>include a published abstract</a:t>
            </a:r>
            <a:r>
              <a:rPr lang="en-US" b="1" dirty="0">
                <a:solidFill>
                  <a:schemeClr val="tx2"/>
                </a:solidFill>
              </a:rPr>
              <a:t>. </a:t>
            </a:r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Since </a:t>
            </a:r>
            <a:r>
              <a:rPr lang="en-US" b="1" dirty="0">
                <a:solidFill>
                  <a:schemeClr val="accent2"/>
                </a:solidFill>
              </a:rPr>
              <a:t>1996, free access </a:t>
            </a:r>
            <a:r>
              <a:rPr lang="en-US" b="1" dirty="0">
                <a:solidFill>
                  <a:schemeClr val="tx2"/>
                </a:solidFill>
              </a:rPr>
              <a:t>to MEDLINE has been available to the public online via PubMed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http://www.nlm.nih.gov/pubs/factsheets/medline.html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87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547100" cy="4876800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70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981200"/>
            <a:ext cx="8699500" cy="381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2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71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7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JOURNALS</a:t>
            </a:r>
          </a:p>
          <a:p>
            <a:pPr marL="365760" lvl="1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8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547100" cy="4876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JOURNALS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72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8382000" cy="312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34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547100" cy="4876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JOURNALS: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Search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by title, abbreviation, ISSN, or topic.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73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3175000"/>
            <a:ext cx="8677276" cy="173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18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547100" cy="4876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Searching Journals (</a:t>
            </a:r>
            <a:r>
              <a:rPr lang="en-US" sz="2800" b="1" dirty="0" smtClean="0">
                <a:solidFill>
                  <a:schemeClr val="accent2"/>
                </a:solidFill>
              </a:rPr>
              <a:t>autocomplete</a:t>
            </a:r>
            <a:r>
              <a:rPr lang="en-US" sz="2800" b="1" dirty="0" smtClean="0">
                <a:solidFill>
                  <a:schemeClr val="tx2"/>
                </a:solidFill>
              </a:rPr>
              <a:t>)</a:t>
            </a:r>
            <a:endParaRPr lang="en-US" b="1" dirty="0">
              <a:solidFill>
                <a:srgbClr val="FFC000"/>
              </a:solidFill>
            </a:endParaRPr>
          </a:p>
          <a:p>
            <a:endParaRPr lang="en-US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74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2438400"/>
            <a:ext cx="894238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42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547100" cy="4876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Journal information</a:t>
            </a:r>
            <a:endParaRPr lang="en-US" b="1" dirty="0">
              <a:solidFill>
                <a:srgbClr val="FFC000"/>
              </a:solidFill>
            </a:endParaRPr>
          </a:p>
          <a:p>
            <a:endParaRPr lang="en-US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75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46" y="2590800"/>
            <a:ext cx="8712254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4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547100" cy="4876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Limiting your search into a specific journal</a:t>
            </a:r>
            <a:endParaRPr lang="en-US" b="1" dirty="0">
              <a:solidFill>
                <a:srgbClr val="FFC000"/>
              </a:solidFill>
            </a:endParaRPr>
          </a:p>
          <a:p>
            <a:endParaRPr lang="en-US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76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2514600"/>
            <a:ext cx="5124561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6" y="3657599"/>
            <a:ext cx="3141112" cy="164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8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547100" cy="4876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JOURNALS: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Browse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by broad subject terms, or lists.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77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97200"/>
            <a:ext cx="7295511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40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547100" cy="4876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JOURNALS: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Browse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by broad subject terms.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78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00"/>
            <a:ext cx="6705600" cy="370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70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547100" cy="4876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JOURNALS: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Browsing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by broad subject terms: </a:t>
            </a:r>
            <a:r>
              <a:rPr lang="en-US" b="1" dirty="0" smtClean="0">
                <a:solidFill>
                  <a:schemeClr val="accent2"/>
                </a:solidFill>
              </a:rPr>
              <a:t>Psychology</a:t>
            </a:r>
            <a:endParaRPr lang="en-US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79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http://www.ncbi.nlm.nih.gov/nlmcatalog?term=Psychology[st]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743200"/>
            <a:ext cx="5600700" cy="376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8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MEDLINE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006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MEDLINE is also available through major </a:t>
            </a:r>
            <a:r>
              <a:rPr lang="en-US" sz="2000" b="1" dirty="0" smtClean="0">
                <a:solidFill>
                  <a:schemeClr val="accent2"/>
                </a:solidFill>
              </a:rPr>
              <a:t>Databases suppliers</a:t>
            </a:r>
            <a:r>
              <a:rPr lang="en-US" sz="2000" b="1" dirty="0" smtClean="0">
                <a:solidFill>
                  <a:schemeClr val="tx2"/>
                </a:solidFill>
              </a:rPr>
              <a:t>, being </a:t>
            </a:r>
            <a:r>
              <a:rPr lang="en-US" sz="2000" b="1" dirty="0" smtClean="0">
                <a:solidFill>
                  <a:srgbClr val="FF0000"/>
                </a:solidFill>
              </a:rPr>
              <a:t>OVID</a:t>
            </a:r>
            <a:r>
              <a:rPr lang="en-US" sz="2000" b="1" dirty="0" smtClean="0">
                <a:solidFill>
                  <a:schemeClr val="tx2"/>
                </a:solidFill>
              </a:rPr>
              <a:t> the most used.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http://www.nlm.nih.gov/pubs/factsheets/medline.html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5162550"/>
            <a:ext cx="447675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2577263"/>
            <a:ext cx="1100137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43" y="4034131"/>
            <a:ext cx="1537157" cy="61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46" y="5446481"/>
            <a:ext cx="1689557" cy="64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709386"/>
            <a:ext cx="7162799" cy="79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918" y="3677400"/>
            <a:ext cx="6380163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78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547100" cy="4876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JOURNALS: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You can </a:t>
            </a:r>
            <a:r>
              <a:rPr lang="en-US" b="1" dirty="0" smtClean="0">
                <a:solidFill>
                  <a:schemeClr val="accent2"/>
                </a:solidFill>
              </a:rPr>
              <a:t>add </a:t>
            </a:r>
            <a:r>
              <a:rPr lang="en-US" b="1" dirty="0" smtClean="0">
                <a:solidFill>
                  <a:schemeClr val="tx2"/>
                </a:solidFill>
              </a:rPr>
              <a:t>specific journals to your search.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80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54926"/>
            <a:ext cx="8342313" cy="327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55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547100" cy="4876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JOURNALS: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Browse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Journal lists by FTP (available for download).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81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7392987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14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82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7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CLINICAL QUERIES</a:t>
            </a:r>
          </a:p>
          <a:p>
            <a:pPr marL="365760" lvl="1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4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547100" cy="4876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Clinical queries </a:t>
            </a:r>
            <a:r>
              <a:rPr lang="en-US" sz="2800" b="1" dirty="0" smtClean="0">
                <a:solidFill>
                  <a:schemeClr val="tx2"/>
                </a:solidFill>
              </a:rPr>
              <a:t>is part of PubMed Tools</a:t>
            </a:r>
            <a:endParaRPr lang="en-US" b="1" dirty="0">
              <a:solidFill>
                <a:srgbClr val="FFC000"/>
              </a:solidFill>
            </a:endParaRPr>
          </a:p>
          <a:p>
            <a:endParaRPr lang="en-US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83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8623300" cy="308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43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547100" cy="4876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Clinical queries </a:t>
            </a:r>
            <a:r>
              <a:rPr lang="en-US" sz="2800" b="1" dirty="0" smtClean="0">
                <a:solidFill>
                  <a:schemeClr val="tx2"/>
                </a:solidFill>
              </a:rPr>
              <a:t>is available for </a:t>
            </a:r>
            <a:r>
              <a:rPr lang="en-US" sz="2800" b="1" dirty="0" smtClean="0">
                <a:solidFill>
                  <a:schemeClr val="accent2"/>
                </a:solidFill>
              </a:rPr>
              <a:t>specific </a:t>
            </a:r>
            <a:r>
              <a:rPr lang="en-US" sz="2800" b="1" dirty="0" smtClean="0">
                <a:solidFill>
                  <a:schemeClr val="tx2"/>
                </a:solidFill>
              </a:rPr>
              <a:t>clinical research areas. 3 search </a:t>
            </a:r>
            <a:r>
              <a:rPr lang="en-US" sz="2800" b="1" dirty="0" smtClean="0">
                <a:solidFill>
                  <a:schemeClr val="accent2"/>
                </a:solidFill>
              </a:rPr>
              <a:t>filters </a:t>
            </a:r>
            <a:r>
              <a:rPr lang="en-US" sz="2800" b="1" dirty="0" smtClean="0">
                <a:solidFill>
                  <a:schemeClr val="tx2"/>
                </a:solidFill>
              </a:rPr>
              <a:t>are available</a:t>
            </a:r>
            <a:endParaRPr lang="en-US" b="1" dirty="0">
              <a:solidFill>
                <a:srgbClr val="FFC000"/>
              </a:solidFill>
            </a:endParaRPr>
          </a:p>
          <a:p>
            <a:endParaRPr lang="en-US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84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03" y="2870200"/>
            <a:ext cx="8617997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63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4572000" cy="4876800"/>
          </a:xfrm>
        </p:spPr>
        <p:txBody>
          <a:bodyPr>
            <a:normAutofit/>
          </a:bodyPr>
          <a:lstStyle/>
          <a:p>
            <a:endParaRPr lang="en-US" sz="2800" b="1" dirty="0" smtClean="0">
              <a:solidFill>
                <a:schemeClr val="tx2"/>
              </a:solidFill>
            </a:endParaRPr>
          </a:p>
          <a:p>
            <a:endParaRPr lang="en-US" sz="2800" b="1" dirty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Clinical </a:t>
            </a:r>
            <a:r>
              <a:rPr lang="en-US" sz="2800" b="1" dirty="0">
                <a:solidFill>
                  <a:schemeClr val="tx2"/>
                </a:solidFill>
              </a:rPr>
              <a:t>Study Categories is intended </a:t>
            </a:r>
            <a:r>
              <a:rPr lang="en-US" sz="2800" b="1" dirty="0">
                <a:solidFill>
                  <a:schemeClr val="accent2"/>
                </a:solidFill>
              </a:rPr>
              <a:t>for clinicians </a:t>
            </a:r>
            <a:r>
              <a:rPr lang="en-US" sz="2800" b="1" dirty="0">
                <a:solidFill>
                  <a:schemeClr val="tx2"/>
                </a:solidFill>
              </a:rPr>
              <a:t>and has 2 filters: 5 study </a:t>
            </a:r>
            <a:r>
              <a:rPr lang="en-US" sz="2800" b="1" dirty="0">
                <a:solidFill>
                  <a:schemeClr val="accent2"/>
                </a:solidFill>
              </a:rPr>
              <a:t>categories </a:t>
            </a:r>
            <a:r>
              <a:rPr lang="en-US" sz="2800" b="1" dirty="0">
                <a:solidFill>
                  <a:schemeClr val="tx2"/>
                </a:solidFill>
              </a:rPr>
              <a:t>and two </a:t>
            </a:r>
            <a:r>
              <a:rPr lang="en-US" sz="2800" b="1" dirty="0">
                <a:solidFill>
                  <a:schemeClr val="accent2"/>
                </a:solidFill>
              </a:rPr>
              <a:t>scope </a:t>
            </a:r>
            <a:r>
              <a:rPr lang="en-US" sz="2800" b="1" dirty="0" smtClean="0">
                <a:solidFill>
                  <a:schemeClr val="tx2"/>
                </a:solidFill>
              </a:rPr>
              <a:t>filters</a:t>
            </a:r>
            <a:r>
              <a:rPr lang="en-US" sz="2800" b="1" dirty="0">
                <a:solidFill>
                  <a:schemeClr val="tx2"/>
                </a:solidFill>
              </a:rPr>
              <a:t>.</a:t>
            </a: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85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7" y="1752600"/>
            <a:ext cx="3992563" cy="456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66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3971368" cy="4876800"/>
          </a:xfrm>
        </p:spPr>
        <p:txBody>
          <a:bodyPr>
            <a:normAutofit fontScale="85000" lnSpcReduction="20000"/>
          </a:bodyPr>
          <a:lstStyle/>
          <a:p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chemeClr val="accent2"/>
                </a:solidFill>
              </a:rPr>
              <a:t>Systematic Reviews: </a:t>
            </a:r>
            <a:r>
              <a:rPr lang="en-US" sz="2800" b="1" dirty="0" smtClean="0">
                <a:solidFill>
                  <a:schemeClr val="tx2"/>
                </a:solidFill>
              </a:rPr>
              <a:t>It </a:t>
            </a:r>
            <a:r>
              <a:rPr lang="en-US" sz="2800" b="1" dirty="0">
                <a:solidFill>
                  <a:schemeClr val="tx2"/>
                </a:solidFill>
              </a:rPr>
              <a:t>retrieves systematic reviews, meta-analyses, reviews of clinical trials, evidence-based medicine, consensus development conferences, and guidelines. </a:t>
            </a:r>
            <a:endParaRPr lang="en-US" sz="2800" b="1" dirty="0" smtClean="0">
              <a:solidFill>
                <a:schemeClr val="tx2"/>
              </a:solidFill>
            </a:endParaRP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Citations </a:t>
            </a:r>
            <a:r>
              <a:rPr lang="en-US" sz="2800" b="1" dirty="0">
                <a:solidFill>
                  <a:schemeClr val="tx2"/>
                </a:solidFill>
              </a:rPr>
              <a:t>from </a:t>
            </a:r>
            <a:r>
              <a:rPr lang="en-US" sz="2800" b="1" dirty="0">
                <a:solidFill>
                  <a:schemeClr val="accent2"/>
                </a:solidFill>
              </a:rPr>
              <a:t>journals specializing in clinical review studies </a:t>
            </a:r>
            <a:r>
              <a:rPr lang="en-US" sz="2800" b="1" dirty="0">
                <a:solidFill>
                  <a:schemeClr val="tx2"/>
                </a:solidFill>
              </a:rPr>
              <a:t>are also included. </a:t>
            </a:r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86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368" y="2070100"/>
            <a:ext cx="4575732" cy="350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98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87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ADVANCED</a:t>
            </a: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SEARCH</a:t>
            </a:r>
          </a:p>
          <a:p>
            <a:pPr marL="365760" lvl="1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82000" cy="4876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Author</a:t>
            </a:r>
            <a:r>
              <a:rPr lang="en-US" sz="2800" b="1" dirty="0">
                <a:solidFill>
                  <a:schemeClr val="tx2"/>
                </a:solidFill>
              </a:rPr>
              <a:t>, </a:t>
            </a:r>
            <a:r>
              <a:rPr lang="en-US" sz="2800" b="1" dirty="0">
                <a:solidFill>
                  <a:schemeClr val="accent2"/>
                </a:solidFill>
              </a:rPr>
              <a:t>Journal </a:t>
            </a:r>
            <a:r>
              <a:rPr lang="en-US" sz="2800" b="1" dirty="0">
                <a:solidFill>
                  <a:schemeClr val="tx2"/>
                </a:solidFill>
              </a:rPr>
              <a:t>and </a:t>
            </a:r>
            <a:r>
              <a:rPr lang="en-US" sz="2800" b="1" dirty="0" err="1">
                <a:solidFill>
                  <a:schemeClr val="accent2"/>
                </a:solidFill>
              </a:rPr>
              <a:t>MeSH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fields include an </a:t>
            </a:r>
            <a:r>
              <a:rPr lang="en-US" sz="2800" b="1" dirty="0">
                <a:solidFill>
                  <a:schemeClr val="accent2"/>
                </a:solidFill>
              </a:rPr>
              <a:t>autocomplete </a:t>
            </a:r>
            <a:r>
              <a:rPr lang="en-US" sz="2800" b="1" dirty="0">
                <a:solidFill>
                  <a:schemeClr val="tx2"/>
                </a:solidFill>
              </a:rPr>
              <a:t>feature.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88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 smtClean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8170863" cy="317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3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82000" cy="48768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To see and select from a list of all values in the database in a specific field, use </a:t>
            </a:r>
            <a:r>
              <a:rPr lang="en-US" sz="2800" b="1" dirty="0" smtClean="0">
                <a:solidFill>
                  <a:schemeClr val="tx2"/>
                </a:solidFill>
              </a:rPr>
              <a:t>the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</a:p>
          <a:p>
            <a:endParaRPr lang="en-US" sz="2800" b="1" dirty="0">
              <a:solidFill>
                <a:srgbClr val="FFC000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In </a:t>
            </a:r>
            <a:r>
              <a:rPr lang="en-US" b="1" dirty="0">
                <a:solidFill>
                  <a:schemeClr val="tx2"/>
                </a:solidFill>
              </a:rPr>
              <a:t>parentheses </a:t>
            </a:r>
            <a:r>
              <a:rPr lang="en-US" b="1" dirty="0" smtClean="0">
                <a:solidFill>
                  <a:schemeClr val="tx2"/>
                </a:solidFill>
              </a:rPr>
              <a:t>are </a:t>
            </a:r>
            <a:r>
              <a:rPr lang="en-US" b="1" dirty="0">
                <a:solidFill>
                  <a:schemeClr val="tx2"/>
                </a:solidFill>
              </a:rPr>
              <a:t>the </a:t>
            </a:r>
            <a:r>
              <a:rPr lang="en-US" b="1" dirty="0">
                <a:solidFill>
                  <a:schemeClr val="accent2"/>
                </a:solidFill>
              </a:rPr>
              <a:t>number of records </a:t>
            </a:r>
            <a:r>
              <a:rPr lang="en-US" b="1" dirty="0" smtClean="0">
                <a:solidFill>
                  <a:schemeClr val="tx2"/>
                </a:solidFill>
              </a:rPr>
              <a:t>that </a:t>
            </a:r>
            <a:r>
              <a:rPr lang="en-US" b="1" dirty="0">
                <a:solidFill>
                  <a:schemeClr val="tx2"/>
                </a:solidFill>
              </a:rPr>
              <a:t>include that term. </a:t>
            </a:r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You may select multiple values from a single index </a:t>
            </a:r>
            <a:r>
              <a:rPr lang="en-US" b="1" dirty="0" smtClean="0">
                <a:solidFill>
                  <a:schemeClr val="tx2"/>
                </a:solidFill>
              </a:rPr>
              <a:t>by </a:t>
            </a:r>
            <a:r>
              <a:rPr lang="en-US" b="1" dirty="0">
                <a:solidFill>
                  <a:schemeClr val="tx2"/>
                </a:solidFill>
              </a:rPr>
              <a:t>holding your </a:t>
            </a:r>
            <a:r>
              <a:rPr lang="en-US" b="1" dirty="0">
                <a:solidFill>
                  <a:schemeClr val="accent2"/>
                </a:solidFill>
              </a:rPr>
              <a:t>&lt;ctrl&gt; </a:t>
            </a:r>
            <a:r>
              <a:rPr lang="en-US" b="1" dirty="0" smtClean="0">
                <a:solidFill>
                  <a:schemeClr val="tx2"/>
                </a:solidFill>
              </a:rPr>
              <a:t>key.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89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 smtClean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74875"/>
            <a:ext cx="16637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02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066800"/>
            <a:ext cx="8153400" cy="4191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7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How journals are selected?</a:t>
            </a:r>
            <a:endParaRPr lang="en-US" sz="7000" b="1" dirty="0" smtClean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5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82000" cy="4876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Selecting terms from the </a:t>
            </a:r>
            <a:r>
              <a:rPr lang="en-US" sz="2800" b="1" dirty="0" smtClean="0">
                <a:solidFill>
                  <a:schemeClr val="accent2"/>
                </a:solidFill>
              </a:rPr>
              <a:t>Index List</a:t>
            </a:r>
            <a:endParaRPr lang="en-US" b="1" dirty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90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 smtClean="0"/>
              <a:t>http://www.ncbi.nlm.nih.gov/pubmed/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4" y="2590800"/>
            <a:ext cx="8869363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73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82000" cy="4876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Use </a:t>
            </a:r>
            <a:r>
              <a:rPr lang="en-US" sz="2800" b="1" dirty="0" smtClean="0">
                <a:solidFill>
                  <a:schemeClr val="accent2"/>
                </a:solidFill>
              </a:rPr>
              <a:t>tags </a:t>
            </a:r>
            <a:r>
              <a:rPr lang="en-US" sz="2800" b="1" dirty="0" smtClean="0">
                <a:solidFill>
                  <a:schemeClr val="tx2"/>
                </a:solidFill>
              </a:rPr>
              <a:t>to specify fields.</a:t>
            </a:r>
            <a:endParaRPr lang="en-US" b="1" dirty="0">
              <a:solidFill>
                <a:srgbClr val="FFC000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91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http://www.ncbi.nlm.nih.gov/books/NBK3827/#pubmedhelp.Search_Field_Descrip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6400800" cy="425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6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82000" cy="4876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Use </a:t>
            </a:r>
            <a:r>
              <a:rPr lang="en-US" sz="2800" b="1" dirty="0" smtClean="0">
                <a:solidFill>
                  <a:schemeClr val="accent2"/>
                </a:solidFill>
              </a:rPr>
              <a:t>tags </a:t>
            </a:r>
            <a:r>
              <a:rPr lang="en-US" sz="2800" b="1" dirty="0" smtClean="0">
                <a:solidFill>
                  <a:schemeClr val="tx2"/>
                </a:solidFill>
              </a:rPr>
              <a:t>to specify fields.</a:t>
            </a:r>
            <a:endParaRPr lang="en-US" b="1" dirty="0">
              <a:solidFill>
                <a:srgbClr val="FFC000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Uppercase, lowercase or combined are </a:t>
            </a:r>
            <a:r>
              <a:rPr lang="en-US" b="1" dirty="0" smtClean="0">
                <a:solidFill>
                  <a:schemeClr val="accent2"/>
                </a:solidFill>
              </a:rPr>
              <a:t>the same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92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http://www.ncbi.nlm.nih.gov/books/NBK3827/#pubmedhelp.Search_Field_Descrip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7" y="4191000"/>
            <a:ext cx="3326342" cy="99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45" y="2438400"/>
            <a:ext cx="48863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62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820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Using </a:t>
            </a:r>
            <a:r>
              <a:rPr lang="en-US" sz="2800" b="1" dirty="0" err="1" smtClean="0">
                <a:solidFill>
                  <a:schemeClr val="tx2"/>
                </a:solidFill>
              </a:rPr>
              <a:t>MeSH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</a:rPr>
              <a:t>tags</a:t>
            </a:r>
            <a:r>
              <a:rPr lang="en-US" sz="2800" b="1" dirty="0" smtClean="0">
                <a:solidFill>
                  <a:schemeClr val="tx2"/>
                </a:solidFill>
              </a:rPr>
              <a:t>.</a:t>
            </a: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lvl="1"/>
            <a:r>
              <a:rPr lang="en-US" b="1" dirty="0" err="1" smtClean="0">
                <a:solidFill>
                  <a:schemeClr val="tx2"/>
                </a:solidFill>
              </a:rPr>
              <a:t>MeSH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Major Topic [MAJR]</a:t>
            </a:r>
          </a:p>
          <a:p>
            <a:pPr lvl="2"/>
            <a:r>
              <a:rPr lang="en-US" b="1" dirty="0">
                <a:solidFill>
                  <a:schemeClr val="tx2"/>
                </a:solidFill>
              </a:rPr>
              <a:t>sleep[</a:t>
            </a:r>
            <a:r>
              <a:rPr lang="en-US" b="1" dirty="0" err="1">
                <a:solidFill>
                  <a:schemeClr val="tx2"/>
                </a:solidFill>
              </a:rPr>
              <a:t>Majr</a:t>
            </a:r>
            <a:r>
              <a:rPr lang="en-US" b="1" dirty="0">
                <a:solidFill>
                  <a:schemeClr val="tx2"/>
                </a:solidFill>
              </a:rPr>
              <a:t>]: automatically includes </a:t>
            </a:r>
            <a:r>
              <a:rPr lang="en-US" b="1" dirty="0">
                <a:solidFill>
                  <a:schemeClr val="accent2"/>
                </a:solidFill>
              </a:rPr>
              <a:t>automatic explosion</a:t>
            </a:r>
            <a:r>
              <a:rPr lang="en-US" b="1" dirty="0">
                <a:solidFill>
                  <a:schemeClr val="tx2"/>
                </a:solidFill>
              </a:rPr>
              <a:t>.</a:t>
            </a:r>
          </a:p>
          <a:p>
            <a:pPr lvl="2"/>
            <a:r>
              <a:rPr lang="en-US" b="1" dirty="0">
                <a:solidFill>
                  <a:schemeClr val="tx2"/>
                </a:solidFill>
              </a:rPr>
              <a:t>sleep[</a:t>
            </a:r>
            <a:r>
              <a:rPr lang="en-US" b="1" dirty="0" err="1">
                <a:solidFill>
                  <a:schemeClr val="tx2"/>
                </a:solidFill>
              </a:rPr>
              <a:t>majr:noexp</a:t>
            </a:r>
            <a:r>
              <a:rPr lang="en-US" b="1" dirty="0">
                <a:solidFill>
                  <a:schemeClr val="tx2"/>
                </a:solidFill>
              </a:rPr>
              <a:t>]: </a:t>
            </a:r>
            <a:r>
              <a:rPr lang="en-US" b="1" dirty="0">
                <a:solidFill>
                  <a:schemeClr val="accent2"/>
                </a:solidFill>
              </a:rPr>
              <a:t>turn off </a:t>
            </a:r>
            <a:r>
              <a:rPr lang="en-US" b="1" dirty="0">
                <a:solidFill>
                  <a:schemeClr val="tx2"/>
                </a:solidFill>
              </a:rPr>
              <a:t>automatic explosion.</a:t>
            </a:r>
          </a:p>
          <a:p>
            <a:pPr lvl="2"/>
            <a:endParaRPr lang="en-US" b="1" dirty="0">
              <a:solidFill>
                <a:schemeClr val="tx2"/>
              </a:solidFill>
            </a:endParaRPr>
          </a:p>
          <a:p>
            <a:pPr lvl="1"/>
            <a:r>
              <a:rPr lang="en-US" b="1" dirty="0" err="1">
                <a:solidFill>
                  <a:schemeClr val="tx2"/>
                </a:solidFill>
              </a:rPr>
              <a:t>MeSH</a:t>
            </a:r>
            <a:r>
              <a:rPr lang="en-US" b="1" dirty="0">
                <a:solidFill>
                  <a:schemeClr val="tx2"/>
                </a:solidFill>
              </a:rPr>
              <a:t> Headings [MH]</a:t>
            </a:r>
          </a:p>
          <a:p>
            <a:pPr lvl="2"/>
            <a:r>
              <a:rPr lang="en-US" b="1" dirty="0">
                <a:solidFill>
                  <a:schemeClr val="tx2"/>
                </a:solidFill>
              </a:rPr>
              <a:t>sleep[</a:t>
            </a:r>
            <a:r>
              <a:rPr lang="en-US" b="1" dirty="0" err="1">
                <a:solidFill>
                  <a:schemeClr val="tx2"/>
                </a:solidFill>
              </a:rPr>
              <a:t>mh</a:t>
            </a:r>
            <a:r>
              <a:rPr lang="en-US" b="1" dirty="0">
                <a:solidFill>
                  <a:schemeClr val="tx2"/>
                </a:solidFill>
              </a:rPr>
              <a:t>]: automatically includes </a:t>
            </a:r>
            <a:r>
              <a:rPr lang="en-US" b="1" dirty="0">
                <a:solidFill>
                  <a:schemeClr val="accent2"/>
                </a:solidFill>
              </a:rPr>
              <a:t>automatic explosion</a:t>
            </a:r>
            <a:r>
              <a:rPr lang="en-US" b="1" dirty="0">
                <a:solidFill>
                  <a:schemeClr val="tx2"/>
                </a:solidFill>
              </a:rPr>
              <a:t>.</a:t>
            </a:r>
          </a:p>
          <a:p>
            <a:pPr lvl="2"/>
            <a:r>
              <a:rPr lang="en-US" b="1" dirty="0">
                <a:solidFill>
                  <a:schemeClr val="tx2"/>
                </a:solidFill>
              </a:rPr>
              <a:t>sleep[</a:t>
            </a:r>
            <a:r>
              <a:rPr lang="en-US" b="1" dirty="0" err="1">
                <a:solidFill>
                  <a:schemeClr val="tx2"/>
                </a:solidFill>
              </a:rPr>
              <a:t>mh:noexp</a:t>
            </a:r>
            <a:r>
              <a:rPr lang="en-US" b="1" dirty="0">
                <a:solidFill>
                  <a:schemeClr val="tx2"/>
                </a:solidFill>
              </a:rPr>
              <a:t>]: </a:t>
            </a:r>
            <a:r>
              <a:rPr lang="en-US" b="1" dirty="0">
                <a:solidFill>
                  <a:schemeClr val="accent2"/>
                </a:solidFill>
              </a:rPr>
              <a:t>turn off</a:t>
            </a:r>
            <a:r>
              <a:rPr lang="en-US" b="1" dirty="0">
                <a:solidFill>
                  <a:schemeClr val="tx2"/>
                </a:solidFill>
              </a:rPr>
              <a:t> automatic explosion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</a:p>
          <a:p>
            <a:pPr lvl="2"/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Remember: “In process”, “publisher supplied”, and </a:t>
            </a:r>
            <a:r>
              <a:rPr lang="en-US" sz="2800" b="1" dirty="0" err="1" smtClean="0">
                <a:solidFill>
                  <a:schemeClr val="tx2"/>
                </a:solidFill>
              </a:rPr>
              <a:t>OldMedline</a:t>
            </a:r>
            <a:r>
              <a:rPr lang="en-US" sz="2800" b="1" dirty="0" smtClean="0">
                <a:solidFill>
                  <a:schemeClr val="tx2"/>
                </a:solidFill>
              </a:rPr>
              <a:t> citations are </a:t>
            </a:r>
            <a:r>
              <a:rPr lang="en-US" sz="2800" b="1" dirty="0" smtClean="0">
                <a:solidFill>
                  <a:schemeClr val="accent2"/>
                </a:solidFill>
              </a:rPr>
              <a:t>excluded </a:t>
            </a:r>
            <a:r>
              <a:rPr lang="en-US" sz="2800" b="1" dirty="0" smtClean="0">
                <a:solidFill>
                  <a:schemeClr val="tx2"/>
                </a:solidFill>
              </a:rPr>
              <a:t>(they aren’t indexed).</a:t>
            </a: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marL="685800" lvl="2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lvl="2"/>
            <a:endParaRPr lang="en-US" b="1" dirty="0">
              <a:solidFill>
                <a:schemeClr val="tx2"/>
              </a:solidFill>
            </a:endParaRPr>
          </a:p>
          <a:p>
            <a:pPr lvl="2"/>
            <a:endParaRPr lang="en-US" b="1" dirty="0">
              <a:solidFill>
                <a:schemeClr val="tx2"/>
              </a:solidFill>
            </a:endParaRPr>
          </a:p>
          <a:p>
            <a:pPr lvl="2"/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93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http://www.ncbi.nlm.nih.gov/books/NBK3827/#pubmedhelp.Search_Field_Descrip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74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82000" cy="4876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Using </a:t>
            </a:r>
            <a:r>
              <a:rPr lang="en-US" sz="2800" b="1" dirty="0" err="1" smtClean="0">
                <a:solidFill>
                  <a:schemeClr val="accent2"/>
                </a:solidFill>
              </a:rPr>
              <a:t>MeSH</a:t>
            </a:r>
            <a:r>
              <a:rPr lang="en-US" sz="2800" b="1" dirty="0" smtClean="0">
                <a:solidFill>
                  <a:schemeClr val="accent2"/>
                </a:solidFill>
              </a:rPr>
              <a:t> heading/subheading</a:t>
            </a:r>
            <a:r>
              <a:rPr lang="en-US" sz="2800" b="1" dirty="0" smtClean="0">
                <a:solidFill>
                  <a:schemeClr val="tx2"/>
                </a:solidFill>
              </a:rPr>
              <a:t>  combination.</a:t>
            </a: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lvl="1"/>
            <a:r>
              <a:rPr lang="en-US" b="1" dirty="0" err="1" smtClean="0">
                <a:solidFill>
                  <a:schemeClr val="tx2"/>
                </a:solidFill>
              </a:rPr>
              <a:t>MeSH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Major Topic [MAJR]</a:t>
            </a:r>
          </a:p>
          <a:p>
            <a:pPr lvl="2"/>
            <a:r>
              <a:rPr lang="en-US" b="1" dirty="0">
                <a:solidFill>
                  <a:schemeClr val="tx2"/>
                </a:solidFill>
              </a:rPr>
              <a:t>Sleep/psychology[</a:t>
            </a:r>
            <a:r>
              <a:rPr lang="en-US" b="1" dirty="0" err="1">
                <a:solidFill>
                  <a:schemeClr val="tx2"/>
                </a:solidFill>
              </a:rPr>
              <a:t>majr</a:t>
            </a:r>
            <a:r>
              <a:rPr lang="en-US" b="1" dirty="0" smtClean="0">
                <a:solidFill>
                  <a:schemeClr val="tx2"/>
                </a:solidFill>
              </a:rPr>
              <a:t>]</a:t>
            </a:r>
            <a:endParaRPr lang="en-US" b="1" dirty="0">
              <a:solidFill>
                <a:schemeClr val="tx2"/>
              </a:solidFill>
            </a:endParaRPr>
          </a:p>
          <a:p>
            <a:pPr lvl="2"/>
            <a:r>
              <a:rPr lang="en-US" b="1" dirty="0">
                <a:solidFill>
                  <a:schemeClr val="tx2"/>
                </a:solidFill>
              </a:rPr>
              <a:t>Sleep/psychology[</a:t>
            </a:r>
            <a:r>
              <a:rPr lang="en-US" b="1" dirty="0" err="1">
                <a:solidFill>
                  <a:schemeClr val="tx2"/>
                </a:solidFill>
              </a:rPr>
              <a:t>majr:noexp</a:t>
            </a:r>
            <a:r>
              <a:rPr lang="en-US" b="1" dirty="0" smtClean="0">
                <a:solidFill>
                  <a:schemeClr val="tx2"/>
                </a:solidFill>
              </a:rPr>
              <a:t>]</a:t>
            </a:r>
            <a:endParaRPr lang="en-US" b="1" dirty="0">
              <a:solidFill>
                <a:schemeClr val="tx2"/>
              </a:solidFill>
            </a:endParaRPr>
          </a:p>
          <a:p>
            <a:pPr lvl="2"/>
            <a:endParaRPr lang="en-US" b="1" dirty="0">
              <a:solidFill>
                <a:schemeClr val="tx2"/>
              </a:solidFill>
            </a:endParaRPr>
          </a:p>
          <a:p>
            <a:pPr lvl="1"/>
            <a:r>
              <a:rPr lang="en-US" b="1" dirty="0" err="1">
                <a:solidFill>
                  <a:schemeClr val="tx2"/>
                </a:solidFill>
              </a:rPr>
              <a:t>MeSH</a:t>
            </a:r>
            <a:r>
              <a:rPr lang="en-US" b="1" dirty="0">
                <a:solidFill>
                  <a:schemeClr val="tx2"/>
                </a:solidFill>
              </a:rPr>
              <a:t> Headings [MH]</a:t>
            </a: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Obesity/prevention </a:t>
            </a:r>
            <a:r>
              <a:rPr lang="en-US" b="1" dirty="0">
                <a:solidFill>
                  <a:schemeClr val="tx2"/>
                </a:solidFill>
              </a:rPr>
              <a:t>and control[</a:t>
            </a:r>
            <a:r>
              <a:rPr lang="en-US" b="1" dirty="0" err="1">
                <a:solidFill>
                  <a:schemeClr val="tx2"/>
                </a:solidFill>
              </a:rPr>
              <a:t>mh</a:t>
            </a:r>
            <a:r>
              <a:rPr lang="en-US" b="1" dirty="0" smtClean="0">
                <a:solidFill>
                  <a:schemeClr val="tx2"/>
                </a:solidFill>
              </a:rPr>
              <a:t>]</a:t>
            </a:r>
            <a:endParaRPr lang="en-US" b="1" dirty="0">
              <a:solidFill>
                <a:schemeClr val="tx2"/>
              </a:solidFill>
            </a:endParaRPr>
          </a:p>
          <a:p>
            <a:pPr lvl="2"/>
            <a:r>
              <a:rPr lang="en-US" b="1" dirty="0">
                <a:solidFill>
                  <a:schemeClr val="tx2"/>
                </a:solidFill>
              </a:rPr>
              <a:t>Obesity</a:t>
            </a:r>
            <a:r>
              <a:rPr lang="en-US" b="1" dirty="0" smtClean="0">
                <a:solidFill>
                  <a:schemeClr val="tx2"/>
                </a:solidFill>
              </a:rPr>
              <a:t>/prevention </a:t>
            </a:r>
            <a:r>
              <a:rPr lang="en-US" b="1" dirty="0">
                <a:solidFill>
                  <a:schemeClr val="tx2"/>
                </a:solidFill>
              </a:rPr>
              <a:t>and control [</a:t>
            </a:r>
            <a:r>
              <a:rPr lang="en-US" b="1" dirty="0" err="1">
                <a:solidFill>
                  <a:schemeClr val="tx2"/>
                </a:solidFill>
              </a:rPr>
              <a:t>mh:noexp</a:t>
            </a:r>
            <a:r>
              <a:rPr lang="en-US" b="1" dirty="0" smtClean="0">
                <a:solidFill>
                  <a:schemeClr val="tx2"/>
                </a:solidFill>
              </a:rPr>
              <a:t>]</a:t>
            </a:r>
            <a:endParaRPr lang="en-US" b="1" dirty="0">
              <a:solidFill>
                <a:schemeClr val="tx2"/>
              </a:solidFill>
            </a:endParaRPr>
          </a:p>
          <a:p>
            <a:pPr lvl="2"/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94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http://www.ncbi.nlm.nih.gov/books/NBK3827/#pubmedhelp.Search_Field_Descrip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32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82000" cy="4876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Using </a:t>
            </a:r>
            <a:r>
              <a:rPr lang="en-US" sz="2800" b="1" dirty="0" err="1" smtClean="0">
                <a:solidFill>
                  <a:schemeClr val="accent2"/>
                </a:solidFill>
              </a:rPr>
              <a:t>MeSH</a:t>
            </a:r>
            <a:r>
              <a:rPr lang="en-US" sz="2800" b="1" dirty="0" smtClean="0">
                <a:solidFill>
                  <a:schemeClr val="accent2"/>
                </a:solidFill>
              </a:rPr>
              <a:t> heading/subheading</a:t>
            </a:r>
            <a:r>
              <a:rPr lang="en-US" sz="2800" b="1" dirty="0" smtClean="0">
                <a:solidFill>
                  <a:schemeClr val="tx2"/>
                </a:solidFill>
              </a:rPr>
              <a:t>  combination.</a:t>
            </a:r>
          </a:p>
          <a:p>
            <a:pPr lvl="1"/>
            <a:endParaRPr lang="en-US" sz="2500" b="1" dirty="0" smtClean="0">
              <a:solidFill>
                <a:schemeClr val="tx2"/>
              </a:solidFill>
            </a:endParaRPr>
          </a:p>
          <a:p>
            <a:pPr lvl="1"/>
            <a:r>
              <a:rPr lang="en-US" sz="2500" b="1" dirty="0" smtClean="0">
                <a:solidFill>
                  <a:schemeClr val="tx2"/>
                </a:solidFill>
              </a:rPr>
              <a:t>To </a:t>
            </a:r>
            <a:r>
              <a:rPr lang="en-US" sz="2500" b="1" dirty="0">
                <a:solidFill>
                  <a:schemeClr val="tx2"/>
                </a:solidFill>
              </a:rPr>
              <a:t>search the subheading attached to any </a:t>
            </a:r>
            <a:r>
              <a:rPr lang="en-US" sz="2500" b="1" dirty="0" err="1">
                <a:solidFill>
                  <a:schemeClr val="tx2"/>
                </a:solidFill>
              </a:rPr>
              <a:t>MeSH</a:t>
            </a:r>
            <a:r>
              <a:rPr lang="en-US" sz="2500" b="1" dirty="0">
                <a:solidFill>
                  <a:schemeClr val="tx2"/>
                </a:solidFill>
              </a:rPr>
              <a:t> heading </a:t>
            </a:r>
            <a:r>
              <a:rPr lang="en-US" sz="2500" b="1" dirty="0" smtClean="0">
                <a:solidFill>
                  <a:schemeClr val="tx2"/>
                </a:solidFill>
              </a:rPr>
              <a:t>("</a:t>
            </a:r>
            <a:r>
              <a:rPr lang="en-US" sz="2500" b="1" dirty="0">
                <a:solidFill>
                  <a:schemeClr val="tx2"/>
                </a:solidFill>
              </a:rPr>
              <a:t>free-floating</a:t>
            </a:r>
            <a:r>
              <a:rPr lang="en-US" sz="2500" b="1" dirty="0" smtClean="0">
                <a:solidFill>
                  <a:schemeClr val="tx2"/>
                </a:solidFill>
              </a:rPr>
              <a:t>"). Only one subheading at one time</a:t>
            </a:r>
          </a:p>
          <a:p>
            <a:pPr lvl="2"/>
            <a:endParaRPr lang="en-US" b="1" dirty="0" smtClean="0">
              <a:solidFill>
                <a:schemeClr val="tx2"/>
              </a:solidFill>
            </a:endParaRPr>
          </a:p>
          <a:p>
            <a:pPr lvl="2"/>
            <a:r>
              <a:rPr lang="en-US" b="1" dirty="0" smtClean="0">
                <a:solidFill>
                  <a:schemeClr val="tx2"/>
                </a:solidFill>
              </a:rPr>
              <a:t>obesity[</a:t>
            </a:r>
            <a:r>
              <a:rPr lang="en-US" b="1" dirty="0" err="1" smtClean="0">
                <a:solidFill>
                  <a:schemeClr val="tx2"/>
                </a:solidFill>
              </a:rPr>
              <a:t>mh</a:t>
            </a:r>
            <a:r>
              <a:rPr lang="en-US" b="1" dirty="0" smtClean="0">
                <a:solidFill>
                  <a:schemeClr val="tx2"/>
                </a:solidFill>
              </a:rPr>
              <a:t>] AND genetics</a:t>
            </a:r>
            <a:r>
              <a:rPr lang="en-US" b="1" dirty="0" smtClean="0">
                <a:solidFill>
                  <a:schemeClr val="accent2"/>
                </a:solidFill>
              </a:rPr>
              <a:t>[</a:t>
            </a:r>
            <a:r>
              <a:rPr lang="en-US" b="1" dirty="0" err="1" smtClean="0">
                <a:solidFill>
                  <a:schemeClr val="accent2"/>
                </a:solidFill>
              </a:rPr>
              <a:t>sh</a:t>
            </a:r>
            <a:r>
              <a:rPr lang="en-US" b="1" dirty="0" smtClean="0">
                <a:solidFill>
                  <a:schemeClr val="accent2"/>
                </a:solidFill>
              </a:rPr>
              <a:t>]</a:t>
            </a:r>
          </a:p>
          <a:p>
            <a:pPr lvl="2"/>
            <a:endParaRPr lang="en-US" b="1" dirty="0" smtClean="0">
              <a:solidFill>
                <a:schemeClr val="tx2"/>
              </a:solidFill>
            </a:endParaRPr>
          </a:p>
          <a:p>
            <a:pPr lvl="2"/>
            <a:r>
              <a:rPr lang="en-US" b="1" dirty="0">
                <a:solidFill>
                  <a:schemeClr val="tx2"/>
                </a:solidFill>
              </a:rPr>
              <a:t>obesity[</a:t>
            </a:r>
            <a:r>
              <a:rPr lang="en-US" b="1" dirty="0" err="1">
                <a:solidFill>
                  <a:schemeClr val="tx2"/>
                </a:solidFill>
              </a:rPr>
              <a:t>mh</a:t>
            </a:r>
            <a:r>
              <a:rPr lang="en-US" b="1" dirty="0">
                <a:solidFill>
                  <a:schemeClr val="tx2"/>
                </a:solidFill>
              </a:rPr>
              <a:t>] AND </a:t>
            </a:r>
            <a:r>
              <a:rPr lang="en-US" b="1" dirty="0" smtClean="0">
                <a:solidFill>
                  <a:schemeClr val="tx2"/>
                </a:solidFill>
              </a:rPr>
              <a:t>mortality</a:t>
            </a:r>
            <a:r>
              <a:rPr lang="en-US" b="1" dirty="0" smtClean="0">
                <a:solidFill>
                  <a:schemeClr val="accent2"/>
                </a:solidFill>
              </a:rPr>
              <a:t>[</a:t>
            </a:r>
            <a:r>
              <a:rPr lang="en-US" b="1" dirty="0" err="1" smtClean="0">
                <a:solidFill>
                  <a:schemeClr val="accent2"/>
                </a:solidFill>
              </a:rPr>
              <a:t>sh:noexp</a:t>
            </a:r>
            <a:r>
              <a:rPr lang="en-US" b="1" dirty="0" smtClean="0">
                <a:solidFill>
                  <a:schemeClr val="accent2"/>
                </a:solidFill>
              </a:rPr>
              <a:t>]</a:t>
            </a: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lvl="2"/>
            <a:endParaRPr lang="en-US" sz="2800" b="1" dirty="0" smtClean="0">
              <a:solidFill>
                <a:schemeClr val="tx2"/>
              </a:solidFill>
            </a:endParaRP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marL="685800" lvl="2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lvl="2"/>
            <a:endParaRPr lang="en-US" b="1" dirty="0">
              <a:solidFill>
                <a:schemeClr val="tx2"/>
              </a:solidFill>
            </a:endParaRPr>
          </a:p>
          <a:p>
            <a:pPr lvl="2"/>
            <a:endParaRPr lang="en-US" b="1" dirty="0">
              <a:solidFill>
                <a:schemeClr val="tx2"/>
              </a:solidFill>
            </a:endParaRPr>
          </a:p>
          <a:p>
            <a:pPr lvl="2"/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95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http://www.ncbi.nlm.nih.gov/books/NBK3827/table/pubmedhelp.T41/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24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3657600" cy="4876800"/>
          </a:xfrm>
        </p:spPr>
        <p:txBody>
          <a:bodyPr>
            <a:normAutofit/>
          </a:bodyPr>
          <a:lstStyle/>
          <a:p>
            <a:endParaRPr lang="en-US" sz="2800" b="1" dirty="0" smtClean="0">
              <a:solidFill>
                <a:schemeClr val="tx2"/>
              </a:solidFill>
            </a:endParaRPr>
          </a:p>
          <a:p>
            <a:endParaRPr lang="en-US" sz="2800" b="1" dirty="0">
              <a:solidFill>
                <a:schemeClr val="tx2"/>
              </a:solidFill>
            </a:endParaRP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en-US" sz="2800" b="1" dirty="0">
                <a:solidFill>
                  <a:schemeClr val="tx2"/>
                </a:solidFill>
              </a:rPr>
              <a:t>Use the </a:t>
            </a:r>
            <a:r>
              <a:rPr lang="en-US" sz="2800" b="1" dirty="0" err="1">
                <a:solidFill>
                  <a:schemeClr val="tx2"/>
                </a:solidFill>
              </a:rPr>
              <a:t>MeSH</a:t>
            </a:r>
            <a:r>
              <a:rPr lang="en-US" sz="2800" b="1" dirty="0">
                <a:solidFill>
                  <a:schemeClr val="tx2"/>
                </a:solidFill>
              </a:rPr>
              <a:t> subheadings and abbreviations </a:t>
            </a:r>
            <a:r>
              <a:rPr lang="en-US" sz="2800" b="1" dirty="0" smtClean="0">
                <a:solidFill>
                  <a:schemeClr val="accent2"/>
                </a:solidFill>
              </a:rPr>
              <a:t>list</a:t>
            </a:r>
            <a:r>
              <a:rPr lang="en-US" sz="2800" b="1" dirty="0">
                <a:solidFill>
                  <a:schemeClr val="tx2"/>
                </a:solidFill>
              </a:rPr>
              <a:t>:</a:t>
            </a:r>
            <a:endParaRPr lang="en-US" sz="2800" b="1" dirty="0" smtClean="0">
              <a:solidFill>
                <a:schemeClr val="tx2"/>
              </a:solidFill>
            </a:endParaRPr>
          </a:p>
          <a:p>
            <a:endParaRPr lang="en-US" sz="28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2000" b="1" i="1" dirty="0" smtClean="0">
                <a:solidFill>
                  <a:schemeClr val="tx2"/>
                </a:solidFill>
              </a:rPr>
              <a:t>depression[</a:t>
            </a:r>
            <a:r>
              <a:rPr lang="en-US" sz="2000" b="1" i="1" dirty="0" err="1" smtClean="0">
                <a:solidFill>
                  <a:schemeClr val="tx2"/>
                </a:solidFill>
              </a:rPr>
              <a:t>mh</a:t>
            </a:r>
            <a:r>
              <a:rPr lang="en-US" sz="2000" b="1" i="1" dirty="0" smtClean="0">
                <a:solidFill>
                  <a:schemeClr val="tx2"/>
                </a:solidFill>
              </a:rPr>
              <a:t>] AND PD[</a:t>
            </a:r>
            <a:r>
              <a:rPr lang="en-US" sz="2000" b="1" i="1" dirty="0" err="1" smtClean="0">
                <a:solidFill>
                  <a:schemeClr val="tx2"/>
                </a:solidFill>
              </a:rPr>
              <a:t>sh</a:t>
            </a:r>
            <a:r>
              <a:rPr lang="en-US" sz="2000" b="1" i="1" dirty="0" smtClean="0">
                <a:solidFill>
                  <a:schemeClr val="tx2"/>
                </a:solidFill>
              </a:rPr>
              <a:t>]</a:t>
            </a:r>
            <a:endParaRPr lang="en-US" sz="2400" b="1" i="1" dirty="0" smtClean="0">
              <a:solidFill>
                <a:schemeClr val="tx2"/>
              </a:solidFill>
            </a:endParaRP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lvl="2"/>
            <a:endParaRPr lang="en-US" sz="2800" b="1" dirty="0" smtClean="0">
              <a:solidFill>
                <a:schemeClr val="tx2"/>
              </a:solidFill>
            </a:endParaRP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marL="685800" lvl="2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lvl="2"/>
            <a:endParaRPr lang="en-US" b="1" dirty="0">
              <a:solidFill>
                <a:schemeClr val="tx2"/>
              </a:solidFill>
            </a:endParaRPr>
          </a:p>
          <a:p>
            <a:pPr lvl="2"/>
            <a:endParaRPr lang="en-US" b="1" dirty="0">
              <a:solidFill>
                <a:schemeClr val="tx2"/>
              </a:solidFill>
            </a:endParaRPr>
          </a:p>
          <a:p>
            <a:pPr lvl="2"/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96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http://www.ncbi.nlm.nih.gov/books/NBK3827/table/pubmedhelp.T41/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600200"/>
            <a:ext cx="52863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84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4876800" cy="4876800"/>
          </a:xfrm>
        </p:spPr>
        <p:txBody>
          <a:bodyPr>
            <a:normAutofit/>
          </a:bodyPr>
          <a:lstStyle/>
          <a:p>
            <a:endParaRPr lang="en-US" sz="2800" b="1" dirty="0" smtClean="0">
              <a:solidFill>
                <a:schemeClr val="tx2"/>
              </a:solidFill>
            </a:endParaRPr>
          </a:p>
          <a:p>
            <a:endParaRPr lang="en-US" sz="2800" b="1" dirty="0">
              <a:solidFill>
                <a:schemeClr val="tx2"/>
              </a:solidFill>
            </a:endParaRP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A </a:t>
            </a:r>
            <a:r>
              <a:rPr lang="en-US" sz="2800" b="1" dirty="0">
                <a:solidFill>
                  <a:schemeClr val="tx2"/>
                </a:solidFill>
              </a:rPr>
              <a:t>list of subheading </a:t>
            </a:r>
            <a:r>
              <a:rPr lang="en-US" sz="2800" b="1" dirty="0">
                <a:solidFill>
                  <a:schemeClr val="accent2"/>
                </a:solidFill>
              </a:rPr>
              <a:t>explosions </a:t>
            </a:r>
            <a:r>
              <a:rPr lang="en-US" sz="2800" b="1" dirty="0">
                <a:solidFill>
                  <a:schemeClr val="tx2"/>
                </a:solidFill>
              </a:rPr>
              <a:t>is also available. </a:t>
            </a:r>
            <a:endParaRPr lang="en-US" b="1" dirty="0" smtClean="0">
              <a:solidFill>
                <a:schemeClr val="tx2"/>
              </a:solidFill>
            </a:endParaRP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lvl="2"/>
            <a:endParaRPr lang="en-US" sz="2800" b="1" dirty="0" smtClean="0">
              <a:solidFill>
                <a:schemeClr val="tx2"/>
              </a:solidFill>
            </a:endParaRP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marL="685800" lvl="2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lvl="2"/>
            <a:endParaRPr lang="en-US" b="1" dirty="0">
              <a:solidFill>
                <a:schemeClr val="tx2"/>
              </a:solidFill>
            </a:endParaRPr>
          </a:p>
          <a:p>
            <a:pPr lvl="2"/>
            <a:endParaRPr lang="en-US" b="1" dirty="0">
              <a:solidFill>
                <a:schemeClr val="tx2"/>
              </a:solidFill>
            </a:endParaRPr>
          </a:p>
          <a:p>
            <a:pPr lvl="2"/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97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http://www.nlm.nih.gov/mesh/subhierarchy.html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1676400"/>
            <a:ext cx="3429000" cy="464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05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82000" cy="4876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Using </a:t>
            </a:r>
            <a:r>
              <a:rPr lang="en-US" sz="2800" b="1" dirty="0" smtClean="0">
                <a:solidFill>
                  <a:schemeClr val="accent2"/>
                </a:solidFill>
              </a:rPr>
              <a:t>Text Words [</a:t>
            </a:r>
            <a:r>
              <a:rPr lang="en-US" sz="2800" b="1" dirty="0">
                <a:solidFill>
                  <a:schemeClr val="accent2"/>
                </a:solidFill>
              </a:rPr>
              <a:t>TW</a:t>
            </a:r>
            <a:r>
              <a:rPr lang="en-US" sz="2800" b="1" dirty="0" smtClean="0">
                <a:solidFill>
                  <a:schemeClr val="accent2"/>
                </a:solidFill>
              </a:rPr>
              <a:t>] </a:t>
            </a:r>
            <a:r>
              <a:rPr lang="en-US" sz="2800" b="1" dirty="0" smtClean="0">
                <a:solidFill>
                  <a:schemeClr val="tx2"/>
                </a:solidFill>
              </a:rPr>
              <a:t>tag.</a:t>
            </a:r>
          </a:p>
          <a:p>
            <a:pPr lvl="1"/>
            <a:r>
              <a:rPr lang="en-US" sz="2500" b="1" dirty="0" smtClean="0">
                <a:solidFill>
                  <a:schemeClr val="tx2"/>
                </a:solidFill>
              </a:rPr>
              <a:t>Terms tagged will be searched in:</a:t>
            </a:r>
          </a:p>
          <a:p>
            <a:pPr lvl="2"/>
            <a:r>
              <a:rPr lang="en-US" sz="2200" b="1" dirty="0" smtClean="0">
                <a:solidFill>
                  <a:schemeClr val="tx2"/>
                </a:solidFill>
              </a:rPr>
              <a:t>Title</a:t>
            </a:r>
          </a:p>
          <a:p>
            <a:pPr lvl="2"/>
            <a:r>
              <a:rPr lang="en-US" sz="2200" b="1" dirty="0" smtClean="0">
                <a:solidFill>
                  <a:schemeClr val="tx2"/>
                </a:solidFill>
              </a:rPr>
              <a:t>Abstract</a:t>
            </a:r>
          </a:p>
          <a:p>
            <a:pPr lvl="2"/>
            <a:r>
              <a:rPr lang="en-US" sz="2200" b="1" dirty="0" err="1">
                <a:solidFill>
                  <a:schemeClr val="tx2"/>
                </a:solidFill>
              </a:rPr>
              <a:t>MeSH</a:t>
            </a:r>
            <a:r>
              <a:rPr lang="en-US" sz="2200" b="1" dirty="0">
                <a:solidFill>
                  <a:schemeClr val="tx2"/>
                </a:solidFill>
              </a:rPr>
              <a:t> headings and Subheadings (includes single words and phrases</a:t>
            </a:r>
            <a:r>
              <a:rPr lang="en-US" sz="2200" b="1" dirty="0" smtClean="0">
                <a:solidFill>
                  <a:schemeClr val="tx2"/>
                </a:solidFill>
              </a:rPr>
              <a:t>)</a:t>
            </a:r>
          </a:p>
          <a:p>
            <a:pPr lvl="2"/>
            <a:r>
              <a:rPr lang="en-US" sz="2200" b="1" dirty="0">
                <a:solidFill>
                  <a:schemeClr val="tx2"/>
                </a:solidFill>
              </a:rPr>
              <a:t>Other Terms </a:t>
            </a:r>
            <a:r>
              <a:rPr lang="en-US" sz="2200" b="1" dirty="0" smtClean="0">
                <a:solidFill>
                  <a:schemeClr val="tx2"/>
                </a:solidFill>
              </a:rPr>
              <a:t>field</a:t>
            </a:r>
          </a:p>
          <a:p>
            <a:pPr lvl="2"/>
            <a:r>
              <a:rPr lang="en-US" sz="2200" b="1" dirty="0">
                <a:solidFill>
                  <a:schemeClr val="tx2"/>
                </a:solidFill>
              </a:rPr>
              <a:t>Chemical Names of </a:t>
            </a:r>
            <a:r>
              <a:rPr lang="en-US" sz="2200" b="1" dirty="0" smtClean="0">
                <a:solidFill>
                  <a:schemeClr val="tx2"/>
                </a:solidFill>
              </a:rPr>
              <a:t>Substances</a:t>
            </a:r>
          </a:p>
          <a:p>
            <a:pPr lvl="2"/>
            <a:r>
              <a:rPr lang="en-US" sz="2200" b="1" dirty="0">
                <a:solidFill>
                  <a:schemeClr val="tx2"/>
                </a:solidFill>
              </a:rPr>
              <a:t>Secondary Source Identifier, which identifies a secondary source that supplies information</a:t>
            </a:r>
            <a:endParaRPr lang="en-US" sz="2200" b="1" dirty="0" smtClean="0">
              <a:solidFill>
                <a:schemeClr val="tx2"/>
              </a:solidFill>
            </a:endParaRPr>
          </a:p>
          <a:p>
            <a:pPr lvl="2"/>
            <a:r>
              <a:rPr lang="en-US" sz="2200" b="1" dirty="0">
                <a:solidFill>
                  <a:schemeClr val="tx2"/>
                </a:solidFill>
              </a:rPr>
              <a:t>Personal Name as Subject</a:t>
            </a:r>
            <a:endParaRPr lang="en-US" sz="2200" b="1" dirty="0" smtClean="0">
              <a:solidFill>
                <a:schemeClr val="tx2"/>
              </a:solidFill>
            </a:endParaRP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marL="685800" lvl="2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lvl="2"/>
            <a:endParaRPr lang="en-US" b="1" dirty="0">
              <a:solidFill>
                <a:schemeClr val="tx2"/>
              </a:solidFill>
            </a:endParaRPr>
          </a:p>
          <a:p>
            <a:pPr lvl="2"/>
            <a:endParaRPr lang="en-US" b="1" dirty="0">
              <a:solidFill>
                <a:schemeClr val="tx2"/>
              </a:solidFill>
            </a:endParaRPr>
          </a:p>
          <a:p>
            <a:pPr lvl="2"/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98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http://www.ncbi.nlm.nih.gov/books/NBK3827/#pubmedhelp.Search_Field_Descrip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16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PubMed</a:t>
            </a:r>
            <a:endParaRPr lang="en-US" sz="6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820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Affiliation [AD</a:t>
            </a:r>
            <a:r>
              <a:rPr lang="en-US" sz="2800" b="1" dirty="0" smtClean="0">
                <a:solidFill>
                  <a:schemeClr val="accent2"/>
                </a:solidFill>
              </a:rPr>
              <a:t>] </a:t>
            </a:r>
            <a:r>
              <a:rPr lang="en-US" sz="2800" b="1" dirty="0" smtClean="0">
                <a:solidFill>
                  <a:schemeClr val="tx2"/>
                </a:solidFill>
              </a:rPr>
              <a:t>tag.</a:t>
            </a:r>
          </a:p>
          <a:p>
            <a:pPr lvl="1"/>
            <a:r>
              <a:rPr lang="en-US" sz="2500" b="1" dirty="0">
                <a:solidFill>
                  <a:schemeClr val="tx2"/>
                </a:solidFill>
              </a:rPr>
              <a:t>The institutional affiliation (address) of the first author is taken from the article</a:t>
            </a:r>
            <a:r>
              <a:rPr lang="en-US" sz="2500" b="1" dirty="0" smtClean="0">
                <a:solidFill>
                  <a:schemeClr val="tx2"/>
                </a:solidFill>
              </a:rPr>
              <a:t>.</a:t>
            </a:r>
          </a:p>
          <a:p>
            <a:pPr lvl="2"/>
            <a:endParaRPr lang="en-US" sz="2200" b="1" dirty="0" smtClean="0">
              <a:solidFill>
                <a:schemeClr val="tx2"/>
              </a:solidFill>
            </a:endParaRPr>
          </a:p>
          <a:p>
            <a:pPr lvl="2"/>
            <a:r>
              <a:rPr lang="en-US" sz="2200" b="1" dirty="0" err="1" smtClean="0">
                <a:solidFill>
                  <a:schemeClr val="tx2"/>
                </a:solidFill>
              </a:rPr>
              <a:t>american</a:t>
            </a:r>
            <a:r>
              <a:rPr lang="en-US" sz="2200" b="1" dirty="0" smtClean="0">
                <a:solidFill>
                  <a:schemeClr val="tx2"/>
                </a:solidFill>
              </a:rPr>
              <a:t>[ad</a:t>
            </a:r>
            <a:r>
              <a:rPr lang="en-US" sz="2200" b="1" dirty="0">
                <a:solidFill>
                  <a:schemeClr val="tx2"/>
                </a:solidFill>
              </a:rPr>
              <a:t>] AND psychological[ad] AND association[ad</a:t>
            </a:r>
            <a:r>
              <a:rPr lang="en-US" sz="2200" b="1" dirty="0" smtClean="0">
                <a:solidFill>
                  <a:schemeClr val="tx2"/>
                </a:solidFill>
              </a:rPr>
              <a:t>]</a:t>
            </a:r>
          </a:p>
          <a:p>
            <a:pPr lvl="2"/>
            <a:endParaRPr lang="en-US" sz="2200" b="1" dirty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chemeClr val="accent2"/>
                </a:solidFill>
              </a:rPr>
              <a:t>Corporate Author [CN]</a:t>
            </a:r>
            <a:r>
              <a:rPr lang="en-US" sz="2800" b="1" dirty="0" smtClean="0">
                <a:solidFill>
                  <a:schemeClr val="tx2"/>
                </a:solidFill>
              </a:rPr>
              <a:t> tag.</a:t>
            </a:r>
          </a:p>
          <a:p>
            <a:pPr lvl="1"/>
            <a:r>
              <a:rPr lang="en-US" sz="2500" b="1" dirty="0">
                <a:solidFill>
                  <a:schemeClr val="tx2"/>
                </a:solidFill>
              </a:rPr>
              <a:t>Search for corporate authorship of an </a:t>
            </a:r>
            <a:r>
              <a:rPr lang="en-US" sz="2500" b="1" dirty="0" smtClean="0">
                <a:solidFill>
                  <a:schemeClr val="tx2"/>
                </a:solidFill>
              </a:rPr>
              <a:t>article.</a:t>
            </a:r>
          </a:p>
          <a:p>
            <a:pPr lvl="2"/>
            <a:endParaRPr lang="en-US" b="1" dirty="0" smtClean="0">
              <a:solidFill>
                <a:schemeClr val="tx2"/>
              </a:solidFill>
            </a:endParaRPr>
          </a:p>
          <a:p>
            <a:pPr lvl="2"/>
            <a:r>
              <a:rPr lang="en-US" b="1" dirty="0" err="1" smtClean="0">
                <a:solidFill>
                  <a:schemeClr val="tx2"/>
                </a:solidFill>
              </a:rPr>
              <a:t>american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psychological association [</a:t>
            </a:r>
            <a:r>
              <a:rPr lang="en-US" b="1" dirty="0" err="1">
                <a:solidFill>
                  <a:schemeClr val="tx2"/>
                </a:solidFill>
              </a:rPr>
              <a:t>cn</a:t>
            </a:r>
            <a:r>
              <a:rPr lang="en-US" b="1" dirty="0">
                <a:solidFill>
                  <a:schemeClr val="tx2"/>
                </a:solidFill>
              </a:rPr>
              <a:t>]</a:t>
            </a:r>
          </a:p>
          <a:p>
            <a:pPr lvl="2"/>
            <a:endParaRPr lang="en-US" b="1" dirty="0" smtClean="0">
              <a:solidFill>
                <a:schemeClr val="tx2"/>
              </a:solidFill>
            </a:endParaRPr>
          </a:p>
          <a:p>
            <a:pPr lvl="2"/>
            <a:r>
              <a:rPr lang="en-US" b="1" dirty="0" err="1" smtClean="0">
                <a:solidFill>
                  <a:schemeClr val="tx2"/>
                </a:solidFill>
              </a:rPr>
              <a:t>american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[</a:t>
            </a:r>
            <a:r>
              <a:rPr lang="en-US" b="1" dirty="0" err="1">
                <a:solidFill>
                  <a:schemeClr val="tx2"/>
                </a:solidFill>
              </a:rPr>
              <a:t>cn</a:t>
            </a:r>
            <a:r>
              <a:rPr lang="en-US" b="1" dirty="0">
                <a:solidFill>
                  <a:schemeClr val="tx2"/>
                </a:solidFill>
              </a:rPr>
              <a:t>] AND psychological [</a:t>
            </a:r>
            <a:r>
              <a:rPr lang="en-US" b="1" dirty="0" err="1">
                <a:solidFill>
                  <a:schemeClr val="tx2"/>
                </a:solidFill>
              </a:rPr>
              <a:t>cn</a:t>
            </a:r>
            <a:r>
              <a:rPr lang="en-US" b="1" dirty="0">
                <a:solidFill>
                  <a:schemeClr val="tx2"/>
                </a:solidFill>
              </a:rPr>
              <a:t>] AND association [</a:t>
            </a:r>
            <a:r>
              <a:rPr lang="en-US" b="1" dirty="0" err="1">
                <a:solidFill>
                  <a:schemeClr val="tx2"/>
                </a:solidFill>
              </a:rPr>
              <a:t>cn</a:t>
            </a:r>
            <a:r>
              <a:rPr lang="en-US" b="1" dirty="0" smtClean="0">
                <a:solidFill>
                  <a:schemeClr val="tx2"/>
                </a:solidFill>
              </a:rPr>
              <a:t>]</a:t>
            </a:r>
          </a:p>
          <a:p>
            <a:pPr lvl="2"/>
            <a:endParaRPr lang="en-US" b="1" dirty="0" smtClean="0">
              <a:solidFill>
                <a:schemeClr val="tx2"/>
              </a:solidFill>
            </a:endParaRPr>
          </a:p>
          <a:p>
            <a:pPr lvl="2"/>
            <a:r>
              <a:rPr lang="en-US" b="1" dirty="0" err="1" smtClean="0">
                <a:solidFill>
                  <a:schemeClr val="tx2"/>
                </a:solidFill>
              </a:rPr>
              <a:t>american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psychological association [</a:t>
            </a:r>
            <a:r>
              <a:rPr lang="en-US" b="1" dirty="0" err="1">
                <a:solidFill>
                  <a:schemeClr val="tx2"/>
                </a:solidFill>
              </a:rPr>
              <a:t>cn</a:t>
            </a:r>
            <a:r>
              <a:rPr lang="en-US" b="1" dirty="0">
                <a:solidFill>
                  <a:schemeClr val="tx2"/>
                </a:solidFill>
              </a:rPr>
              <a:t>] OR </a:t>
            </a:r>
            <a:r>
              <a:rPr lang="en-US" b="1" dirty="0" err="1">
                <a:solidFill>
                  <a:schemeClr val="tx2"/>
                </a:solidFill>
              </a:rPr>
              <a:t>american</a:t>
            </a:r>
            <a:r>
              <a:rPr lang="en-US" b="1" dirty="0">
                <a:solidFill>
                  <a:schemeClr val="tx2"/>
                </a:solidFill>
              </a:rPr>
              <a:t> psychological association [</a:t>
            </a:r>
            <a:r>
              <a:rPr lang="en-US" b="1" dirty="0" err="1">
                <a:solidFill>
                  <a:schemeClr val="tx2"/>
                </a:solidFill>
              </a:rPr>
              <a:t>ti</a:t>
            </a:r>
            <a:r>
              <a:rPr lang="en-US" b="1" dirty="0">
                <a:solidFill>
                  <a:schemeClr val="tx2"/>
                </a:solidFill>
              </a:rPr>
              <a:t>] </a:t>
            </a:r>
            <a:endParaRPr lang="en-US" b="1" dirty="0" smtClean="0">
              <a:solidFill>
                <a:schemeClr val="tx2"/>
              </a:solidFill>
            </a:endParaRP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marL="685800" lvl="2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lvl="2"/>
            <a:endParaRPr lang="en-US" b="1" dirty="0">
              <a:solidFill>
                <a:schemeClr val="tx2"/>
              </a:solidFill>
            </a:endParaRPr>
          </a:p>
          <a:p>
            <a:pPr lvl="2"/>
            <a:endParaRPr lang="en-US" b="1" dirty="0">
              <a:solidFill>
                <a:schemeClr val="tx2"/>
              </a:solidFill>
            </a:endParaRPr>
          </a:p>
          <a:p>
            <a:pPr lvl="2"/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99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http://www.ncbi.nlm.nih.gov/books/NBK3827/#pubmedhelp.Search_Field_Descrip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04798"/>
            <a:ext cx="20574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90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dStudPres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9000B0E-F247-42DE-B4C8-953FA55828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2950</Words>
  <Application>Microsoft Office PowerPoint</Application>
  <PresentationFormat>On-screen Show (4:3)</PresentationFormat>
  <Paragraphs>1052</Paragraphs>
  <Slides>104</Slides>
  <Notes>104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5" baseType="lpstr">
      <vt:lpstr>EdStudPres</vt:lpstr>
      <vt:lpstr>MEDLINE </vt:lpstr>
      <vt:lpstr>PowerPoint Presentation</vt:lpstr>
      <vt:lpstr>PubMed</vt:lpstr>
      <vt:lpstr>PowerPoint Presentation</vt:lpstr>
      <vt:lpstr>MEDLINE</vt:lpstr>
      <vt:lpstr>MEDLINE</vt:lpstr>
      <vt:lpstr>MEDLINE</vt:lpstr>
      <vt:lpstr>MEDLINE</vt:lpstr>
      <vt:lpstr>PowerPoint Presentation</vt:lpstr>
      <vt:lpstr>MEDLINE</vt:lpstr>
      <vt:lpstr>PowerPoint Presentation</vt:lpstr>
      <vt:lpstr>MEDLINE</vt:lpstr>
      <vt:lpstr>MEDLINE</vt:lpstr>
      <vt:lpstr>MEDLINE</vt:lpstr>
      <vt:lpstr>MEDLINE</vt:lpstr>
      <vt:lpstr>PubMed</vt:lpstr>
      <vt:lpstr>PowerPoint Presentation</vt:lpstr>
      <vt:lpstr>MEDLINE</vt:lpstr>
      <vt:lpstr>MEDLINE</vt:lpstr>
      <vt:lpstr>MEDLINE</vt:lpstr>
      <vt:lpstr>PowerPoint Presentation</vt:lpstr>
      <vt:lpstr>PubMed</vt:lpstr>
      <vt:lpstr>PubMed</vt:lpstr>
      <vt:lpstr>PubMed</vt:lpstr>
      <vt:lpstr>PubMed</vt:lpstr>
      <vt:lpstr>PubMed</vt:lpstr>
      <vt:lpstr>PubMed</vt:lpstr>
      <vt:lpstr>PubMed</vt:lpstr>
      <vt:lpstr>PubMed</vt:lpstr>
      <vt:lpstr>PubMed</vt:lpstr>
      <vt:lpstr>PubMed</vt:lpstr>
      <vt:lpstr>PowerPoint Presentation</vt:lpstr>
      <vt:lpstr>PubMed</vt:lpstr>
      <vt:lpstr>PubMed</vt:lpstr>
      <vt:lpstr>PubMed</vt:lpstr>
      <vt:lpstr>PubMed</vt:lpstr>
      <vt:lpstr>PubMed</vt:lpstr>
      <vt:lpstr>PubMed</vt:lpstr>
      <vt:lpstr>PubMed</vt:lpstr>
      <vt:lpstr>PowerPoint Presentation</vt:lpstr>
      <vt:lpstr>PubMed</vt:lpstr>
      <vt:lpstr>PowerPoint Presentation</vt:lpstr>
      <vt:lpstr>PowerPoint Presentation</vt:lpstr>
      <vt:lpstr>PubMed</vt:lpstr>
      <vt:lpstr>PubMed</vt:lpstr>
      <vt:lpstr>PubMed</vt:lpstr>
      <vt:lpstr>PubMed</vt:lpstr>
      <vt:lpstr>PubMed</vt:lpstr>
      <vt:lpstr>PowerPoint Presentation</vt:lpstr>
      <vt:lpstr>PubMed</vt:lpstr>
      <vt:lpstr>PubMed</vt:lpstr>
      <vt:lpstr>PubMed</vt:lpstr>
      <vt:lpstr>PubMed</vt:lpstr>
      <vt:lpstr>PubMed</vt:lpstr>
      <vt:lpstr>PubMed</vt:lpstr>
      <vt:lpstr>PowerPoint Presentation</vt:lpstr>
      <vt:lpstr>PubMed</vt:lpstr>
      <vt:lpstr>PubMed</vt:lpstr>
      <vt:lpstr>PubMed</vt:lpstr>
      <vt:lpstr>PubMed</vt:lpstr>
      <vt:lpstr>PubMed</vt:lpstr>
      <vt:lpstr>PowerPoint Presentation</vt:lpstr>
      <vt:lpstr>PubMed</vt:lpstr>
      <vt:lpstr>PubMed</vt:lpstr>
      <vt:lpstr>PubMed</vt:lpstr>
      <vt:lpstr>PowerPoint Presentation</vt:lpstr>
      <vt:lpstr>PubMed</vt:lpstr>
      <vt:lpstr>PubMed</vt:lpstr>
      <vt:lpstr>PubMed</vt:lpstr>
      <vt:lpstr>PubMed</vt:lpstr>
      <vt:lpstr>PowerPoint Presentation</vt:lpstr>
      <vt:lpstr>PubMed</vt:lpstr>
      <vt:lpstr>PubMed</vt:lpstr>
      <vt:lpstr>PubMed</vt:lpstr>
      <vt:lpstr>PubMed</vt:lpstr>
      <vt:lpstr>PubMed</vt:lpstr>
      <vt:lpstr>PubMed</vt:lpstr>
      <vt:lpstr>PubMed</vt:lpstr>
      <vt:lpstr>PubMed</vt:lpstr>
      <vt:lpstr>PubMed</vt:lpstr>
      <vt:lpstr>PubMed</vt:lpstr>
      <vt:lpstr>PowerPoint Presentation</vt:lpstr>
      <vt:lpstr>PubMed</vt:lpstr>
      <vt:lpstr>PubMed</vt:lpstr>
      <vt:lpstr>PubMed</vt:lpstr>
      <vt:lpstr>PubMed</vt:lpstr>
      <vt:lpstr>PowerPoint Presentation</vt:lpstr>
      <vt:lpstr>PubMed</vt:lpstr>
      <vt:lpstr>PubMed</vt:lpstr>
      <vt:lpstr>PubMed</vt:lpstr>
      <vt:lpstr>PubMed</vt:lpstr>
      <vt:lpstr>PubMed</vt:lpstr>
      <vt:lpstr>PubMed</vt:lpstr>
      <vt:lpstr>PubMed</vt:lpstr>
      <vt:lpstr>PubMed</vt:lpstr>
      <vt:lpstr>PubMed</vt:lpstr>
      <vt:lpstr>PubMed</vt:lpstr>
      <vt:lpstr>PubMed</vt:lpstr>
      <vt:lpstr>PubMed</vt:lpstr>
      <vt:lpstr>PubMed</vt:lpstr>
      <vt:lpstr>PubMed</vt:lpstr>
      <vt:lpstr>PubMed</vt:lpstr>
      <vt:lpstr>PowerPoint Presentation</vt:lpstr>
      <vt:lpstr>NEXT CLASS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2012-10-11T08:16:00Z</dcterms:created>
  <dcterms:modified xsi:type="dcterms:W3CDTF">2015-04-22T10:59:13Z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TC101671259990</vt:lpwstr>
  </property>
</Properties>
</file>