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406" r:id="rId3"/>
    <p:sldId id="383" r:id="rId4"/>
    <p:sldId id="374" r:id="rId5"/>
    <p:sldId id="407" r:id="rId6"/>
    <p:sldId id="384" r:id="rId7"/>
    <p:sldId id="385" r:id="rId8"/>
    <p:sldId id="387" r:id="rId9"/>
    <p:sldId id="388" r:id="rId10"/>
    <p:sldId id="386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26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6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D8019-DCDD-4C79-B796-58919153B663}" type="datetimeFigureOut">
              <a:rPr lang="en-GB" smtClean="0"/>
              <a:pPr/>
              <a:t>24/02/2015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D177D-D671-4C82-A2FB-9C82151343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25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Carlos A. </a:t>
            </a:r>
            <a:r>
              <a:rPr lang="en-US" dirty="0" err="1" smtClean="0"/>
              <a:t>Almenara</a:t>
            </a:r>
            <a:r>
              <a:rPr lang="en-US" dirty="0" smtClean="0"/>
              <a:t>, PhD. Institute</a:t>
            </a:r>
            <a:r>
              <a:rPr lang="en-US" baseline="0" dirty="0" smtClean="0"/>
              <a:t> for Research on Children, Youth, and Family (IVMDR), Masaryk University, Brno – Czech Republic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177D-D671-4C82-A2FB-9C821513435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811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https://www.google.com/cse/publicurl?cx=010907764665242047998:2tmn5_bdyu8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177D-D671-4C82-A2FB-9C821513435D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6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51A8F9-9004-4C02-936E-F71B6388325A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9066-75E7-4CEA-86E1-E2E948767EE8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6C81-C24C-46F2-ACE3-4D71174D97F1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F2C200-B78E-4DCB-8BCB-BBA86673B679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1D2190-9D66-4EF8-A1B0-5BDEB4A0B319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BB4C-5402-4E79-8192-D120AE50D964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2C00-B780-43BE-A3A4-41E77865E552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6713C4-27E6-496B-A47A-10BE195A5877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5969-C3BD-4DE5-8ECF-3459683C9D7A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13A455D-A718-464F-B707-02AC31A8CB84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7B7A72-CE11-4092-8630-1F5682AE70A8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9F5CFB-736B-4D62-A229-6F194D35D310}" type="datetime1">
              <a:rPr lang="en-US" smtClean="0"/>
              <a:pPr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361EB8-C3CA-4E6E-B253-E38C4440D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preadsheets.google.com/pub?key=ty_BGDs9hnuBMRvj3AFeB2g&amp;output=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List_of_Google_product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roaxis.com/invest/companyDirectory" TargetMode="External"/><Relationship Id="rId2" Type="http://schemas.openxmlformats.org/officeDocument/2006/relationships/hyperlink" Target="http://www.onlineconversion.com/julian_date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guide.com/advanced_operators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371600"/>
            <a:ext cx="6172200" cy="1894362"/>
          </a:xfrm>
        </p:spPr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Online and Offline Resources </a:t>
            </a:r>
            <a:r>
              <a:rPr lang="en-US" i="1" dirty="0" smtClean="0">
                <a:solidFill>
                  <a:schemeClr val="accent1"/>
                </a:solidFill>
              </a:rPr>
              <a:t>in </a:t>
            </a:r>
            <a:r>
              <a:rPr lang="en-US" i="1" dirty="0">
                <a:solidFill>
                  <a:schemeClr val="accent1"/>
                </a:solidFill>
              </a:rPr>
              <a:t>Psychological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352800"/>
            <a:ext cx="6172200" cy="406878"/>
          </a:xfrm>
        </p:spPr>
        <p:txBody>
          <a:bodyPr/>
          <a:lstStyle/>
          <a:p>
            <a:r>
              <a:rPr lang="en-US" dirty="0" smtClean="0"/>
              <a:t>PSY494P122 (</a:t>
            </a:r>
            <a:r>
              <a:rPr lang="en-US" dirty="0" smtClean="0"/>
              <a:t>2015-I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0B15-5691-41BB-8E22-D5847C037DB8}" type="datetime5">
              <a:rPr lang="en-US" smtClean="0"/>
              <a:t>24-Feb-15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45941"/>
            <a:ext cx="6629400" cy="1102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68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Boolean Search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 Boolean search uses “operators” (AND, OR , NOT)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048000"/>
            <a:ext cx="5667375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6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 Match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Use </a:t>
            </a:r>
            <a:r>
              <a:rPr lang="en-US" b="1" i="1" dirty="0" smtClean="0">
                <a:solidFill>
                  <a:schemeClr val="accent1"/>
                </a:solidFill>
              </a:rPr>
              <a:t>quotation marks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to search for exact terms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733425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87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the title of the document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Use the operator </a:t>
            </a:r>
            <a:r>
              <a:rPr lang="en-US" b="1" i="1" dirty="0" err="1" smtClean="0">
                <a:solidFill>
                  <a:schemeClr val="accent1"/>
                </a:solidFill>
              </a:rPr>
              <a:t>intitle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7043584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62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by author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Use the operator </a:t>
            </a:r>
            <a:r>
              <a:rPr lang="en-US" b="1" i="1" dirty="0" smtClean="0">
                <a:solidFill>
                  <a:schemeClr val="accent1"/>
                </a:solidFill>
              </a:rPr>
              <a:t>author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00400"/>
            <a:ext cx="745613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450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by author (exact match)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accent1"/>
                </a:solidFill>
              </a:rPr>
              <a:t>Combine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the operator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author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with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exact match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36686"/>
            <a:ext cx="6592711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7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by author (exact match and Boolean operator)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Combine the operator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author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with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exact match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Boolean operator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author:"</a:t>
            </a:r>
            <a:r>
              <a:rPr lang="en-US" dirty="0" err="1">
                <a:solidFill>
                  <a:schemeClr val="accent1"/>
                </a:solidFill>
              </a:rPr>
              <a:t>tg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masaryk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" OR author:"</a:t>
            </a:r>
            <a:r>
              <a:rPr lang="en-US" dirty="0" err="1">
                <a:solidFill>
                  <a:schemeClr val="accent1"/>
                </a:solidFill>
              </a:rPr>
              <a:t>Tomáš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Garrigue</a:t>
            </a:r>
            <a:r>
              <a:rPr lang="en-US" dirty="0">
                <a:solidFill>
                  <a:schemeClr val="accent1"/>
                </a:solidFill>
              </a:rPr>
              <a:t> Masaryk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" OR author:"</a:t>
            </a:r>
            <a:r>
              <a:rPr lang="en-US" dirty="0" err="1">
                <a:solidFill>
                  <a:schemeClr val="accent1"/>
                </a:solidFill>
              </a:rPr>
              <a:t>Tomáš</a:t>
            </a:r>
            <a:r>
              <a:rPr lang="en-US" dirty="0">
                <a:solidFill>
                  <a:schemeClr val="accent1"/>
                </a:solidFill>
              </a:rPr>
              <a:t> Masaryk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"  OR author:"</a:t>
            </a:r>
            <a:r>
              <a:rPr lang="en-US" dirty="0" err="1">
                <a:solidFill>
                  <a:schemeClr val="accent1"/>
                </a:solidFill>
              </a:rPr>
              <a:t>Tomáš</a:t>
            </a:r>
            <a:r>
              <a:rPr lang="en-US" dirty="0">
                <a:solidFill>
                  <a:schemeClr val="accent1"/>
                </a:solidFill>
              </a:rPr>
              <a:t> G Masaryk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"</a:t>
            </a: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6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by publication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54943"/>
            <a:ext cx="560329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21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by publication</a:t>
            </a:r>
          </a:p>
          <a:p>
            <a:endParaRPr lang="en-US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lvl="1" indent="0">
              <a:buNone/>
            </a:pP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Google suggests you the journal’s abbreviated name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4280"/>
            <a:ext cx="7086601" cy="8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8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by publication</a:t>
            </a:r>
          </a:p>
          <a:p>
            <a:endParaRPr lang="en-US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lvl="1" indent="0">
              <a:buNone/>
            </a:pP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You can search a journal’s abbreviation in the 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NLM Catalog</a:t>
            </a: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6227536"/>
            <a:ext cx="8077200" cy="32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kern="0" dirty="0">
                <a:solidFill>
                  <a:schemeClr val="tx2"/>
                </a:solidFill>
              </a:rPr>
              <a:t>http://www.ncbi.nlm.nih.gov/nlmcatalog/journals</a:t>
            </a:r>
            <a:endParaRPr lang="en-GB" sz="2400" b="1" kern="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57601"/>
            <a:ext cx="8328025" cy="1305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674" y="5029200"/>
            <a:ext cx="448627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508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by publication</a:t>
            </a:r>
          </a:p>
          <a:p>
            <a:endParaRPr lang="en-US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lvl="1" indent="0">
              <a:buNone/>
            </a:pP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Google scholar may also accept the journal’s </a:t>
            </a:r>
            <a:r>
              <a:rPr lang="en-US" b="1" dirty="0" smtClean="0">
                <a:solidFill>
                  <a:schemeClr val="accent1"/>
                </a:solidFill>
              </a:rPr>
              <a:t>ISSN</a:t>
            </a:r>
            <a:endParaRPr lang="en-US" b="1" dirty="0">
              <a:solidFill>
                <a:schemeClr val="accent1"/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6227536"/>
            <a:ext cx="8077200" cy="32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kern="0" dirty="0">
                <a:solidFill>
                  <a:schemeClr val="tx2"/>
                </a:solidFill>
              </a:rPr>
              <a:t>http://www.ncbi.nlm.nih.gov/nlmcatalog/journals</a:t>
            </a:r>
            <a:endParaRPr lang="en-GB" sz="2400" b="1" kern="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3544206"/>
            <a:ext cx="4385446" cy="133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24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676400"/>
            <a:ext cx="5029200" cy="2971800"/>
          </a:xfrm>
        </p:spPr>
        <p:txBody>
          <a:bodyPr anchor="ctr">
            <a:normAutofit/>
          </a:bodyPr>
          <a:lstStyle/>
          <a:p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27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BASICS</a:t>
            </a:r>
            <a:br>
              <a:rPr lang="en-US" sz="8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search</a:t>
            </a:r>
            <a:endParaRPr lang="en-US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by publication</a:t>
            </a: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You might combine your search:</a:t>
            </a:r>
          </a:p>
          <a:p>
            <a:pPr marL="365760" lvl="1" indent="0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OPTION 1:</a:t>
            </a:r>
          </a:p>
          <a:p>
            <a:pPr marL="365760" lvl="1" indent="0" algn="ctr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65760" lvl="1" indent="0" algn="ctr">
              <a:buNone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"European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Journal of Psychological Assessment"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"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</a:rPr>
              <a:t>Europ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 J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</a:rPr>
              <a:t>Psychol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</a:rPr>
              <a:t>Assessm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</a:p>
          <a:p>
            <a:pPr marL="365760" lvl="1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OPTION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2:</a:t>
            </a:r>
          </a:p>
          <a:p>
            <a:pPr marL="365760" lvl="1" indent="0" algn="ctr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1015-5759 	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2151-2426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1"/>
            <a:ext cx="4038600" cy="1395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00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Products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http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://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www.google.com/advanced_search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https://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encrypted.google.com/advanced_search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http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://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images.google.com/advanced_search</a:t>
            </a:r>
          </a:p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http://groups.google.com/</a:t>
            </a:r>
          </a:p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http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://news.google.com/</a:t>
            </a: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http://videos.google.com</a:t>
            </a: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http://translate.google.com/</a:t>
            </a: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http://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www.google.com/preferences</a:t>
            </a: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http://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www.google.com/publicdata/directory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http://www.google.com/trends</a:t>
            </a: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https://www.google.com/cse/manage/create</a:t>
            </a:r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" y="6227536"/>
            <a:ext cx="8077200" cy="47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kern="0" dirty="0" smtClean="0">
                <a:solidFill>
                  <a:schemeClr val="tx2"/>
                </a:solidFill>
              </a:rPr>
              <a:t>More</a:t>
            </a:r>
            <a:r>
              <a:rPr lang="en-US" sz="1000" kern="0" dirty="0">
                <a:solidFill>
                  <a:schemeClr val="tx2"/>
                </a:solidFill>
              </a:rPr>
              <a:t>: </a:t>
            </a:r>
            <a:r>
              <a:rPr lang="en-US" sz="1000" kern="0" dirty="0">
                <a:solidFill>
                  <a:schemeClr val="tx2"/>
                </a:solidFill>
                <a:hlinkClick r:id="rId3"/>
              </a:rPr>
              <a:t>https://</a:t>
            </a:r>
            <a:r>
              <a:rPr lang="en-US" sz="1000" kern="0" dirty="0" smtClean="0">
                <a:solidFill>
                  <a:schemeClr val="tx2"/>
                </a:solidFill>
                <a:hlinkClick r:id="rId3"/>
              </a:rPr>
              <a:t>spreadsheets.google.com/pub?key=ty_BGDs9hnuBMRvj3AFeB2g&amp;output=html</a:t>
            </a:r>
            <a:r>
              <a:rPr lang="en-US" sz="1000" kern="0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kern="0" dirty="0">
                <a:solidFill>
                  <a:schemeClr val="tx2"/>
                </a:solidFill>
                <a:hlinkClick r:id="rId4"/>
              </a:rPr>
              <a:t>http://</a:t>
            </a:r>
            <a:r>
              <a:rPr lang="en-US" sz="1000" kern="0" dirty="0" smtClean="0">
                <a:solidFill>
                  <a:schemeClr val="tx2"/>
                </a:solidFill>
                <a:hlinkClick r:id="rId4"/>
              </a:rPr>
              <a:t>en.wikipedia.org/wiki/List_of_Google_products</a:t>
            </a:r>
            <a:r>
              <a:rPr lang="en-US" sz="1000" kern="0" dirty="0" smtClean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45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755648"/>
            <a:ext cx="2819400" cy="3959352"/>
          </a:xfrm>
        </p:spPr>
        <p:txBody>
          <a:bodyPr>
            <a:normAutofit/>
          </a:bodyPr>
          <a:lstStyle/>
          <a:p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intitle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allintitle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inurl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allinurl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filetype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ext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allintext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site</a:t>
            </a: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link</a:t>
            </a:r>
          </a:p>
          <a:p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inanchor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daterange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752600"/>
            <a:ext cx="2819400" cy="3657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rphonebook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bphonebook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phonebook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stocks</a:t>
            </a:r>
          </a:p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define</a:t>
            </a: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cache</a:t>
            </a: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info</a:t>
            </a:r>
          </a:p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related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6227536"/>
            <a:ext cx="8077200" cy="32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 range</a:t>
            </a:r>
            <a:r>
              <a:rPr lang="en-US" sz="1000" kern="0" dirty="0" smtClean="0">
                <a:solidFill>
                  <a:schemeClr val="tx2"/>
                </a:solidFill>
              </a:rPr>
              <a:t> uses Julian calendar days. You can calculate </a:t>
            </a:r>
            <a:r>
              <a:rPr lang="en-US" sz="1000" kern="0" dirty="0">
                <a:solidFill>
                  <a:schemeClr val="tx2"/>
                </a:solidFill>
              </a:rPr>
              <a:t>it online</a:t>
            </a:r>
            <a:r>
              <a:rPr lang="en-US" sz="1000" kern="0" dirty="0" smtClean="0">
                <a:solidFill>
                  <a:schemeClr val="tx2"/>
                </a:solidFill>
              </a:rPr>
              <a:t>: </a:t>
            </a:r>
            <a:r>
              <a:rPr lang="en-US" sz="1000" kern="0" dirty="0" smtClean="0">
                <a:solidFill>
                  <a:schemeClr val="tx2"/>
                </a:solidFill>
                <a:hlinkClick r:id="rId2"/>
              </a:rPr>
              <a:t>http</a:t>
            </a:r>
            <a:r>
              <a:rPr lang="en-US" sz="1000" kern="0" dirty="0">
                <a:solidFill>
                  <a:schemeClr val="tx2"/>
                </a:solidFill>
                <a:hlinkClick r:id="rId2"/>
              </a:rPr>
              <a:t>://</a:t>
            </a:r>
            <a:r>
              <a:rPr lang="en-US" sz="1000" kern="0" dirty="0" smtClean="0">
                <a:solidFill>
                  <a:schemeClr val="tx2"/>
                </a:solidFill>
                <a:hlinkClick r:id="rId2"/>
              </a:rPr>
              <a:t>www.onlineconversion.com/julian_date.htm</a:t>
            </a:r>
            <a:r>
              <a:rPr lang="en-US" sz="1000" kern="0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Stocks</a:t>
            </a:r>
            <a:r>
              <a:rPr lang="en-US" sz="10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000" kern="0" dirty="0">
                <a:solidFill>
                  <a:schemeClr val="tx2"/>
                </a:solidFill>
              </a:rPr>
              <a:t>uses valid stock ticker </a:t>
            </a:r>
            <a:r>
              <a:rPr lang="en-US" sz="1000" kern="0" dirty="0" smtClean="0">
                <a:solidFill>
                  <a:schemeClr val="tx2"/>
                </a:solidFill>
              </a:rPr>
              <a:t>symbol. You may </a:t>
            </a:r>
            <a:r>
              <a:rPr lang="en-US" sz="1000" kern="0" dirty="0">
                <a:solidFill>
                  <a:schemeClr val="tx2"/>
                </a:solidFill>
              </a:rPr>
              <a:t>search them on: </a:t>
            </a:r>
            <a:r>
              <a:rPr lang="en-US" sz="1000" kern="0" dirty="0">
                <a:solidFill>
                  <a:schemeClr val="tx2"/>
                </a:solidFill>
                <a:hlinkClick r:id="rId3"/>
              </a:rPr>
              <a:t>http://</a:t>
            </a:r>
            <a:r>
              <a:rPr lang="en-US" sz="1000" kern="0" dirty="0" smtClean="0">
                <a:solidFill>
                  <a:schemeClr val="tx2"/>
                </a:solidFill>
                <a:hlinkClick r:id="rId3"/>
              </a:rPr>
              <a:t>www.macroaxis.com/invest/companyDirectory</a:t>
            </a:r>
            <a:r>
              <a:rPr lang="en-US" sz="1000" kern="0" dirty="0" smtClean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860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Groups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1600200"/>
            <a:ext cx="6781800" cy="42850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Author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group</a:t>
            </a:r>
          </a:p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i="1" dirty="0" err="1" smtClean="0">
                <a:solidFill>
                  <a:schemeClr val="tx2"/>
                </a:solidFill>
              </a:rPr>
              <a:t>insubject</a:t>
            </a:r>
            <a:endParaRPr lang="en-US" i="1" dirty="0" smtClean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i="1" dirty="0" err="1" smtClean="0">
                <a:solidFill>
                  <a:schemeClr val="tx2"/>
                </a:solidFill>
              </a:rPr>
              <a:t>msgid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" y="6227536"/>
            <a:ext cx="8077200" cy="32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b="1" kern="0" dirty="0">
                <a:solidFill>
                  <a:schemeClr val="tx2"/>
                </a:solidFill>
              </a:rPr>
              <a:t>More: </a:t>
            </a:r>
            <a:r>
              <a:rPr lang="en-US" sz="1000" b="1" kern="0" dirty="0">
                <a:solidFill>
                  <a:schemeClr val="tx2"/>
                </a:solidFill>
                <a:hlinkClick r:id="rId2"/>
              </a:rPr>
              <a:t>http://</a:t>
            </a:r>
            <a:r>
              <a:rPr lang="en-US" sz="1000" b="1" kern="0" dirty="0" smtClean="0">
                <a:solidFill>
                  <a:schemeClr val="tx2"/>
                </a:solidFill>
                <a:hlinkClick r:id="rId2"/>
              </a:rPr>
              <a:t>www.googleguide.com/advanced_operators.html</a:t>
            </a:r>
            <a:r>
              <a:rPr lang="en-US" sz="1000" b="1" kern="0" dirty="0" smtClean="0">
                <a:solidFill>
                  <a:schemeClr val="tx2"/>
                </a:solidFill>
              </a:rPr>
              <a:t> </a:t>
            </a:r>
            <a:endParaRPr lang="en-US" sz="1000" kern="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3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1600200"/>
            <a:ext cx="6781800" cy="4285016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>
                <a:solidFill>
                  <a:schemeClr val="accent1"/>
                </a:solidFill>
              </a:rPr>
              <a:t>“</a:t>
            </a:r>
            <a:r>
              <a:rPr lang="en-US" i="1" dirty="0">
                <a:solidFill>
                  <a:schemeClr val="tx2"/>
                </a:solidFill>
              </a:rPr>
              <a:t>psychological assessment</a:t>
            </a:r>
            <a:r>
              <a:rPr lang="en-US" b="1" i="1" dirty="0">
                <a:solidFill>
                  <a:schemeClr val="accent1"/>
                </a:solidFill>
              </a:rPr>
              <a:t>”</a:t>
            </a:r>
          </a:p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b="1" i="1" dirty="0" smtClean="0">
                <a:solidFill>
                  <a:schemeClr val="accent1"/>
                </a:solidFill>
              </a:rPr>
              <a:t>-</a:t>
            </a:r>
            <a:r>
              <a:rPr lang="en-US" i="1" dirty="0">
                <a:solidFill>
                  <a:schemeClr val="tx2"/>
                </a:solidFill>
              </a:rPr>
              <a:t>psychiatry</a:t>
            </a:r>
          </a:p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accent1"/>
                </a:solidFill>
              </a:rPr>
              <a:t>~</a:t>
            </a:r>
            <a:r>
              <a:rPr lang="en-US" i="1" dirty="0">
                <a:solidFill>
                  <a:schemeClr val="tx2"/>
                </a:solidFill>
              </a:rPr>
              <a:t>assessment</a:t>
            </a:r>
          </a:p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b="1" i="1" dirty="0" smtClean="0">
                <a:solidFill>
                  <a:schemeClr val="accent1"/>
                </a:solidFill>
              </a:rPr>
              <a:t>“</a:t>
            </a:r>
            <a:r>
              <a:rPr lang="en-US" i="1" dirty="0">
                <a:solidFill>
                  <a:schemeClr val="tx2"/>
                </a:solidFill>
              </a:rPr>
              <a:t>psychological </a:t>
            </a:r>
            <a:r>
              <a:rPr lang="en-US" b="1" i="1" dirty="0">
                <a:solidFill>
                  <a:schemeClr val="accent1"/>
                </a:solidFill>
              </a:rPr>
              <a:t>*</a:t>
            </a:r>
            <a:r>
              <a:rPr lang="en-US" i="1" dirty="0">
                <a:solidFill>
                  <a:schemeClr val="tx2"/>
                </a:solidFill>
              </a:rPr>
              <a:t> assessment</a:t>
            </a:r>
            <a:r>
              <a:rPr lang="en-US" b="1" i="1" dirty="0">
                <a:solidFill>
                  <a:schemeClr val="accent1"/>
                </a:solidFill>
              </a:rPr>
              <a:t>”</a:t>
            </a:r>
          </a:p>
          <a:p>
            <a:endParaRPr lang="en-US" i="1" dirty="0" smtClean="0">
              <a:solidFill>
                <a:schemeClr val="tx2"/>
              </a:solidFill>
            </a:endParaRPr>
          </a:p>
          <a:p>
            <a:r>
              <a:rPr lang="en-US" b="1" i="1" dirty="0" smtClean="0">
                <a:solidFill>
                  <a:schemeClr val="accent1"/>
                </a:solidFill>
              </a:rPr>
              <a:t>“</a:t>
            </a:r>
            <a:r>
              <a:rPr lang="en-US" i="1" dirty="0">
                <a:solidFill>
                  <a:schemeClr val="tx2"/>
                </a:solidFill>
              </a:rPr>
              <a:t>psychological assessment</a:t>
            </a:r>
            <a:r>
              <a:rPr lang="en-US" b="1" i="1" dirty="0">
                <a:solidFill>
                  <a:schemeClr val="accent1"/>
                </a:solidFill>
              </a:rPr>
              <a:t>”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b="1" i="1" dirty="0">
                <a:solidFill>
                  <a:schemeClr val="accent1"/>
                </a:solidFill>
              </a:rPr>
              <a:t>|</a:t>
            </a:r>
            <a:r>
              <a:rPr lang="en-US" i="1" dirty="0">
                <a:solidFill>
                  <a:schemeClr val="tx2"/>
                </a:solidFill>
              </a:rPr>
              <a:t> “psychological measurement</a:t>
            </a:r>
            <a:r>
              <a:rPr lang="en-US" b="1" i="1" dirty="0">
                <a:solidFill>
                  <a:schemeClr val="accent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639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Google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153400" cy="487375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site: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cz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accent1"/>
                </a:solidFill>
              </a:rPr>
              <a:t>filetype: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pdf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accent1"/>
                </a:solidFill>
              </a:rPr>
              <a:t>ext: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pdf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accent1"/>
                </a:solidFill>
              </a:rPr>
              <a:t>intitle</a:t>
            </a:r>
            <a:r>
              <a:rPr lang="en-US" b="1" dirty="0" smtClean="0">
                <a:solidFill>
                  <a:schemeClr val="accent1"/>
                </a:solidFill>
              </a:rPr>
              <a:t>:</a:t>
            </a:r>
            <a:r>
              <a:rPr lang="en-US" b="1" dirty="0">
                <a:solidFill>
                  <a:schemeClr val="accent1"/>
                </a:solidFill>
              </a:rPr>
              <a:t>"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psychological assessment</a:t>
            </a:r>
            <a:r>
              <a:rPr lang="en-US" b="1" dirty="0">
                <a:solidFill>
                  <a:schemeClr val="accent1"/>
                </a:solidFill>
              </a:rPr>
              <a:t>"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accent1"/>
                </a:solidFill>
              </a:rPr>
              <a:t>allintext: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MMPI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appendix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accent1"/>
                </a:solidFill>
              </a:rPr>
              <a:t>link: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http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://www.apa.org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accent1"/>
                </a:solidFill>
              </a:rPr>
              <a:t>inurl: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test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accent1"/>
                </a:solidFill>
              </a:rPr>
              <a:t>cache:</a:t>
            </a:r>
            <a:r>
              <a:rPr lang="en-US" sz="1800" dirty="0" err="1" smtClean="0">
                <a:solidFill>
                  <a:schemeClr val="tx2">
                    <a:lumMod val="75000"/>
                  </a:schemeClr>
                </a:solidFill>
              </a:rPr>
              <a:t>http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://knowledge.sagepub.com/view/using-test-data-in-clinical-practice/d200.xml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4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</a:rPr>
              <a:t>Google News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153400" cy="4873752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psychology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location:"</a:t>
            </a:r>
            <a:r>
              <a:rPr lang="en-US" b="1" dirty="0" err="1">
                <a:solidFill>
                  <a:schemeClr val="tx2"/>
                </a:solidFill>
              </a:rPr>
              <a:t>czech</a:t>
            </a:r>
            <a:r>
              <a:rPr lang="en-US" b="1" dirty="0">
                <a:solidFill>
                  <a:schemeClr val="tx2"/>
                </a:solidFill>
              </a:rPr>
              <a:t> republic</a:t>
            </a:r>
            <a:r>
              <a:rPr lang="en-US" b="1" dirty="0">
                <a:solidFill>
                  <a:schemeClr val="accent1"/>
                </a:solidFill>
              </a:rPr>
              <a:t>"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psychology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source</a:t>
            </a:r>
            <a:r>
              <a:rPr lang="en-US" b="1" dirty="0" smtClean="0">
                <a:solidFill>
                  <a:schemeClr val="accent1"/>
                </a:solidFill>
              </a:rPr>
              <a:t>:</a:t>
            </a:r>
            <a:r>
              <a:rPr lang="en-US" b="1" dirty="0">
                <a:solidFill>
                  <a:schemeClr val="accent1"/>
                </a:solidFill>
              </a:rPr>
              <a:t>"</a:t>
            </a:r>
            <a:r>
              <a:rPr lang="en-US" b="1" dirty="0" err="1" smtClean="0">
                <a:solidFill>
                  <a:schemeClr val="tx2"/>
                </a:solidFill>
              </a:rPr>
              <a:t>washington</a:t>
            </a:r>
            <a:r>
              <a:rPr lang="en-US" b="1" dirty="0" smtClean="0">
                <a:solidFill>
                  <a:schemeClr val="tx2"/>
                </a:solidFill>
              </a:rPr>
              <a:t> post</a:t>
            </a:r>
            <a:r>
              <a:rPr lang="en-US" b="1" dirty="0">
                <a:solidFill>
                  <a:schemeClr val="accent1"/>
                </a:solidFill>
              </a:rPr>
              <a:t>"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4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24100" y="762000"/>
            <a:ext cx="6477000" cy="5989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</a:rPr>
              <a:t>Readings for the Next Class: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09800" y="1378626"/>
            <a:ext cx="6705600" cy="258377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i="1" dirty="0" smtClean="0"/>
              <a:t>(1) Finding </a:t>
            </a:r>
            <a:r>
              <a:rPr lang="en-US" i="1" dirty="0"/>
              <a:t>sources of information: Electronic databases (</a:t>
            </a:r>
            <a:r>
              <a:rPr lang="en-US" i="1" dirty="0" err="1"/>
              <a:t>Lenburg</a:t>
            </a:r>
            <a:r>
              <a:rPr lang="en-US" i="1" dirty="0"/>
              <a:t>, 2010</a:t>
            </a:r>
            <a:r>
              <a:rPr lang="en-US" i="1" dirty="0" smtClean="0"/>
              <a:t>)</a:t>
            </a:r>
          </a:p>
          <a:p>
            <a:endParaRPr lang="en-US" i="1" dirty="0"/>
          </a:p>
          <a:p>
            <a:r>
              <a:rPr lang="en-US" i="1" dirty="0" smtClean="0"/>
              <a:t>(</a:t>
            </a:r>
            <a:r>
              <a:rPr lang="en-US" i="1" dirty="0"/>
              <a:t>2) Finding the evidence (</a:t>
            </a:r>
            <a:r>
              <a:rPr lang="en-US" i="1" dirty="0" err="1"/>
              <a:t>Wilczynski</a:t>
            </a:r>
            <a:r>
              <a:rPr lang="en-US" i="1" dirty="0"/>
              <a:t> &amp; </a:t>
            </a:r>
            <a:r>
              <a:rPr lang="en-US" i="1" dirty="0" err="1"/>
              <a:t>McKibbon</a:t>
            </a:r>
            <a:r>
              <a:rPr lang="en-US" i="1" dirty="0"/>
              <a:t>, 2013)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(3) </a:t>
            </a:r>
            <a:r>
              <a:rPr lang="en-US" i="1" dirty="0"/>
              <a:t>Locating the best available research (Norcross, Hogan, &amp; </a:t>
            </a:r>
            <a:r>
              <a:rPr lang="en-US" i="1" dirty="0" err="1"/>
              <a:t>Koocher</a:t>
            </a:r>
            <a:r>
              <a:rPr lang="en-US" i="1" dirty="0"/>
              <a:t>, </a:t>
            </a:r>
            <a:r>
              <a:rPr lang="en-US" i="1" dirty="0" smtClean="0"/>
              <a:t>2008) </a:t>
            </a:r>
            <a:r>
              <a:rPr lang="en-US" i="1" dirty="0" smtClean="0">
                <a:solidFill>
                  <a:srgbClr val="FF0000"/>
                </a:solidFill>
              </a:rPr>
              <a:t>(optional)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460171" y="4201638"/>
            <a:ext cx="6477000" cy="5989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/>
                </a:solidFill>
              </a:rPr>
              <a:t>Assignment: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498271" y="4724400"/>
            <a:ext cx="6438900" cy="1371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According </a:t>
            </a:r>
            <a:r>
              <a:rPr lang="en-US" dirty="0"/>
              <a:t>to your research question, </a:t>
            </a:r>
            <a:r>
              <a:rPr lang="en-US" i="1" dirty="0"/>
              <a:t>make a list of databases</a:t>
            </a:r>
            <a:r>
              <a:rPr lang="en-US" dirty="0"/>
              <a:t> that you will use to find information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7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467600" cy="4267200"/>
          </a:xfrm>
        </p:spPr>
        <p:txBody>
          <a:bodyPr anchor="ctr">
            <a:normAutofit/>
          </a:bodyPr>
          <a:lstStyle/>
          <a:p>
            <a:pPr algn="ctr"/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GOOGLE 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SCHOLAR</a:t>
            </a:r>
            <a:endParaRPr lang="en-US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00200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367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Google Scholar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provides a simple way to broadly search for scholarly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literature.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You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can search across many disciplines and sources: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articles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theses, books,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abstracts,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from academic publishers, professional societies, online repositories, universities and other web sites.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86400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6227536"/>
            <a:ext cx="8077200" cy="32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kern="0" dirty="0">
                <a:solidFill>
                  <a:schemeClr val="tx2"/>
                </a:solidFill>
              </a:rPr>
              <a:t>http://</a:t>
            </a:r>
            <a:r>
              <a:rPr lang="en-US" sz="1000" kern="0" dirty="0" smtClean="0">
                <a:solidFill>
                  <a:schemeClr val="tx2"/>
                </a:solidFill>
              </a:rPr>
              <a:t>scholar.google.com/</a:t>
            </a:r>
            <a:endParaRPr lang="en-GB" sz="2400" b="1" kern="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884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057400"/>
            <a:ext cx="5410200" cy="2438400"/>
          </a:xfrm>
        </p:spPr>
        <p:txBody>
          <a:bodyPr anchor="ctr">
            <a:normAutofit fontScale="90000"/>
          </a:bodyPr>
          <a:lstStyle/>
          <a:p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  <a:endParaRPr lang="en-US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EXERCISE:</a:t>
            </a:r>
            <a:endParaRPr lang="en-US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Perform a simple search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for </a:t>
            </a:r>
            <a:r>
              <a:rPr lang="en-US" b="1" i="1" dirty="0" smtClean="0">
                <a:solidFill>
                  <a:schemeClr val="accent1"/>
                </a:solidFill>
              </a:rPr>
              <a:t>psychopharmacology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on 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</a:rPr>
              <a:t>Google Scholar</a:t>
            </a:r>
            <a:endParaRPr lang="en-US" u="sng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How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many of the results do you consider as </a:t>
            </a:r>
            <a:r>
              <a:rPr lang="en-US" b="1" dirty="0">
                <a:solidFill>
                  <a:schemeClr val="accent1"/>
                </a:solidFill>
              </a:rPr>
              <a:t>“scientific information</a:t>
            </a:r>
            <a:r>
              <a:rPr lang="en-US" b="1" dirty="0" smtClean="0">
                <a:solidFill>
                  <a:schemeClr val="accent1"/>
                </a:solidFill>
              </a:rPr>
              <a:t>”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6227536"/>
            <a:ext cx="8077200" cy="32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1000" kern="0" dirty="0">
                <a:solidFill>
                  <a:schemeClr val="tx2"/>
                </a:solidFill>
              </a:rPr>
              <a:t>http://</a:t>
            </a:r>
            <a:r>
              <a:rPr lang="en-US" sz="1000" kern="0" dirty="0" smtClean="0">
                <a:solidFill>
                  <a:schemeClr val="tx2"/>
                </a:solidFill>
              </a:rPr>
              <a:t>scholar.google.com/</a:t>
            </a:r>
            <a:endParaRPr lang="en-GB" sz="2400" b="1" kern="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202" y="3505200"/>
            <a:ext cx="3178598" cy="662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00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endParaRPr lang="en-US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Partial Match</a:t>
            </a: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This is the kind of search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we usually use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by “default”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171" y="3886200"/>
            <a:ext cx="5540658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55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endParaRPr lang="en-US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PageRank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It’s Google’s </a:t>
            </a:r>
            <a:r>
              <a:rPr lang="en-US" b="1" dirty="0">
                <a:solidFill>
                  <a:schemeClr val="accent1"/>
                </a:solidFill>
              </a:rPr>
              <a:t>algorithm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that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assigns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 numerical weighting to each element of a hyperlinked set of documents with the purpose of "measuring" its relative importance within the set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marL="365760" lvl="1" indent="0">
              <a:buNone/>
            </a:pP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lvl="1" indent="0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the reason 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some documents appear first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 others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5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/>
                </a:solidFill>
              </a:rPr>
              <a:t>Google Scholar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PageRank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61EB8-C3CA-4E6E-B253-E38C4440D9E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914" y="2286000"/>
            <a:ext cx="6553200" cy="3781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9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</TotalTime>
  <Words>675</Words>
  <Application>Microsoft Office PowerPoint</Application>
  <PresentationFormat>On-screen Show (4:3)</PresentationFormat>
  <Paragraphs>212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Oriel</vt:lpstr>
      <vt:lpstr>Online and Offline Resources in Psychological Assessment</vt:lpstr>
      <vt:lpstr>The BASICS of search</vt:lpstr>
      <vt:lpstr>GOOGLE SCHOLAR</vt:lpstr>
      <vt:lpstr>Google Scholar</vt:lpstr>
      <vt:lpstr>EXERCISE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Google Scholar</vt:lpstr>
      <vt:lpstr> </vt:lpstr>
      <vt:lpstr>Google Products</vt:lpstr>
      <vt:lpstr>Google</vt:lpstr>
      <vt:lpstr>Google Groups</vt:lpstr>
      <vt:lpstr>Google</vt:lpstr>
      <vt:lpstr>Google</vt:lpstr>
      <vt:lpstr>Google News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Eating- and Weight-Related Problems (EAWRP): Risk Factors Assessment</dc:title>
  <dc:creator>Carlos A. Almenara</dc:creator>
  <cp:keywords>PSY221P121</cp:keywords>
  <cp:lastModifiedBy>Carlos A. Almenara</cp:lastModifiedBy>
  <cp:revision>214</cp:revision>
  <dcterms:created xsi:type="dcterms:W3CDTF">2013-02-18T08:46:45Z</dcterms:created>
  <dcterms:modified xsi:type="dcterms:W3CDTF">2015-02-24T14:58:24Z</dcterms:modified>
</cp:coreProperties>
</file>