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486" r:id="rId2"/>
    <p:sldId id="269" r:id="rId3"/>
    <p:sldId id="257" r:id="rId4"/>
    <p:sldId id="407" r:id="rId5"/>
    <p:sldId id="502" r:id="rId6"/>
    <p:sldId id="492" r:id="rId7"/>
    <p:sldId id="488" r:id="rId8"/>
    <p:sldId id="489" r:id="rId9"/>
    <p:sldId id="490" r:id="rId10"/>
    <p:sldId id="491" r:id="rId11"/>
    <p:sldId id="409" r:id="rId12"/>
    <p:sldId id="258" r:id="rId13"/>
    <p:sldId id="503" r:id="rId14"/>
    <p:sldId id="410" r:id="rId15"/>
    <p:sldId id="504" r:id="rId16"/>
    <p:sldId id="415" r:id="rId17"/>
    <p:sldId id="419" r:id="rId18"/>
    <p:sldId id="418" r:id="rId19"/>
    <p:sldId id="420" r:id="rId20"/>
    <p:sldId id="421" r:id="rId21"/>
    <p:sldId id="422" r:id="rId22"/>
    <p:sldId id="439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8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48" r:id="rId47"/>
    <p:sldId id="451" r:id="rId48"/>
    <p:sldId id="449" r:id="rId49"/>
    <p:sldId id="452" r:id="rId50"/>
    <p:sldId id="450" r:id="rId51"/>
    <p:sldId id="473" r:id="rId52"/>
    <p:sldId id="474" r:id="rId53"/>
    <p:sldId id="475" r:id="rId54"/>
    <p:sldId id="477" r:id="rId55"/>
    <p:sldId id="478" r:id="rId56"/>
    <p:sldId id="476" r:id="rId57"/>
    <p:sldId id="453" r:id="rId58"/>
    <p:sldId id="454" r:id="rId59"/>
    <p:sldId id="456" r:id="rId60"/>
    <p:sldId id="457" r:id="rId61"/>
    <p:sldId id="458" r:id="rId62"/>
    <p:sldId id="455" r:id="rId63"/>
    <p:sldId id="460" r:id="rId64"/>
    <p:sldId id="461" r:id="rId65"/>
    <p:sldId id="494" r:id="rId66"/>
    <p:sldId id="495" r:id="rId67"/>
    <p:sldId id="462" r:id="rId68"/>
    <p:sldId id="463" r:id="rId69"/>
    <p:sldId id="464" r:id="rId70"/>
    <p:sldId id="465" r:id="rId71"/>
    <p:sldId id="498" r:id="rId72"/>
    <p:sldId id="499" r:id="rId73"/>
    <p:sldId id="500" r:id="rId74"/>
    <p:sldId id="466" r:id="rId75"/>
    <p:sldId id="496" r:id="rId76"/>
    <p:sldId id="501" r:id="rId77"/>
    <p:sldId id="479" r:id="rId78"/>
    <p:sldId id="471" r:id="rId79"/>
    <p:sldId id="472" r:id="rId80"/>
    <p:sldId id="480" r:id="rId81"/>
    <p:sldId id="481" r:id="rId82"/>
    <p:sldId id="482" r:id="rId83"/>
    <p:sldId id="487" r:id="rId84"/>
    <p:sldId id="483" r:id="rId85"/>
    <p:sldId id="484" r:id="rId86"/>
    <p:sldId id="485" r:id="rId87"/>
    <p:sldId id="26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1" autoAdjust="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8019-DCDD-4C79-B796-58919153B663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D177D-D671-4C82-A2FB-9C82151343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25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supplier I </a:t>
            </a:r>
            <a:r>
              <a:rPr lang="en-US" dirty="0" smtClean="0"/>
              <a:t>mean “retailers” such as </a:t>
            </a:r>
            <a:r>
              <a:rPr lang="en-US" dirty="0" smtClean="0"/>
              <a:t>EBSCO,</a:t>
            </a:r>
            <a:r>
              <a:rPr lang="en-US" baseline="0" dirty="0" smtClean="0"/>
              <a:t> ProQuest, etc. </a:t>
            </a:r>
            <a:endParaRPr lang="en-US" baseline="0" dirty="0" smtClean="0"/>
          </a:p>
          <a:p>
            <a:r>
              <a:rPr lang="en-US" dirty="0" smtClean="0"/>
              <a:t>By </a:t>
            </a:r>
            <a:r>
              <a:rPr lang="en-US" dirty="0" smtClean="0"/>
              <a:t>distributor I mean usually the library.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00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supplier I </a:t>
            </a:r>
            <a:r>
              <a:rPr lang="en-US" dirty="0" smtClean="0"/>
              <a:t>mean “retailers” such as </a:t>
            </a:r>
            <a:r>
              <a:rPr lang="en-US" dirty="0" smtClean="0"/>
              <a:t>EBSCO,</a:t>
            </a:r>
            <a:r>
              <a:rPr lang="en-US" baseline="0" dirty="0" smtClean="0"/>
              <a:t> ProQuest, etc. </a:t>
            </a:r>
            <a:endParaRPr lang="en-US" baseline="0" dirty="0" smtClean="0"/>
          </a:p>
          <a:p>
            <a:r>
              <a:rPr lang="en-US" dirty="0" smtClean="0"/>
              <a:t>By </a:t>
            </a:r>
            <a:r>
              <a:rPr lang="en-US" dirty="0" smtClean="0"/>
              <a:t>distributor I mean usually the library.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00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anthropology,</a:t>
            </a:r>
            <a:r>
              <a:rPr lang="en-US" baseline="0" dirty="0" smtClean="0"/>
              <a:t> sociology, economics,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0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Energy, Environmental issues, materials,</a:t>
            </a:r>
            <a:r>
              <a:rPr lang="en-US" baseline="0" dirty="0" smtClean="0"/>
              <a:t> nanoscience, safety, cognition, digital </a:t>
            </a:r>
            <a:r>
              <a:rPr lang="en-US" baseline="0" dirty="0" smtClean="0"/>
              <a:t>communication and information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7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9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http://www.ebscohost.com/ACADEMIC/mental-measurements-yearbook-with-tests-in-print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4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175,000 records, 80 unique instruments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00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D177D-D671-4C82-A2FB-9C821513435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89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B51A8F9-9004-4C02-936E-F71B6388325A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C9066-75E7-4CEA-86E1-E2E948767EE8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6C81-C24C-46F2-ACE3-4D71174D97F1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B23E-D2D3-4E79-B888-B0D4F37E4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F2C200-B78E-4DCB-8BCB-BBA86673B679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D1D2190-9D66-4EF8-A1B0-5BDEB4A0B319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BB4C-5402-4E79-8192-D120AE50D96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2C00-B780-43BE-A3A4-41E77865E552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6713C4-27E6-496B-A47A-10BE195A5877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5969-C3BD-4DE5-8ECF-3459683C9D7A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3A455D-A718-464F-B707-02AC31A8CB84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7B7A72-CE11-4092-8630-1F5682AE70A8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9F5CFB-736B-4D62-A229-6F194D35D310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361EB8-C3CA-4E6E-B253-E38C4440D9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371600"/>
            <a:ext cx="6172200" cy="1894362"/>
          </a:xfrm>
        </p:spPr>
        <p:txBody>
          <a:bodyPr/>
          <a:lstStyle/>
          <a:p>
            <a:r>
              <a:rPr lang="en-US" i="1" dirty="0">
                <a:solidFill>
                  <a:schemeClr val="accent1"/>
                </a:solidFill>
              </a:rPr>
              <a:t>Online and Offline Resources </a:t>
            </a:r>
            <a:r>
              <a:rPr lang="en-US" i="1" dirty="0" smtClean="0">
                <a:solidFill>
                  <a:schemeClr val="accent1"/>
                </a:solidFill>
              </a:rPr>
              <a:t>in </a:t>
            </a:r>
            <a:r>
              <a:rPr lang="en-US" i="1" dirty="0">
                <a:solidFill>
                  <a:schemeClr val="accent1"/>
                </a:solidFill>
              </a:rPr>
              <a:t>Psychological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352800"/>
            <a:ext cx="6172200" cy="406878"/>
          </a:xfrm>
        </p:spPr>
        <p:txBody>
          <a:bodyPr/>
          <a:lstStyle/>
          <a:p>
            <a:r>
              <a:rPr lang="en-US" dirty="0" smtClean="0"/>
              <a:t>PSY494P122 (</a:t>
            </a:r>
            <a:r>
              <a:rPr lang="en-US" dirty="0" smtClean="0"/>
              <a:t>2015-I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18BC3-AF0B-4F39-AC79-C7E818C67C63}" type="datetime5">
              <a:rPr lang="en-US" smtClean="0"/>
              <a:t>3-Mar-15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45941"/>
            <a:ext cx="6629400" cy="110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4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83" y="1066800"/>
            <a:ext cx="8792317" cy="45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Select Them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Gale Directory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Formed </a:t>
            </a:r>
            <a:r>
              <a:rPr lang="en-US" b="1" dirty="0">
                <a:solidFill>
                  <a:schemeClr val="accent1"/>
                </a:solidFill>
              </a:rPr>
              <a:t>from the merger of 3 titles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Computer-Readable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Databases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Directory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Online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Databases, and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Directory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Portable Databases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Provides extensive coverage of </a:t>
            </a:r>
            <a:r>
              <a:rPr lang="en-US" b="1" dirty="0">
                <a:solidFill>
                  <a:schemeClr val="accent1"/>
                </a:solidFill>
              </a:rPr>
              <a:t>more than </a:t>
            </a:r>
            <a:r>
              <a:rPr lang="en-US" b="1" dirty="0" smtClean="0">
                <a:solidFill>
                  <a:schemeClr val="accent1"/>
                </a:solidFill>
              </a:rPr>
              <a:t>15,000 </a:t>
            </a:r>
            <a:r>
              <a:rPr lang="en-US" b="1" dirty="0">
                <a:solidFill>
                  <a:schemeClr val="accent1"/>
                </a:solidFill>
              </a:rPr>
              <a:t>databases in all formats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Volume 1: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Is devoted to online databases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Volume 2: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CD-ROM, DVD, diskette, magnetic tape, handheld, and batch access.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3426"/>
            <a:ext cx="1185863" cy="16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45238"/>
            <a:ext cx="8348663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http://www.gale.cengage.com/servlet/ItemDetailServlet?region=9&amp;imprint=000&amp;titleCode=GDOD&amp;cf=p&amp;type=3&amp;id=256122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8250"/>
            <a:ext cx="6458852" cy="3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9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Social Science Reference Sources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Provides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entries for roughly </a:t>
            </a:r>
            <a:r>
              <a:rPr lang="en-US" b="1" dirty="0">
                <a:solidFill>
                  <a:schemeClr val="accent1"/>
                </a:solidFill>
              </a:rPr>
              <a:t>1,600 reference sources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 the social sciences,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including: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anthropology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business, economics, education, geography, history, law, political science, psychology, and sociology.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2nd edition gives special attention to </a:t>
            </a:r>
            <a:r>
              <a:rPr lang="en-US" b="1" dirty="0">
                <a:solidFill>
                  <a:schemeClr val="accent1"/>
                </a:solidFill>
              </a:rPr>
              <a:t>electronic resources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including more than 200 web sites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http://site.ebrary.com/lib/masaryk/docDetail.action?docID=10018032 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41" y="153988"/>
            <a:ext cx="10795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9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OFFERED BY SUPPLIERS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5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84" y="1981200"/>
            <a:ext cx="51259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7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EBSCO: About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66469"/>
          </a:xfrm>
        </p:spPr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EBSCO Information Services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provides a complete and optimized research solution comprised of research databases, e-books and e-journals—all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combined.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EBSCO offers </a:t>
            </a:r>
            <a:r>
              <a:rPr lang="en-US" b="1" dirty="0">
                <a:solidFill>
                  <a:schemeClr val="accent1"/>
                </a:solidFill>
              </a:rPr>
              <a:t>more than 375 full-text and secondary research databases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and over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515,000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e-books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plus subscription management services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360,000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e-journals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and e-journal packages.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http://www.ebsco.com/about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352675" cy="115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ACADEMIC SEARCH™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For academic institutions: comprehensive </a:t>
            </a:r>
            <a:r>
              <a:rPr lang="en-US" b="1" dirty="0" smtClean="0">
                <a:solidFill>
                  <a:schemeClr val="accent1"/>
                </a:solidFill>
              </a:rPr>
              <a:t>multidisciplinary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content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Academic Search Elite.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Academic Search Premier.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Academic Search Complete.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http://ebscohost.com/academic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9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ACADEMIC SEARCH™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Elite: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Over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13,600 Indexed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Abstracted Journals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More than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2,300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Full-Text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12,000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Peer-Reviewed, Abstracted and Indexed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More than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1,800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Peer-Reviewed, Full-Text Journals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http://www.ebscohost.com/academic/academic-search-elite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8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ACADEMIC SEARCH™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Search Premier: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More than 13,600 indexed and abstracted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Full text for over 4,700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12,000 peer-reviewed, indexed and abstracted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More than 4,000 peer-reviewed, full-text journals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http://www.ebscohost.com/academic/academic-search-premier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0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ACADEMIC SEARCH™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Search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Complete: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 13,690 indexed and abstracted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Nearly 9,100 full-text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Full text for more than 7,900 peer-reviewed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PDF content dating back as far as 1887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Searchable cited references provided for more than 1,450 journals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Updated daily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http://www.ebscohost.com/academic/academic-search-complete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ACADEMIC </a:t>
            </a:r>
            <a:r>
              <a:rPr lang="en-US" sz="3200" b="1" dirty="0" smtClean="0">
                <a:solidFill>
                  <a:schemeClr val="accent1"/>
                </a:solidFill>
              </a:rPr>
              <a:t>SEARCH COMPLETE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799" y="6366669"/>
            <a:ext cx="8348663" cy="1944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</a:t>
            </a:r>
            <a:r>
              <a:rPr lang="en-US" sz="1000" b="1" dirty="0" smtClean="0">
                <a:solidFill>
                  <a:schemeClr val="tx2"/>
                </a:solidFill>
              </a:rPr>
              <a:t>://search.ebscohost.com/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0" y="1803400"/>
            <a:ext cx="9161830" cy="385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2" y="1524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smtClean="0">
                <a:solidFill>
                  <a:schemeClr val="accent1"/>
                </a:solidFill>
              </a:rPr>
              <a:t>AGELINE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560887" cy="4176712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Focuses exclusively on the </a:t>
            </a:r>
            <a:r>
              <a:rPr lang="en-US" altLang="en-US" b="1" dirty="0" smtClean="0">
                <a:solidFill>
                  <a:schemeClr val="accent1"/>
                </a:solidFill>
              </a:rPr>
              <a:t>population aged 50+</a:t>
            </a:r>
            <a:r>
              <a:rPr lang="en-US" altLang="en-US" b="1" dirty="0" smtClean="0">
                <a:solidFill>
                  <a:schemeClr val="tx2"/>
                </a:solidFill>
              </a:rPr>
              <a:t> and issues of aging.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Premier source for the literature of </a:t>
            </a:r>
            <a:r>
              <a:rPr lang="en-US" altLang="en-US" b="1" dirty="0" smtClean="0">
                <a:solidFill>
                  <a:schemeClr val="accent1"/>
                </a:solidFill>
              </a:rPr>
              <a:t>social gerontology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96B7973-76D1-4223-81EA-5802E7413E9F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5888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53188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http://www.ebscohost.com/academic/ageline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057400"/>
            <a:ext cx="3333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446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smtClean="0">
                <a:solidFill>
                  <a:schemeClr val="accent1"/>
                </a:solidFill>
              </a:rPr>
              <a:t>FRANCIS (INIST-CNRS)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60851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over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2.6 million records in humanities and social sciences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dating back to 1972. </a:t>
            </a:r>
          </a:p>
          <a:p>
            <a:pPr eaLnBrk="1" hangingPunct="1"/>
            <a:endParaRPr lang="en-US" altLang="en-US" sz="2600" b="1" dirty="0" smtClean="0">
              <a:solidFill>
                <a:srgbClr val="0070C0"/>
              </a:solidFill>
            </a:endParaRPr>
          </a:p>
          <a:p>
            <a:r>
              <a:rPr lang="en-US" altLang="en-US" sz="2600" b="1" dirty="0">
                <a:solidFill>
                  <a:schemeClr val="accent1"/>
                </a:solidFill>
              </a:rPr>
              <a:t>31% of the content is on psychology.</a:t>
            </a:r>
            <a:endParaRPr lang="en-GB" altLang="en-US" sz="2800" b="1" dirty="0">
              <a:solidFill>
                <a:schemeClr val="accent1"/>
              </a:solidFill>
            </a:endParaRP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Source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documents include journal articles, books, conference proceedings, dissertations, and reports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AA27561-98CF-4477-8C11-8385E5AFCD34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53188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http://www.inist.fr/?Francis-74&amp;lang=en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9525"/>
            <a:ext cx="176212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354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smtClean="0">
                <a:solidFill>
                  <a:schemeClr val="accent1"/>
                </a:solidFill>
              </a:rPr>
              <a:t>PASCAL (INIST-CNRS)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8075612" cy="48244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More </a:t>
            </a:r>
            <a:r>
              <a:rPr lang="en-US" altLang="en-US" b="1" dirty="0" smtClean="0">
                <a:solidFill>
                  <a:schemeClr val="tx2"/>
                </a:solidFill>
              </a:rPr>
              <a:t>than</a:t>
            </a:r>
            <a:r>
              <a:rPr lang="en-US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20 million records in 7 fields </a:t>
            </a:r>
            <a:r>
              <a:rPr lang="en-US" altLang="en-US" b="1" dirty="0" smtClean="0">
                <a:solidFill>
                  <a:schemeClr val="tx2"/>
                </a:solidFill>
              </a:rPr>
              <a:t>dating back to 1973. </a:t>
            </a:r>
            <a:r>
              <a:rPr lang="en-US" altLang="en-US" b="1" dirty="0" smtClean="0">
                <a:solidFill>
                  <a:schemeClr val="tx2"/>
                </a:solidFill>
              </a:rPr>
              <a:t>It includes fields like:</a:t>
            </a:r>
          </a:p>
          <a:p>
            <a:pPr eaLnBrk="1" hangingPunct="1"/>
            <a:endParaRPr lang="en-US" altLang="en-US" b="1" dirty="0">
              <a:solidFill>
                <a:schemeClr val="tx2"/>
              </a:solidFill>
            </a:endParaRPr>
          </a:p>
          <a:p>
            <a:pPr lvl="2"/>
            <a:r>
              <a:rPr lang="en-US" altLang="en-US" b="1" dirty="0" smtClean="0">
                <a:solidFill>
                  <a:schemeClr val="accent1"/>
                </a:solidFill>
              </a:rPr>
              <a:t>Cognition: </a:t>
            </a:r>
            <a:r>
              <a:rPr lang="en-US" altLang="en-US" b="1" dirty="0" smtClean="0">
                <a:solidFill>
                  <a:schemeClr val="tx2"/>
                </a:solidFill>
              </a:rPr>
              <a:t>272 titles </a:t>
            </a:r>
            <a:r>
              <a:rPr lang="en-US" altLang="en-US" b="1" dirty="0">
                <a:solidFill>
                  <a:schemeClr val="tx2"/>
                </a:solidFill>
              </a:rPr>
              <a:t>and 200,000 references since </a:t>
            </a:r>
            <a:r>
              <a:rPr lang="en-US" altLang="en-US" b="1" dirty="0" smtClean="0">
                <a:solidFill>
                  <a:schemeClr val="tx2"/>
                </a:solidFill>
              </a:rPr>
              <a:t>1984.</a:t>
            </a:r>
          </a:p>
          <a:p>
            <a:pPr lvl="2"/>
            <a:r>
              <a:rPr lang="en-US" altLang="en-US" b="1" dirty="0">
                <a:solidFill>
                  <a:schemeClr val="accent1"/>
                </a:solidFill>
              </a:rPr>
              <a:t>Digital Communication and </a:t>
            </a:r>
            <a:r>
              <a:rPr lang="en-US" altLang="en-US" b="1" dirty="0" smtClean="0">
                <a:solidFill>
                  <a:schemeClr val="accent1"/>
                </a:solidFill>
              </a:rPr>
              <a:t>Information: </a:t>
            </a:r>
            <a:r>
              <a:rPr lang="en-US" altLang="en-US" b="1" dirty="0" smtClean="0">
                <a:solidFill>
                  <a:schemeClr val="tx2"/>
                </a:solidFill>
              </a:rPr>
              <a:t>290 </a:t>
            </a:r>
            <a:r>
              <a:rPr lang="en-US" altLang="en-US" b="1" dirty="0">
                <a:solidFill>
                  <a:schemeClr val="tx2"/>
                </a:solidFill>
              </a:rPr>
              <a:t>titles 800,000 references since 1984 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Source documents include journal articles, books, conference proceedings, dissertations, patents, and reports, with special emphasis on </a:t>
            </a: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content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09E047-F49A-4526-A7F4-BA2C2C09F42F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00800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http://www.inist.fr/?PASCAL-73&amp;lang=en </a:t>
            </a:r>
            <a:endParaRPr lang="en-US" sz="1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http://pubpsych.eu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6383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88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Psychology &amp; </a:t>
            </a:r>
            <a:r>
              <a:rPr lang="en-GB" altLang="en-US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</a:t>
            </a:r>
            <a:r>
              <a:rPr lang="en-GB" alt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Sciences Collection</a:t>
            </a:r>
            <a:r>
              <a:rPr lang="en-GB" altLang="en-US" sz="3600" b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™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Covers information concerning </a:t>
            </a: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r>
              <a:rPr lang="en-US" altLang="en-US" b="1" dirty="0" smtClean="0">
                <a:solidFill>
                  <a:schemeClr val="accent1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in: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Emotional and behavioral characteristics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Psychiatry &amp; psychology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Mental processes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Anthropology</a:t>
            </a:r>
          </a:p>
          <a:p>
            <a:pPr lvl="1" eaLnBrk="1" hangingPunct="1"/>
            <a:r>
              <a:rPr lang="en-US" altLang="en-US" b="1" dirty="0" smtClean="0">
                <a:solidFill>
                  <a:schemeClr val="tx2"/>
                </a:solidFill>
              </a:rPr>
              <a:t>Observational &amp; experimental methods.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&gt;530 </a:t>
            </a:r>
            <a:r>
              <a:rPr lang="en-US" alt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full-text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journals.</a:t>
            </a: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3BD864-04E1-4559-9660-0424C2386570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15888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http://www.ebscohost.com/academic/psychology-behavioral-sciences-collection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536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</a:rPr>
              <a:t>PsycINFO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</a:rPr>
              <a:t> (APA)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176712"/>
          </a:xfrm>
        </p:spPr>
        <p:txBody>
          <a:bodyPr/>
          <a:lstStyle/>
          <a:p>
            <a:r>
              <a:rPr lang="en-US" altLang="en-US" sz="2200" b="1" dirty="0">
                <a:solidFill>
                  <a:schemeClr val="tx2"/>
                </a:solidFill>
              </a:rPr>
              <a:t>Is </a:t>
            </a:r>
            <a:r>
              <a:rPr lang="en-US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largest resource </a:t>
            </a:r>
            <a:r>
              <a:rPr lang="en-US" altLang="en-US" sz="2200" b="1" dirty="0">
                <a:solidFill>
                  <a:schemeClr val="tx2"/>
                </a:solidFill>
              </a:rPr>
              <a:t>devoted to peer-reviewed literature in behavioral science and mental health.</a:t>
            </a:r>
          </a:p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Abstracts</a:t>
            </a:r>
            <a:r>
              <a:rPr lang="en-US" altLang="en-US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from journals (99% peer-reviewed),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book chapters, books, and dissertations.</a:t>
            </a: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Over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million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and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summaries dating as far back as the 1600s</a:t>
            </a: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Ninety-nine percent of the covered material is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peer-reviewed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It’s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indexed with controlled vocabulary from APA's </a:t>
            </a:r>
            <a:r>
              <a:rPr lang="en-US" altLang="en-US" sz="2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Thesaurus of Psychological Index Terms</a:t>
            </a:r>
            <a:r>
              <a:rPr lang="en-US" altLang="en-US" sz="2200" b="1" i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46AF59-6EFB-4376-B41E-B8D69E1B94AE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381750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http://www.ebscohost.com/academic/psycinfo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38113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88913"/>
            <a:ext cx="16906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340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  <a:latin typeface="Arial Unicode MS" pitchFamily="34" charset="-128"/>
              </a:rPr>
              <a:t>PsycARTICLES</a:t>
            </a:r>
            <a:r>
              <a:rPr lang="en-GB" altLang="en-US" sz="4200" b="1" baseline="30000" dirty="0" smtClean="0">
                <a:solidFill>
                  <a:schemeClr val="accent1"/>
                </a:solidFill>
                <a:latin typeface="Arial Unicode MS" pitchFamily="34" charset="-128"/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  <a:latin typeface="Arial Unicode MS" pitchFamily="34" charset="-128"/>
              </a:rPr>
              <a:t>(APA)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A definitive source of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text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, peer-reviewed scholarly and scientific articles in psychology.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More than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180,000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from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100 journals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published by the APA and allied organizations.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Coverage spans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1894 to present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It’s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indexed with controlled vocabulary from APA's </a:t>
            </a:r>
            <a:r>
              <a:rPr lang="en-US" altLang="en-US" sz="2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Thesaurus of Psychological Index Terms</a:t>
            </a:r>
            <a:r>
              <a:rPr lang="en-US" altLang="en-US" sz="2200" b="1" i="1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0265F5-758B-4773-BD75-C569DC0FA00A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http://www.ebscohost.com/academic/psycarticles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40" y="138617"/>
            <a:ext cx="1884362" cy="90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40" y="115939"/>
            <a:ext cx="8636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79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</a:rPr>
              <a:t>PsycEXTRA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</a:rPr>
              <a:t> (APA)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464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Full-text 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companion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 to the scholarly </a:t>
            </a:r>
            <a:r>
              <a:rPr lang="en-US" altLang="en-US" sz="2200" b="1" dirty="0" err="1" smtClean="0">
                <a:solidFill>
                  <a:schemeClr val="tx2"/>
                </a:solidFill>
              </a:rPr>
              <a:t>PsycINFO</a:t>
            </a:r>
            <a:r>
              <a:rPr lang="en-US" altLang="en-US" sz="2200" b="1" baseline="30000" dirty="0" smtClean="0">
                <a:solidFill>
                  <a:schemeClr val="tx2"/>
                </a:solidFill>
              </a:rPr>
              <a:t>®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 database with extensive coverage of </a:t>
            </a:r>
            <a:r>
              <a:rPr lang="en-US" altLang="en-US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literature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Technical, annual and government reports, conference papers, newsletters, magazines, newspapers, consumer brochures and more.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Contains 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&gt; 300,000 records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that are 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not indexed in any other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 APA database. 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It’s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indexed with controlled vocabulary from APA's </a:t>
            </a:r>
            <a:r>
              <a:rPr lang="en-US" altLang="en-US" sz="2200" b="1" i="1" dirty="0" smtClean="0">
                <a:solidFill>
                  <a:schemeClr val="accent1"/>
                </a:solidFill>
              </a:rPr>
              <a:t>Thesaurus of Psychological Index Terms</a:t>
            </a:r>
            <a:r>
              <a:rPr lang="en-US" altLang="en-US" sz="2200" b="1" i="1" baseline="30000" dirty="0" smtClean="0">
                <a:solidFill>
                  <a:schemeClr val="accent1"/>
                </a:solidFill>
              </a:rPr>
              <a:t>®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.</a:t>
            </a:r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930F74-CCCA-4590-A030-AFFCF98AD82F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http://www.ebscohost.com/academic/psycextra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3653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DATABASES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 are </a:t>
            </a:r>
            <a:r>
              <a:rPr lang="en-US" b="1" dirty="0" smtClean="0">
                <a:solidFill>
                  <a:schemeClr val="accent1"/>
                </a:solidFill>
              </a:rPr>
              <a:t>thousands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databases.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are usually available </a:t>
            </a:r>
            <a:r>
              <a:rPr lang="en-US" b="1" dirty="0" smtClean="0">
                <a:solidFill>
                  <a:schemeClr val="accent1"/>
                </a:solidFill>
              </a:rPr>
              <a:t>through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owners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(institutions</a:t>
            </a:r>
            <a:r>
              <a:rPr lang="en-US" dirty="0" smtClean="0"/>
              <a:t>,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publishers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Third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part companies (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suppliers/retailers)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Third part institutions (libraries)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</a:rPr>
              <a:t>PsycBOOKS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</a:rPr>
              <a:t> (APA)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Approximately </a:t>
            </a:r>
            <a:r>
              <a:rPr lang="en-US" sz="2200" b="1" dirty="0" smtClean="0">
                <a:solidFill>
                  <a:schemeClr val="tx2"/>
                </a:solidFill>
              </a:rPr>
              <a:t>60,000 </a:t>
            </a:r>
            <a:r>
              <a:rPr lang="en-US" sz="2200" b="1" dirty="0" smtClean="0">
                <a:solidFill>
                  <a:schemeClr val="tx2"/>
                </a:solidFill>
              </a:rPr>
              <a:t>chapters in </a:t>
            </a:r>
            <a:r>
              <a:rPr lang="en-US" sz="2200" b="1" dirty="0" smtClean="0">
                <a:solidFill>
                  <a:schemeClr val="accent1"/>
                </a:solidFill>
              </a:rPr>
              <a:t>PDF</a:t>
            </a:r>
            <a:r>
              <a:rPr lang="en-US" sz="2200" b="1" dirty="0" smtClean="0">
                <a:solidFill>
                  <a:schemeClr val="tx2"/>
                </a:solidFill>
              </a:rPr>
              <a:t> from over </a:t>
            </a:r>
            <a:r>
              <a:rPr lang="en-US" sz="2200" b="1" dirty="0" smtClean="0">
                <a:solidFill>
                  <a:schemeClr val="accent1"/>
                </a:solidFill>
              </a:rPr>
              <a:t>4000 </a:t>
            </a:r>
            <a:r>
              <a:rPr lang="en-US" sz="2200" b="1" dirty="0" smtClean="0">
                <a:solidFill>
                  <a:schemeClr val="accent1"/>
                </a:solidFill>
              </a:rPr>
              <a:t>books </a:t>
            </a:r>
            <a:r>
              <a:rPr lang="en-US" sz="2200" b="1" dirty="0" smtClean="0">
                <a:solidFill>
                  <a:schemeClr val="accent1"/>
                </a:solidFill>
              </a:rPr>
              <a:t>(some peer-reviewed) </a:t>
            </a:r>
            <a:r>
              <a:rPr lang="en-US" sz="2200" b="1" dirty="0" smtClean="0">
                <a:solidFill>
                  <a:schemeClr val="tx2"/>
                </a:solidFill>
              </a:rPr>
              <a:t>published </a:t>
            </a:r>
            <a:r>
              <a:rPr lang="en-US" sz="2200" b="1" dirty="0" smtClean="0">
                <a:solidFill>
                  <a:schemeClr val="tx2"/>
                </a:solidFill>
              </a:rPr>
              <a:t>by APA and other distinguished publishers.</a:t>
            </a:r>
          </a:p>
          <a:p>
            <a:pPr eaLnBrk="1" hangingPunct="1"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200" b="1" dirty="0">
                <a:solidFill>
                  <a:schemeClr val="tx2"/>
                </a:solidFill>
              </a:rPr>
              <a:t>C</a:t>
            </a:r>
            <a:r>
              <a:rPr lang="en-US" sz="2200" b="1" dirty="0" smtClean="0">
                <a:solidFill>
                  <a:schemeClr val="tx2"/>
                </a:solidFill>
              </a:rPr>
              <a:t>ontains close to </a:t>
            </a:r>
            <a:r>
              <a:rPr lang="en-US" sz="2200" b="1" dirty="0" smtClean="0">
                <a:solidFill>
                  <a:schemeClr val="tx2"/>
                </a:solidFill>
              </a:rPr>
              <a:t>3,000 </a:t>
            </a:r>
            <a:r>
              <a:rPr lang="en-US" sz="2200" b="1" dirty="0" smtClean="0">
                <a:solidFill>
                  <a:schemeClr val="tx2"/>
                </a:solidFill>
              </a:rPr>
              <a:t>classic books of </a:t>
            </a:r>
            <a:r>
              <a:rPr lang="en-US" sz="2200" b="1" dirty="0" smtClean="0">
                <a:solidFill>
                  <a:schemeClr val="accent1"/>
                </a:solidFill>
              </a:rPr>
              <a:t>landmark</a:t>
            </a:r>
            <a:r>
              <a:rPr lang="en-US" sz="2200" b="1" dirty="0" smtClean="0">
                <a:solidFill>
                  <a:schemeClr val="tx2"/>
                </a:solidFill>
              </a:rPr>
              <a:t> historical impact in psychology dating from the </a:t>
            </a:r>
            <a:r>
              <a:rPr lang="en-US" sz="2200" b="1" dirty="0" smtClean="0">
                <a:solidFill>
                  <a:schemeClr val="accent1"/>
                </a:solidFill>
              </a:rPr>
              <a:t>1600s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It’s </a:t>
            </a:r>
            <a:r>
              <a:rPr lang="en-US" sz="2200" b="1" dirty="0" smtClean="0">
                <a:solidFill>
                  <a:schemeClr val="tx2"/>
                </a:solidFill>
              </a:rPr>
              <a:t>indexed with controlled vocabulary from APA's </a:t>
            </a:r>
            <a:r>
              <a:rPr lang="en-US" sz="2200" b="1" i="1" dirty="0" smtClean="0">
                <a:solidFill>
                  <a:schemeClr val="accent1"/>
                </a:solidFill>
              </a:rPr>
              <a:t>Thesaurus of Psychological Index Terms</a:t>
            </a:r>
            <a:r>
              <a:rPr lang="en-US" sz="2200" b="1" i="1" baseline="30000" dirty="0" smtClean="0">
                <a:solidFill>
                  <a:schemeClr val="accent1"/>
                </a:solidFill>
              </a:rPr>
              <a:t>®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043847-E761-4FD2-9ACF-6068C338DC93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638651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www.ebscohost.com/academic/psycbooks </a:t>
            </a:r>
          </a:p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psycnet.apa.org/index.cfm?fa=browsePB.home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365375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85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</a:rPr>
              <a:t>PsycCRITIQUES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</a:rPr>
              <a:t> (APA)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Full-text </a:t>
            </a:r>
            <a:r>
              <a:rPr lang="en-US" sz="2200" b="1" dirty="0" smtClean="0">
                <a:solidFill>
                  <a:schemeClr val="accent1"/>
                </a:solidFill>
              </a:rPr>
              <a:t>book reviews </a:t>
            </a:r>
            <a:r>
              <a:rPr lang="en-US" sz="2200" b="1" dirty="0" smtClean="0">
                <a:solidFill>
                  <a:schemeClr val="tx2"/>
                </a:solidFill>
              </a:rPr>
              <a:t>featuring current scholarly and professional books in psychology.</a:t>
            </a:r>
          </a:p>
          <a:p>
            <a:pPr eaLnBrk="1" hangingPunct="1"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Also contains </a:t>
            </a:r>
            <a:r>
              <a:rPr lang="en-US" sz="2200" b="1" dirty="0" smtClean="0">
                <a:solidFill>
                  <a:schemeClr val="accent1"/>
                </a:solidFill>
              </a:rPr>
              <a:t>reviews</a:t>
            </a:r>
            <a:r>
              <a:rPr lang="en-US" sz="2200" b="1" dirty="0" smtClean="0">
                <a:solidFill>
                  <a:schemeClr val="tx2"/>
                </a:solidFill>
              </a:rPr>
              <a:t> from a psychological perspective of </a:t>
            </a:r>
            <a:r>
              <a:rPr lang="en-US" sz="2200" b="1" dirty="0" smtClean="0">
                <a:solidFill>
                  <a:schemeClr val="accent1"/>
                </a:solidFill>
              </a:rPr>
              <a:t>popular films </a:t>
            </a:r>
            <a:r>
              <a:rPr lang="en-US" sz="2200" b="1" dirty="0" smtClean="0">
                <a:solidFill>
                  <a:schemeClr val="tx2"/>
                </a:solidFill>
              </a:rPr>
              <a:t>and </a:t>
            </a:r>
            <a:r>
              <a:rPr lang="en-US" sz="2200" b="1" dirty="0" smtClean="0">
                <a:solidFill>
                  <a:schemeClr val="accent1"/>
                </a:solidFill>
              </a:rPr>
              <a:t>trade books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defRPr/>
            </a:pPr>
            <a:endParaRPr lang="en-US" sz="2200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Approximately </a:t>
            </a:r>
            <a:r>
              <a:rPr lang="en-US" sz="2200" b="1" dirty="0" smtClean="0">
                <a:solidFill>
                  <a:schemeClr val="accent1"/>
                </a:solidFill>
              </a:rPr>
              <a:t>41,000 reviews </a:t>
            </a:r>
            <a:r>
              <a:rPr lang="en-US" sz="2200" b="1" dirty="0" smtClean="0">
                <a:solidFill>
                  <a:schemeClr val="tx2"/>
                </a:solidFill>
              </a:rPr>
              <a:t>dating back to </a:t>
            </a:r>
            <a:r>
              <a:rPr lang="en-US" sz="2200" b="1" dirty="0" smtClean="0">
                <a:solidFill>
                  <a:schemeClr val="accent1"/>
                </a:solidFill>
              </a:rPr>
              <a:t>1956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sz="2200" b="1" dirty="0" smtClean="0">
                <a:solidFill>
                  <a:schemeClr val="tx2"/>
                </a:solidFill>
              </a:rPr>
              <a:t>It’s </a:t>
            </a:r>
            <a:r>
              <a:rPr lang="en-US" sz="2200" b="1" dirty="0" smtClean="0">
                <a:solidFill>
                  <a:schemeClr val="tx2"/>
                </a:solidFill>
              </a:rPr>
              <a:t>indexed with controlled vocabulary from APA's </a:t>
            </a:r>
            <a:r>
              <a:rPr lang="en-US" sz="2200" b="1" i="1" dirty="0" smtClean="0">
                <a:solidFill>
                  <a:schemeClr val="accent1"/>
                </a:solidFill>
              </a:rPr>
              <a:t>Thesaurus of Psychological Index Terms</a:t>
            </a:r>
            <a:r>
              <a:rPr lang="en-US" sz="2200" b="1" i="1" baseline="30000" dirty="0" smtClean="0">
                <a:solidFill>
                  <a:schemeClr val="accent1"/>
                </a:solidFill>
              </a:rPr>
              <a:t>®</a:t>
            </a:r>
            <a:r>
              <a:rPr lang="en-US" sz="2200" b="1" dirty="0" smtClean="0">
                <a:solidFill>
                  <a:schemeClr val="accent1"/>
                </a:solidFill>
              </a:rPr>
              <a:t>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2C8E14-BF08-4958-B5F8-219FAB866128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http://www.ebscohost.com/academic/psyccritiques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524000" cy="73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3420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4200" b="1" dirty="0" err="1" smtClean="0">
                <a:solidFill>
                  <a:schemeClr val="accent1"/>
                </a:solidFill>
              </a:rPr>
              <a:t>PsycTESTS</a:t>
            </a:r>
            <a:r>
              <a:rPr lang="en-GB" altLang="en-US" sz="4200" b="1" baseline="30000" dirty="0" smtClean="0">
                <a:solidFill>
                  <a:schemeClr val="accent1"/>
                </a:solidFill>
              </a:rPr>
              <a:t>® </a:t>
            </a:r>
            <a:r>
              <a:rPr lang="en-GB" altLang="en-US" sz="4200" b="1" dirty="0" smtClean="0">
                <a:solidFill>
                  <a:schemeClr val="accent1"/>
                </a:solidFill>
              </a:rPr>
              <a:t> (APA)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4640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chemeClr val="tx2"/>
                </a:solidFill>
              </a:rPr>
              <a:t>Provides access to 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thousands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 of actual test instruments, most of which are available for immediate </a:t>
            </a:r>
            <a:r>
              <a:rPr lang="en-US" altLang="en-US" sz="2200" b="1" dirty="0" smtClean="0">
                <a:solidFill>
                  <a:schemeClr val="accent1"/>
                </a:solidFill>
              </a:rPr>
              <a:t>download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 and use.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</a:rPr>
              <a:t>Detailed test record 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including: a summary, background information, development history, purpose, reliability and validity data (when available), test format and the citation for the peer-reviewed source document.</a:t>
            </a:r>
          </a:p>
          <a:p>
            <a:pPr eaLnBrk="1" hangingPunct="1"/>
            <a:endParaRPr lang="en-US" altLang="en-US" sz="22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chemeClr val="accent1"/>
                </a:solidFill>
              </a:rPr>
              <a:t>Updated monthly</a:t>
            </a:r>
            <a:r>
              <a:rPr lang="en-US" altLang="en-US" sz="2200" b="1" dirty="0" smtClean="0">
                <a:solidFill>
                  <a:schemeClr val="tx2"/>
                </a:solidFill>
              </a:rPr>
              <a:t>. Coverage spans more than a century.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lvl="1"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3CFDE8-9778-4EB3-A102-66F2B65FCFDF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3713" y="6398419"/>
            <a:ext cx="8075612" cy="30876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www.ebscohost.com/academic/psyctests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69863"/>
            <a:ext cx="2160588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2950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accent1"/>
                </a:solidFill>
              </a:rPr>
              <a:t>Mental Measurements Yearbook with tests in print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075612" cy="4392612"/>
          </a:xfrm>
        </p:spPr>
        <p:txBody>
          <a:bodyPr/>
          <a:lstStyle/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Produced by the </a:t>
            </a:r>
            <a:r>
              <a:rPr lang="en-US" altLang="en-US" sz="2600" b="1" dirty="0" err="1" smtClean="0">
                <a:solidFill>
                  <a:schemeClr val="accent1"/>
                </a:solidFill>
              </a:rPr>
              <a:t>Buros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 Institute of Mental Measurements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(University of Nebraska)</a:t>
            </a: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Provides a comprehensive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guide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 to over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3,500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contemporary testing instruments.</a:t>
            </a: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All yearbooks from the 1st edition (1938), through the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19th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yearbook (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2014)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raise the total number of full-text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reviews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 available on the product to over 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10,000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.</a:t>
            </a:r>
            <a:endParaRPr lang="es-ES_tradnl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CB38E5-12F6-405A-9928-D4249C263BF5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Test Reviews Online: http</a:t>
            </a:r>
            <a:r>
              <a:rPr lang="en-US" sz="1000" b="1" dirty="0">
                <a:solidFill>
                  <a:schemeClr val="tx2"/>
                </a:solidFill>
              </a:rPr>
              <a:t>://buros.unl.edu/buros/jsp/search.jsp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485" y="14855"/>
            <a:ext cx="1395515" cy="67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5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277813"/>
            <a:ext cx="83820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600" b="1" dirty="0" smtClean="0">
                <a:solidFill>
                  <a:schemeClr val="accent1"/>
                </a:solidFill>
              </a:rPr>
              <a:t>Mental Measurements Yearbook </a:t>
            </a:r>
            <a:r>
              <a:rPr lang="en-GB" altLang="en-US" sz="3600" b="1" baseline="30000" dirty="0" smtClean="0">
                <a:solidFill>
                  <a:schemeClr val="accent1"/>
                </a:solidFill>
              </a:rPr>
              <a:t>™ </a:t>
            </a:r>
            <a:br>
              <a:rPr lang="en-GB" altLang="en-US" sz="3600" b="1" baseline="30000" dirty="0" smtClean="0">
                <a:solidFill>
                  <a:schemeClr val="accent1"/>
                </a:solidFill>
              </a:rPr>
            </a:br>
            <a:r>
              <a:rPr lang="en-GB" altLang="en-US" sz="3600" b="1" dirty="0" smtClean="0">
                <a:solidFill>
                  <a:schemeClr val="accent1"/>
                </a:solidFill>
              </a:rPr>
              <a:t>with tests in print (continued)</a:t>
            </a:r>
            <a:endParaRPr lang="en-GB" altLang="en-US" sz="4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6085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b="1" i="1" dirty="0" smtClean="0">
                <a:solidFill>
                  <a:schemeClr val="tx2"/>
                </a:solidFill>
              </a:rPr>
              <a:t>C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omprehensive bibliography to all known commercially available tests that are currently in print in the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English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 language. </a:t>
            </a: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accent1"/>
                </a:solidFill>
              </a:rPr>
              <a:t>Vital information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: test purpose, test publisher, price, test acronym, intended test population, administration times, publication date(s), and test author(s). A score index permits users to identify what is being measured by each test.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5F491F-ACD2-45DD-8527-61E94FBDB65D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Test Reviews </a:t>
            </a:r>
            <a:r>
              <a:rPr lang="en-US" sz="1000" b="1" dirty="0" smtClean="0">
                <a:solidFill>
                  <a:schemeClr val="tx2"/>
                </a:solidFill>
              </a:rPr>
              <a:t>Online: </a:t>
            </a:r>
            <a:r>
              <a:rPr lang="en-US" sz="1000" b="1" dirty="0">
                <a:solidFill>
                  <a:schemeClr val="tx2"/>
                </a:solidFill>
              </a:rPr>
              <a:t>http://buros.unl.edu/buros/jsp/search.jsp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7"/>
            <a:ext cx="1524000" cy="73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462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Health and Psychosocial Instruments </a:t>
            </a:r>
            <a:r>
              <a:rPr lang="en-US" altLang="en-US" sz="4000" b="1" dirty="0" smtClean="0">
                <a:solidFill>
                  <a:schemeClr val="accent1"/>
                </a:solidFill>
              </a:rPr>
              <a:t>(</a:t>
            </a:r>
            <a:r>
              <a:rPr lang="en-US" altLang="en-US" sz="4000" b="1" dirty="0" err="1" smtClean="0">
                <a:solidFill>
                  <a:schemeClr val="accent1"/>
                </a:solidFill>
              </a:rPr>
              <a:t>HaPI</a:t>
            </a:r>
            <a:r>
              <a:rPr lang="en-US" altLang="en-US" sz="4000" b="1" dirty="0" smtClean="0">
                <a:solidFill>
                  <a:schemeClr val="accent1"/>
                </a:solidFill>
              </a:rPr>
              <a:t>)</a:t>
            </a:r>
            <a:endParaRPr lang="en-GB" altLang="en-US" sz="44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Produced by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Behavioral Measurement Database Services (BMDS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)</a:t>
            </a:r>
          </a:p>
          <a:p>
            <a:pPr eaLnBrk="1" hangingPunct="1"/>
            <a:endParaRPr lang="en-US" altLang="en-US" sz="2600" b="1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accent1"/>
                </a:solidFill>
              </a:rPr>
              <a:t>175,000 records, 80 unique instruments.</a:t>
            </a:r>
            <a:endParaRPr lang="en-US" altLang="en-US" sz="2600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Instruments from Industrial/Organizational Behavior and Education are included.</a:t>
            </a:r>
          </a:p>
          <a:p>
            <a:pPr eaLnBrk="1" hangingPunct="1"/>
            <a:endParaRPr lang="en-US" altLang="en-US" sz="26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600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sz="2600" b="1" dirty="0" smtClean="0">
                <a:solidFill>
                  <a:schemeClr val="accent1"/>
                </a:solidFill>
              </a:rPr>
              <a:t>information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 on questionnaires, interview schedules, vignettes/scenarios, coding schemes, rating and other scales, checklists, indexes, tests, projective techniques, and more</a:t>
            </a:r>
            <a:r>
              <a:rPr lang="en-US" altLang="en-US" sz="2600" b="1" dirty="0" smtClean="0">
                <a:solidFill>
                  <a:schemeClr val="tx2"/>
                </a:solidFill>
              </a:rPr>
              <a:t>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9F1808-5953-42FA-90F7-A85BA036E121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http://www.ebscohost.com/academic/health-and-psychosocial-instruments-hapi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700088"/>
            <a:ext cx="1381125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489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chemeClr val="accent1"/>
                </a:solidFill>
                <a:latin typeface="Arial Unicode MS" pitchFamily="34" charset="-128"/>
              </a:rPr>
              <a:t>PSYNDEX: Literature and Audiovisual </a:t>
            </a:r>
            <a:br>
              <a:rPr lang="en-US" altLang="en-US" sz="3200" b="1" dirty="0" smtClean="0">
                <a:solidFill>
                  <a:schemeClr val="accent1"/>
                </a:solidFill>
                <a:latin typeface="Arial Unicode MS" pitchFamily="34" charset="-128"/>
              </a:rPr>
            </a:br>
            <a:r>
              <a:rPr lang="en-US" altLang="en-US" sz="3200" b="1" dirty="0" smtClean="0">
                <a:solidFill>
                  <a:schemeClr val="accent1"/>
                </a:solidFill>
                <a:latin typeface="Arial Unicode MS" pitchFamily="34" charset="-128"/>
              </a:rPr>
              <a:t>Media with PSYNDEX Tests</a:t>
            </a:r>
            <a:endParaRPr lang="en-GB" altLang="en-US" sz="3200" b="1" baseline="30000" dirty="0" smtClean="0">
              <a:solidFill>
                <a:schemeClr val="accent1"/>
              </a:solidFill>
              <a:latin typeface="Arial Unicode MS" pitchFamily="34" charset="-12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The most comprehensive abstract database of psychological literature, audiovisual media, intervention programs, and tests from the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German-speaking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countries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(215,000 records, 30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% translated in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English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/>
            <a:endParaRPr lang="en-US" altLang="en-US" sz="20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Records of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psychological publications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from authors in the German-speaking countries,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audiovisual media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, and descriptions of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intervention programs</a:t>
            </a:r>
          </a:p>
          <a:p>
            <a:pPr eaLnBrk="1" hangingPunct="1"/>
            <a:endParaRPr lang="en-US" altLang="en-US" sz="2000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sz="20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000" b="1" dirty="0" smtClean="0">
                <a:solidFill>
                  <a:schemeClr val="tx2"/>
                </a:solidFill>
              </a:rPr>
              <a:t>Extensive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descriptions of tests (5800 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records back to 1945)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in use in the German-speaking countries. </a:t>
            </a: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4B9566-AB88-4B61-8AF3-461E43A260F2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386512"/>
            <a:ext cx="8075612" cy="3190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>
                <a:solidFill>
                  <a:schemeClr val="tx2"/>
                </a:solidFill>
              </a:rPr>
              <a:t>www.ebscohost.com/academic/psyndex-literature-and-audiovisual-media-with-psyndex-tests </a:t>
            </a:r>
            <a:endParaRPr lang="en-US" sz="1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http://pubpsych.eu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838200"/>
            <a:ext cx="1444625" cy="6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544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chemeClr val="accent1"/>
                </a:solidFill>
              </a:rPr>
              <a:t>PEP Archive</a:t>
            </a:r>
            <a:endParaRPr lang="en-GB" altLang="en-US" sz="3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Produced by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Psychoanalytic Electronic Publishing, Inc. (PEP). 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The most authoritative source from the field of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psychoanalysis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Offers the full text for 42 principal psychoanalytic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journals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and 58 classic psychoanalytic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books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dating as far back as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1871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Encompass more than 1,360 volumes and a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total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of 613,000 printed pages, nearly 71,000 articles, book chapters, book reviews, letters and commentaries, and more than 8,700 figures and illustrations.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A170A9-82B4-4EF9-9213-74F3E6994B2C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115888"/>
            <a:ext cx="12239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http://www.ebscohost.com/academic/pep-archive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94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057400"/>
            <a:ext cx="6627813" cy="251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2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4000" b="1" dirty="0" smtClean="0">
                <a:solidFill>
                  <a:schemeClr val="accent1"/>
                </a:solidFill>
              </a:rPr>
              <a:t> Central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FFC000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accent1"/>
                </a:solidFill>
              </a:rPr>
              <a:t>The largest, multidisciplinary, full-text database </a:t>
            </a:r>
            <a:r>
              <a:rPr lang="en-US" altLang="en-US" b="1" dirty="0" smtClean="0">
                <a:solidFill>
                  <a:schemeClr val="tx2"/>
                </a:solidFill>
              </a:rPr>
              <a:t>available in the market today. 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access to </a:t>
            </a:r>
            <a:r>
              <a:rPr lang="en-US" altLang="en-US" b="1" dirty="0" smtClean="0">
                <a:solidFill>
                  <a:schemeClr val="accent1"/>
                </a:solidFill>
              </a:rPr>
              <a:t>30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of ProQuest's most </a:t>
            </a:r>
            <a:r>
              <a:rPr lang="en-US" altLang="en-US" b="1" dirty="0" smtClean="0">
                <a:solidFill>
                  <a:schemeClr val="accent1"/>
                </a:solidFill>
              </a:rPr>
              <a:t>highly used </a:t>
            </a:r>
            <a:r>
              <a:rPr lang="en-US" altLang="en-US" b="1" dirty="0" smtClean="0">
                <a:solidFill>
                  <a:schemeClr val="accent1"/>
                </a:solidFill>
              </a:rPr>
              <a:t>databases </a:t>
            </a:r>
            <a:r>
              <a:rPr lang="en-US" altLang="en-US" b="1" dirty="0" smtClean="0">
                <a:solidFill>
                  <a:schemeClr val="tx2"/>
                </a:solidFill>
              </a:rPr>
              <a:t>with</a:t>
            </a:r>
            <a:r>
              <a:rPr lang="en-US" altLang="en-US" b="1" dirty="0" smtClean="0">
                <a:solidFill>
                  <a:schemeClr val="accent1"/>
                </a:solidFill>
              </a:rPr>
              <a:t> 21,000 periodicals.</a:t>
            </a:r>
            <a:endParaRPr lang="en-US" altLang="en-US" b="1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Has a variety of content types across over </a:t>
            </a:r>
            <a:r>
              <a:rPr lang="en-US" altLang="en-US" b="1" dirty="0" smtClean="0">
                <a:solidFill>
                  <a:schemeClr val="accent1"/>
                </a:solidFill>
              </a:rPr>
              <a:t>160 subjects</a:t>
            </a:r>
            <a:r>
              <a:rPr lang="en-US" altLang="en-US" b="1" dirty="0" smtClean="0">
                <a:solidFill>
                  <a:schemeClr val="tx2"/>
                </a:solidFill>
              </a:rPr>
              <a:t>, making this the broadest single research resource in the world. 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D8E5DB-A8CC-42FE-BCE4-2C84DC60921E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4025" y="6510338"/>
            <a:ext cx="8075613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http://www.proquest.com/libraries/academic/databases/ProQuest_Central.html</a:t>
            </a: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1963"/>
            <a:ext cx="160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174625"/>
            <a:ext cx="118427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250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22816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4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Psychology Journals™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abstracts and indexing for more than </a:t>
            </a:r>
            <a:r>
              <a:rPr lang="en-US" altLang="en-US" b="1" dirty="0" smtClean="0">
                <a:solidFill>
                  <a:schemeClr val="accent1"/>
                </a:solidFill>
              </a:rPr>
              <a:t>1,000 </a:t>
            </a:r>
            <a:r>
              <a:rPr lang="en-US" altLang="en-US" b="1" dirty="0" smtClean="0">
                <a:solidFill>
                  <a:schemeClr val="accent1"/>
                </a:solidFill>
              </a:rPr>
              <a:t>titles</a:t>
            </a:r>
            <a:r>
              <a:rPr lang="en-US" altLang="en-US" b="1" dirty="0" smtClean="0">
                <a:solidFill>
                  <a:schemeClr val="tx2"/>
                </a:solidFill>
              </a:rPr>
              <a:t>, with over 690 titles available in full text.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Coverage: </a:t>
            </a:r>
            <a:r>
              <a:rPr lang="en-US" altLang="en-US" b="1" dirty="0" smtClean="0">
                <a:solidFill>
                  <a:schemeClr val="accent1"/>
                </a:solidFill>
              </a:rPr>
              <a:t>From 1971 </a:t>
            </a:r>
            <a:r>
              <a:rPr lang="en-US" altLang="en-US" b="1" dirty="0" smtClean="0">
                <a:solidFill>
                  <a:schemeClr val="tx2"/>
                </a:solidFill>
              </a:rPr>
              <a:t>to present.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Additionally, includes </a:t>
            </a:r>
            <a:r>
              <a:rPr lang="en-US" altLang="en-US" b="1" dirty="0" smtClean="0">
                <a:solidFill>
                  <a:schemeClr val="accent1"/>
                </a:solidFill>
              </a:rPr>
              <a:t>4,000 full text dissertations </a:t>
            </a:r>
            <a:r>
              <a:rPr lang="en-US" altLang="en-US" b="1" dirty="0" smtClean="0">
                <a:solidFill>
                  <a:schemeClr val="tx2"/>
                </a:solidFill>
              </a:rPr>
              <a:t>spanning 2000 through 2006.</a:t>
            </a:r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4D9B09-B5DA-4838-A1A1-95F84139A1D2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60338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http://www.proquest.com/products-services/pq_psychology_journ.html</a:t>
            </a: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74613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34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Criminal Justice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Formerly </a:t>
            </a:r>
            <a:r>
              <a:rPr lang="en-US" altLang="en-US" b="1" i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b="1" i="1" dirty="0" smtClean="0">
                <a:solidFill>
                  <a:schemeClr val="accent1"/>
                </a:solidFill>
              </a:rPr>
              <a:t> Criminal Justice Periodicals Index </a:t>
            </a:r>
            <a:r>
              <a:rPr lang="en-US" altLang="en-US" b="1" dirty="0" smtClean="0">
                <a:solidFill>
                  <a:schemeClr val="accent1"/>
                </a:solidFill>
              </a:rPr>
              <a:t>(CJPI)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Over </a:t>
            </a:r>
            <a:r>
              <a:rPr lang="en-US" altLang="en-US" b="1" dirty="0" smtClean="0">
                <a:solidFill>
                  <a:schemeClr val="accent1"/>
                </a:solidFill>
              </a:rPr>
              <a:t>450 publications </a:t>
            </a:r>
            <a:r>
              <a:rPr lang="en-US" altLang="en-US" b="1" dirty="0" smtClean="0">
                <a:solidFill>
                  <a:schemeClr val="tx2"/>
                </a:solidFill>
              </a:rPr>
              <a:t>since 1969.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accent1"/>
                </a:solidFill>
              </a:rPr>
              <a:t>Authoritative information </a:t>
            </a:r>
            <a:r>
              <a:rPr lang="en-US" altLang="en-US" b="1" dirty="0" smtClean="0">
                <a:solidFill>
                  <a:schemeClr val="tx2"/>
                </a:solidFill>
              </a:rPr>
              <a:t>on criminology, addictions, alcoholism, gambling, child abuse.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9FFA413-5A0D-46B8-8FA9-223399D45060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http://www.proquest.com/products-services/pq_criminal_justice.html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60338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74613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2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Education Journals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Covers not only the literature on primary, secondary, and higher education but also special education, home schooling, adult education, and </a:t>
            </a:r>
            <a:r>
              <a:rPr lang="en-US" b="1" dirty="0" smtClean="0">
                <a:solidFill>
                  <a:schemeClr val="accent1"/>
                </a:solidFill>
              </a:rPr>
              <a:t>hundreds</a:t>
            </a:r>
            <a:r>
              <a:rPr lang="en-US" b="1" dirty="0" smtClean="0">
                <a:solidFill>
                  <a:schemeClr val="tx2"/>
                </a:solidFill>
              </a:rPr>
              <a:t> of related topics.</a:t>
            </a:r>
          </a:p>
          <a:p>
            <a:pPr eaLnBrk="1" hangingPunct="1"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tx2"/>
                </a:solidFill>
              </a:rPr>
              <a:t>Over </a:t>
            </a:r>
            <a:r>
              <a:rPr lang="en-US" b="1" dirty="0" smtClean="0">
                <a:solidFill>
                  <a:schemeClr val="accent1"/>
                </a:solidFill>
              </a:rPr>
              <a:t>1020 titles</a:t>
            </a:r>
            <a:r>
              <a:rPr lang="en-US" b="1" dirty="0" smtClean="0">
                <a:solidFill>
                  <a:schemeClr val="tx2"/>
                </a:solidFill>
              </a:rPr>
              <a:t>  (640 full text) since 1991.</a:t>
            </a:r>
          </a:p>
          <a:p>
            <a:pPr eaLnBrk="1" hangingPunct="1"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E0F069-2D7A-4396-BB98-FDA149D9E79C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http://www.proquest.com/products-services/pq_ed_journals.html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160338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74613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36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Health and Medical Complete™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Combines the clinical research titles available in </a:t>
            </a:r>
            <a:r>
              <a:rPr lang="en-US" altLang="en-US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b="1" dirty="0" smtClean="0">
                <a:solidFill>
                  <a:schemeClr val="accent1"/>
                </a:solidFill>
              </a:rPr>
              <a:t> Medical Library™ </a:t>
            </a:r>
            <a:r>
              <a:rPr lang="en-US" altLang="en-US" b="1" dirty="0" smtClean="0">
                <a:solidFill>
                  <a:schemeClr val="tx2"/>
                </a:solidFill>
              </a:rPr>
              <a:t>with hundreds of additional consumer and health administration titles.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in-depth coverage from over 1,950 publications since 1986 with </a:t>
            </a:r>
            <a:r>
              <a:rPr lang="en-US" altLang="en-US" b="1" dirty="0" smtClean="0">
                <a:solidFill>
                  <a:schemeClr val="accent1"/>
                </a:solidFill>
              </a:rPr>
              <a:t>over 1,660 available in full text</a:t>
            </a:r>
            <a:r>
              <a:rPr lang="en-US" altLang="en-US" b="1" dirty="0" smtClean="0">
                <a:solidFill>
                  <a:schemeClr val="tx2"/>
                </a:solidFill>
              </a:rPr>
              <a:t> and of these, over 910 include MEDLINE® indexing.</a:t>
            </a:r>
          </a:p>
          <a:p>
            <a:pPr eaLnBrk="1" hangingPunct="1"/>
            <a:endParaRPr lang="en-US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D44952-8B9C-47E6-94F2-D3E3EE607E03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http://www.proquest.com/products-services/pq_health_med_comp.html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17" y="530225"/>
            <a:ext cx="120968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46" y="448129"/>
            <a:ext cx="542471" cy="5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315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Nursing &amp; Allied </a:t>
            </a:r>
            <a:br>
              <a:rPr lang="en-US" altLang="en-US" sz="3600" b="1" dirty="0" smtClean="0">
                <a:solidFill>
                  <a:schemeClr val="accent1"/>
                </a:solidFill>
              </a:rPr>
            </a:br>
            <a:r>
              <a:rPr lang="en-US" altLang="en-US" sz="3600" b="1" dirty="0" smtClean="0">
                <a:solidFill>
                  <a:schemeClr val="accent1"/>
                </a:solidFill>
              </a:rPr>
              <a:t>Health Source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users with reliable healthcare information since 1986 covering nursing, allied health, alternative and </a:t>
            </a:r>
            <a:r>
              <a:rPr lang="en-US" altLang="en-US" b="1" dirty="0" smtClean="0">
                <a:solidFill>
                  <a:schemeClr val="accent1"/>
                </a:solidFill>
              </a:rPr>
              <a:t>complementary medicine</a:t>
            </a:r>
            <a:r>
              <a:rPr lang="en-US" altLang="en-US" b="1" dirty="0" smtClean="0">
                <a:solidFill>
                  <a:schemeClr val="tx2"/>
                </a:solidFill>
              </a:rPr>
              <a:t>, and much more.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Provides abstracting and indexing for more than 1,070 titles, with over 890 titles in full-text, plus </a:t>
            </a:r>
            <a:r>
              <a:rPr lang="en-US" altLang="en-US" b="1" dirty="0" smtClean="0">
                <a:solidFill>
                  <a:schemeClr val="accent1"/>
                </a:solidFill>
              </a:rPr>
              <a:t>more than 12,300 full text dissertations </a:t>
            </a:r>
            <a:r>
              <a:rPr lang="en-US" altLang="en-US" b="1" dirty="0" smtClean="0">
                <a:solidFill>
                  <a:schemeClr val="tx2"/>
                </a:solidFill>
              </a:rPr>
              <a:t>representing the most rigorous scholarship in nursing and related fields.	</a:t>
            </a: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04E4BF-C3F1-496C-8B4E-0AE97DE63C31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http://www.proquest.com/products-services/pq_nursingahs_shtml.html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95" y="315913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45" y="230188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16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ProQuest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 Dissertations &amp; Theses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9"/>
            <a:ext cx="8342312" cy="462756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With more than </a:t>
            </a:r>
            <a:r>
              <a:rPr lang="en-US" altLang="en-US" b="1" dirty="0" smtClean="0">
                <a:solidFill>
                  <a:schemeClr val="accent1"/>
                </a:solidFill>
              </a:rPr>
              <a:t>3 million entries (since 1743)</a:t>
            </a:r>
            <a:r>
              <a:rPr lang="en-US" altLang="en-US" b="1" dirty="0" smtClean="0">
                <a:solidFill>
                  <a:schemeClr val="tx2"/>
                </a:solidFill>
              </a:rPr>
              <a:t>, is the most comprehensive collection of dissertations and theses in the world.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Of the millions of graduate works listed, we offer over </a:t>
            </a:r>
            <a:r>
              <a:rPr lang="en-US" altLang="en-US" b="1" dirty="0" smtClean="0">
                <a:solidFill>
                  <a:schemeClr val="accent1"/>
                </a:solidFill>
              </a:rPr>
              <a:t>1.5 million in full text format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  <a:endParaRPr lang="es-ES_tradnl" altLang="en-US" b="1" baseline="30000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Right now, </a:t>
            </a:r>
            <a:r>
              <a:rPr lang="en-US" altLang="en-US" b="1" dirty="0" smtClean="0">
                <a:solidFill>
                  <a:schemeClr val="accent1"/>
                </a:solidFill>
              </a:rPr>
              <a:t>Google, Google Scholar and Google Books</a:t>
            </a:r>
            <a:r>
              <a:rPr lang="en-US" altLang="en-US" b="1" dirty="0" smtClean="0">
                <a:solidFill>
                  <a:schemeClr val="tx2"/>
                </a:solidFill>
              </a:rPr>
              <a:t> are indexing dissertations and theses published since 2007. 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24600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Open Access: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pqdtopen.proquest.com/search.html </a:t>
            </a:r>
          </a:p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Limited view / Pay-per-view: http</a:t>
            </a:r>
            <a:r>
              <a:rPr lang="en-US" sz="1000" b="1" dirty="0">
                <a:solidFill>
                  <a:schemeClr val="tx2"/>
                </a:solidFill>
              </a:rPr>
              <a:t>://dissexpress.umi.com/dxweb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2" y="14742"/>
            <a:ext cx="160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78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9" y="1981200"/>
            <a:ext cx="7533884" cy="256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Gale Virtual Reference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Offers </a:t>
            </a:r>
            <a:r>
              <a:rPr lang="en-US" altLang="en-US" b="1" dirty="0" smtClean="0">
                <a:solidFill>
                  <a:schemeClr val="accent1"/>
                </a:solidFill>
              </a:rPr>
              <a:t>more than </a:t>
            </a:r>
            <a:r>
              <a:rPr lang="en-US" altLang="en-US" b="1" dirty="0" smtClean="0">
                <a:solidFill>
                  <a:schemeClr val="accent1"/>
                </a:solidFill>
              </a:rPr>
              <a:t>15000 </a:t>
            </a:r>
            <a:r>
              <a:rPr lang="en-US" altLang="en-US" b="1" dirty="0">
                <a:solidFill>
                  <a:schemeClr val="accent1"/>
                </a:solidFill>
              </a:rPr>
              <a:t>full-text eBooks</a:t>
            </a:r>
            <a:r>
              <a:rPr lang="en-US" altLang="en-US" b="1" dirty="0">
                <a:solidFill>
                  <a:schemeClr val="tx2"/>
                </a:solidFill>
              </a:rPr>
              <a:t> from Gale and </a:t>
            </a:r>
            <a:r>
              <a:rPr lang="en-US" altLang="en-US" b="1" dirty="0" smtClean="0">
                <a:solidFill>
                  <a:schemeClr val="tx2"/>
                </a:solidFill>
              </a:rPr>
              <a:t>other publishing partners.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100 Publishers</a:t>
            </a:r>
            <a:r>
              <a:rPr lang="en-US" altLang="en-US" b="1" dirty="0" smtClean="0">
                <a:solidFill>
                  <a:schemeClr val="tx2"/>
                </a:solidFill>
              </a:rPr>
              <a:t> including: SAGE, ABC-CLIO, Elsevier, Scribner, Macmillan, Greenwood, IGI Global, John Wiley &amp; Sons, </a:t>
            </a:r>
            <a:r>
              <a:rPr lang="en-US" altLang="en-US" b="1" dirty="0" err="1" smtClean="0">
                <a:solidFill>
                  <a:schemeClr val="tx2"/>
                </a:solidFill>
              </a:rPr>
              <a:t>Kogan</a:t>
            </a:r>
            <a:r>
              <a:rPr lang="en-US" altLang="en-US" b="1" dirty="0" smtClean="0">
                <a:solidFill>
                  <a:schemeClr val="tx2"/>
                </a:solidFill>
              </a:rPr>
              <a:t>, Salem Press, etc.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GB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http://www.gale.cengage.com/gvrl/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657225"/>
            <a:ext cx="1119187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493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ACADEMIC ONE FILE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 fontScale="92500"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More than 14,000 titles, including more than 9,000 peer-reviewed journals and </a:t>
            </a:r>
            <a:r>
              <a:rPr lang="en-US" altLang="en-US" b="1" dirty="0">
                <a:solidFill>
                  <a:schemeClr val="accent1"/>
                </a:solidFill>
              </a:rPr>
              <a:t>more than 6,000 in full </a:t>
            </a:r>
            <a:r>
              <a:rPr lang="en-US" altLang="en-US" b="1" dirty="0" smtClean="0">
                <a:solidFill>
                  <a:schemeClr val="accent1"/>
                </a:solidFill>
              </a:rPr>
              <a:t>text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Full </a:t>
            </a:r>
            <a:r>
              <a:rPr lang="en-US" altLang="en-US" b="1" dirty="0">
                <a:solidFill>
                  <a:schemeClr val="tx2"/>
                </a:solidFill>
              </a:rPr>
              <a:t>text of </a:t>
            </a:r>
            <a:r>
              <a:rPr lang="en-US" altLang="en-US" b="1" i="1" dirty="0">
                <a:solidFill>
                  <a:schemeClr val="accent1"/>
                </a:solidFill>
              </a:rPr>
              <a:t>The New York Times </a:t>
            </a:r>
            <a:r>
              <a:rPr lang="en-US" altLang="en-US" b="1" dirty="0">
                <a:solidFill>
                  <a:schemeClr val="tx2"/>
                </a:solidFill>
              </a:rPr>
              <a:t>from 1985 to </a:t>
            </a:r>
            <a:r>
              <a:rPr lang="en-US" altLang="en-US" b="1" dirty="0" smtClean="0">
                <a:solidFill>
                  <a:schemeClr val="tx2"/>
                </a:solidFill>
              </a:rPr>
              <a:t>present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Links </a:t>
            </a:r>
            <a:r>
              <a:rPr lang="en-US" altLang="en-US" b="1" dirty="0">
                <a:solidFill>
                  <a:schemeClr val="tx2"/>
                </a:solidFill>
              </a:rPr>
              <a:t>with JSTOR for archival access to </a:t>
            </a:r>
            <a:r>
              <a:rPr lang="en-US" altLang="en-US" b="1" dirty="0" smtClean="0">
                <a:solidFill>
                  <a:schemeClr val="tx2"/>
                </a:solidFill>
              </a:rPr>
              <a:t>periodicals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Thousands </a:t>
            </a:r>
            <a:r>
              <a:rPr lang="en-US" altLang="en-US" b="1" dirty="0">
                <a:solidFill>
                  <a:schemeClr val="tx2"/>
                </a:solidFill>
              </a:rPr>
              <a:t>of </a:t>
            </a:r>
            <a:r>
              <a:rPr lang="en-US" altLang="en-US" b="1" dirty="0">
                <a:solidFill>
                  <a:schemeClr val="accent1"/>
                </a:solidFill>
              </a:rPr>
              <a:t>podcasts</a:t>
            </a:r>
            <a:r>
              <a:rPr lang="en-US" altLang="en-US" b="1" dirty="0">
                <a:solidFill>
                  <a:schemeClr val="tx2"/>
                </a:solidFill>
              </a:rPr>
              <a:t> and </a:t>
            </a:r>
            <a:r>
              <a:rPr lang="en-US" altLang="en-US" b="1" dirty="0">
                <a:solidFill>
                  <a:schemeClr val="accent1"/>
                </a:solidFill>
              </a:rPr>
              <a:t>transcripts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tx2"/>
                </a:solidFill>
              </a:rPr>
              <a:t>from NPR, </a:t>
            </a:r>
            <a:r>
              <a:rPr lang="en-US" altLang="en-US" b="1" dirty="0">
                <a:solidFill>
                  <a:schemeClr val="tx2"/>
                </a:solidFill>
              </a:rPr>
              <a:t>CNN and </a:t>
            </a:r>
            <a:r>
              <a:rPr lang="en-US" altLang="en-US" b="1" dirty="0" smtClean="0">
                <a:solidFill>
                  <a:schemeClr val="tx2"/>
                </a:solidFill>
              </a:rPr>
              <a:t>CBC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Links </a:t>
            </a:r>
            <a:r>
              <a:rPr lang="en-US" altLang="en-US" b="1" dirty="0">
                <a:solidFill>
                  <a:schemeClr val="tx2"/>
                </a:solidFill>
              </a:rPr>
              <a:t>to </a:t>
            </a:r>
            <a:r>
              <a:rPr lang="en-US" altLang="en-US" b="1" dirty="0">
                <a:solidFill>
                  <a:schemeClr val="accent1"/>
                </a:solidFill>
              </a:rPr>
              <a:t>medical </a:t>
            </a:r>
            <a:r>
              <a:rPr lang="en-US" altLang="en-US" b="1" dirty="0" smtClean="0">
                <a:solidFill>
                  <a:schemeClr val="accent1"/>
                </a:solidFill>
              </a:rPr>
              <a:t>videos</a:t>
            </a:r>
            <a:endParaRPr lang="en-GB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48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http://www.gale.cengage.com/PeriodicalSolutions/academicOnefile.htm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758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Psychology Collection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Offers </a:t>
            </a:r>
            <a:r>
              <a:rPr lang="en-US" altLang="en-US" b="1" dirty="0" smtClean="0">
                <a:solidFill>
                  <a:schemeClr val="accent1"/>
                </a:solidFill>
              </a:rPr>
              <a:t>300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 smtClean="0">
                <a:solidFill>
                  <a:schemeClr val="accent1"/>
                </a:solidFill>
              </a:rPr>
              <a:t>full-text periodicals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It also includes </a:t>
            </a:r>
            <a:r>
              <a:rPr lang="en-US" altLang="en-US" b="1" dirty="0" smtClean="0">
                <a:solidFill>
                  <a:schemeClr val="accent1"/>
                </a:solidFill>
              </a:rPr>
              <a:t>eBooks</a:t>
            </a:r>
            <a:r>
              <a:rPr lang="en-US" altLang="en-US" b="1" dirty="0" smtClean="0">
                <a:solidFill>
                  <a:schemeClr val="tx2"/>
                </a:solidFill>
              </a:rPr>
              <a:t> on </a:t>
            </a:r>
            <a:r>
              <a:rPr lang="en-US" altLang="en-US" b="1" dirty="0">
                <a:solidFill>
                  <a:schemeClr val="tx2"/>
                </a:solidFill>
              </a:rPr>
              <a:t>psychology such </a:t>
            </a:r>
            <a:r>
              <a:rPr lang="en-US" altLang="en-US" b="1" dirty="0" smtClean="0">
                <a:solidFill>
                  <a:schemeClr val="tx2"/>
                </a:solidFill>
              </a:rPr>
              <a:t>as:</a:t>
            </a:r>
          </a:p>
          <a:p>
            <a:pPr lvl="1"/>
            <a:r>
              <a:rPr lang="en-US" altLang="en-US" b="1" i="1" dirty="0" smtClean="0">
                <a:solidFill>
                  <a:schemeClr val="tx2"/>
                </a:solidFill>
              </a:rPr>
              <a:t>Gale </a:t>
            </a:r>
            <a:r>
              <a:rPr lang="en-US" altLang="en-US" b="1" i="1" dirty="0">
                <a:solidFill>
                  <a:schemeClr val="tx2"/>
                </a:solidFill>
              </a:rPr>
              <a:t>Encyclopedia of </a:t>
            </a:r>
            <a:r>
              <a:rPr lang="en-US" altLang="en-US" b="1" i="1" dirty="0" smtClean="0">
                <a:solidFill>
                  <a:schemeClr val="tx2"/>
                </a:solidFill>
              </a:rPr>
              <a:t>Psychology</a:t>
            </a:r>
          </a:p>
          <a:p>
            <a:pPr lvl="1"/>
            <a:r>
              <a:rPr lang="en-US" altLang="en-US" b="1" i="1" dirty="0">
                <a:solidFill>
                  <a:schemeClr val="tx2"/>
                </a:solidFill>
              </a:rPr>
              <a:t>Encyclopedia of Children and Childhood: In History and </a:t>
            </a:r>
            <a:r>
              <a:rPr lang="en-US" altLang="en-US" b="1" i="1" dirty="0" smtClean="0">
                <a:solidFill>
                  <a:schemeClr val="tx2"/>
                </a:solidFill>
              </a:rPr>
              <a:t>Society</a:t>
            </a:r>
          </a:p>
          <a:p>
            <a:pPr lvl="1"/>
            <a:r>
              <a:rPr lang="en-US" altLang="en-US" b="1" i="1" dirty="0">
                <a:solidFill>
                  <a:schemeClr val="tx2"/>
                </a:solidFill>
              </a:rPr>
              <a:t>Gale Encyclopedia of Mental </a:t>
            </a:r>
            <a:r>
              <a:rPr lang="en-US" altLang="en-US" b="1" i="1" dirty="0" smtClean="0">
                <a:solidFill>
                  <a:schemeClr val="tx2"/>
                </a:solidFill>
              </a:rPr>
              <a:t>Disorders</a:t>
            </a:r>
          </a:p>
          <a:p>
            <a:pPr lvl="1"/>
            <a:r>
              <a:rPr lang="en-US" altLang="en-US" b="1" i="1" dirty="0">
                <a:solidFill>
                  <a:schemeClr val="tx2"/>
                </a:solidFill>
              </a:rPr>
              <a:t>Encyclopedia of Drugs, Alcohol and Addictive Behavior</a:t>
            </a:r>
            <a:endParaRPr lang="en-GB" altLang="en-US" b="1" i="1" dirty="0" smtClean="0">
              <a:solidFill>
                <a:schemeClr val="tx2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49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http://solutions.cengage.com/Gale/Catalog/Fact-Sheets/it_psych.pdf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760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74675"/>
            <a:ext cx="7999413" cy="57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8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Book Review Index Online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tx2"/>
                </a:solidFill>
              </a:rPr>
              <a:t>The index includes more than </a:t>
            </a:r>
            <a:r>
              <a:rPr lang="en-US" altLang="en-US" b="1" dirty="0">
                <a:solidFill>
                  <a:schemeClr val="accent1"/>
                </a:solidFill>
              </a:rPr>
              <a:t>5 million </a:t>
            </a:r>
            <a:r>
              <a:rPr lang="en-US" altLang="en-US" b="1" dirty="0" smtClean="0">
                <a:solidFill>
                  <a:schemeClr val="accent1"/>
                </a:solidFill>
              </a:rPr>
              <a:t>reviews </a:t>
            </a:r>
            <a:r>
              <a:rPr lang="en-US" altLang="en-US" b="1" dirty="0" smtClean="0">
                <a:solidFill>
                  <a:schemeClr val="tx2"/>
                </a:solidFill>
              </a:rPr>
              <a:t>from 1965.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The </a:t>
            </a:r>
            <a:r>
              <a:rPr lang="en-US" altLang="en-US" b="1" i="1" dirty="0" smtClean="0">
                <a:solidFill>
                  <a:schemeClr val="tx2"/>
                </a:solidFill>
              </a:rPr>
              <a:t>plus </a:t>
            </a:r>
            <a:r>
              <a:rPr lang="en-US" altLang="en-US" b="1" dirty="0">
                <a:solidFill>
                  <a:schemeClr val="tx2"/>
                </a:solidFill>
              </a:rPr>
              <a:t>version also includes </a:t>
            </a:r>
            <a:r>
              <a:rPr lang="en-US" altLang="en-US" b="1" dirty="0">
                <a:solidFill>
                  <a:schemeClr val="accent1"/>
                </a:solidFill>
              </a:rPr>
              <a:t>more than 634,000 full-text reviews </a:t>
            </a:r>
            <a:r>
              <a:rPr lang="en-US" altLang="en-US" b="1" dirty="0">
                <a:solidFill>
                  <a:schemeClr val="tx2"/>
                </a:solidFill>
              </a:rPr>
              <a:t>from </a:t>
            </a:r>
            <a:r>
              <a:rPr lang="en-US" altLang="en-US" b="1" dirty="0" err="1">
                <a:solidFill>
                  <a:schemeClr val="tx2"/>
                </a:solidFill>
              </a:rPr>
              <a:t>InfoTrac</a:t>
            </a:r>
            <a:r>
              <a:rPr lang="en-US" altLang="en-US" b="1" dirty="0">
                <a:solidFill>
                  <a:schemeClr val="tx2"/>
                </a:solidFill>
              </a:rPr>
              <a:t> OneFile and </a:t>
            </a:r>
            <a:r>
              <a:rPr lang="en-US" altLang="en-US" b="1" dirty="0" err="1">
                <a:solidFill>
                  <a:schemeClr val="tx2"/>
                </a:solidFill>
              </a:rPr>
              <a:t>InfoTrac</a:t>
            </a:r>
            <a:r>
              <a:rPr lang="en-US" altLang="en-US" b="1" dirty="0">
                <a:solidFill>
                  <a:schemeClr val="tx2"/>
                </a:solidFill>
              </a:rPr>
              <a:t> Expanded Academic, as well as full text via links to library holdings.</a:t>
            </a:r>
            <a:endParaRPr lang="en-GB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50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http://www.gale.cengage.com/BRIOnline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0"/>
            <a:ext cx="19145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859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9267"/>
            <a:ext cx="5791200" cy="128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chemeClr val="accent1"/>
                </a:solidFill>
              </a:rPr>
              <a:t>Web of Science</a:t>
            </a:r>
            <a:endParaRPr lang="en-GB" altLang="en-US" sz="44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ES_tradnl" altLang="en-US" sz="2400" b="1" dirty="0" smtClean="0">
                <a:solidFill>
                  <a:schemeClr val="tx2"/>
                </a:solidFill>
              </a:rPr>
              <a:t>In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formation is carefully evaluated and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selected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Offers a true cited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reference index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, which is still the best tool for discovery.</a:t>
            </a: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accent1"/>
                </a:solidFill>
              </a:rPr>
              <a:t>12,000 of the highest impact journals</a:t>
            </a:r>
          </a:p>
          <a:p>
            <a:pPr eaLnBrk="1" hangingPunct="1"/>
            <a:endParaRPr lang="en-US" altLang="en-US" b="1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Includes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the </a:t>
            </a:r>
            <a:r>
              <a:rPr lang="en-US" altLang="en-US" sz="2400" b="1" i="1" dirty="0" smtClean="0">
                <a:solidFill>
                  <a:schemeClr val="accent1"/>
                </a:solidFill>
              </a:rPr>
              <a:t>Book Citation Index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(more than 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50,000 books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, and 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160,000 conference </a:t>
            </a:r>
            <a:r>
              <a:rPr lang="en-US" altLang="en-US" sz="2400" b="1" u="sng" dirty="0" smtClean="0">
                <a:solidFill>
                  <a:schemeClr val="tx2"/>
                </a:solidFill>
              </a:rPr>
              <a:t>proceedings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)</a:t>
            </a: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Visualize the citations with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Citation Maps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, analyze them with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Analyze Tool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or integrate them with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EndNote</a:t>
            </a:r>
            <a:r>
              <a:rPr lang="en-US" altLang="en-US" sz="2400" b="1" baseline="30000" dirty="0" smtClean="0">
                <a:solidFill>
                  <a:schemeClr val="accent1"/>
                </a:solidFill>
              </a:rPr>
              <a:t>®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 Web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</a:t>
            </a:r>
            <a:endParaRPr lang="es-ES_tradnl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987958-E0F4-4EFE-BAFF-3541189FD297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http://wokinfo.com/products_tools/multidisciplinary/webofscience/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7650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5088"/>
            <a:ext cx="915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7553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Journal Citation Reports (JCR)</a:t>
            </a:r>
            <a:r>
              <a:rPr lang="en-US" altLang="en-US" sz="3600" b="1" baseline="30000" dirty="0" smtClean="0">
                <a:solidFill>
                  <a:schemeClr val="accent1"/>
                </a:solidFill>
              </a:rPr>
              <a:t>®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Offers a systematic, objective means to critically evaluate the </a:t>
            </a:r>
            <a:r>
              <a:rPr lang="en-US" altLang="en-US" b="1" dirty="0" smtClean="0">
                <a:solidFill>
                  <a:schemeClr val="accent1"/>
                </a:solidFill>
              </a:rPr>
              <a:t>world's leading journals</a:t>
            </a:r>
            <a:r>
              <a:rPr lang="en-US" altLang="en-US" b="1" dirty="0" smtClean="0">
                <a:solidFill>
                  <a:schemeClr val="tx2"/>
                </a:solidFill>
              </a:rPr>
              <a:t>, with quantifiable, statistical information based on citation data.</a:t>
            </a:r>
          </a:p>
          <a:p>
            <a:pPr eaLnBrk="1" hangingPunct="1"/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Measures research </a:t>
            </a:r>
            <a:r>
              <a:rPr lang="en-US" altLang="en-US" b="1" dirty="0" smtClean="0">
                <a:solidFill>
                  <a:schemeClr val="accent1"/>
                </a:solidFill>
              </a:rPr>
              <a:t>influence and impact </a:t>
            </a:r>
            <a:r>
              <a:rPr lang="en-US" altLang="en-US" b="1" dirty="0" smtClean="0">
                <a:solidFill>
                  <a:schemeClr val="tx2"/>
                </a:solidFill>
              </a:rPr>
              <a:t>at the journal and category levels, and shows the relationship between citing and cited journals.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04C303-E614-4EC4-B838-1EC6816A31B1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http://wokinfo.com/products_tools/analytical/jcr/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7650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5088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6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Current Contents Connect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b="1" dirty="0">
                <a:solidFill>
                  <a:schemeClr val="tx2"/>
                </a:solidFill>
              </a:rPr>
              <a:t>access </a:t>
            </a:r>
            <a:r>
              <a:rPr lang="en-US" altLang="en-US" b="1" dirty="0" smtClean="0">
                <a:solidFill>
                  <a:schemeClr val="tx2"/>
                </a:solidFill>
              </a:rPr>
              <a:t>to: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Complete </a:t>
            </a:r>
            <a:r>
              <a:rPr lang="en-US" altLang="en-US" b="1" dirty="0">
                <a:solidFill>
                  <a:schemeClr val="accent1"/>
                </a:solidFill>
              </a:rPr>
              <a:t>tables of contents </a:t>
            </a:r>
            <a:r>
              <a:rPr lang="en-US" altLang="en-US" b="1" dirty="0">
                <a:solidFill>
                  <a:schemeClr val="tx2"/>
                </a:solidFill>
              </a:rPr>
              <a:t>and </a:t>
            </a:r>
            <a:r>
              <a:rPr lang="en-US" altLang="en-US" b="1" dirty="0">
                <a:solidFill>
                  <a:schemeClr val="accent1"/>
                </a:solidFill>
              </a:rPr>
              <a:t>abstracts</a:t>
            </a:r>
            <a:r>
              <a:rPr lang="en-US" altLang="en-US" b="1" dirty="0">
                <a:solidFill>
                  <a:schemeClr val="tx2"/>
                </a:solidFill>
              </a:rPr>
              <a:t> from the most recently published issues of leading scholarly </a:t>
            </a:r>
            <a:r>
              <a:rPr lang="en-US" altLang="en-US" b="1" dirty="0" smtClean="0">
                <a:solidFill>
                  <a:schemeClr val="tx2"/>
                </a:solidFill>
              </a:rPr>
              <a:t>journals.</a:t>
            </a:r>
          </a:p>
          <a:p>
            <a:pPr lvl="1"/>
            <a:endParaRPr lang="en-US" altLang="en-US" b="1" baseline="30000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More </a:t>
            </a:r>
            <a:r>
              <a:rPr lang="en-US" altLang="en-US" b="1" dirty="0">
                <a:solidFill>
                  <a:schemeClr val="tx2"/>
                </a:solidFill>
              </a:rPr>
              <a:t>than 7,000 relevant, evaluated </a:t>
            </a:r>
            <a:r>
              <a:rPr lang="en-US" altLang="en-US" b="1" dirty="0">
                <a:solidFill>
                  <a:schemeClr val="accent1"/>
                </a:solidFill>
              </a:rPr>
              <a:t>websites</a:t>
            </a:r>
            <a:r>
              <a:rPr lang="en-US" altLang="en-US" b="1" dirty="0">
                <a:solidFill>
                  <a:schemeClr val="tx2"/>
                </a:solidFill>
              </a:rPr>
              <a:t>. 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endParaRPr lang="en-US" altLang="en-US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Full</a:t>
            </a:r>
            <a:r>
              <a:rPr lang="en-US" altLang="en-US" b="1" dirty="0">
                <a:solidFill>
                  <a:schemeClr val="tx2"/>
                </a:solidFill>
              </a:rPr>
              <a:t>, </a:t>
            </a:r>
            <a:r>
              <a:rPr lang="en-US" altLang="en-US" b="1" dirty="0">
                <a:solidFill>
                  <a:schemeClr val="accent1"/>
                </a:solidFill>
              </a:rPr>
              <a:t>bibliographic information </a:t>
            </a:r>
            <a:r>
              <a:rPr lang="en-US" altLang="en-US" b="1" dirty="0">
                <a:solidFill>
                  <a:schemeClr val="tx2"/>
                </a:solidFill>
              </a:rPr>
              <a:t>for selected electronic journals is also available </a:t>
            </a:r>
            <a:r>
              <a:rPr lang="en-US" altLang="en-US" b="1" dirty="0" smtClean="0">
                <a:solidFill>
                  <a:schemeClr val="tx2"/>
                </a:solidFill>
              </a:rPr>
              <a:t>pre-publication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04C303-E614-4EC4-B838-1EC6816A31B1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http://wokinfo.com/training_support/training/current-contents-connect/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7650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5088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9237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Data Citation Index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28775"/>
            <a:ext cx="8075612" cy="4752975"/>
          </a:xfrm>
        </p:spPr>
        <p:txBody>
          <a:bodyPr/>
          <a:lstStyle/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endParaRPr lang="en-US" altLang="en-US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b="1" dirty="0">
                <a:solidFill>
                  <a:schemeClr val="tx2"/>
                </a:solidFill>
              </a:rPr>
              <a:t>digital research that is </a:t>
            </a:r>
            <a:r>
              <a:rPr lang="en-US" altLang="en-US" b="1" dirty="0">
                <a:solidFill>
                  <a:schemeClr val="accent1"/>
                </a:solidFill>
              </a:rPr>
              <a:t>discoverable, citable and linked to</a:t>
            </a:r>
            <a:r>
              <a:rPr lang="en-US" altLang="en-US" b="1" dirty="0">
                <a:solidFill>
                  <a:schemeClr val="tx2"/>
                </a:solidFill>
              </a:rPr>
              <a:t> primary research literature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altLang="en-US" b="1" dirty="0">
              <a:solidFill>
                <a:schemeClr val="tx2"/>
              </a:solidFill>
            </a:endParaRPr>
          </a:p>
          <a:p>
            <a:pPr lvl="1"/>
            <a:endParaRPr lang="en-US" alt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altLang="en-US" b="1" dirty="0" smtClean="0">
                <a:solidFill>
                  <a:schemeClr val="tx2"/>
                </a:solidFill>
              </a:rPr>
              <a:t>Coverage </a:t>
            </a:r>
            <a:r>
              <a:rPr lang="en-US" altLang="en-US" b="1" dirty="0">
                <a:solidFill>
                  <a:schemeClr val="tx2"/>
                </a:solidFill>
              </a:rPr>
              <a:t>of </a:t>
            </a:r>
            <a:r>
              <a:rPr lang="en-US" altLang="en-US" b="1" dirty="0">
                <a:solidFill>
                  <a:schemeClr val="accent1"/>
                </a:solidFill>
              </a:rPr>
              <a:t>nearly 2 million records </a:t>
            </a:r>
            <a:r>
              <a:rPr lang="en-US" altLang="en-US" b="1" dirty="0">
                <a:solidFill>
                  <a:schemeClr val="tx2"/>
                </a:solidFill>
              </a:rPr>
              <a:t>from quality repositories from around the </a:t>
            </a:r>
            <a:r>
              <a:rPr lang="en-US" altLang="en-US" b="1" dirty="0" smtClean="0">
                <a:solidFill>
                  <a:schemeClr val="tx2"/>
                </a:solidFill>
              </a:rPr>
              <a:t>world.</a:t>
            </a:r>
          </a:p>
          <a:p>
            <a:pPr lvl="1"/>
            <a:endParaRPr lang="en-US" altLang="en-US" b="1" dirty="0">
              <a:solidFill>
                <a:schemeClr val="tx2"/>
              </a:solidFill>
            </a:endParaRPr>
          </a:p>
          <a:p>
            <a:pPr lvl="1"/>
            <a:endParaRPr lang="en-GB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04C303-E614-4EC4-B838-1EC6816A31B1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494463"/>
            <a:ext cx="8075612" cy="215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http://wokinfo.com/media/pdf/dci_fs_en.pdf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47650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5088"/>
            <a:ext cx="79216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42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/>
          <a:lstStyle/>
          <a:p>
            <a:pPr eaLnBrk="1" hangingPunct="1"/>
            <a:r>
              <a:rPr lang="en-US" altLang="en-US" sz="3800" b="1" i="1" dirty="0" smtClean="0">
                <a:solidFill>
                  <a:schemeClr val="accent1"/>
                </a:solidFill>
              </a:rPr>
              <a:t>Global Health  </a:t>
            </a:r>
            <a:r>
              <a:rPr lang="en-US" altLang="en-US" sz="3800" b="1" dirty="0" smtClean="0">
                <a:solidFill>
                  <a:schemeClr val="accent1"/>
                </a:solidFill>
              </a:rPr>
              <a:t>from CABI </a:t>
            </a:r>
            <a:endParaRPr lang="en-GB" altLang="en-US" sz="3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075612" cy="4937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The definitive international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public health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database: captures key literature not covered by other databases.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Coverage of over 5,000 journals across the biological and medical sciences, from 158 countries in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over 50 languages.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Includes journals, books, reports, conferences, patents, theses, and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more.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Uses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CAB Thesaurus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and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CABICODES</a:t>
            </a: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A9CBEEA-C761-4466-A9A2-22D20AAA09EC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381750"/>
            <a:ext cx="8075612" cy="3286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thomsonreuters.com/content/science/pdf/globalhealth_fs.pdf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sz="1000" b="1" dirty="0">
                <a:solidFill>
                  <a:schemeClr val="tx2"/>
                </a:solidFill>
              </a:rPr>
              <a:t>://www.cabdirect.org/advancedsearch.html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5888"/>
            <a:ext cx="24860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249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99457"/>
            <a:ext cx="5105400" cy="396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2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accent1"/>
                </a:solidFill>
              </a:rPr>
              <a:t>WorldCat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r>
              <a:rPr lang="en-US" altLang="en-US" b="1" dirty="0" err="1" smtClean="0">
                <a:solidFill>
                  <a:schemeClr val="tx2"/>
                </a:solidFill>
              </a:rPr>
              <a:t>WorldCat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is the </a:t>
            </a:r>
            <a:r>
              <a:rPr lang="en-US" altLang="en-US" b="1" dirty="0">
                <a:solidFill>
                  <a:schemeClr val="accent1"/>
                </a:solidFill>
              </a:rPr>
              <a:t>world's largest network of library content </a:t>
            </a:r>
            <a:r>
              <a:rPr lang="en-US" altLang="en-US" b="1" dirty="0">
                <a:solidFill>
                  <a:schemeClr val="tx2"/>
                </a:solidFill>
              </a:rPr>
              <a:t>and services.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Lets </a:t>
            </a:r>
            <a:r>
              <a:rPr lang="en-US" altLang="en-US" b="1" dirty="0">
                <a:solidFill>
                  <a:schemeClr val="tx2"/>
                </a:solidFill>
              </a:rPr>
              <a:t>you </a:t>
            </a:r>
            <a:r>
              <a:rPr lang="en-US" altLang="en-US" b="1" dirty="0">
                <a:solidFill>
                  <a:schemeClr val="accent1"/>
                </a:solidFill>
              </a:rPr>
              <a:t>search</a:t>
            </a:r>
            <a:r>
              <a:rPr lang="en-US" altLang="en-US" b="1" dirty="0">
                <a:solidFill>
                  <a:schemeClr val="tx2"/>
                </a:solidFill>
              </a:rPr>
              <a:t> the collections of libraries in your community and thousands more </a:t>
            </a:r>
            <a:r>
              <a:rPr lang="en-US" altLang="en-US" b="1" dirty="0">
                <a:solidFill>
                  <a:schemeClr val="accent1"/>
                </a:solidFill>
              </a:rPr>
              <a:t>around the world</a:t>
            </a:r>
            <a:r>
              <a:rPr lang="en-US" altLang="en-US" b="1" dirty="0">
                <a:solidFill>
                  <a:schemeClr val="tx2"/>
                </a:solidFill>
              </a:rPr>
              <a:t>.</a:t>
            </a:r>
            <a:endParaRPr lang="en-GB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24600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www.worldcat.org/whatis/default.jsp</a:t>
            </a:r>
          </a:p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sz="1000" b="1" dirty="0">
                <a:solidFill>
                  <a:schemeClr val="tx2"/>
                </a:solidFill>
              </a:rPr>
              <a:t>://www.worldcat.org/advancedsearch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11" y="2667000"/>
            <a:ext cx="633971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58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accent1"/>
                </a:solidFill>
              </a:rPr>
              <a:t>WorldCat</a:t>
            </a:r>
            <a:r>
              <a:rPr lang="en-US" altLang="en-US" sz="4000" b="1" dirty="0" smtClean="0">
                <a:solidFill>
                  <a:schemeClr val="accent1"/>
                </a:solidFill>
              </a:rPr>
              <a:t>: eBooks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Includes the OCLC </a:t>
            </a:r>
            <a:r>
              <a:rPr lang="en-US" altLang="en-US" b="1" dirty="0">
                <a:solidFill>
                  <a:schemeClr val="tx2"/>
                </a:solidFill>
              </a:rPr>
              <a:t>catalog of online </a:t>
            </a:r>
            <a:r>
              <a:rPr lang="en-US" altLang="en-US" b="1" dirty="0">
                <a:solidFill>
                  <a:schemeClr val="accent1"/>
                </a:solidFill>
              </a:rPr>
              <a:t>electronic books</a:t>
            </a:r>
            <a:r>
              <a:rPr lang="en-US" altLang="en-US" b="1" dirty="0">
                <a:solidFill>
                  <a:schemeClr val="tx2"/>
                </a:solidFill>
              </a:rPr>
              <a:t> available through libraries worldwide.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All online electronic books cataloged by OCLC</a:t>
            </a:r>
            <a:r>
              <a:rPr lang="en-US" altLang="en-US" b="1" dirty="0">
                <a:solidFill>
                  <a:schemeClr val="accent1"/>
                </a:solidFill>
              </a:rPr>
              <a:t> member libraries</a:t>
            </a:r>
            <a:r>
              <a:rPr lang="en-US" altLang="en-US" b="1" dirty="0">
                <a:solidFill>
                  <a:schemeClr val="tx2"/>
                </a:solidFill>
              </a:rPr>
              <a:t>, including all subjects.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Over</a:t>
            </a:r>
            <a:r>
              <a:rPr lang="en-US" altLang="en-US" b="1" dirty="0">
                <a:solidFill>
                  <a:schemeClr val="accent1"/>
                </a:solidFill>
              </a:rPr>
              <a:t> 1.9 million </a:t>
            </a:r>
            <a:r>
              <a:rPr lang="en-US" altLang="en-US" b="1" dirty="0">
                <a:solidFill>
                  <a:schemeClr val="tx2"/>
                </a:solidFill>
              </a:rPr>
              <a:t>books records in the database.</a:t>
            </a:r>
            <a:endParaRPr lang="en-GB" alt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59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http://www.worldcat.org/advancedsearch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828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936625"/>
            <a:ext cx="89931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9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 smtClean="0">
                <a:solidFill>
                  <a:schemeClr val="accent1"/>
                </a:solidFill>
              </a:rPr>
              <a:t>WorldCat</a:t>
            </a:r>
            <a:r>
              <a:rPr lang="en-US" altLang="en-US" sz="3200" b="1" dirty="0" smtClean="0">
                <a:solidFill>
                  <a:schemeClr val="accent1"/>
                </a:solidFill>
              </a:rPr>
              <a:t>: Dissertations &amp; Theses</a:t>
            </a:r>
            <a:endParaRPr lang="en-GB" altLang="en-US" sz="32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Fast and convenient access to the dissertations and theses available in OCLC </a:t>
            </a:r>
            <a:r>
              <a:rPr lang="en-US" altLang="en-US" b="1" dirty="0">
                <a:solidFill>
                  <a:schemeClr val="accent1"/>
                </a:solidFill>
              </a:rPr>
              <a:t>member libraries</a:t>
            </a:r>
            <a:r>
              <a:rPr lang="en-US" altLang="en-US" b="1" dirty="0">
                <a:solidFill>
                  <a:schemeClr val="tx2"/>
                </a:solidFill>
              </a:rPr>
              <a:t>. 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Many of these are available electronically, </a:t>
            </a:r>
            <a:r>
              <a:rPr lang="en-US" altLang="en-US" b="1" dirty="0">
                <a:solidFill>
                  <a:schemeClr val="accent1"/>
                </a:solidFill>
              </a:rPr>
              <a:t>at no charge</a:t>
            </a:r>
            <a:r>
              <a:rPr lang="en-US" altLang="en-US" b="1" dirty="0">
                <a:solidFill>
                  <a:schemeClr val="tx2"/>
                </a:solidFill>
              </a:rPr>
              <a:t>, directly from the publishing institution.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Over </a:t>
            </a:r>
            <a:r>
              <a:rPr lang="en-US" altLang="en-US" b="1" dirty="0">
                <a:solidFill>
                  <a:schemeClr val="accent1"/>
                </a:solidFill>
              </a:rPr>
              <a:t>8 million records </a:t>
            </a:r>
            <a:r>
              <a:rPr lang="en-US" altLang="en-US" b="1" dirty="0">
                <a:solidFill>
                  <a:schemeClr val="tx2"/>
                </a:solidFill>
              </a:rPr>
              <a:t>in the database</a:t>
            </a: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http://www.worldcat.org/advancedsearch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63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accent1"/>
                </a:solidFill>
              </a:rPr>
              <a:t>WorldCat</a:t>
            </a:r>
            <a:r>
              <a:rPr lang="en-US" altLang="en-US" sz="3600" b="1" dirty="0" smtClean="0">
                <a:solidFill>
                  <a:schemeClr val="accent1"/>
                </a:solidFill>
              </a:rPr>
              <a:t>: </a:t>
            </a:r>
            <a:r>
              <a:rPr lang="en-US" altLang="en-US" sz="3600" b="1" dirty="0" err="1" smtClean="0">
                <a:solidFill>
                  <a:schemeClr val="accent1"/>
                </a:solidFill>
              </a:rPr>
              <a:t>OAIster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342312" cy="4937125"/>
          </a:xfrm>
        </p:spPr>
        <p:txBody>
          <a:bodyPr>
            <a:normAutofit/>
          </a:bodyPr>
          <a:lstStyle/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err="1" smtClean="0">
                <a:solidFill>
                  <a:schemeClr val="tx2"/>
                </a:solidFill>
              </a:rPr>
              <a:t>OAIster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is a union catalog of millions of records </a:t>
            </a:r>
            <a:r>
              <a:rPr lang="en-US" altLang="en-US" b="1" dirty="0">
                <a:solidFill>
                  <a:schemeClr val="accent1"/>
                </a:solidFill>
              </a:rPr>
              <a:t>from open access collections </a:t>
            </a:r>
            <a:r>
              <a:rPr lang="en-US" altLang="en-US" b="1" dirty="0">
                <a:solidFill>
                  <a:schemeClr val="tx2"/>
                </a:solidFill>
              </a:rPr>
              <a:t>worldwide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err="1" smtClean="0">
                <a:solidFill>
                  <a:schemeClr val="tx2"/>
                </a:solidFill>
              </a:rPr>
              <a:t>OAIster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includes </a:t>
            </a:r>
            <a:r>
              <a:rPr lang="en-US" altLang="en-US" b="1" dirty="0">
                <a:solidFill>
                  <a:schemeClr val="accent1"/>
                </a:solidFill>
              </a:rPr>
              <a:t>more than 25 million records </a:t>
            </a:r>
            <a:r>
              <a:rPr lang="en-US" altLang="en-US" b="1" dirty="0">
                <a:solidFill>
                  <a:schemeClr val="tx2"/>
                </a:solidFill>
              </a:rPr>
              <a:t>representing digital resources from more than </a:t>
            </a:r>
            <a:r>
              <a:rPr lang="en-US" altLang="en-US" b="1" dirty="0">
                <a:solidFill>
                  <a:schemeClr val="accent1"/>
                </a:solidFill>
              </a:rPr>
              <a:t>1,100 </a:t>
            </a:r>
            <a:r>
              <a:rPr lang="en-US" altLang="en-US" b="1" dirty="0" smtClean="0">
                <a:solidFill>
                  <a:schemeClr val="accent1"/>
                </a:solidFill>
              </a:rPr>
              <a:t>contributors</a:t>
            </a:r>
            <a:r>
              <a:rPr lang="en-US" alt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http://oaister.worldcat.org/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"/>
            <a:ext cx="1028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105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713" y="411163"/>
            <a:ext cx="8291512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 smtClean="0">
                <a:solidFill>
                  <a:schemeClr val="accent1"/>
                </a:solidFill>
              </a:rPr>
              <a:t>WorldCat</a:t>
            </a:r>
            <a:endParaRPr lang="en-GB" altLang="en-US" sz="40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AE5BB8-6E29-42EE-A50E-9D7C0F5EB204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510338"/>
            <a:ext cx="8075612" cy="2000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http://www.worldcat.org/advancedsearch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086"/>
            <a:ext cx="7145337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777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(EVIDENCE-BASED)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Scientific Evidence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most basic level, </a:t>
            </a:r>
            <a:r>
              <a:rPr lang="en-US" b="1" dirty="0">
                <a:solidFill>
                  <a:schemeClr val="accent1"/>
                </a:solidFill>
              </a:rPr>
              <a:t>evidence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involves “the available body of facts or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information indicating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whether a belief or proposition is true or valid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.”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evidence-informed decision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making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096000"/>
            <a:ext cx="7924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1 </a:t>
            </a:r>
            <a:r>
              <a:rPr lang="en-US" sz="1000" b="1" dirty="0" err="1" smtClean="0">
                <a:solidFill>
                  <a:schemeClr val="tx2"/>
                </a:solidFill>
              </a:rPr>
              <a:t>Brownson</a:t>
            </a:r>
            <a:r>
              <a:rPr lang="en-US" sz="1000" b="1" dirty="0">
                <a:solidFill>
                  <a:schemeClr val="tx2"/>
                </a:solidFill>
              </a:rPr>
              <a:t>, R. C., Baker, E. A., </a:t>
            </a:r>
            <a:r>
              <a:rPr lang="en-US" sz="1000" b="1" dirty="0" err="1">
                <a:solidFill>
                  <a:schemeClr val="tx2"/>
                </a:solidFill>
              </a:rPr>
              <a:t>Leet</a:t>
            </a:r>
            <a:r>
              <a:rPr lang="en-US" sz="1000" b="1" dirty="0">
                <a:solidFill>
                  <a:schemeClr val="tx2"/>
                </a:solidFill>
              </a:rPr>
              <a:t>, T. L., Gillespie, K. N., &amp; True, W. R. (2011). </a:t>
            </a:r>
            <a:r>
              <a:rPr lang="en-US" sz="1000" b="1" i="1" dirty="0">
                <a:solidFill>
                  <a:schemeClr val="tx2"/>
                </a:solidFill>
              </a:rPr>
              <a:t>Evidence-based public health</a:t>
            </a:r>
            <a:r>
              <a:rPr lang="en-US" sz="1000" b="1" dirty="0">
                <a:solidFill>
                  <a:schemeClr val="tx2"/>
                </a:solidFill>
              </a:rPr>
              <a:t>. New York, NY: Oxford University Press.</a:t>
            </a:r>
            <a:endParaRPr lang="en-GB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Evidence-based Medicine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324600"/>
            <a:ext cx="7924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Prasad, K. (2013). Fundamentals of evidence-based medicine (2nd ed.). New Delhi: Springer India.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2526817"/>
            <a:ext cx="8594725" cy="181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4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Evidence-based Practice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6210300"/>
            <a:ext cx="7924800" cy="342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err="1">
                <a:solidFill>
                  <a:schemeClr val="tx2"/>
                </a:solidFill>
              </a:rPr>
              <a:t>Sackett</a:t>
            </a:r>
            <a:r>
              <a:rPr lang="en-US" sz="1000" b="1" dirty="0">
                <a:solidFill>
                  <a:schemeClr val="tx2"/>
                </a:solidFill>
              </a:rPr>
              <a:t> , D. L. , Richardson , W. S. , Rosenberg , W. , &amp; Haynes , R. B. </a:t>
            </a:r>
            <a:r>
              <a:rPr lang="en-US" sz="1000" b="1" dirty="0" smtClean="0">
                <a:solidFill>
                  <a:schemeClr val="tx2"/>
                </a:solidFill>
              </a:rPr>
              <a:t>(1997). Evidence-based </a:t>
            </a:r>
            <a:r>
              <a:rPr lang="en-US" sz="1000" b="1" dirty="0">
                <a:solidFill>
                  <a:schemeClr val="tx2"/>
                </a:solidFill>
              </a:rPr>
              <a:t>medicine: How to </a:t>
            </a:r>
            <a:r>
              <a:rPr lang="en-US" sz="1000" b="1" dirty="0" smtClean="0">
                <a:solidFill>
                  <a:schemeClr val="tx2"/>
                </a:solidFill>
              </a:rPr>
              <a:t> practice </a:t>
            </a:r>
            <a:r>
              <a:rPr lang="en-US" sz="1000" b="1" dirty="0">
                <a:solidFill>
                  <a:schemeClr val="tx2"/>
                </a:solidFill>
              </a:rPr>
              <a:t>and teach EBM . New </a:t>
            </a:r>
            <a:r>
              <a:rPr lang="en-US" sz="1000" b="1" dirty="0" smtClean="0">
                <a:solidFill>
                  <a:schemeClr val="tx2"/>
                </a:solidFill>
              </a:rPr>
              <a:t>York, NY </a:t>
            </a:r>
            <a:r>
              <a:rPr lang="en-US" sz="1000" b="1" dirty="0">
                <a:solidFill>
                  <a:schemeClr val="tx2"/>
                </a:solidFill>
              </a:rPr>
              <a:t>: Churchill Livingstone . p. 2.</a:t>
            </a:r>
            <a:endParaRPr lang="en-GB" sz="1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6096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“the conscientious, explicit and judicious use of current best evidence in making decisions about the care of individual patients”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Scientific Evidence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248400"/>
            <a:ext cx="8348663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err="1" smtClean="0">
                <a:solidFill>
                  <a:schemeClr val="tx2"/>
                </a:solidFill>
              </a:rPr>
              <a:t>Brownson</a:t>
            </a:r>
            <a:r>
              <a:rPr lang="en-US" sz="1000" b="1" dirty="0" smtClean="0">
                <a:solidFill>
                  <a:schemeClr val="tx2"/>
                </a:solidFill>
              </a:rPr>
              <a:t>, R. C., Baker, E. A., </a:t>
            </a:r>
            <a:r>
              <a:rPr lang="en-US" sz="1000" b="1" dirty="0" err="1" smtClean="0">
                <a:solidFill>
                  <a:schemeClr val="tx2"/>
                </a:solidFill>
              </a:rPr>
              <a:t>Leet</a:t>
            </a:r>
            <a:r>
              <a:rPr lang="en-US" sz="1000" b="1" dirty="0" smtClean="0">
                <a:solidFill>
                  <a:schemeClr val="tx2"/>
                </a:solidFill>
              </a:rPr>
              <a:t>, T. L., Gillespie, K. N., &amp; True, W. R. (2011). </a:t>
            </a:r>
            <a:r>
              <a:rPr lang="en-US" sz="1000" b="1" i="1" dirty="0" smtClean="0">
                <a:solidFill>
                  <a:schemeClr val="tx2"/>
                </a:solidFill>
              </a:rPr>
              <a:t>Evidence-based public health</a:t>
            </a:r>
            <a:r>
              <a:rPr lang="en-US" sz="1000" b="1" dirty="0" smtClean="0">
                <a:solidFill>
                  <a:schemeClr val="tx2"/>
                </a:solidFill>
              </a:rPr>
              <a:t>. New York, NY: Oxford University Press.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" y="1526584"/>
            <a:ext cx="7467600" cy="44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Campbell Library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248400"/>
            <a:ext cx="8348663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http://www.campbellcollaboration.org/lib/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960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Cochrane Library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248400"/>
            <a:ext cx="8348663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http://www.thecochranelibrary.com/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8358"/>
            <a:ext cx="8915400" cy="291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46" y="0"/>
            <a:ext cx="700427" cy="70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23" y="759074"/>
            <a:ext cx="1347787" cy="54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23" y="59682"/>
            <a:ext cx="581062" cy="5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0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 RENOWNED)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CRD Database (DARE)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00800"/>
            <a:ext cx="8348663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http://www.crd.york.ac.uk/crdweb/SearchPage.asp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0" y="1981200"/>
            <a:ext cx="816102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6200"/>
            <a:ext cx="581062" cy="5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1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CRD Database (PROSPERO)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00800"/>
            <a:ext cx="8348663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http://www.crd.york.ac.uk/PROSPERO/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1752600"/>
            <a:ext cx="8304213" cy="37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McMaster Health Evidence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00800"/>
            <a:ext cx="8348663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http://www.healthevidence.org/search.aspx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676400"/>
            <a:ext cx="8334375" cy="386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7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NICE (EBM Search Engine)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00800"/>
            <a:ext cx="8348663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http://www.evidence.nhs.uk/search</a:t>
            </a:r>
            <a:endParaRPr lang="en-GB" sz="1000" b="1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1" y="1981200"/>
            <a:ext cx="8113125" cy="32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54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Best BETS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00800"/>
            <a:ext cx="8348663" cy="228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http://bestbets.org/index.php</a:t>
            </a:r>
            <a:endParaRPr lang="en-GB" sz="1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36" y="1717675"/>
            <a:ext cx="8449727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9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Clinical Trials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5736" y="5898242"/>
            <a:ext cx="8348663" cy="65495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http://clinicaltrials.gov/ </a:t>
            </a:r>
          </a:p>
          <a:p>
            <a:pPr marL="0" indent="0" algn="ctr" eaLnBrk="1" hangingPunct="1">
              <a:buNone/>
              <a:defRPr/>
            </a:pPr>
            <a:r>
              <a:rPr lang="en-GB" sz="1000" b="1" dirty="0">
                <a:solidFill>
                  <a:schemeClr val="tx2"/>
                </a:solidFill>
              </a:rPr>
              <a:t>http://www.controlled-trials.com/mrct</a:t>
            </a:r>
            <a:r>
              <a:rPr lang="en-GB" sz="1000" b="1" dirty="0" smtClean="0">
                <a:solidFill>
                  <a:schemeClr val="tx2"/>
                </a:solidFill>
              </a:rPr>
              <a:t>/</a:t>
            </a:r>
          </a:p>
          <a:p>
            <a:pPr marL="0" indent="0" algn="ctr" eaLnBrk="1" hangingPunct="1">
              <a:buNone/>
              <a:defRPr/>
            </a:pPr>
            <a:r>
              <a:rPr lang="en-GB" sz="1000" b="1" dirty="0" smtClean="0">
                <a:solidFill>
                  <a:schemeClr val="tx2"/>
                </a:solidFill>
              </a:rPr>
              <a:t>http</a:t>
            </a:r>
            <a:r>
              <a:rPr lang="en-GB" sz="1000" b="1" dirty="0">
                <a:solidFill>
                  <a:schemeClr val="tx2"/>
                </a:solidFill>
              </a:rPr>
              <a:t>://public.ukcrn.org.uk/search/</a:t>
            </a:r>
            <a:endParaRPr lang="en-GB" sz="10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None/>
              <a:defRPr/>
            </a:pPr>
            <a:endParaRPr lang="en-GB" sz="1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7467600" cy="4873752"/>
          </a:xfrm>
        </p:spPr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73" y="1676400"/>
            <a:ext cx="462772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895600"/>
            <a:ext cx="2743200" cy="14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74" y="2831193"/>
            <a:ext cx="2341226" cy="148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9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EBM Journals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5737" y="6248400"/>
            <a:ext cx="8348663" cy="3429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* </a:t>
            </a:r>
            <a:r>
              <a:rPr lang="en-US" sz="1000" b="1" dirty="0">
                <a:solidFill>
                  <a:schemeClr val="tx2"/>
                </a:solidFill>
              </a:rPr>
              <a:t>http://</a:t>
            </a:r>
            <a:r>
              <a:rPr lang="en-US" sz="1000" b="1" dirty="0" smtClean="0">
                <a:solidFill>
                  <a:schemeClr val="tx2"/>
                </a:solidFill>
              </a:rPr>
              <a:t>informahealthcare.com/page/eo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Evidence-based journals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Mental Health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Preventive Medicine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Expert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Opinion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Journals *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2514600"/>
            <a:ext cx="22002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(TESTS)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Tests and Measures in the </a:t>
            </a:r>
            <a:br>
              <a:rPr lang="en-US" altLang="en-US" sz="3600" b="1" dirty="0" smtClean="0">
                <a:solidFill>
                  <a:schemeClr val="accent1"/>
                </a:solidFill>
              </a:rPr>
            </a:br>
            <a:r>
              <a:rPr lang="en-US" altLang="en-US" sz="3600" b="1" dirty="0" smtClean="0">
                <a:solidFill>
                  <a:schemeClr val="accent1"/>
                </a:solidFill>
              </a:rPr>
              <a:t>Social Sciences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075612" cy="493712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This database contains information on about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14,000 measures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available in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140 compilation volumes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 </a:t>
            </a: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sz="2400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There is a database version in </a:t>
            </a:r>
            <a:r>
              <a:rPr lang="en-US" altLang="en-US" sz="2400" b="1" dirty="0" err="1" smtClean="0">
                <a:solidFill>
                  <a:schemeClr val="accent1"/>
                </a:solidFill>
              </a:rPr>
              <a:t>RefShare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.</a:t>
            </a: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430100-4EA3-42B9-AF77-FE55D8E8AE13}" type="slidenum">
              <a:rPr lang="en-US" altLang="en-US" smtClean="0"/>
              <a:pPr/>
              <a:t>78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6308725"/>
            <a:ext cx="8075612" cy="2008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http</a:t>
            </a:r>
            <a:r>
              <a:rPr lang="en-US" sz="1000" b="1" dirty="0">
                <a:solidFill>
                  <a:schemeClr val="tx2"/>
                </a:solidFill>
              </a:rPr>
              <a:t>://libraries.uta.edu/TMdb 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49" y="0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96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accent1"/>
                </a:solidFill>
              </a:rPr>
              <a:t>Educational Testing Service </a:t>
            </a:r>
            <a:br>
              <a:rPr lang="en-US" altLang="en-US" sz="3600" b="1" dirty="0" smtClean="0">
                <a:solidFill>
                  <a:schemeClr val="accent1"/>
                </a:solidFill>
              </a:rPr>
            </a:br>
            <a:r>
              <a:rPr lang="en-US" altLang="en-US" sz="3600" b="1" dirty="0" smtClean="0">
                <a:solidFill>
                  <a:schemeClr val="accent1"/>
                </a:solidFill>
              </a:rPr>
              <a:t>Test Collection</a:t>
            </a:r>
            <a:endParaRPr lang="en-GB" altLang="en-US" sz="36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075612" cy="4937125"/>
          </a:xfrm>
        </p:spPr>
        <p:txBody>
          <a:bodyPr/>
          <a:lstStyle/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The ETS Test Collection is a database of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more than 25,000 tests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 and other measurement devices. 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Contains information about tests from the early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1900s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to the present, and is considered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the largest compilation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of such materials in the world.</a:t>
            </a:r>
          </a:p>
          <a:p>
            <a:pPr eaLnBrk="1" hangingPunct="1"/>
            <a:endParaRPr lang="en-US" alt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altLang="en-US" sz="2400" b="1" dirty="0" smtClean="0">
                <a:solidFill>
                  <a:schemeClr val="tx2"/>
                </a:solidFill>
              </a:rPr>
              <a:t>Uses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400" b="1" dirty="0" smtClean="0">
                <a:solidFill>
                  <a:schemeClr val="accent1"/>
                </a:solidFill>
              </a:rPr>
              <a:t>ERIC descriptors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.</a:t>
            </a:r>
            <a:endParaRPr lang="en-US" altLang="en-US" sz="2400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79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About: http</a:t>
            </a:r>
            <a:r>
              <a:rPr lang="en-US" sz="1000" b="1" dirty="0">
                <a:solidFill>
                  <a:schemeClr val="tx2"/>
                </a:solidFill>
              </a:rPr>
              <a:t>://</a:t>
            </a:r>
            <a:r>
              <a:rPr lang="en-US" sz="1000" b="1" dirty="0" smtClean="0">
                <a:solidFill>
                  <a:schemeClr val="tx2"/>
                </a:solidFill>
              </a:rPr>
              <a:t>www.ets.org/test_link/about/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1000" b="1" dirty="0" smtClean="0">
                <a:solidFill>
                  <a:schemeClr val="tx2"/>
                </a:solidFill>
              </a:rPr>
              <a:t>Database: http</a:t>
            </a:r>
            <a:r>
              <a:rPr lang="en-US" sz="1000" b="1" dirty="0">
                <a:solidFill>
                  <a:schemeClr val="tx2"/>
                </a:solidFill>
              </a:rPr>
              <a:t>://1340.sydneyplus.com/ETS_Test_Collection/Portal.aspx</a:t>
            </a:r>
            <a:endParaRPr lang="es-ES_tradnl" b="1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54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566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PROQOLID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075612" cy="4937125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Provides an overview of existing </a:t>
            </a:r>
            <a:r>
              <a:rPr lang="en-US" altLang="en-US" b="1" dirty="0">
                <a:solidFill>
                  <a:schemeClr val="accent1"/>
                </a:solidFill>
              </a:rPr>
              <a:t>Patient Reported </a:t>
            </a:r>
            <a:r>
              <a:rPr lang="en-US" altLang="en-US" b="1" dirty="0" smtClean="0">
                <a:solidFill>
                  <a:schemeClr val="accent1"/>
                </a:solidFill>
              </a:rPr>
              <a:t>Outcome (PRO)</a:t>
            </a:r>
            <a:r>
              <a:rPr lang="en-US" altLang="en-US" b="1" dirty="0" smtClean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instruments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b="1" dirty="0">
                <a:solidFill>
                  <a:schemeClr val="accent1"/>
                </a:solidFill>
              </a:rPr>
              <a:t>relevant and updated </a:t>
            </a:r>
            <a:r>
              <a:rPr lang="en-US" altLang="en-US" b="1" dirty="0">
                <a:solidFill>
                  <a:schemeClr val="tx2"/>
                </a:solidFill>
              </a:rPr>
              <a:t>information on PRO instruments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Facilitates </a:t>
            </a:r>
            <a:r>
              <a:rPr lang="en-US" altLang="en-US" b="1" dirty="0">
                <a:solidFill>
                  <a:schemeClr val="accent1"/>
                </a:solidFill>
              </a:rPr>
              <a:t>access </a:t>
            </a:r>
            <a:r>
              <a:rPr lang="en-US" altLang="en-US" b="1" dirty="0">
                <a:solidFill>
                  <a:schemeClr val="tx2"/>
                </a:solidFill>
              </a:rPr>
              <a:t>to the instruments and their developers</a:t>
            </a:r>
          </a:p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accent1"/>
                </a:solidFill>
              </a:rPr>
              <a:t>Facilitates </a:t>
            </a:r>
            <a:r>
              <a:rPr lang="en-US" altLang="en-US" b="1" dirty="0">
                <a:solidFill>
                  <a:schemeClr val="accent1"/>
                </a:solidFill>
              </a:rPr>
              <a:t>the choice </a:t>
            </a:r>
            <a:r>
              <a:rPr lang="en-US" altLang="en-US" b="1" dirty="0">
                <a:solidFill>
                  <a:schemeClr val="tx2"/>
                </a:solidFill>
              </a:rPr>
              <a:t>of an appropriate PRO instrument</a:t>
            </a:r>
            <a:endParaRPr lang="es-ES_tradnl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80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http://www.proqolid.org/about_proqolid</a:t>
            </a: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s-ES_tradnl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GB" b="1" dirty="0" smtClean="0">
              <a:solidFill>
                <a:srgbClr val="FFC00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  <a:p>
            <a:pPr lvl="1" eaLnBrk="1" hangingPunct="1">
              <a:defRPr/>
            </a:pP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0"/>
            <a:ext cx="2033587" cy="74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969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Know Mo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8075612" cy="4937125"/>
          </a:xfrm>
        </p:spPr>
        <p:txBody>
          <a:bodyPr/>
          <a:lstStyle/>
          <a:p>
            <a:endParaRPr lang="en-US" altLang="en-US" b="1" dirty="0" smtClean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Prepared as part of a </a:t>
            </a:r>
            <a:r>
              <a:rPr lang="en-US" altLang="en-US" b="1" i="1" dirty="0">
                <a:solidFill>
                  <a:schemeClr val="accent1"/>
                </a:solidFill>
              </a:rPr>
              <a:t>Systematic Review of Measures for the Measuring Addictions and Mental Health Problems </a:t>
            </a:r>
            <a:r>
              <a:rPr lang="en-US" altLang="en-US" b="1" dirty="0">
                <a:solidFill>
                  <a:schemeClr val="tx2"/>
                </a:solidFill>
              </a:rPr>
              <a:t>in Alberta study.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 smtClean="0">
                <a:solidFill>
                  <a:schemeClr val="tx2"/>
                </a:solidFill>
              </a:rPr>
              <a:t>Provides </a:t>
            </a:r>
            <a:r>
              <a:rPr lang="en-US" altLang="en-US" b="1" dirty="0">
                <a:solidFill>
                  <a:schemeClr val="tx2"/>
                </a:solidFill>
              </a:rPr>
              <a:t>an index of diagnostic measures for </a:t>
            </a:r>
            <a:r>
              <a:rPr lang="en-US" altLang="en-US" b="1" dirty="0">
                <a:solidFill>
                  <a:schemeClr val="accent1"/>
                </a:solidFill>
              </a:rPr>
              <a:t>addiction and mental health </a:t>
            </a:r>
            <a:r>
              <a:rPr lang="en-US" altLang="en-US" b="1" dirty="0">
                <a:solidFill>
                  <a:schemeClr val="tx2"/>
                </a:solidFill>
              </a:rPr>
              <a:t>disorders.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Includes the </a:t>
            </a:r>
            <a:r>
              <a:rPr lang="en-US" altLang="en-US" b="1" dirty="0">
                <a:solidFill>
                  <a:schemeClr val="accent1"/>
                </a:solidFill>
              </a:rPr>
              <a:t>major contributing literature </a:t>
            </a:r>
            <a:r>
              <a:rPr lang="en-US" altLang="en-US" b="1" dirty="0">
                <a:solidFill>
                  <a:schemeClr val="tx2"/>
                </a:solidFill>
              </a:rPr>
              <a:t>and associated material summarizing the findings and uses of the measures.</a:t>
            </a:r>
            <a:endParaRPr lang="es-ES_tradnl" altLang="en-US" b="1" baseline="30000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FFC000"/>
              </a:solidFill>
            </a:endParaRPr>
          </a:p>
          <a:p>
            <a:pPr eaLnBrk="1" hangingPunct="1"/>
            <a:endParaRPr lang="es-ES_tradnl" altLang="en-US" b="1" dirty="0" smtClean="0">
              <a:solidFill>
                <a:srgbClr val="0070C0"/>
              </a:solidFill>
            </a:endParaRPr>
          </a:p>
          <a:p>
            <a:pPr eaLnBrk="1" hangingPunct="1"/>
            <a:endParaRPr lang="en-GB" altLang="en-US" b="1" dirty="0" smtClean="0">
              <a:solidFill>
                <a:srgbClr val="FFC00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  <a:p>
            <a:pPr lvl="1" eaLnBrk="1" hangingPunct="1"/>
            <a:endParaRPr lang="en-GB" altLang="en-US" b="1" dirty="0" smtClean="0">
              <a:solidFill>
                <a:srgbClr val="0070C0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81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http://www.knowmo.ca/Capacity/AddictionMeasures.aspx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0"/>
            <a:ext cx="30384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2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7724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(METASEARCH)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r>
              <a:rPr lang="en-US" altLang="en-US" sz="4800" b="1" dirty="0" err="1" smtClean="0">
                <a:solidFill>
                  <a:schemeClr val="accent1"/>
                </a:solidFill>
              </a:rPr>
              <a:t>PubPsych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http://www.pubpsych.eu/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90800"/>
            <a:ext cx="84566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9"/>
            <a:ext cx="8075612" cy="1198562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accent1"/>
                </a:solidFill>
              </a:rPr>
              <a:t>Includes: </a:t>
            </a:r>
            <a:r>
              <a:rPr lang="fr-FR" altLang="en-US" b="1" dirty="0">
                <a:solidFill>
                  <a:schemeClr val="tx2"/>
                </a:solidFill>
              </a:rPr>
              <a:t>ERIC, ISOC-</a:t>
            </a:r>
            <a:r>
              <a:rPr lang="fr-FR" altLang="en-US" b="1" dirty="0" err="1">
                <a:solidFill>
                  <a:schemeClr val="tx2"/>
                </a:solidFill>
              </a:rPr>
              <a:t>Psicología</a:t>
            </a:r>
            <a:r>
              <a:rPr lang="fr-FR" altLang="en-US" b="1" dirty="0">
                <a:solidFill>
                  <a:schemeClr val="tx2"/>
                </a:solidFill>
              </a:rPr>
              <a:t>, MEDLINE, DANS, NORART, PASCAL, </a:t>
            </a:r>
            <a:r>
              <a:rPr lang="fr-FR" altLang="en-US" b="1" dirty="0" smtClean="0">
                <a:solidFill>
                  <a:schemeClr val="tx2"/>
                </a:solidFill>
              </a:rPr>
              <a:t>PSYNDEX.</a:t>
            </a:r>
            <a:endParaRPr lang="en-GB" alt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5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MUNI </a:t>
            </a:r>
            <a:r>
              <a:rPr lang="en-US" altLang="en-US" sz="4800" b="1" dirty="0" err="1" smtClean="0">
                <a:solidFill>
                  <a:schemeClr val="accent1"/>
                </a:solidFill>
              </a:rPr>
              <a:t>MetaLib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84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http://metalib.muni.cz/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2486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515491"/>
            <a:ext cx="8299450" cy="427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028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OVID Universal Search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85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http://resourcecenter.ovid.com/site/pdf/osp3/OvidUS_FS_0410.pdf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6804"/>
            <a:ext cx="290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7" y="1890486"/>
            <a:ext cx="8355851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424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chemeClr val="accent1"/>
                </a:solidFill>
              </a:rPr>
              <a:t>GALE </a:t>
            </a:r>
            <a:r>
              <a:rPr lang="en-US" altLang="en-US" sz="4800" b="1" dirty="0" err="1" smtClean="0">
                <a:solidFill>
                  <a:schemeClr val="accent1"/>
                </a:solidFill>
              </a:rPr>
              <a:t>PowerSearch</a:t>
            </a:r>
            <a:endParaRPr lang="en-GB" altLang="en-US" sz="4800" b="1" baseline="30000" dirty="0" smtClean="0">
              <a:solidFill>
                <a:schemeClr val="accent1"/>
              </a:solidFill>
            </a:endParaRPr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A6CA55-0908-4FD1-BAB3-C58955C5924F}" type="slidenum">
              <a:rPr lang="en-US" altLang="en-US" smtClean="0"/>
              <a:pPr/>
              <a:t>86</a:t>
            </a:fld>
            <a:endParaRPr lang="en-US" alt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http://infotrac.galegroup.com/itweb/masaryk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20002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828800"/>
            <a:ext cx="8242300" cy="36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548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24100" y="762000"/>
            <a:ext cx="6477000" cy="598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Readings for the Next Class: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45871" y="1378626"/>
            <a:ext cx="6705600" cy="312781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i="1" dirty="0"/>
              <a:t>Saving citations (De </a:t>
            </a:r>
            <a:r>
              <a:rPr lang="en-US" i="1" dirty="0" err="1"/>
              <a:t>Brún</a:t>
            </a:r>
            <a:r>
              <a:rPr lang="en-US" i="1" dirty="0"/>
              <a:t> &amp; Pearce-Smith, 2014; Chapter 10</a:t>
            </a:r>
            <a:r>
              <a:rPr lang="en-US" i="1" dirty="0" smtClean="0"/>
              <a:t>)</a:t>
            </a:r>
          </a:p>
          <a:p>
            <a:endParaRPr lang="en-US" i="1" dirty="0"/>
          </a:p>
          <a:p>
            <a:r>
              <a:rPr lang="en-US" i="1" dirty="0" smtClean="0"/>
              <a:t>APA </a:t>
            </a:r>
            <a:r>
              <a:rPr lang="en-US" i="1" dirty="0"/>
              <a:t>Citation Style (American Psychological Association, 2010</a:t>
            </a:r>
            <a:r>
              <a:rPr lang="en-US" i="1" dirty="0" smtClean="0"/>
              <a:t>)</a:t>
            </a:r>
          </a:p>
          <a:p>
            <a:endParaRPr lang="en-US" i="1" dirty="0" smtClean="0"/>
          </a:p>
          <a:p>
            <a:r>
              <a:rPr lang="en-US" i="1" dirty="0" smtClean="0"/>
              <a:t>Complementary </a:t>
            </a:r>
            <a:r>
              <a:rPr lang="en-US" i="1" dirty="0"/>
              <a:t>Material: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APA </a:t>
            </a:r>
            <a:r>
              <a:rPr lang="en-US" i="1" dirty="0">
                <a:solidFill>
                  <a:schemeClr val="tx2"/>
                </a:solidFill>
              </a:rPr>
              <a:t>style guide to electronic references (APA, 2012)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Citing </a:t>
            </a:r>
            <a:r>
              <a:rPr lang="en-US" i="1" dirty="0">
                <a:solidFill>
                  <a:schemeClr val="tx2"/>
                </a:solidFill>
              </a:rPr>
              <a:t>Periodicals, Books, Other (Perrin, 2012)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2"/>
                </a:solidFill>
              </a:rPr>
              <a:t>Sample </a:t>
            </a:r>
            <a:r>
              <a:rPr lang="en-US" i="1" dirty="0">
                <a:solidFill>
                  <a:schemeClr val="tx2"/>
                </a:solidFill>
              </a:rPr>
              <a:t>paper (APA Style) (Schwartz, 2013)</a:t>
            </a:r>
            <a:endParaRPr lang="en-US" i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60171" y="4506438"/>
            <a:ext cx="6477000" cy="5989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Assignment: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498271" y="4953496"/>
            <a:ext cx="6438900" cy="12187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The next class we’ll start our own </a:t>
            </a:r>
            <a:r>
              <a:rPr lang="en-US" dirty="0" err="1" smtClean="0"/>
              <a:t>Mendeley</a:t>
            </a:r>
            <a:r>
              <a:rPr lang="en-US" dirty="0" smtClean="0"/>
              <a:t> database.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467600" cy="42672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SUPPLIERS</a:t>
            </a:r>
            <a:br>
              <a:rPr lang="en-US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(MOST RENOWNED)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61EB8-C3CA-4E6E-B253-E38C4440D9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3141</Words>
  <Application>Microsoft Office PowerPoint</Application>
  <PresentationFormat>On-screen Show (4:3)</PresentationFormat>
  <Paragraphs>761</Paragraphs>
  <Slides>87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Oriel</vt:lpstr>
      <vt:lpstr>Online and Offline Resources in Psychological Assessment</vt:lpstr>
      <vt:lpstr>DATABASES</vt:lpstr>
      <vt:lpstr>DATABASES</vt:lpstr>
      <vt:lpstr>PowerPoint Presentation</vt:lpstr>
      <vt:lpstr>PowerPoint Presentation</vt:lpstr>
      <vt:lpstr>PowerPoint Presentation</vt:lpstr>
      <vt:lpstr>PUBLISHERS (MOST RENOWNED)</vt:lpstr>
      <vt:lpstr>PowerPoint Presentation</vt:lpstr>
      <vt:lpstr>SUPPLIERS (MOST RENOWNED)</vt:lpstr>
      <vt:lpstr>PowerPoint Presentation</vt:lpstr>
      <vt:lpstr>DATABASES How to Select Them</vt:lpstr>
      <vt:lpstr>Gale Directory</vt:lpstr>
      <vt:lpstr>PowerPoint Presentation</vt:lpstr>
      <vt:lpstr>Social Science Reference Sources</vt:lpstr>
      <vt:lpstr>DATABASES OFFERED BY SUPPLIERS</vt:lpstr>
      <vt:lpstr>PowerPoint Presentation</vt:lpstr>
      <vt:lpstr>EBSCO: About</vt:lpstr>
      <vt:lpstr>ACADEMIC SEARCH™</vt:lpstr>
      <vt:lpstr>ACADEMIC SEARCH™</vt:lpstr>
      <vt:lpstr>ACADEMIC SEARCH™</vt:lpstr>
      <vt:lpstr>ACADEMIC SEARCH™</vt:lpstr>
      <vt:lpstr>ACADEMIC SEARCH COMPLETE</vt:lpstr>
      <vt:lpstr>AGELINE®</vt:lpstr>
      <vt:lpstr>FRANCIS (INIST-CNRS)</vt:lpstr>
      <vt:lpstr>PASCAL (INIST-CNRS)</vt:lpstr>
      <vt:lpstr>Psychology &amp; Behavioral Sciences Collection™</vt:lpstr>
      <vt:lpstr>PsycINFO®  (APA)</vt:lpstr>
      <vt:lpstr>PsycARTICLES® (APA)</vt:lpstr>
      <vt:lpstr>PsycEXTRA®  (APA)</vt:lpstr>
      <vt:lpstr>PsycBOOKS®  (APA)</vt:lpstr>
      <vt:lpstr>PsycCRITIQUES®  (APA)</vt:lpstr>
      <vt:lpstr>PsycTESTS®  (APA)</vt:lpstr>
      <vt:lpstr>Mental Measurements Yearbook with tests in print</vt:lpstr>
      <vt:lpstr>Mental Measurements Yearbook ™  with tests in print (continued)</vt:lpstr>
      <vt:lpstr>Health and Psychosocial Instruments (HaPI)</vt:lpstr>
      <vt:lpstr>PSYNDEX: Literature and Audiovisual  Media with PSYNDEX Tests</vt:lpstr>
      <vt:lpstr>PEP Archive</vt:lpstr>
      <vt:lpstr>PowerPoint Presentation</vt:lpstr>
      <vt:lpstr>ProQuest Central</vt:lpstr>
      <vt:lpstr>ProQuest Psychology Journals™</vt:lpstr>
      <vt:lpstr>ProQuest Criminal Justice</vt:lpstr>
      <vt:lpstr>ProQuest Education Journals</vt:lpstr>
      <vt:lpstr>ProQuest Health and Medical Complete™</vt:lpstr>
      <vt:lpstr>ProQuest Nursing &amp; Allied  Health Source</vt:lpstr>
      <vt:lpstr>ProQuest Dissertations &amp; Theses</vt:lpstr>
      <vt:lpstr>PowerPoint Presentation</vt:lpstr>
      <vt:lpstr>Gale Virtual Reference</vt:lpstr>
      <vt:lpstr>ACADEMIC ONE FILE</vt:lpstr>
      <vt:lpstr>Psychology Collection</vt:lpstr>
      <vt:lpstr>Book Review Index Online</vt:lpstr>
      <vt:lpstr>PowerPoint Presentation</vt:lpstr>
      <vt:lpstr>Web of Science</vt:lpstr>
      <vt:lpstr>Journal Citation Reports (JCR)®</vt:lpstr>
      <vt:lpstr>Current Contents Connect</vt:lpstr>
      <vt:lpstr>Data Citation Index</vt:lpstr>
      <vt:lpstr>Global Health  from CABI </vt:lpstr>
      <vt:lpstr>PowerPoint Presentation</vt:lpstr>
      <vt:lpstr>WorldCat</vt:lpstr>
      <vt:lpstr>WorldCat: eBooks</vt:lpstr>
      <vt:lpstr>WorldCat: Dissertations &amp; Theses</vt:lpstr>
      <vt:lpstr>WorldCat: OAIster</vt:lpstr>
      <vt:lpstr>WorldCat</vt:lpstr>
      <vt:lpstr>DATABASES (EVIDENCE-BASED)</vt:lpstr>
      <vt:lpstr>Scientific Evidence</vt:lpstr>
      <vt:lpstr>Evidence-based Medicine</vt:lpstr>
      <vt:lpstr>Evidence-based Practice</vt:lpstr>
      <vt:lpstr>Scientific Evidence</vt:lpstr>
      <vt:lpstr>Campbell Library</vt:lpstr>
      <vt:lpstr>Cochrane Library</vt:lpstr>
      <vt:lpstr>CRD Database (DARE)</vt:lpstr>
      <vt:lpstr>CRD Database (PROSPERO)</vt:lpstr>
      <vt:lpstr>McMaster Health Evidence</vt:lpstr>
      <vt:lpstr>NICE (EBM Search Engine)</vt:lpstr>
      <vt:lpstr>Best BETS</vt:lpstr>
      <vt:lpstr>Clinical Trials</vt:lpstr>
      <vt:lpstr>EBM Journals</vt:lpstr>
      <vt:lpstr>DATABASES (TESTS)</vt:lpstr>
      <vt:lpstr>Tests and Measures in the  Social Sciences</vt:lpstr>
      <vt:lpstr>Educational Testing Service  Test Collection</vt:lpstr>
      <vt:lpstr>PROQOLID</vt:lpstr>
      <vt:lpstr>Know Mo</vt:lpstr>
      <vt:lpstr>DATABASES (METASEARCH)</vt:lpstr>
      <vt:lpstr>PubPsych</vt:lpstr>
      <vt:lpstr>MUNI MetaLib</vt:lpstr>
      <vt:lpstr>OVID Universal Search</vt:lpstr>
      <vt:lpstr>GALE PowerSearch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Eating- and Weight-Related Problems (EAWRP): Risk Factors Assessment</dc:title>
  <dc:creator>Carlos A. Almenara</dc:creator>
  <cp:keywords>PSY221P121</cp:keywords>
  <cp:lastModifiedBy>Carlos A. Almenara</cp:lastModifiedBy>
  <cp:revision>332</cp:revision>
  <dcterms:created xsi:type="dcterms:W3CDTF">2013-02-18T08:46:45Z</dcterms:created>
  <dcterms:modified xsi:type="dcterms:W3CDTF">2015-03-03T16:17:39Z</dcterms:modified>
</cp:coreProperties>
</file>