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3" r:id="rId1"/>
  </p:sldMasterIdLst>
  <p:notesMasterIdLst>
    <p:notesMasterId r:id="rId104"/>
  </p:notesMasterIdLst>
  <p:sldIdLst>
    <p:sldId id="422" r:id="rId2"/>
    <p:sldId id="402" r:id="rId3"/>
    <p:sldId id="342" r:id="rId4"/>
    <p:sldId id="343" r:id="rId5"/>
    <p:sldId id="344" r:id="rId6"/>
    <p:sldId id="346" r:id="rId7"/>
    <p:sldId id="345" r:id="rId8"/>
    <p:sldId id="347" r:id="rId9"/>
    <p:sldId id="348" r:id="rId10"/>
    <p:sldId id="419" r:id="rId11"/>
    <p:sldId id="431" r:id="rId12"/>
    <p:sldId id="403" r:id="rId13"/>
    <p:sldId id="424" r:id="rId14"/>
    <p:sldId id="350" r:id="rId15"/>
    <p:sldId id="351" r:id="rId16"/>
    <p:sldId id="349" r:id="rId17"/>
    <p:sldId id="433" r:id="rId18"/>
    <p:sldId id="434" r:id="rId19"/>
    <p:sldId id="435" r:id="rId20"/>
    <p:sldId id="352" r:id="rId21"/>
    <p:sldId id="353" r:id="rId22"/>
    <p:sldId id="425" r:id="rId23"/>
    <p:sldId id="357" r:id="rId24"/>
    <p:sldId id="358" r:id="rId25"/>
    <p:sldId id="359" r:id="rId26"/>
    <p:sldId id="360" r:id="rId27"/>
    <p:sldId id="426" r:id="rId28"/>
    <p:sldId id="362" r:id="rId29"/>
    <p:sldId id="361" r:id="rId30"/>
    <p:sldId id="363" r:id="rId31"/>
    <p:sldId id="364" r:id="rId32"/>
    <p:sldId id="365" r:id="rId33"/>
    <p:sldId id="366" r:id="rId34"/>
    <p:sldId id="427" r:id="rId35"/>
    <p:sldId id="367" r:id="rId36"/>
    <p:sldId id="428" r:id="rId37"/>
    <p:sldId id="368" r:id="rId38"/>
    <p:sldId id="429" r:id="rId39"/>
    <p:sldId id="369" r:id="rId40"/>
    <p:sldId id="430" r:id="rId41"/>
    <p:sldId id="370" r:id="rId42"/>
    <p:sldId id="432" r:id="rId43"/>
    <p:sldId id="404" r:id="rId44"/>
    <p:sldId id="418" r:id="rId45"/>
    <p:sldId id="414" r:id="rId46"/>
    <p:sldId id="415" r:id="rId47"/>
    <p:sldId id="416" r:id="rId48"/>
    <p:sldId id="417" r:id="rId49"/>
    <p:sldId id="372" r:id="rId50"/>
    <p:sldId id="376" r:id="rId51"/>
    <p:sldId id="373" r:id="rId52"/>
    <p:sldId id="375" r:id="rId53"/>
    <p:sldId id="438" r:id="rId54"/>
    <p:sldId id="436" r:id="rId55"/>
    <p:sldId id="379" r:id="rId56"/>
    <p:sldId id="439" r:id="rId57"/>
    <p:sldId id="380" r:id="rId58"/>
    <p:sldId id="437" r:id="rId59"/>
    <p:sldId id="440" r:id="rId60"/>
    <p:sldId id="383" r:id="rId61"/>
    <p:sldId id="442" r:id="rId62"/>
    <p:sldId id="382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392" r:id="rId72"/>
    <p:sldId id="393" r:id="rId73"/>
    <p:sldId id="394" r:id="rId74"/>
    <p:sldId id="397" r:id="rId75"/>
    <p:sldId id="398" r:id="rId76"/>
    <p:sldId id="399" r:id="rId77"/>
    <p:sldId id="443" r:id="rId78"/>
    <p:sldId id="444" r:id="rId79"/>
    <p:sldId id="445" r:id="rId80"/>
    <p:sldId id="395" r:id="rId81"/>
    <p:sldId id="441" r:id="rId82"/>
    <p:sldId id="396" r:id="rId83"/>
    <p:sldId id="420" r:id="rId84"/>
    <p:sldId id="421" r:id="rId85"/>
    <p:sldId id="446" r:id="rId86"/>
    <p:sldId id="447" r:id="rId87"/>
    <p:sldId id="400" r:id="rId88"/>
    <p:sldId id="401" r:id="rId89"/>
    <p:sldId id="405" r:id="rId90"/>
    <p:sldId id="448" r:id="rId91"/>
    <p:sldId id="406" r:id="rId92"/>
    <p:sldId id="407" r:id="rId93"/>
    <p:sldId id="449" r:id="rId94"/>
    <p:sldId id="408" r:id="rId95"/>
    <p:sldId id="409" r:id="rId96"/>
    <p:sldId id="450" r:id="rId97"/>
    <p:sldId id="410" r:id="rId98"/>
    <p:sldId id="412" r:id="rId99"/>
    <p:sldId id="452" r:id="rId100"/>
    <p:sldId id="413" r:id="rId101"/>
    <p:sldId id="451" r:id="rId102"/>
    <p:sldId id="423" r:id="rId10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153E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24" autoAdjust="0"/>
  </p:normalViewPr>
  <p:slideViewPr>
    <p:cSldViewPr>
      <p:cViewPr>
        <p:scale>
          <a:sx n="100" d="100"/>
          <a:sy n="100" d="100"/>
        </p:scale>
        <p:origin x="-33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979832-2F7A-480B-9353-0058965B7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86853-358B-4E49-A3B1-3B1851D7A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90600" y="4038600"/>
            <a:ext cx="7848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i="1" dirty="0"/>
              <a:t>Dissertations &amp; </a:t>
            </a:r>
            <a:r>
              <a:rPr lang="en-US" sz="6000" i="1" dirty="0" smtClean="0"/>
              <a:t>Theses;</a:t>
            </a:r>
            <a:br>
              <a:rPr lang="en-US" sz="6000" i="1" dirty="0" smtClean="0"/>
            </a:br>
            <a:r>
              <a:rPr lang="en-US" sz="6000" i="1" dirty="0" smtClean="0"/>
              <a:t>JOURNALS;</a:t>
            </a:r>
            <a:br>
              <a:rPr lang="en-US" sz="6000" i="1" dirty="0" smtClean="0"/>
            </a:br>
            <a:r>
              <a:rPr lang="en-US" sz="6000" i="1" dirty="0" smtClean="0"/>
              <a:t>ISI WEB OF KNOWLEDGE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Almenara</a:t>
            </a:r>
            <a:r>
              <a:rPr lang="en-US" dirty="0" smtClean="0"/>
              <a:t>, PhD</a:t>
            </a:r>
          </a:p>
          <a:p>
            <a:pPr algn="r"/>
            <a:r>
              <a:rPr lang="en-US" b="1" i="1" dirty="0" smtClean="0"/>
              <a:t>Online and Offline Resources In Psychological Assessment PSY494P122</a:t>
            </a:r>
            <a:r>
              <a:rPr lang="en-US" sz="1300" b="1" i="1" dirty="0" smtClean="0"/>
              <a:t>			(</a:t>
            </a:r>
            <a:fld id="{89F6C548-8624-4D7D-9933-44A337D3AB30}" type="datetime4">
              <a:rPr lang="en-US" sz="1300" b="1" i="1" smtClean="0"/>
              <a:t>April 1, 2015</a:t>
            </a:fld>
            <a:r>
              <a:rPr lang="en-US" sz="1300" b="1" i="1" dirty="0" smtClean="0"/>
              <a:t>)</a:t>
            </a:r>
            <a:endParaRPr lang="en-US" sz="13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6205868"/>
            <a:ext cx="1565275" cy="37213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291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5B5CBA-A8E3-4C89-AA7A-CDFE26BF290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</a:t>
            </a:r>
            <a:r>
              <a:rPr lang="en-US" sz="1000" b="1" dirty="0" smtClean="0">
                <a:solidFill>
                  <a:schemeClr val="tx2"/>
                </a:solidFill>
              </a:rPr>
              <a:t>www.google.com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75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PDF </a:t>
            </a:r>
            <a:r>
              <a:rPr lang="en-US" altLang="en-US" b="1" dirty="0" smtClean="0">
                <a:solidFill>
                  <a:schemeClr val="accent2"/>
                </a:solidFill>
              </a:rPr>
              <a:t>dissertations &amp; theses </a:t>
            </a:r>
            <a:r>
              <a:rPr lang="en-US" altLang="en-US" b="1" dirty="0">
                <a:solidFill>
                  <a:schemeClr val="accent2"/>
                </a:solidFill>
              </a:rPr>
              <a:t>in </a:t>
            </a:r>
            <a:r>
              <a:rPr lang="en-US" altLang="en-US" b="1" dirty="0" smtClean="0">
                <a:solidFill>
                  <a:schemeClr val="accent2"/>
                </a:solidFill>
              </a:rPr>
              <a:t>Google.com</a:t>
            </a:r>
            <a:endParaRPr lang="en-US" altLang="en-US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b="1" dirty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63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852738"/>
            <a:ext cx="83026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Select an article and click on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“Create Citation Alert”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" y="3471788"/>
            <a:ext cx="8906669" cy="17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Select an article and click on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“Create Citation Alert”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552728" cy="351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833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4582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READINGS:</a:t>
            </a:r>
          </a:p>
          <a:p>
            <a:pPr marL="365760" lvl="1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		</a:t>
            </a:r>
          </a:p>
          <a:p>
            <a:pPr lvl="1"/>
            <a:r>
              <a:rPr lang="en-US" sz="2000" b="1" i="1" dirty="0">
                <a:solidFill>
                  <a:schemeClr val="tx2"/>
                </a:solidFill>
              </a:rPr>
              <a:t>Hypothesis development [Part 2: How to conduct a literature review] (McBride, 2013</a:t>
            </a:r>
            <a:r>
              <a:rPr lang="en-US" sz="2000" b="1" i="1" dirty="0" smtClean="0">
                <a:solidFill>
                  <a:schemeClr val="tx2"/>
                </a:solidFill>
              </a:rPr>
              <a:t>)</a:t>
            </a:r>
          </a:p>
          <a:p>
            <a:pPr lvl="1"/>
            <a:endParaRPr lang="en-US" sz="2000" b="1" i="1" dirty="0">
              <a:solidFill>
                <a:schemeClr val="tx2"/>
              </a:solidFill>
            </a:endParaRPr>
          </a:p>
          <a:p>
            <a:pPr lvl="1"/>
            <a:r>
              <a:rPr lang="en-US" sz="2000" b="1" i="1" dirty="0">
                <a:solidFill>
                  <a:schemeClr val="tx2"/>
                </a:solidFill>
              </a:rPr>
              <a:t>Systematic approaches (Booth, </a:t>
            </a:r>
            <a:r>
              <a:rPr lang="en-US" sz="2000" b="1" i="1" dirty="0" err="1">
                <a:solidFill>
                  <a:schemeClr val="tx2"/>
                </a:solidFill>
              </a:rPr>
              <a:t>Papaioannou</a:t>
            </a:r>
            <a:r>
              <a:rPr lang="en-US" sz="2000" b="1" i="1" dirty="0">
                <a:solidFill>
                  <a:schemeClr val="tx2"/>
                </a:solidFill>
              </a:rPr>
              <a:t>, &amp; Sutton, 2012</a:t>
            </a:r>
            <a:r>
              <a:rPr lang="en-US" sz="2000" b="1" i="1" dirty="0" smtClean="0">
                <a:solidFill>
                  <a:schemeClr val="tx2"/>
                </a:solidFill>
              </a:rPr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(optional)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600" b="1" dirty="0">
                <a:latin typeface="Arial Unicode MS" pitchFamily="34" charset="-128"/>
              </a:rPr>
              <a:t>ProQuest Dissertations &amp; Theses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83488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 1: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Using PQDT </a:t>
            </a:r>
            <a:r>
              <a:rPr lang="en-US" b="1" dirty="0" smtClean="0">
                <a:solidFill>
                  <a:schemeClr val="tx2"/>
                </a:solidFill>
              </a:rPr>
              <a:t>*, </a:t>
            </a:r>
            <a:r>
              <a:rPr lang="en-US" b="1" dirty="0">
                <a:solidFill>
                  <a:schemeClr val="accent2"/>
                </a:solidFill>
              </a:rPr>
              <a:t>find the most similar dissertation/thesis for your research.</a:t>
            </a: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or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Using Google or Google Books, </a:t>
            </a:r>
            <a:r>
              <a:rPr lang="en-US" b="1" dirty="0" smtClean="0">
                <a:solidFill>
                  <a:schemeClr val="accent2"/>
                </a:solidFill>
              </a:rPr>
              <a:t>find </a:t>
            </a:r>
            <a:r>
              <a:rPr lang="en-US" b="1" dirty="0">
                <a:solidFill>
                  <a:schemeClr val="accent2"/>
                </a:solidFill>
              </a:rPr>
              <a:t>the most similar dissertation/thesis </a:t>
            </a:r>
            <a:r>
              <a:rPr lang="en-US" b="1" dirty="0" smtClean="0">
                <a:solidFill>
                  <a:schemeClr val="accent2"/>
                </a:solidFill>
              </a:rPr>
              <a:t>for </a:t>
            </a:r>
            <a:r>
              <a:rPr lang="en-US" b="1" dirty="0">
                <a:solidFill>
                  <a:schemeClr val="accent2"/>
                </a:solidFill>
              </a:rPr>
              <a:t>your research.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73" y="127044"/>
            <a:ext cx="1512168" cy="63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* Open Access: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pqdtopen.proquest.com/search.html Limited: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dissexpress.umi.com/dxweb 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8075612" cy="467995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800" b="1" dirty="0" smtClean="0">
                <a:solidFill>
                  <a:schemeClr val="tx2"/>
                </a:solidFill>
              </a:rPr>
              <a:t>JOURNALS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800" b="1" dirty="0" smtClean="0">
                <a:solidFill>
                  <a:schemeClr val="tx2"/>
                </a:solidFill>
              </a:rPr>
              <a:t>SEARCH ENGINES</a:t>
            </a:r>
            <a:endParaRPr lang="en-GB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86" y="1988840"/>
            <a:ext cx="5413610" cy="23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88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 Unicode MS" pitchFamily="34" charset="-128"/>
              </a:rPr>
              <a:t>CUFTS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506941-7C22-4FE2-9105-07EC7D04DB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smtClean="0"/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http://lib-code.lib.sfu.ca/projects/CUFTS/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468312" y="1628775"/>
            <a:ext cx="835215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Developed </a:t>
            </a:r>
            <a:r>
              <a:rPr lang="en-US" altLang="en-US" sz="2400" b="1" dirty="0">
                <a:solidFill>
                  <a:schemeClr val="tx2"/>
                </a:solidFill>
              </a:rPr>
              <a:t>at the </a:t>
            </a:r>
            <a:r>
              <a:rPr lang="en-US" altLang="en-US" sz="2400" b="1" dirty="0">
                <a:solidFill>
                  <a:schemeClr val="accent2"/>
                </a:solidFill>
              </a:rPr>
              <a:t>Simon Fraser University Library</a:t>
            </a:r>
            <a:r>
              <a:rPr lang="en-US" altLang="en-US" sz="2400" b="1" dirty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sz="2400" b="1" dirty="0">
              <a:solidFill>
                <a:srgbClr val="0070C0"/>
              </a:solidFill>
            </a:endParaRPr>
          </a:p>
          <a:p>
            <a:pPr eaLnBrk="1" hangingPunct="1"/>
            <a:endParaRPr lang="en-US" alt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CUFTS is a free,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</a:rPr>
              <a:t>open source (GPL) </a:t>
            </a:r>
            <a:r>
              <a:rPr lang="en-US" altLang="en-US" sz="2400" b="1" dirty="0" err="1">
                <a:solidFill>
                  <a:schemeClr val="tx2"/>
                </a:solidFill>
              </a:rPr>
              <a:t>OpenURL</a:t>
            </a:r>
            <a:r>
              <a:rPr lang="en-US" altLang="en-US" sz="2400" b="1" dirty="0">
                <a:solidFill>
                  <a:schemeClr val="tx2"/>
                </a:solidFill>
              </a:rPr>
              <a:t> link resolver and electronic resource management system designed for use by library consortia.</a:t>
            </a:r>
            <a:endParaRPr lang="en-GB" altLang="en-US" sz="2000" b="1" dirty="0">
              <a:solidFill>
                <a:schemeClr val="tx2"/>
              </a:solidFill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 Unicode MS" pitchFamily="34" charset="-128"/>
              </a:rPr>
              <a:t>CUFTS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B381B4-CC1A-4B7B-8B4B-634F7CC8C8F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smtClean="0"/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http://lib-code.lib.sfu.ca/projects/CUFTS/wiki/CuftsTools</a:t>
            </a: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5366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75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The CUFTS </a:t>
            </a:r>
            <a:r>
              <a:rPr lang="en-US" altLang="en-US" sz="2400" b="1" u="sng" dirty="0">
                <a:solidFill>
                  <a:schemeClr val="tx2"/>
                </a:solidFill>
              </a:rPr>
              <a:t>public tools </a:t>
            </a:r>
            <a:r>
              <a:rPr lang="en-US" altLang="en-US" sz="2400" b="1" dirty="0">
                <a:solidFill>
                  <a:schemeClr val="tx2"/>
                </a:solidFill>
              </a:rPr>
              <a:t>provide </a:t>
            </a:r>
            <a:r>
              <a:rPr lang="en-US" altLang="en-US" sz="2400" b="1" dirty="0">
                <a:solidFill>
                  <a:schemeClr val="accent2"/>
                </a:solidFill>
              </a:rPr>
              <a:t>serials management services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</a:rPr>
              <a:t>to libraries and people everywhere:</a:t>
            </a:r>
          </a:p>
          <a:p>
            <a:pPr lvl="1" eaLnBrk="1" hangingPunct="1"/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sz="2000" b="1" dirty="0">
                <a:solidFill>
                  <a:schemeClr val="accent2"/>
                </a:solidFill>
              </a:rPr>
              <a:t>Journal Search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</a:rPr>
              <a:t>allows you to quickly find journal titles in over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475 </a:t>
            </a:r>
            <a:r>
              <a:rPr lang="en-US" altLang="en-US" sz="2000" b="1" dirty="0">
                <a:solidFill>
                  <a:schemeClr val="tx2"/>
                </a:solidFill>
              </a:rPr>
              <a:t>different electronic collections listed in CUFTS. </a:t>
            </a:r>
            <a:endParaRPr lang="en-US" altLang="en-US" sz="2000" b="1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altLang="en-US" sz="2000" b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Search </a:t>
            </a:r>
            <a:r>
              <a:rPr lang="en-US" altLang="en-US" sz="2000" b="1" dirty="0">
                <a:solidFill>
                  <a:schemeClr val="tx2"/>
                </a:solidFill>
              </a:rPr>
              <a:t>by </a:t>
            </a:r>
            <a:r>
              <a:rPr lang="en-US" altLang="en-US" sz="2000" b="1" dirty="0">
                <a:solidFill>
                  <a:schemeClr val="accent2"/>
                </a:solidFill>
              </a:rPr>
              <a:t>journal title </a:t>
            </a:r>
            <a:r>
              <a:rPr lang="en-US" altLang="en-US" sz="2000" b="1" dirty="0">
                <a:solidFill>
                  <a:schemeClr val="tx2"/>
                </a:solidFill>
              </a:rPr>
              <a:t>or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</a:rPr>
              <a:t>ISSN </a:t>
            </a:r>
            <a:r>
              <a:rPr lang="en-US" altLang="en-US" sz="2000" b="1" dirty="0">
                <a:solidFill>
                  <a:schemeClr val="tx2"/>
                </a:solidFill>
              </a:rPr>
              <a:t>to find out which collections include a journal, and what coverage dates are available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.</a:t>
            </a:r>
            <a:endParaRPr lang="en-GB" altLang="en-US" sz="2000" b="1" dirty="0">
              <a:solidFill>
                <a:schemeClr val="tx2"/>
              </a:solidFill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 Unicode MS" pitchFamily="34" charset="-128"/>
              </a:rPr>
              <a:t>CUFTS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4D012D-97A6-4AE4-969C-12C2A393E0B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smtClean="0"/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http://cufts2.lib.sfu.ca/MaintTool/public/search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sp>
        <p:nvSpPr>
          <p:cNvPr id="16390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75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FFC000"/>
              </a:solidFill>
            </a:endParaRPr>
          </a:p>
          <a:p>
            <a:pPr eaLnBrk="1" hangingPunct="1"/>
            <a:endParaRPr lang="en-US" altLang="en-US" b="1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>
              <a:solidFill>
                <a:srgbClr val="0070C0"/>
              </a:solidFill>
            </a:endParaRPr>
          </a:p>
          <a:p>
            <a:pPr eaLnBrk="1" hangingPunct="1"/>
            <a:endParaRPr lang="en-GB" altLang="en-US" b="1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>
              <a:solidFill>
                <a:srgbClr val="0070C0"/>
              </a:solidFill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97113"/>
            <a:ext cx="821848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 Unicode MS" pitchFamily="34" charset="-128"/>
              </a:rPr>
              <a:t>CUFTS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CCE6C7-F7A8-4E0A-938C-B93C5EB8006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smtClean="0"/>
          </a:p>
        </p:txBody>
      </p:sp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http://cufts2.lib.sfu.ca/MaintTool/public/search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060575"/>
            <a:ext cx="8256587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92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 Unicode MS" pitchFamily="34" charset="-128"/>
              </a:rPr>
              <a:t>CUFTS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325D86-5F39-462F-A4BA-83FB151C58E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smtClean="0"/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http://cufts2.lib.sfu.ca/MaintTool/public/search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133600"/>
            <a:ext cx="8535987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7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 Unicode MS" pitchFamily="34" charset="-128"/>
              </a:rPr>
              <a:t>CUFTS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64317A-7BC2-4B4D-ADBB-21B58851D65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smtClean="0"/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http://cufts2.lib.sfu.ca/MaintTool/public/search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44675"/>
            <a:ext cx="86931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44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8075613" cy="467995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dirty="0" smtClean="0">
                <a:solidFill>
                  <a:schemeClr val="tx2"/>
                </a:solidFill>
              </a:rPr>
              <a:t>DISSERTATIONS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dirty="0" smtClean="0">
                <a:solidFill>
                  <a:schemeClr val="tx2"/>
                </a:solidFill>
              </a:rPr>
              <a:t>&amp;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dirty="0" smtClean="0">
                <a:solidFill>
                  <a:schemeClr val="tx2"/>
                </a:solidFill>
              </a:rPr>
              <a:t>THESES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  <p:sp>
        <p:nvSpPr>
          <p:cNvPr id="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DF8638-03FE-4DD1-9F2D-278BBF1259B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CUFTS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A44399-09A0-42C8-B3EA-D8B498685A7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smtClean="0"/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http://cufts2.lib.sfu.ca/MaintTool/public/search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8124825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 Unicode MS" pitchFamily="34" charset="-128"/>
              </a:rPr>
              <a:t>CUFTS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5E468E-EC76-45E3-BA92-885CF68CFA9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smtClean="0"/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http://cufts2.lib.sfu.ca/MaintTool/public/search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33375"/>
            <a:ext cx="21653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954213"/>
            <a:ext cx="8504237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3988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595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dirty="0" err="1" smtClean="0">
                <a:latin typeface="Arial Unicode MS" pitchFamily="34" charset="-128"/>
              </a:rPr>
              <a:t>JournalSeek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6799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Is the largest completely categorized database of </a:t>
            </a:r>
            <a:r>
              <a:rPr lang="en-US" altLang="en-US" b="1" dirty="0" smtClean="0">
                <a:solidFill>
                  <a:schemeClr val="accent2"/>
                </a:solidFill>
              </a:rPr>
              <a:t>freely </a:t>
            </a:r>
            <a:r>
              <a:rPr lang="en-US" altLang="en-US" b="1" dirty="0" smtClean="0">
                <a:solidFill>
                  <a:schemeClr val="tx2"/>
                </a:solidFill>
              </a:rPr>
              <a:t>available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chemeClr val="accent2"/>
                </a:solidFill>
              </a:rPr>
              <a:t>journal</a:t>
            </a:r>
            <a:r>
              <a:rPr lang="en-US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en-US" b="1" dirty="0" smtClean="0">
                <a:solidFill>
                  <a:schemeClr val="accent2"/>
                </a:solidFill>
              </a:rPr>
              <a:t>information </a:t>
            </a:r>
            <a:r>
              <a:rPr lang="en-US" altLang="en-US" b="1" dirty="0" smtClean="0">
                <a:solidFill>
                  <a:schemeClr val="tx2"/>
                </a:solidFill>
              </a:rPr>
              <a:t>available on the internet. 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Contains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chemeClr val="accent2"/>
                </a:solidFill>
              </a:rPr>
              <a:t>102683 </a:t>
            </a:r>
            <a:r>
              <a:rPr lang="en-US" altLang="en-US" b="1" dirty="0" smtClean="0">
                <a:solidFill>
                  <a:schemeClr val="accent2"/>
                </a:solidFill>
              </a:rPr>
              <a:t>titles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Journal information includes the </a:t>
            </a:r>
            <a:r>
              <a:rPr lang="en-US" altLang="en-US" b="1" dirty="0" smtClean="0">
                <a:solidFill>
                  <a:schemeClr val="accent2"/>
                </a:solidFill>
              </a:rPr>
              <a:t>description </a:t>
            </a:r>
            <a:r>
              <a:rPr lang="en-US" altLang="en-US" b="1" dirty="0" smtClean="0">
                <a:solidFill>
                  <a:schemeClr val="tx2"/>
                </a:solidFill>
              </a:rPr>
              <a:t>(aims and scope), journal </a:t>
            </a:r>
            <a:r>
              <a:rPr lang="en-US" altLang="en-US" b="1" dirty="0" smtClean="0">
                <a:solidFill>
                  <a:schemeClr val="accent2"/>
                </a:solidFill>
              </a:rPr>
              <a:t>abbreviation</a:t>
            </a:r>
            <a:r>
              <a:rPr lang="en-US" altLang="en-US" b="1" dirty="0" smtClean="0">
                <a:solidFill>
                  <a:schemeClr val="tx2"/>
                </a:solidFill>
              </a:rPr>
              <a:t>, journal </a:t>
            </a:r>
            <a:r>
              <a:rPr lang="en-US" altLang="en-US" b="1" dirty="0" smtClean="0">
                <a:solidFill>
                  <a:schemeClr val="accent2"/>
                </a:solidFill>
              </a:rPr>
              <a:t>homepage </a:t>
            </a:r>
            <a:r>
              <a:rPr lang="en-US" altLang="en-US" b="1" dirty="0" smtClean="0">
                <a:solidFill>
                  <a:schemeClr val="tx2"/>
                </a:solidFill>
              </a:rPr>
              <a:t>link, </a:t>
            </a:r>
            <a:r>
              <a:rPr lang="en-US" altLang="en-US" b="1" dirty="0" smtClean="0">
                <a:solidFill>
                  <a:schemeClr val="accent2"/>
                </a:solidFill>
              </a:rPr>
              <a:t>subject </a:t>
            </a:r>
            <a:r>
              <a:rPr lang="en-US" altLang="en-US" b="1" dirty="0" smtClean="0">
                <a:solidFill>
                  <a:schemeClr val="tx2"/>
                </a:solidFill>
              </a:rPr>
              <a:t>category and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chemeClr val="accent2"/>
                </a:solidFill>
              </a:rPr>
              <a:t>ISSN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endParaRPr lang="en-US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CA96AD-0726-4A2E-86C8-188D5B5FC34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smtClean="0"/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http://journalseek.net/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4907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dirty="0" err="1" smtClean="0">
                <a:latin typeface="Arial Unicode MS" pitchFamily="34" charset="-128"/>
              </a:rPr>
              <a:t>JournalSeek</a:t>
            </a:r>
            <a:endParaRPr lang="en-GB" altLang="en-US" sz="3500" b="1" dirty="0" smtClean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B49901-EC8C-44EA-990D-32EC9E08B57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smtClean="0"/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 smtClean="0">
                <a:solidFill>
                  <a:schemeClr val="tx2"/>
                </a:solidFill>
              </a:rPr>
              <a:t>http</a:t>
            </a:r>
            <a:r>
              <a:rPr lang="en-US" altLang="en-US" sz="1000" b="1" dirty="0">
                <a:solidFill>
                  <a:schemeClr val="tx2"/>
                </a:solidFill>
              </a:rPr>
              <a:t>://journalseek.net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/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4907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80708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dirty="0" err="1" smtClean="0">
                <a:latin typeface="Arial Unicode MS" pitchFamily="34" charset="-128"/>
              </a:rPr>
              <a:t>JournalSeek</a:t>
            </a:r>
            <a:endParaRPr lang="en-GB" altLang="en-US" sz="4800" b="1" dirty="0" smtClean="0">
              <a:latin typeface="Arial Unicode MS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D28D27-1D0E-48F6-8175-7790D807DC8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smtClean="0"/>
          </a:p>
        </p:txBody>
      </p:sp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http://journalseek.net/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4907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700213"/>
            <a:ext cx="7485062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dirty="0" err="1" smtClean="0">
                <a:latin typeface="Arial Unicode MS" pitchFamily="34" charset="-128"/>
              </a:rPr>
              <a:t>JournalSeek</a:t>
            </a:r>
            <a:endParaRPr lang="en-GB" altLang="en-US" sz="4800" b="1" dirty="0" smtClean="0"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AD6F88-6CE7-4E7D-AAE8-37E8BD4139F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 smtClean="0"/>
          </a:p>
        </p:txBody>
      </p:sp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http://journalseek.net/</a:t>
            </a:r>
            <a:endParaRPr lang="en-GB" altLang="en-US" b="1" dirty="0">
              <a:solidFill>
                <a:schemeClr val="tx2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4907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487613"/>
            <a:ext cx="8551862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84201" cy="196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Serials Solutions: SFX</a:t>
            </a:r>
            <a:r>
              <a:rPr lang="en-GB" altLang="en-US" sz="3500" b="1" baseline="30000" dirty="0" smtClean="0">
                <a:latin typeface="Arial Unicode MS" pitchFamily="34" charset="-128"/>
              </a:rPr>
              <a:t>®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8656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SFX</a:t>
            </a:r>
            <a:r>
              <a:rPr lang="en-GB" b="1" baseline="30000" dirty="0" smtClean="0">
                <a:solidFill>
                  <a:schemeClr val="tx2"/>
                </a:solidFill>
                <a:latin typeface="Arial Unicode MS" pitchFamily="34" charset="-128"/>
              </a:rPr>
              <a:t> ®</a:t>
            </a:r>
            <a:r>
              <a:rPr lang="en-US" b="1" dirty="0" smtClean="0">
                <a:solidFill>
                  <a:schemeClr val="tx2"/>
                </a:solidFill>
              </a:rPr>
              <a:t> is the most widely used </a:t>
            </a:r>
            <a:r>
              <a:rPr lang="en-US" b="1" dirty="0" err="1" smtClean="0">
                <a:solidFill>
                  <a:schemeClr val="accent2"/>
                </a:solidFill>
              </a:rPr>
              <a:t>OpenURL</a:t>
            </a:r>
            <a:r>
              <a:rPr lang="en-US" b="1" dirty="0" smtClean="0">
                <a:solidFill>
                  <a:schemeClr val="accent2"/>
                </a:solidFill>
              </a:rPr>
              <a:t> link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resolver</a:t>
            </a:r>
            <a:r>
              <a:rPr lang="en-US" b="1" dirty="0" smtClean="0">
                <a:solidFill>
                  <a:schemeClr val="tx2"/>
                </a:solidFill>
              </a:rPr>
              <a:t>, with a customer base of over 2400 institutions in more than 50 countries.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MetaLib</a:t>
            </a:r>
            <a:r>
              <a:rPr lang="en-US" b="1" dirty="0" smtClean="0">
                <a:solidFill>
                  <a:schemeClr val="tx2"/>
                </a:solidFill>
              </a:rPr>
              <a:t>, integrated with SFX</a:t>
            </a:r>
            <a:r>
              <a:rPr lang="en-GB" b="1" baseline="30000" dirty="0" smtClean="0">
                <a:solidFill>
                  <a:schemeClr val="tx2"/>
                </a:solidFill>
                <a:latin typeface="Arial Unicode MS" pitchFamily="34" charset="-128"/>
              </a:rPr>
              <a:t> ®</a:t>
            </a:r>
            <a:r>
              <a:rPr lang="en-US" b="1" dirty="0" smtClean="0">
                <a:solidFill>
                  <a:schemeClr val="tx2"/>
                </a:solidFill>
              </a:rPr>
              <a:t>, provides users with a coherent and friendly environment for </a:t>
            </a:r>
            <a:r>
              <a:rPr lang="en-US" b="1" dirty="0" err="1" smtClean="0">
                <a:solidFill>
                  <a:schemeClr val="accent2"/>
                </a:solidFill>
              </a:rPr>
              <a:t>metasearching</a:t>
            </a:r>
            <a:r>
              <a:rPr lang="en-US" b="1" dirty="0" smtClean="0">
                <a:solidFill>
                  <a:schemeClr val="tx2"/>
                </a:solidFill>
              </a:rPr>
              <a:t>, and enables them to view retrieved results in a manageable, unified format.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7EBBDB-4EC9-4D63-9C8B-6C971024AED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smtClean="0"/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http://www.exlibrisgroup.com/category/SFXOverview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err="1" smtClean="0">
                <a:latin typeface="Arial Unicode MS" pitchFamily="34" charset="-128"/>
              </a:rPr>
              <a:t>SerialsSolutions</a:t>
            </a:r>
            <a:r>
              <a:rPr lang="en-GB" altLang="en-US" sz="3500" b="1" dirty="0" smtClean="0">
                <a:latin typeface="Arial Unicode MS" pitchFamily="34" charset="-128"/>
              </a:rPr>
              <a:t> SFX</a:t>
            </a:r>
            <a:r>
              <a:rPr lang="en-GB" altLang="en-US" sz="3500" b="1" baseline="30000" dirty="0" smtClean="0">
                <a:latin typeface="Arial Unicode MS" pitchFamily="34" charset="-128"/>
              </a:rPr>
              <a:t>®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3229CC-9EB9-4924-B767-C7C2775463F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smtClean="0"/>
          </a:p>
        </p:txBody>
      </p:sp>
      <p:sp>
        <p:nvSpPr>
          <p:cNvPr id="2765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FF0000"/>
                </a:solidFill>
              </a:rPr>
              <a:t>http://sfx.muni.cz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577975"/>
            <a:ext cx="7847012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628775"/>
            <a:ext cx="8352159" cy="467995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With more than </a:t>
            </a:r>
            <a:r>
              <a:rPr lang="en-US" altLang="en-US" b="1" dirty="0">
                <a:solidFill>
                  <a:schemeClr val="accent2"/>
                </a:solidFill>
              </a:rPr>
              <a:t>3 million entries (since 1743)</a:t>
            </a:r>
            <a:r>
              <a:rPr lang="en-US" altLang="en-US" b="1" dirty="0">
                <a:solidFill>
                  <a:schemeClr val="tx2"/>
                </a:solidFill>
              </a:rPr>
              <a:t>, is the most comprehensive collection of dissertations and theses in the world.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Of the millions of graduate works listed, </a:t>
            </a:r>
            <a:r>
              <a:rPr lang="en-US" altLang="en-US" b="1" dirty="0" smtClean="0">
                <a:solidFill>
                  <a:schemeClr val="tx2"/>
                </a:solidFill>
              </a:rPr>
              <a:t>they </a:t>
            </a:r>
            <a:r>
              <a:rPr lang="en-US" altLang="en-US" b="1" dirty="0">
                <a:solidFill>
                  <a:schemeClr val="tx2"/>
                </a:solidFill>
              </a:rPr>
              <a:t>offer </a:t>
            </a:r>
            <a:r>
              <a:rPr lang="en-US" altLang="en-US" b="1" dirty="0">
                <a:solidFill>
                  <a:schemeClr val="accent2"/>
                </a:solidFill>
              </a:rPr>
              <a:t>over 1.5 million in full text format</a:t>
            </a:r>
            <a:r>
              <a:rPr lang="en-US" altLang="en-US" b="1" dirty="0">
                <a:solidFill>
                  <a:schemeClr val="tx2"/>
                </a:solidFill>
              </a:rPr>
              <a:t>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Right now, </a:t>
            </a:r>
            <a:r>
              <a:rPr lang="en-US" altLang="en-US" b="1" dirty="0">
                <a:solidFill>
                  <a:schemeClr val="accent2"/>
                </a:solidFill>
              </a:rPr>
              <a:t>Google, Google Scholar and Google Books</a:t>
            </a:r>
            <a:r>
              <a:rPr lang="en-US" altLang="en-US" b="1" dirty="0">
                <a:solidFill>
                  <a:schemeClr val="tx2"/>
                </a:solidFill>
              </a:rPr>
              <a:t> are indexing dissertations and theses published since 2007. 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3D07CE-B342-4CA9-A7A8-23F105016CF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Open Access: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pqdtopen.proquest.com/search.html Limited: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dissexpress.umi.com/dxweb 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6195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err="1" smtClean="0">
                <a:latin typeface="Arial Unicode MS" pitchFamily="34" charset="-128"/>
              </a:rPr>
              <a:t>SerialsSolutions</a:t>
            </a:r>
            <a:r>
              <a:rPr lang="en-GB" altLang="en-US" sz="3500" b="1" dirty="0" smtClean="0">
                <a:latin typeface="Arial Unicode MS" pitchFamily="34" charset="-128"/>
              </a:rPr>
              <a:t> SFX</a:t>
            </a:r>
            <a:r>
              <a:rPr lang="en-GB" altLang="en-US" sz="3500" b="1" baseline="30000" dirty="0" smtClean="0">
                <a:latin typeface="Arial Unicode MS" pitchFamily="34" charset="-128"/>
              </a:rPr>
              <a:t>®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6CF185-5907-4FDE-9BB9-A19E9DD4C25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smtClean="0"/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FF0000"/>
                </a:solidFill>
              </a:rPr>
              <a:t>http://sfx.muni.cz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493838"/>
            <a:ext cx="617378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err="1" smtClean="0">
                <a:latin typeface="Arial Unicode MS" pitchFamily="34" charset="-128"/>
              </a:rPr>
              <a:t>SerialsSolutions</a:t>
            </a:r>
            <a:r>
              <a:rPr lang="en-GB" altLang="en-US" sz="3500" b="1" dirty="0" smtClean="0">
                <a:latin typeface="Arial Unicode MS" pitchFamily="34" charset="-128"/>
              </a:rPr>
              <a:t> SFX</a:t>
            </a:r>
            <a:r>
              <a:rPr lang="en-GB" altLang="en-US" sz="3500" b="1" baseline="30000" dirty="0" smtClean="0">
                <a:latin typeface="Arial Unicode MS" pitchFamily="34" charset="-128"/>
              </a:rPr>
              <a:t>®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611C40-91E6-4ED6-A19D-FC1051D8EE5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smtClean="0"/>
          </a:p>
        </p:txBody>
      </p:sp>
      <p:sp>
        <p:nvSpPr>
          <p:cNvPr id="29701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FF0000"/>
                </a:solidFill>
              </a:rPr>
              <a:t>http://sfx.muni.cz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8763"/>
            <a:ext cx="7573962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err="1" smtClean="0">
                <a:latin typeface="Arial Unicode MS" pitchFamily="34" charset="-128"/>
              </a:rPr>
              <a:t>SerialsSolutions</a:t>
            </a:r>
            <a:r>
              <a:rPr lang="en-GB" altLang="en-US" sz="3500" b="1" dirty="0" smtClean="0">
                <a:latin typeface="Arial Unicode MS" pitchFamily="34" charset="-128"/>
              </a:rPr>
              <a:t> SFX</a:t>
            </a:r>
            <a:r>
              <a:rPr lang="en-GB" altLang="en-US" sz="3500" b="1" baseline="30000" dirty="0" smtClean="0">
                <a:latin typeface="Arial Unicode MS" pitchFamily="34" charset="-128"/>
              </a:rPr>
              <a:t>®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1ECAF7-E90D-4BF6-81A8-D832FC20DB1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 smtClean="0"/>
          </a:p>
        </p:txBody>
      </p:sp>
      <p:sp>
        <p:nvSpPr>
          <p:cNvPr id="30725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FF0000"/>
                </a:solidFill>
              </a:rPr>
              <a:t>http://sfx.muni.cz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585913"/>
            <a:ext cx="5816600" cy="4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err="1" smtClean="0">
                <a:latin typeface="Arial Unicode MS" pitchFamily="34" charset="-128"/>
              </a:rPr>
              <a:t>SerialsSolutions</a:t>
            </a:r>
            <a:r>
              <a:rPr lang="en-GB" altLang="en-US" sz="3500" b="1" dirty="0" smtClean="0">
                <a:latin typeface="Arial Unicode MS" pitchFamily="34" charset="-128"/>
              </a:rPr>
              <a:t> SFX</a:t>
            </a:r>
            <a:r>
              <a:rPr lang="en-GB" altLang="en-US" sz="3500" b="1" baseline="30000" dirty="0" smtClean="0">
                <a:latin typeface="Arial Unicode MS" pitchFamily="34" charset="-128"/>
              </a:rPr>
              <a:t>®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7FB470-FE7B-42BB-A174-574EA14C243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smtClean="0"/>
          </a:p>
        </p:txBody>
      </p:sp>
      <p:sp>
        <p:nvSpPr>
          <p:cNvPr id="3174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FF0000"/>
                </a:solidFill>
              </a:rPr>
              <a:t>http://sfx.muni.cz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800225"/>
            <a:ext cx="793908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34859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05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SHERPA/</a:t>
            </a:r>
            <a:r>
              <a:rPr lang="en-GB" altLang="en-US" sz="3500" b="1" dirty="0" err="1" smtClean="0">
                <a:latin typeface="Arial Unicode MS" pitchFamily="34" charset="-128"/>
              </a:rPr>
              <a:t>RoMEO</a:t>
            </a:r>
            <a:endParaRPr lang="en-GB" altLang="en-US" sz="3500" b="1" baseline="30000" dirty="0" smtClean="0">
              <a:latin typeface="Arial Unicode MS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chemeClr val="accent2"/>
                </a:solidFill>
              </a:rPr>
              <a:t>SHERPA/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RoMEO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provides you a summary of permissions that are normally given as part of each publisher's copyright transfer agreement.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5E052F-6E45-49C7-B24C-158F126A0A8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 smtClean="0"/>
          </a:p>
        </p:txBody>
      </p:sp>
      <p:sp>
        <p:nvSpPr>
          <p:cNvPr id="3277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http://www.sherpa.ac.uk/romeo/search.php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670242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33688"/>
            <a:ext cx="38512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8463"/>
            <a:ext cx="309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28" y="2060848"/>
            <a:ext cx="41240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96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The </a:t>
            </a:r>
            <a:r>
              <a:rPr lang="en-US" altLang="en-US" sz="3500" b="1" dirty="0" err="1" smtClean="0">
                <a:latin typeface="Arial Unicode MS" pitchFamily="34" charset="-128"/>
              </a:rPr>
              <a:t>SCImago</a:t>
            </a:r>
            <a:r>
              <a:rPr lang="en-US" altLang="en-US" sz="3500" b="1" dirty="0" smtClean="0">
                <a:latin typeface="Arial Unicode MS" pitchFamily="34" charset="-128"/>
              </a:rPr>
              <a:t> Journal &amp; Country Rank</a:t>
            </a:r>
            <a:endParaRPr lang="en-GB" altLang="en-US" sz="3500" b="1" baseline="30000" dirty="0" smtClean="0">
              <a:latin typeface="Arial Unicode MS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Includes the journals and country scientific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indicators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developed from the information contained in the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Scopus®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database and based on the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Google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PageRank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algorithm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5433FE-7AB2-437C-8CC4-8261830C5E3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 smtClean="0"/>
          </a:p>
        </p:txBody>
      </p:sp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http://www.scimagojr.com/journalsearch.php?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0338"/>
            <a:ext cx="7564437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08" y="0"/>
            <a:ext cx="10572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97400"/>
            <a:ext cx="18383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67745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30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err="1" smtClean="0">
                <a:latin typeface="Arial Unicode MS" pitchFamily="34" charset="-128"/>
              </a:rPr>
              <a:t>Ulrichs</a:t>
            </a:r>
            <a:r>
              <a:rPr lang="en-US" altLang="en-US" sz="3500" dirty="0" err="1" smtClean="0">
                <a:latin typeface="Arial Unicode MS" pitchFamily="34" charset="-128"/>
              </a:rPr>
              <a:t>web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Provides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information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about serials publications and their providers: price, online availability, abstract &amp; indexing, Document Delivery Services, Reprint Services, etc.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EEA099-5387-46BE-9B85-7FB52013033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 smtClean="0"/>
          </a:p>
        </p:txBody>
      </p:sp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http://ulrichsweb.serialssolutions.com/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549275"/>
            <a:ext cx="29241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708275"/>
            <a:ext cx="7927975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01119E-9D34-427C-A4A9-D405317E78E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smtClean="0"/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6035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484313"/>
            <a:ext cx="6913562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Open Access: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pqdtopen.proquest.com/search.html Limited: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dissexpress.umi.com/dxweb 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9" y="2636912"/>
            <a:ext cx="7828363" cy="104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09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Journal Citation Reports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By compiling articles' cited references, helps to measure research influence and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impact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at the journal and category levels.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FEF8E5-A03D-4E1B-8D30-6D0BEC9DD52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 smtClean="0"/>
          </a:p>
        </p:txBody>
      </p:sp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http://admin-apps.webofknowledge.com/JCR/JCR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32210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8218488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600" b="1" dirty="0" smtClean="0">
                <a:latin typeface="Arial Unicode MS" pitchFamily="34" charset="-128"/>
              </a:rPr>
              <a:t>Journals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 2: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Using </a:t>
            </a:r>
            <a:r>
              <a:rPr lang="en-US" b="1" dirty="0" smtClean="0">
                <a:solidFill>
                  <a:schemeClr val="accent2"/>
                </a:solidFill>
              </a:rPr>
              <a:t>JCR</a:t>
            </a:r>
            <a:r>
              <a:rPr lang="en-US" b="1" dirty="0" smtClean="0">
                <a:solidFill>
                  <a:schemeClr val="tx2"/>
                </a:solidFill>
              </a:rPr>
              <a:t>, find </a:t>
            </a:r>
            <a:r>
              <a:rPr lang="en-US" b="1" i="1" u="sng" dirty="0" smtClean="0">
                <a:solidFill>
                  <a:schemeClr val="tx2"/>
                </a:solidFill>
              </a:rPr>
              <a:t>the most important journal in your topic</a:t>
            </a:r>
            <a:r>
              <a:rPr lang="en-US" b="1" dirty="0" smtClean="0">
                <a:solidFill>
                  <a:schemeClr val="tx2"/>
                </a:solidFill>
              </a:rPr>
              <a:t>, (considering its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factor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Using </a:t>
            </a:r>
            <a:r>
              <a:rPr lang="en-US" b="1" dirty="0" smtClean="0">
                <a:solidFill>
                  <a:schemeClr val="accent2"/>
                </a:solidFill>
              </a:rPr>
              <a:t>CUFTS</a:t>
            </a:r>
            <a:r>
              <a:rPr lang="en-US" b="1" dirty="0" smtClean="0">
                <a:solidFill>
                  <a:schemeClr val="tx2"/>
                </a:solidFill>
              </a:rPr>
              <a:t>, identify </a:t>
            </a:r>
            <a:r>
              <a:rPr lang="en-US" b="1" i="1" u="sng" dirty="0" smtClean="0">
                <a:solidFill>
                  <a:schemeClr val="tx2"/>
                </a:solidFill>
              </a:rPr>
              <a:t>what databases offer the full text </a:t>
            </a:r>
            <a:r>
              <a:rPr lang="en-US" b="1" dirty="0" smtClean="0">
                <a:solidFill>
                  <a:schemeClr val="tx2"/>
                </a:solidFill>
              </a:rPr>
              <a:t>to that journal (including dates, etc.).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62113"/>
            <a:ext cx="8353300" cy="46799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WEB </a:t>
            </a:r>
            <a:r>
              <a:rPr lang="en-US" sz="6000" b="1" dirty="0">
                <a:solidFill>
                  <a:schemeClr val="tx2"/>
                </a:solidFill>
              </a:rPr>
              <a:t>OF </a:t>
            </a:r>
            <a:r>
              <a:rPr lang="en-US" sz="6000" b="1" dirty="0" smtClean="0">
                <a:solidFill>
                  <a:schemeClr val="tx2"/>
                </a:solidFill>
              </a:rPr>
              <a:t>SCIENCE</a:t>
            </a:r>
            <a:endParaRPr lang="en-US" sz="48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468313" y="6381328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https://www.youtube.com/watch?v=YwPRI9ug6BY&amp;index=7&amp;list=PLED425A167A1AA7C2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73" y="3140968"/>
            <a:ext cx="3000995" cy="228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Web </a:t>
            </a:r>
            <a:r>
              <a:rPr lang="en-US" altLang="en-US" sz="3500" b="1" dirty="0" smtClean="0">
                <a:latin typeface="Arial Unicode MS" pitchFamily="34" charset="-128"/>
              </a:rPr>
              <a:t>of </a:t>
            </a:r>
            <a:r>
              <a:rPr lang="en-US" altLang="en-US" sz="3500" b="1" dirty="0" smtClean="0">
                <a:latin typeface="Arial Unicode MS" pitchFamily="34" charset="-128"/>
              </a:rPr>
              <a:t>Science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As part of Web of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Science platform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,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Web of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Science Core Collection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offers a true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citation index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, which is still the best tool for discovery and the only method of retrieving accurate citation counts. 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r>
              <a:rPr lang="en-US" altLang="en-US" sz="2200" b="1" dirty="0">
                <a:solidFill>
                  <a:schemeClr val="tx2"/>
                </a:solidFill>
              </a:rPr>
              <a:t>Multidisciplinary content covers over 12,000 of the </a:t>
            </a:r>
            <a:r>
              <a:rPr lang="en-US" altLang="en-US" sz="2200" b="1" dirty="0">
                <a:solidFill>
                  <a:schemeClr val="accent2"/>
                </a:solidFill>
              </a:rPr>
              <a:t>highest impact journals worldwide</a:t>
            </a:r>
            <a:r>
              <a:rPr lang="en-US" altLang="en-US" sz="2200" b="1" dirty="0">
                <a:solidFill>
                  <a:schemeClr val="tx2"/>
                </a:solidFill>
              </a:rPr>
              <a:t> and over 160,000 </a:t>
            </a:r>
            <a:r>
              <a:rPr lang="en-US" altLang="en-US" sz="2200" b="1" dirty="0">
                <a:solidFill>
                  <a:schemeClr val="accent2"/>
                </a:solidFill>
              </a:rPr>
              <a:t>conference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proceedings.</a:t>
            </a:r>
            <a:endParaRPr lang="es-ES_tradnl" altLang="en-US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A40C97-D7D0-4760-A982-E16822BD948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 smtClean="0"/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http://wokinfo.com/products_tools/multidisciplinary/webofscience/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u="sng" dirty="0" smtClean="0">
                <a:solidFill>
                  <a:srgbClr val="FF0000"/>
                </a:solidFill>
              </a:rPr>
              <a:t>REGISTER</a:t>
            </a:r>
          </a:p>
          <a:p>
            <a:pPr eaLnBrk="1" hangingPunct="1"/>
            <a:endParaRPr lang="en-US" altLang="en-US" sz="2400" b="1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287EAB-2B2D-4BF3-844F-65B239BB878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 smtClean="0"/>
          </a:p>
        </p:txBody>
      </p:sp>
      <p:sp>
        <p:nvSpPr>
          <p:cNvPr id="38917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565400"/>
            <a:ext cx="7947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u="sng" dirty="0" smtClean="0">
                <a:solidFill>
                  <a:srgbClr val="FF0000"/>
                </a:solidFill>
              </a:rPr>
              <a:t>REGISTER</a:t>
            </a:r>
          </a:p>
          <a:p>
            <a:pPr eaLnBrk="1" hangingPunct="1"/>
            <a:endParaRPr lang="en-US" altLang="en-US" sz="24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7A0E0-A9D6-4210-88E9-5C36690D061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 smtClean="0"/>
          </a:p>
        </p:txBody>
      </p:sp>
      <p:sp>
        <p:nvSpPr>
          <p:cNvPr id="3994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636838"/>
            <a:ext cx="7329488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u="sng" dirty="0" smtClean="0">
                <a:solidFill>
                  <a:srgbClr val="FF0000"/>
                </a:solidFill>
              </a:rPr>
              <a:t>REGISTER</a:t>
            </a:r>
          </a:p>
          <a:p>
            <a:pPr eaLnBrk="1" hangingPunct="1"/>
            <a:endParaRPr lang="en-US" altLang="en-US" sz="24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F59FD0-F306-4ABC-A343-47390D9371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 smtClean="0"/>
          </a:p>
        </p:txBody>
      </p:sp>
      <p:sp>
        <p:nvSpPr>
          <p:cNvPr id="4096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824412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u="sng" dirty="0" smtClean="0">
                <a:solidFill>
                  <a:srgbClr val="FF0000"/>
                </a:solidFill>
              </a:rPr>
              <a:t>REGISTER</a:t>
            </a:r>
          </a:p>
          <a:p>
            <a:pPr eaLnBrk="1" hangingPunct="1"/>
            <a:endParaRPr lang="en-US" altLang="en-US" sz="2400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4A70A4-DB03-4366-AF6E-415C8C06735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 smtClean="0"/>
          </a:p>
        </p:txBody>
      </p:sp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8416925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s-ES_tradnl" altLang="en-US" b="1" dirty="0" err="1" smtClean="0">
                <a:solidFill>
                  <a:schemeClr val="accent2"/>
                </a:solidFill>
              </a:rPr>
              <a:t>Search</a:t>
            </a:r>
            <a:r>
              <a:rPr lang="es-ES_tradnl" altLang="en-US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b="1" dirty="0" smtClean="0">
                <a:solidFill>
                  <a:schemeClr val="tx2"/>
                </a:solidFill>
              </a:rPr>
              <a:t>interface: </a:t>
            </a:r>
            <a:r>
              <a:rPr lang="es-ES_tradnl" altLang="en-US" b="1" i="1" dirty="0" smtClean="0">
                <a:solidFill>
                  <a:schemeClr val="tx2"/>
                </a:solidFill>
              </a:rPr>
              <a:t>Web of </a:t>
            </a:r>
            <a:r>
              <a:rPr lang="es-ES_tradnl" altLang="en-US" b="1" i="1" dirty="0" err="1" smtClean="0">
                <a:solidFill>
                  <a:schemeClr val="tx2"/>
                </a:solidFill>
              </a:rPr>
              <a:t>Science</a:t>
            </a:r>
            <a:r>
              <a:rPr lang="es-ES_tradnl" altLang="en-US" b="1" i="1" dirty="0" smtClean="0">
                <a:solidFill>
                  <a:schemeClr val="tx2"/>
                </a:solidFill>
              </a:rPr>
              <a:t> </a:t>
            </a:r>
            <a:r>
              <a:rPr lang="es-ES_tradnl" altLang="en-US" b="1" i="1" dirty="0" err="1" smtClean="0">
                <a:solidFill>
                  <a:schemeClr val="tx2"/>
                </a:solidFill>
              </a:rPr>
              <a:t>Core</a:t>
            </a:r>
            <a:r>
              <a:rPr lang="es-ES_tradnl" altLang="en-US" b="1" i="1" dirty="0" smtClean="0">
                <a:solidFill>
                  <a:schemeClr val="tx2"/>
                </a:solidFill>
              </a:rPr>
              <a:t> </a:t>
            </a:r>
            <a:r>
              <a:rPr lang="es-ES_tradnl" altLang="en-US" b="1" i="1" dirty="0" err="1" smtClean="0">
                <a:solidFill>
                  <a:schemeClr val="tx2"/>
                </a:solidFill>
              </a:rPr>
              <a:t>Collection</a:t>
            </a:r>
            <a:endParaRPr lang="es-ES_tradnl" altLang="en-US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2BCA24-40F8-41FB-ACA9-52083018665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4" y="2410566"/>
            <a:ext cx="8669838" cy="329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26BBBC-4511-4577-9D14-4E9000A0028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smtClean="0"/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93675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75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This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</a:rPr>
              <a:t>free version </a:t>
            </a:r>
            <a:r>
              <a:rPr lang="en-US" altLang="en-US" b="1" dirty="0">
                <a:solidFill>
                  <a:schemeClr val="tx2"/>
                </a:solidFill>
              </a:rPr>
              <a:t>gives you access to the </a:t>
            </a:r>
            <a:r>
              <a:rPr lang="en-US" altLang="en-US" b="1" dirty="0" smtClean="0">
                <a:solidFill>
                  <a:schemeClr val="tx2"/>
                </a:solidFill>
              </a:rPr>
              <a:t>records only.</a:t>
            </a:r>
            <a:endParaRPr lang="en-US" altLang="en-US" b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/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The results are </a:t>
            </a:r>
            <a:r>
              <a:rPr lang="en-US" altLang="en-US" b="1" dirty="0">
                <a:solidFill>
                  <a:schemeClr val="accent2"/>
                </a:solidFill>
              </a:rPr>
              <a:t>limited </a:t>
            </a:r>
            <a:r>
              <a:rPr lang="en-US" altLang="en-US" b="1" dirty="0">
                <a:solidFill>
                  <a:schemeClr val="tx2"/>
                </a:solidFill>
              </a:rPr>
              <a:t>to 40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Open Access: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pqdtopen.proquest.com/search.html Limited: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dissexpress.umi.com/dxweb 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s-ES_tradnl" altLang="en-US" b="1" dirty="0" err="1" smtClean="0">
                <a:solidFill>
                  <a:schemeClr val="tx2"/>
                </a:solidFill>
              </a:rPr>
              <a:t>You</a:t>
            </a:r>
            <a:r>
              <a:rPr lang="es-ES_tradnl" altLang="en-US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b="1" dirty="0" err="1" smtClean="0">
                <a:solidFill>
                  <a:schemeClr val="tx2"/>
                </a:solidFill>
              </a:rPr>
              <a:t>have</a:t>
            </a:r>
            <a:r>
              <a:rPr lang="es-ES_tradnl" altLang="en-US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b="1" dirty="0" err="1" smtClean="0">
                <a:solidFill>
                  <a:schemeClr val="accent2"/>
                </a:solidFill>
              </a:rPr>
              <a:t>field</a:t>
            </a:r>
            <a:r>
              <a:rPr lang="es-ES_tradnl" altLang="en-US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b="1" dirty="0" err="1" smtClean="0">
                <a:solidFill>
                  <a:schemeClr val="accent2"/>
                </a:solidFill>
              </a:rPr>
              <a:t>codes</a:t>
            </a:r>
            <a:r>
              <a:rPr lang="es-ES_tradnl" altLang="en-US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b="1" dirty="0" err="1" smtClean="0">
                <a:solidFill>
                  <a:schemeClr val="tx2"/>
                </a:solidFill>
              </a:rPr>
              <a:t>for</a:t>
            </a:r>
            <a:r>
              <a:rPr lang="es-ES_tradnl" altLang="en-US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b="1" dirty="0" err="1" smtClean="0">
                <a:solidFill>
                  <a:schemeClr val="tx2"/>
                </a:solidFill>
              </a:rPr>
              <a:t>searching</a:t>
            </a:r>
            <a:r>
              <a:rPr lang="es-ES_tradnl" altLang="en-US" b="1" dirty="0" smtClean="0">
                <a:solidFill>
                  <a:schemeClr val="tx2"/>
                </a:solidFill>
              </a:rPr>
              <a:t>.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D22898-2F00-438F-A8F7-EA6F7B1A324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 smtClean="0"/>
          </a:p>
        </p:txBody>
      </p:sp>
      <p:sp>
        <p:nvSpPr>
          <p:cNvPr id="4403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2780928"/>
            <a:ext cx="771366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s-ES_tradnl" altLang="en-US" b="1" dirty="0" smtClean="0">
                <a:solidFill>
                  <a:schemeClr val="accent2"/>
                </a:solidFill>
              </a:rPr>
              <a:t>Time</a:t>
            </a:r>
            <a:r>
              <a:rPr lang="es-ES_tradnl" altLang="en-US" b="1" dirty="0" smtClean="0">
                <a:solidFill>
                  <a:srgbClr val="FFC000"/>
                </a:solidFill>
              </a:rPr>
              <a:t> </a:t>
            </a:r>
            <a:r>
              <a:rPr lang="es-ES_tradnl" altLang="en-US" b="1" dirty="0" err="1" smtClean="0">
                <a:solidFill>
                  <a:schemeClr val="tx2"/>
                </a:solidFill>
              </a:rPr>
              <a:t>limits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FC5B48-638F-4520-85C6-E772DC65EF1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 smtClean="0"/>
          </a:p>
        </p:txBody>
      </p:sp>
      <p:sp>
        <p:nvSpPr>
          <p:cNvPr id="45061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55" y="2322513"/>
            <a:ext cx="6552728" cy="367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s-ES_tradnl" altLang="en-US" sz="2200" b="1" dirty="0" err="1" smtClean="0">
                <a:solidFill>
                  <a:schemeClr val="accent2"/>
                </a:solidFill>
              </a:rPr>
              <a:t>Citation</a:t>
            </a:r>
            <a:r>
              <a:rPr lang="es-ES_tradnl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sz="2200" b="1" dirty="0" err="1" smtClean="0">
                <a:solidFill>
                  <a:schemeClr val="accent2"/>
                </a:solidFill>
              </a:rPr>
              <a:t>Databases</a:t>
            </a:r>
            <a:r>
              <a:rPr lang="es-ES_tradnl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limits</a:t>
            </a:r>
            <a:endParaRPr lang="es-ES_tradnl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9C3E96-9DBF-475F-AE66-38E1A954592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 smtClean="0"/>
          </a:p>
        </p:txBody>
      </p:sp>
      <p:sp>
        <p:nvSpPr>
          <p:cNvPr id="46085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3" y="2492896"/>
            <a:ext cx="762543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BASIC SEARCH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62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3C3F98-59F3-4297-A1CF-95CB724F0C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 smtClean="0"/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52725"/>
            <a:ext cx="885666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90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r>
              <a:rPr lang="es-ES_tradnl" altLang="en-US" sz="2200" b="1" dirty="0" err="1" smtClean="0">
                <a:solidFill>
                  <a:schemeClr val="accent2"/>
                </a:solidFill>
              </a:rPr>
              <a:t>Sort</a:t>
            </a:r>
            <a:r>
              <a:rPr lang="es-ES_tradnl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sz="2200" b="1" dirty="0" err="1">
                <a:solidFill>
                  <a:schemeClr val="tx2"/>
                </a:solidFill>
              </a:rPr>
              <a:t>the</a:t>
            </a:r>
            <a:r>
              <a:rPr lang="es-ES_tradnl" altLang="en-US" sz="2200" b="1" dirty="0">
                <a:solidFill>
                  <a:schemeClr val="tx2"/>
                </a:solidFill>
              </a:rPr>
              <a:t> </a:t>
            </a:r>
            <a:r>
              <a:rPr lang="es-ES_tradnl" altLang="en-US" sz="2200" b="1" dirty="0" err="1">
                <a:solidFill>
                  <a:schemeClr val="tx2"/>
                </a:solidFill>
              </a:rPr>
              <a:t>results</a:t>
            </a:r>
            <a:r>
              <a:rPr lang="es-ES_tradnl" altLang="en-US" sz="2200" b="1" dirty="0">
                <a:solidFill>
                  <a:schemeClr val="tx2"/>
                </a:solidFill>
              </a:rPr>
              <a:t> as </a:t>
            </a:r>
            <a:r>
              <a:rPr lang="es-ES_tradnl" altLang="en-US" sz="2200" b="1" dirty="0" err="1">
                <a:solidFill>
                  <a:schemeClr val="tx2"/>
                </a:solidFill>
              </a:rPr>
              <a:t>you</a:t>
            </a:r>
            <a:r>
              <a:rPr lang="es-ES_tradnl" altLang="en-US" sz="2200" b="1" dirty="0">
                <a:solidFill>
                  <a:schemeClr val="tx2"/>
                </a:solidFill>
              </a:rPr>
              <a:t>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wish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s-ES_tradnl" altLang="en-US" sz="2200" b="1" dirty="0" err="1" smtClean="0">
                <a:solidFill>
                  <a:schemeClr val="tx2"/>
                </a:solidFill>
              </a:rPr>
              <a:t>You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 can </a:t>
            </a:r>
            <a:r>
              <a:rPr lang="es-ES_tradnl" altLang="en-US" sz="2200" b="1" dirty="0" err="1" smtClean="0">
                <a:solidFill>
                  <a:schemeClr val="accent2"/>
                </a:solidFill>
              </a:rPr>
              <a:t>display</a:t>
            </a:r>
            <a:r>
              <a:rPr lang="es-ES_tradnl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until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 50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results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 per page.</a:t>
            </a:r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3C3F98-59F3-4297-A1CF-95CB724F0C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 smtClean="0"/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688632" cy="363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AUTHOR SEARCH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14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s-ES_tradnl" altLang="en-US" sz="2400" b="1" dirty="0" smtClean="0">
                <a:solidFill>
                  <a:schemeClr val="tx2"/>
                </a:solidFill>
              </a:rPr>
              <a:t>AUTHOR SEARCH.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8472E6-2298-4416-A9E1-C8EB59C87C6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 smtClean="0"/>
          </a:p>
        </p:txBody>
      </p:sp>
      <p:sp>
        <p:nvSpPr>
          <p:cNvPr id="4915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847975"/>
            <a:ext cx="875188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s-ES_tradnl" altLang="en-US" sz="2400" b="1" dirty="0" smtClean="0">
                <a:solidFill>
                  <a:schemeClr val="tx2"/>
                </a:solidFill>
              </a:rPr>
              <a:t>AUTHOR SEARCH.</a:t>
            </a:r>
          </a:p>
          <a:p>
            <a:pPr eaLnBrk="1" hangingPunct="1"/>
            <a:endParaRPr lang="es-ES_tradnl" altLang="en-US" sz="2400" b="1" dirty="0">
              <a:solidFill>
                <a:schemeClr val="tx2"/>
              </a:solidFill>
            </a:endParaRPr>
          </a:p>
          <a:p>
            <a:pPr lvl="1"/>
            <a:r>
              <a:rPr lang="es-ES_tradnl" altLang="en-US" sz="2100" b="1" dirty="0" err="1" smtClean="0">
                <a:solidFill>
                  <a:schemeClr val="tx2"/>
                </a:solidFill>
              </a:rPr>
              <a:t>Click</a:t>
            </a:r>
            <a:r>
              <a:rPr lang="es-ES_tradnl" altLang="en-US" sz="2100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sz="2100" b="1" dirty="0" err="1" smtClean="0">
                <a:solidFill>
                  <a:schemeClr val="tx2"/>
                </a:solidFill>
              </a:rPr>
              <a:t>on</a:t>
            </a:r>
            <a:r>
              <a:rPr lang="es-ES_tradnl" altLang="en-US" sz="2100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sz="2100" b="1" dirty="0" err="1" smtClean="0">
                <a:solidFill>
                  <a:schemeClr val="tx2"/>
                </a:solidFill>
              </a:rPr>
              <a:t>Add</a:t>
            </a:r>
            <a:endParaRPr lang="es-ES_tradnl" altLang="en-US" sz="2100" b="1" dirty="0" smtClean="0">
              <a:solidFill>
                <a:schemeClr val="tx2"/>
              </a:solidFill>
            </a:endParaRPr>
          </a:p>
          <a:p>
            <a:pPr lvl="1"/>
            <a:r>
              <a:rPr lang="es-ES_tradnl" altLang="en-US" sz="2100" b="1" dirty="0" err="1" smtClean="0">
                <a:solidFill>
                  <a:schemeClr val="tx2"/>
                </a:solidFill>
              </a:rPr>
              <a:t>Then</a:t>
            </a:r>
            <a:r>
              <a:rPr lang="es-ES_tradnl" altLang="en-US" sz="2100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sz="2100" b="1" dirty="0" err="1" smtClean="0">
                <a:solidFill>
                  <a:schemeClr val="tx2"/>
                </a:solidFill>
              </a:rPr>
              <a:t>on</a:t>
            </a:r>
            <a:r>
              <a:rPr lang="es-ES_tradnl" altLang="en-US" sz="2100" b="1" dirty="0" smtClean="0">
                <a:solidFill>
                  <a:schemeClr val="tx2"/>
                </a:solidFill>
              </a:rPr>
              <a:t> “OK” (</a:t>
            </a:r>
            <a:r>
              <a:rPr lang="es-ES_tradnl" altLang="en-US" sz="2100" b="1" dirty="0" err="1" smtClean="0">
                <a:solidFill>
                  <a:schemeClr val="tx2"/>
                </a:solidFill>
              </a:rPr>
              <a:t>below</a:t>
            </a:r>
            <a:r>
              <a:rPr lang="es-ES_tradnl" altLang="en-US" sz="2100" b="1" dirty="0">
                <a:solidFill>
                  <a:schemeClr val="tx2"/>
                </a:solidFill>
              </a:rPr>
              <a:t>)</a:t>
            </a:r>
            <a:endParaRPr lang="es-ES_tradnl" altLang="en-US" sz="21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8472E6-2298-4416-A9E1-C8EB59C87C6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000" smtClean="0"/>
          </a:p>
        </p:txBody>
      </p:sp>
      <p:sp>
        <p:nvSpPr>
          <p:cNvPr id="4915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3168352" cy="47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13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ADVANCED SEARCH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0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4D7C39-5A3E-4AF7-A481-7AB75E07FDD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smtClean="0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1763"/>
            <a:ext cx="146685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278813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Open Access: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pqdtopen.proquest.com/search.html Limited: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dissexpress.umi.com/dxweb 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s-ES_tradnl" altLang="en-US" sz="2200" b="1" dirty="0" smtClean="0">
                <a:solidFill>
                  <a:schemeClr val="accent2"/>
                </a:solidFill>
              </a:rPr>
              <a:t>Basic </a:t>
            </a:r>
            <a:r>
              <a:rPr lang="es-ES_tradnl" altLang="en-US" sz="2200" b="1" dirty="0" err="1" smtClean="0">
                <a:solidFill>
                  <a:schemeClr val="accent2"/>
                </a:solidFill>
              </a:rPr>
              <a:t>search</a:t>
            </a:r>
            <a:r>
              <a:rPr lang="es-ES_tradnl" altLang="en-US" sz="2200" b="1" dirty="0" smtClean="0">
                <a:solidFill>
                  <a:schemeClr val="accent2"/>
                </a:solidFill>
              </a:rPr>
              <a:t>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using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Boolean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operator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 (AND) and </a:t>
            </a:r>
            <a:r>
              <a:rPr lang="es-ES_tradnl" altLang="en-US" sz="2200" b="1" dirty="0" err="1" smtClean="0">
                <a:solidFill>
                  <a:schemeClr val="tx2"/>
                </a:solidFill>
              </a:rPr>
              <a:t>truncation</a:t>
            </a:r>
            <a:r>
              <a:rPr lang="es-ES_tradnl" altLang="en-US" sz="2200" b="1" dirty="0" smtClean="0">
                <a:solidFill>
                  <a:schemeClr val="tx2"/>
                </a:solidFill>
              </a:rPr>
              <a:t> (*)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FED824-5C4F-41FB-AB84-2A210770478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 smtClean="0"/>
          </a:p>
        </p:txBody>
      </p:sp>
      <p:sp>
        <p:nvSpPr>
          <p:cNvPr id="51205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5" y="2924944"/>
            <a:ext cx="8666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REFINE RESULTS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(FILTERING)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49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5025" y="1603375"/>
            <a:ext cx="3671888" cy="4537075"/>
          </a:xfrm>
        </p:spPr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sz="26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accent2"/>
                </a:solidFill>
              </a:rPr>
              <a:t>Refine your results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filtering (including: limiting to; or excluding)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714C70-52C5-4FA0-B51C-215C928AF4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 smtClean="0"/>
          </a:p>
        </p:txBody>
      </p:sp>
      <p:sp>
        <p:nvSpPr>
          <p:cNvPr id="5222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52588"/>
            <a:ext cx="24860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280400" cy="4537075"/>
          </a:xfrm>
        </p:spPr>
        <p:txBody>
          <a:bodyPr/>
          <a:lstStyle/>
          <a:p>
            <a:pPr eaLnBrk="1" hangingPunct="1"/>
            <a:r>
              <a:rPr lang="en-US" altLang="en-US" sz="18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Up to 100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categories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are displayed (alphabetically or by count).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76A595-C971-452F-837E-DB0BB7DB52E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 smtClean="0"/>
          </a:p>
        </p:txBody>
      </p:sp>
      <p:sp>
        <p:nvSpPr>
          <p:cNvPr id="53253" name="Rectangle 3"/>
          <p:cNvSpPr txBox="1">
            <a:spLocks noChangeArrowheads="1"/>
          </p:cNvSpPr>
          <p:nvPr/>
        </p:nvSpPr>
        <p:spPr bwMode="auto">
          <a:xfrm>
            <a:off x="468313" y="65976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52650"/>
            <a:ext cx="7481887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Document Types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(are also displayed alphabetically or by count).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A0867A-84A9-4976-A28C-D89B50C9D1B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 smtClean="0"/>
          </a:p>
        </p:txBody>
      </p:sp>
      <p:sp>
        <p:nvSpPr>
          <p:cNvPr id="54277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141663"/>
            <a:ext cx="8274050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Choose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Research Areas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88351-C476-4A04-893E-A7917E7D84F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000" smtClean="0"/>
          </a:p>
        </p:txBody>
      </p:sp>
      <p:sp>
        <p:nvSpPr>
          <p:cNvPr id="55301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57413"/>
            <a:ext cx="7643812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chemeClr val="accent2"/>
                </a:solidFill>
              </a:rPr>
              <a:t>Refine your results:</a:t>
            </a:r>
            <a:r>
              <a:rPr lang="en-US" altLang="en-US" sz="2600" b="1" dirty="0" smtClean="0">
                <a:solidFill>
                  <a:srgbClr val="FFC000"/>
                </a:solidFill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authors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CA8A5D-E367-42CF-A526-D6DC763DFC4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 smtClean="0"/>
          </a:p>
        </p:txBody>
      </p:sp>
      <p:sp>
        <p:nvSpPr>
          <p:cNvPr id="563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12963"/>
            <a:ext cx="490696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GROUP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authors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(Research groups, Societies, Institutions, etc.)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C8050A-C7BB-4F9D-8616-E324F57DAC8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 smtClean="0"/>
          </a:p>
        </p:txBody>
      </p:sp>
      <p:sp>
        <p:nvSpPr>
          <p:cNvPr id="57349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27338"/>
            <a:ext cx="83343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Limit to or exclude</a:t>
            </a:r>
            <a:r>
              <a:rPr lang="en-US" altLang="en-US" sz="26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Editors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CEE01A-F6D2-4FB8-B7C0-D96C2671E7A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000" smtClean="0"/>
          </a:p>
        </p:txBody>
      </p:sp>
      <p:sp>
        <p:nvSpPr>
          <p:cNvPr id="58373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028825"/>
            <a:ext cx="46704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5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Limit to </a:t>
            </a:r>
            <a:r>
              <a:rPr lang="en-US" altLang="en-US" sz="2500" b="1" dirty="0" smtClean="0">
                <a:solidFill>
                  <a:schemeClr val="tx2"/>
                </a:solidFill>
              </a:rPr>
              <a:t>or exclude specific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Sources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</a:t>
            </a:r>
            <a:endParaRPr lang="en-US" altLang="en-US" sz="26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22D1BE-5AED-4C4F-A72B-AEE023A3069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 smtClean="0"/>
          </a:p>
        </p:txBody>
      </p:sp>
      <p:sp>
        <p:nvSpPr>
          <p:cNvPr id="59397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3600"/>
            <a:ext cx="8285163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03AE44-71B2-4AA8-AC78-C563CC28B70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75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Using Google: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Limit your search to: </a:t>
            </a:r>
            <a:r>
              <a:rPr lang="en-US" b="1" dirty="0" err="1" smtClean="0">
                <a:solidFill>
                  <a:schemeClr val="accent2"/>
                </a:solidFill>
              </a:rPr>
              <a:t>site:gradworks.umi.com</a:t>
            </a: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Using Google Books (Advanced Search)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Limit your search to: </a:t>
            </a:r>
            <a:r>
              <a:rPr lang="en-US" b="1" dirty="0" err="1" smtClean="0">
                <a:solidFill>
                  <a:schemeClr val="accent2"/>
                </a:solidFill>
              </a:rPr>
              <a:t>inpublisher:proquest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NOTE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chemeClr val="tx2"/>
                </a:solidFill>
              </a:rPr>
              <a:t> It has </a:t>
            </a:r>
            <a:r>
              <a:rPr lang="en-US" b="1" dirty="0" smtClean="0">
                <a:solidFill>
                  <a:schemeClr val="tx2"/>
                </a:solidFill>
              </a:rPr>
              <a:t>limitations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63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Open Access: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pqdtopen.proquest.com/search.html Limited: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dissexpress.umi.com/dxweb 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solidFill>
                  <a:schemeClr val="accent2"/>
                </a:solidFill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Book Series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3B8598-7997-480F-98E7-2D8E90941D2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 smtClean="0"/>
          </a:p>
        </p:txBody>
      </p:sp>
      <p:sp>
        <p:nvSpPr>
          <p:cNvPr id="6042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33600"/>
            <a:ext cx="832485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Conferences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EEEA60-E34A-4F42-A4E9-2938B2522A8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000" smtClean="0"/>
          </a:p>
        </p:txBody>
      </p:sp>
      <p:sp>
        <p:nvSpPr>
          <p:cNvPr id="6144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8410575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Dates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2552D8-ED98-47B8-8D64-7B85530976F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000" smtClean="0"/>
          </a:p>
        </p:txBody>
      </p:sp>
      <p:sp>
        <p:nvSpPr>
          <p:cNvPr id="62469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133600"/>
            <a:ext cx="6858000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Institutions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E060A0-5FB4-4BDD-AAC7-8D828FE2CBC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000" smtClean="0"/>
          </a:p>
        </p:txBody>
      </p:sp>
      <p:sp>
        <p:nvSpPr>
          <p:cNvPr id="63493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001838"/>
            <a:ext cx="58197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567737" cy="4537075"/>
          </a:xfrm>
        </p:spPr>
        <p:txBody>
          <a:bodyPr/>
          <a:lstStyle/>
          <a:p>
            <a:pPr eaLnBrk="1" hangingPunct="1"/>
            <a:r>
              <a:rPr lang="en-US" altLang="en-US" sz="23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3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Funding agencies</a:t>
            </a:r>
            <a:r>
              <a:rPr lang="en-US" altLang="en-US" sz="23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AAE981-2FDF-460F-8866-69E08A86B47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000" smtClean="0"/>
          </a:p>
        </p:txBody>
      </p:sp>
      <p:sp>
        <p:nvSpPr>
          <p:cNvPr id="64517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78075"/>
            <a:ext cx="7985125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567737" cy="4537075"/>
          </a:xfrm>
        </p:spPr>
        <p:txBody>
          <a:bodyPr/>
          <a:lstStyle/>
          <a:p>
            <a:pPr eaLnBrk="1" hangingPunct="1"/>
            <a:r>
              <a:rPr lang="en-US" altLang="en-US" sz="23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3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Languages</a:t>
            </a:r>
            <a:r>
              <a:rPr lang="en-US" altLang="en-US" sz="23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B04A71-67A6-4C3C-AD99-2300830378B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000" smtClean="0"/>
          </a:p>
        </p:txBody>
      </p:sp>
      <p:sp>
        <p:nvSpPr>
          <p:cNvPr id="6554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254250"/>
            <a:ext cx="7542212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567737" cy="4537075"/>
          </a:xfrm>
        </p:spPr>
        <p:txBody>
          <a:bodyPr/>
          <a:lstStyle/>
          <a:p>
            <a:pPr eaLnBrk="1" hangingPunct="1"/>
            <a:r>
              <a:rPr lang="en-US" altLang="en-US" sz="2300" b="1" dirty="0" smtClean="0">
                <a:solidFill>
                  <a:schemeClr val="accent2"/>
                </a:solidFill>
              </a:rPr>
              <a:t>Refine your results: </a:t>
            </a:r>
            <a:r>
              <a:rPr lang="en-US" altLang="en-US" sz="2300" b="1" dirty="0" smtClean="0">
                <a:solidFill>
                  <a:schemeClr val="tx2"/>
                </a:solidFill>
              </a:rPr>
              <a:t>Limit to or exclude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Countries</a:t>
            </a:r>
            <a:r>
              <a:rPr lang="en-US" altLang="en-US" sz="23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339128-EB61-464B-9095-BAF1DA51C93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000" smtClean="0"/>
          </a:p>
        </p:txBody>
      </p:sp>
      <p:sp>
        <p:nvSpPr>
          <p:cNvPr id="6656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49463"/>
            <a:ext cx="593566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ANALIZE RESULTS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2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3C3F98-59F3-4297-A1CF-95CB724F0C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000" smtClean="0"/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13809" cy="46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21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3C3F98-59F3-4297-A1CF-95CB724F0C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000" smtClean="0"/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9185"/>
            <a:ext cx="8928992" cy="10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56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62325A-4119-4691-81FB-3D88ED6F43A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http://www.google.com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75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In </a:t>
            </a:r>
            <a:r>
              <a:rPr lang="en-US" altLang="en-US" b="1" dirty="0" smtClean="0">
                <a:solidFill>
                  <a:schemeClr val="accent2"/>
                </a:solidFill>
              </a:rPr>
              <a:t>Google.com</a:t>
            </a:r>
            <a:endParaRPr lang="en-US" altLang="en-US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b="1" dirty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63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57513"/>
            <a:ext cx="8424862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Analyze the results</a:t>
            </a:r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A2B3DE-2C11-409E-871D-99818F4B5AF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000" smtClean="0"/>
          </a:p>
        </p:txBody>
      </p:sp>
      <p:sp>
        <p:nvSpPr>
          <p:cNvPr id="67589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20888"/>
            <a:ext cx="7629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Analyze the results</a:t>
            </a:r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A2B3DE-2C11-409E-871D-99818F4B5AF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000" smtClean="0"/>
          </a:p>
        </p:txBody>
      </p:sp>
      <p:sp>
        <p:nvSpPr>
          <p:cNvPr id="67589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2132856"/>
            <a:ext cx="83994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72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Self-compassion research in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Duke University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4DEE9D-480C-409C-BE91-FB40097B715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000" smtClean="0"/>
          </a:p>
        </p:txBody>
      </p:sp>
      <p:sp>
        <p:nvSpPr>
          <p:cNvPr id="68613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76872"/>
            <a:ext cx="743743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Analyze the results</a:t>
            </a:r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8DD6E-AE45-43B1-8F05-AD8F72884F3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000" smtClean="0"/>
          </a:p>
        </p:txBody>
      </p:sp>
      <p:sp>
        <p:nvSpPr>
          <p:cNvPr id="69637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5596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b="1" dirty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Sexual Identity research in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Univ</a:t>
            </a:r>
            <a:r>
              <a:rPr lang="en-US" altLang="en-US" sz="2600" b="1" dirty="0" smtClean="0">
                <a:solidFill>
                  <a:schemeClr val="accent2"/>
                </a:solidFill>
              </a:rPr>
              <a:t>. California L.A.</a:t>
            </a: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556166-1F6C-4323-925F-BDB9765E87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000" smtClean="0"/>
          </a:p>
        </p:txBody>
      </p:sp>
      <p:sp>
        <p:nvSpPr>
          <p:cNvPr id="7066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781300"/>
            <a:ext cx="7962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ADVANCE SEARCH (USING FIELD CODES)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3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b="1" dirty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marL="0" indent="0" eaLnBrk="1" hangingPunct="1">
              <a:buNone/>
            </a:pPr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556166-1F6C-4323-925F-BDB9765E87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000" smtClean="0"/>
          </a:p>
        </p:txBody>
      </p:sp>
      <p:sp>
        <p:nvSpPr>
          <p:cNvPr id="7066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119313"/>
            <a:ext cx="89614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512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Advanced Search</a:t>
            </a:r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0D227-194D-4922-BBA7-E8BDD241415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000" smtClean="0"/>
          </a:p>
        </p:txBody>
      </p:sp>
      <p:sp>
        <p:nvSpPr>
          <p:cNvPr id="7168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132855"/>
            <a:ext cx="8070031" cy="370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Advanced Search: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Field codes, operators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(AND, OR, NOT, SAME*, NEAR)</a:t>
            </a:r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11FE9E-DE78-4560-B63D-4823A118C18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000" smtClean="0"/>
          </a:p>
        </p:txBody>
      </p:sp>
      <p:sp>
        <p:nvSpPr>
          <p:cNvPr id="72709" name="Rectangle 3"/>
          <p:cNvSpPr txBox="1">
            <a:spLocks noChangeArrowheads="1"/>
          </p:cNvSpPr>
          <p:nvPr/>
        </p:nvSpPr>
        <p:spPr bwMode="auto">
          <a:xfrm>
            <a:off x="468313" y="6525344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accent2"/>
                </a:solidFill>
              </a:rPr>
              <a:t>*  Only use </a:t>
            </a:r>
            <a:r>
              <a:rPr lang="en-US" altLang="en-US" sz="1000" b="1" dirty="0" smtClean="0">
                <a:solidFill>
                  <a:schemeClr val="accent2"/>
                </a:solidFill>
              </a:rPr>
              <a:t>SAME with the Address field. </a:t>
            </a:r>
            <a:r>
              <a:rPr lang="en-US" altLang="en-US" sz="1000" b="1" dirty="0">
                <a:solidFill>
                  <a:schemeClr val="accent2"/>
                </a:solidFill>
              </a:rPr>
              <a:t>When </a:t>
            </a:r>
            <a:r>
              <a:rPr lang="en-US" altLang="en-US" sz="1000" b="1" dirty="0" smtClean="0">
                <a:solidFill>
                  <a:schemeClr val="accent2"/>
                </a:solidFill>
              </a:rPr>
              <a:t>SAME is used </a:t>
            </a:r>
            <a:r>
              <a:rPr lang="en-US" altLang="en-US" sz="1000" b="1" dirty="0">
                <a:solidFill>
                  <a:schemeClr val="accent2"/>
                </a:solidFill>
              </a:rPr>
              <a:t>in other </a:t>
            </a:r>
            <a:r>
              <a:rPr lang="en-US" altLang="en-US" sz="1000" b="1" dirty="0" smtClean="0">
                <a:solidFill>
                  <a:schemeClr val="accent2"/>
                </a:solidFill>
              </a:rPr>
              <a:t>fields </a:t>
            </a:r>
            <a:r>
              <a:rPr lang="en-US" altLang="en-US" sz="1000" b="1" dirty="0">
                <a:solidFill>
                  <a:schemeClr val="accent2"/>
                </a:solidFill>
              </a:rPr>
              <a:t>(such as Topic</a:t>
            </a:r>
            <a:r>
              <a:rPr lang="en-US" altLang="en-US" sz="1000" b="1" dirty="0" smtClean="0">
                <a:solidFill>
                  <a:schemeClr val="accent2"/>
                </a:solidFill>
              </a:rPr>
              <a:t>), it </a:t>
            </a:r>
            <a:r>
              <a:rPr lang="en-US" altLang="en-US" sz="1000" b="1" dirty="0">
                <a:solidFill>
                  <a:schemeClr val="accent2"/>
                </a:solidFill>
              </a:rPr>
              <a:t>works exactly like AND.</a:t>
            </a:r>
            <a:endParaRPr lang="en-GB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08" y="2464048"/>
            <a:ext cx="5040560" cy="368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Advanced Search: The most important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Field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codes: </a:t>
            </a: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sz="1800" b="1" dirty="0" smtClean="0">
                <a:solidFill>
                  <a:schemeClr val="accent2"/>
                </a:solidFill>
              </a:rPr>
              <a:t>TS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= Topic</a:t>
            </a:r>
          </a:p>
          <a:p>
            <a:pPr lvl="1" eaLnBrk="1" hangingPunct="1"/>
            <a:r>
              <a:rPr lang="en-US" altLang="en-US" sz="1800" b="1" dirty="0" smtClean="0">
                <a:solidFill>
                  <a:schemeClr val="accent2"/>
                </a:solidFill>
              </a:rPr>
              <a:t>TI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= Title</a:t>
            </a:r>
          </a:p>
          <a:p>
            <a:pPr lvl="1" eaLnBrk="1" hangingPunct="1"/>
            <a:r>
              <a:rPr lang="en-US" altLang="en-US" sz="1800" b="1" dirty="0" smtClean="0">
                <a:solidFill>
                  <a:schemeClr val="accent2"/>
                </a:solidFill>
              </a:rPr>
              <a:t>AU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=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Author</a:t>
            </a:r>
          </a:p>
          <a:p>
            <a:pPr lvl="1" eaLnBrk="1" hangingPunct="1"/>
            <a:r>
              <a:rPr lang="en-US" altLang="en-US" sz="1800" b="1" dirty="0" smtClean="0">
                <a:solidFill>
                  <a:schemeClr val="accent2"/>
                </a:solidFill>
              </a:rPr>
              <a:t>SO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=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Publication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Name</a:t>
            </a:r>
          </a:p>
          <a:p>
            <a:pPr lvl="1" eaLnBrk="1" hangingPunct="1"/>
            <a:r>
              <a:rPr lang="en-US" altLang="en-US" sz="1800" b="1" dirty="0" smtClean="0">
                <a:solidFill>
                  <a:schemeClr val="accent2"/>
                </a:solidFill>
              </a:rPr>
              <a:t>CU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=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Country </a:t>
            </a:r>
          </a:p>
          <a:p>
            <a:pPr lvl="1" eaLnBrk="1" hangingPunct="1"/>
            <a:r>
              <a:rPr lang="en-US" altLang="en-US" sz="1800" b="1" dirty="0" smtClean="0">
                <a:solidFill>
                  <a:schemeClr val="accent2"/>
                </a:solidFill>
              </a:rPr>
              <a:t>IS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=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ISSN/ISBN </a:t>
            </a:r>
            <a:endParaRPr lang="es-ES_tradnl" altLang="en-US" sz="18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96471-F01A-43BA-B679-0FB7BB7C8C3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000" smtClean="0"/>
          </a:p>
        </p:txBody>
      </p:sp>
      <p:sp>
        <p:nvSpPr>
          <p:cNvPr id="73733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05" y="2636912"/>
            <a:ext cx="4680520" cy="342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dirty="0" smtClean="0">
                <a:latin typeface="Arial Unicode MS" pitchFamily="34" charset="-128"/>
              </a:rPr>
              <a:t>ProQuest Dissertations &amp; Theses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B16751-4E83-4CDB-8852-13F9F9AC5ED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http://books.google.com/advanced_book_search</a:t>
            </a: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75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In books.google.com</a:t>
            </a:r>
          </a:p>
          <a:p>
            <a:pPr eaLnBrk="1" hangingPunct="1"/>
            <a:endParaRPr lang="en-US" altLang="en-US" b="1" dirty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63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636838"/>
            <a:ext cx="85598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COMBINING SEARCHES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99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EXAMPLES</a:t>
            </a: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376E19-45E4-48CC-BDC8-59445D2FB3D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000" smtClean="0"/>
          </a:p>
        </p:txBody>
      </p:sp>
      <p:sp>
        <p:nvSpPr>
          <p:cNvPr id="74757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328863"/>
            <a:ext cx="89804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EXAMPLES</a:t>
            </a: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8F3504-F6FA-47E7-98B0-68E07FD9CD0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n-US" sz="1000" smtClean="0"/>
          </a:p>
        </p:txBody>
      </p:sp>
      <p:sp>
        <p:nvSpPr>
          <p:cNvPr id="7578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852936"/>
            <a:ext cx="8770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EXAMPLES</a:t>
            </a: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8F3504-F6FA-47E7-98B0-68E07FD9CD0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en-US" sz="1000" smtClean="0"/>
          </a:p>
        </p:txBody>
      </p:sp>
      <p:sp>
        <p:nvSpPr>
          <p:cNvPr id="7578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960"/>
            <a:ext cx="81249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42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EXAMPLES: Combine previous searches</a:t>
            </a: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BFD96A-960E-4031-B8B2-8D625E22DE5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n-US" sz="1000" smtClean="0"/>
          </a:p>
        </p:txBody>
      </p:sp>
      <p:sp>
        <p:nvSpPr>
          <p:cNvPr id="7680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37086"/>
            <a:ext cx="9029402" cy="207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EXAMPLES</a:t>
            </a: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E37593-D3C1-437F-9A0E-533A0E325CE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n-US" sz="1000" smtClean="0"/>
          </a:p>
        </p:txBody>
      </p:sp>
      <p:sp>
        <p:nvSpPr>
          <p:cNvPr id="77829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89890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TIMES CITED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71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332598-D733-498E-9F2A-90FCD2F3511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altLang="en-US" sz="1000" smtClean="0"/>
          </a:p>
        </p:txBody>
      </p:sp>
      <p:sp>
        <p:nvSpPr>
          <p:cNvPr id="79877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1866900"/>
            <a:ext cx="9037637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Citing Articles</a:t>
            </a:r>
          </a:p>
          <a:p>
            <a:pPr lvl="1" eaLnBrk="1" hangingPunct="1"/>
            <a:endParaRPr lang="en-US" altLang="en-US" sz="18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sz="2200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C1B1F6-5308-40AE-B966-43CEE10DB3A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000" smtClean="0"/>
          </a:p>
        </p:txBody>
      </p:sp>
      <p:sp>
        <p:nvSpPr>
          <p:cNvPr id="80901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0" y="2420888"/>
            <a:ext cx="84409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156" y="2492896"/>
            <a:ext cx="8353300" cy="183889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CREATE CITATION ALERT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75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3725</TotalTime>
  <Words>1658</Words>
  <Application>Microsoft Office PowerPoint</Application>
  <PresentationFormat>On-screen Show (4:3)</PresentationFormat>
  <Paragraphs>905</Paragraphs>
  <Slides>102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Median</vt:lpstr>
      <vt:lpstr>Dissertations &amp; Theses; JOURNALS; ISI WEB OF KNOWLEDGE </vt:lpstr>
      <vt:lpstr>PowerPoint Presentation</vt:lpstr>
      <vt:lpstr>ProQuest Dissertations &amp; Theses</vt:lpstr>
      <vt:lpstr>ProQuest Dissertations &amp; Theses</vt:lpstr>
      <vt:lpstr>ProQuest Dissertations &amp; Theses</vt:lpstr>
      <vt:lpstr>ProQuest Dissertations &amp; Theses</vt:lpstr>
      <vt:lpstr>ProQuest Dissertations &amp; Theses</vt:lpstr>
      <vt:lpstr>ProQuest Dissertations &amp; Theses</vt:lpstr>
      <vt:lpstr>ProQuest Dissertations &amp; Theses</vt:lpstr>
      <vt:lpstr>ProQuest Dissertations &amp; Theses</vt:lpstr>
      <vt:lpstr>ProQuest Dissertations &amp; Theses</vt:lpstr>
      <vt:lpstr>PowerPoint Presentation</vt:lpstr>
      <vt:lpstr>PowerPoint Presentation</vt:lpstr>
      <vt:lpstr>CUFTS</vt:lpstr>
      <vt:lpstr>CUFTS</vt:lpstr>
      <vt:lpstr>CUFTS</vt:lpstr>
      <vt:lpstr>CUFTS</vt:lpstr>
      <vt:lpstr>CUFTS</vt:lpstr>
      <vt:lpstr>CUFTS</vt:lpstr>
      <vt:lpstr>CUFTS</vt:lpstr>
      <vt:lpstr>CUFTS</vt:lpstr>
      <vt:lpstr>PowerPoint Presentation</vt:lpstr>
      <vt:lpstr>JournalSeek</vt:lpstr>
      <vt:lpstr>JournalSeek</vt:lpstr>
      <vt:lpstr>JournalSeek</vt:lpstr>
      <vt:lpstr>JournalSeek</vt:lpstr>
      <vt:lpstr>PowerPoint Presentation</vt:lpstr>
      <vt:lpstr>Serials Solutions: SFX®</vt:lpstr>
      <vt:lpstr>SerialsSolutions SFX®</vt:lpstr>
      <vt:lpstr>SerialsSolutions SFX®</vt:lpstr>
      <vt:lpstr>SerialsSolutions SFX®</vt:lpstr>
      <vt:lpstr>SerialsSolutions SFX®</vt:lpstr>
      <vt:lpstr>SerialsSolutions SFX®</vt:lpstr>
      <vt:lpstr>PowerPoint Presentation</vt:lpstr>
      <vt:lpstr>SHERPA/RoMEO</vt:lpstr>
      <vt:lpstr>PowerPoint Presentation</vt:lpstr>
      <vt:lpstr>The SCImago Journal &amp; Country Rank</vt:lpstr>
      <vt:lpstr>PowerPoint Presentation</vt:lpstr>
      <vt:lpstr>Ulrichsweb</vt:lpstr>
      <vt:lpstr>PowerPoint Presentation</vt:lpstr>
      <vt:lpstr>Journal Citation Reports</vt:lpstr>
      <vt:lpstr>Journals</vt:lpstr>
      <vt:lpstr>PowerPoint Presentation</vt:lpstr>
      <vt:lpstr>Web of Science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PowerPoint Presentation</vt:lpstr>
      <vt:lpstr>ISI Web of Knowledge</vt:lpstr>
      <vt:lpstr>ISI Web of Knowledge</vt:lpstr>
      <vt:lpstr>PowerPoint Presentation</vt:lpstr>
      <vt:lpstr>ISI Web of Knowledge</vt:lpstr>
      <vt:lpstr>ISI Web of Knowledge</vt:lpstr>
      <vt:lpstr>PowerPoint Presentation</vt:lpstr>
      <vt:lpstr>ISI Web of Knowledge</vt:lpstr>
      <vt:lpstr>PowerPoint Presentation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PowerPoint Presentation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ISI Web of Knowledge</vt:lpstr>
      <vt:lpstr>PowerPoint Presentation</vt:lpstr>
      <vt:lpstr>ISI Web of Knowledge</vt:lpstr>
      <vt:lpstr>ISI Web of Knowledge</vt:lpstr>
      <vt:lpstr>ISI Web of Knowledge</vt:lpstr>
      <vt:lpstr>ISI Web of Knowledge</vt:lpstr>
      <vt:lpstr>PowerPoint Presentation</vt:lpstr>
      <vt:lpstr>ISI Web of Knowledge</vt:lpstr>
      <vt:lpstr>ISI Web of Knowledge</vt:lpstr>
      <vt:lpstr>ISI Web of Knowledge</vt:lpstr>
      <vt:lpstr>ISI Web of Knowledge</vt:lpstr>
      <vt:lpstr>ISI Web of Knowledge</vt:lpstr>
      <vt:lpstr>PowerPoint Presentation</vt:lpstr>
      <vt:lpstr>ISI Web of Knowledge</vt:lpstr>
      <vt:lpstr>ISI Web of Knowledge</vt:lpstr>
      <vt:lpstr>PowerPoint Presentation</vt:lpstr>
      <vt:lpstr>ISI Web of Knowledge</vt:lpstr>
      <vt:lpstr>ISI Web of Knowledge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Offline Resources for Psychological Assessment</dc:title>
  <dc:creator>recepcion;Carlos A. Almenara</dc:creator>
  <cp:lastModifiedBy>Carlos A. Almenara</cp:lastModifiedBy>
  <cp:revision>533</cp:revision>
  <dcterms:created xsi:type="dcterms:W3CDTF">2011-09-15T02:18:50Z</dcterms:created>
  <dcterms:modified xsi:type="dcterms:W3CDTF">2015-04-01T09:56:31Z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TPInstallLocation">
    <vt:lpwstr>{My Templates}</vt:lpwstr>
  </property>
  <property fmtid="{D5CDD505-2E9C-101B-9397-08002B2CF9AE}" pid="5" name="PrimaryImageGen">
    <vt:lpwstr>1</vt:lpwstr>
  </property>
  <property fmtid="{D5CDD505-2E9C-101B-9397-08002B2CF9AE}" pid="6" name="TPCommandLine">
    <vt:lpwstr>{PP} /n {FilePath}</vt:lpwstr>
  </property>
  <property fmtid="{D5CDD505-2E9C-101B-9397-08002B2CF9AE}" pid="7" name="ContentTypeId">
    <vt:lpwstr>0x0101006025706CF4CD034688BEBAE97A2E701D020200C3831ACA17D8814887A164412888521E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IsDeleted">
    <vt:lpwstr>0</vt:lpwstr>
  </property>
  <property fmtid="{D5CDD505-2E9C-101B-9397-08002B2CF9AE}" pid="11" name="Milestone">
    <vt:lpwstr>Continuous</vt:lpwstr>
  </property>
  <property fmtid="{D5CDD505-2E9C-101B-9397-08002B2CF9AE}" pid="12" name="ShowIn">
    <vt:lpwstr>Show everywhere</vt:lpwstr>
  </property>
  <property fmtid="{D5CDD505-2E9C-101B-9397-08002B2CF9AE}" pid="13" name="UANotes">
    <vt:lpwstr>Assigned to Luann for retrofit pass</vt:lpwstr>
  </property>
  <property fmtid="{D5CDD505-2E9C-101B-9397-08002B2CF9AE}" pid="14" name="TemplateStatus">
    <vt:lpwstr>Complete</vt:lpwstr>
  </property>
  <property fmtid="{D5CDD505-2E9C-101B-9397-08002B2CF9AE}" pid="15" name="TPAppVersion">
    <vt:lpwstr>11</vt:lpwstr>
  </property>
  <property fmtid="{D5CDD505-2E9C-101B-9397-08002B2CF9AE}" pid="16" name="AssetId">
    <vt:lpwstr>TS006087452</vt:lpwstr>
  </property>
  <property fmtid="{D5CDD505-2E9C-101B-9397-08002B2CF9AE}" pid="17" name="IsSearchable">
    <vt:lpwstr>0</vt:lpwstr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>Template</vt:lpwstr>
  </property>
  <property fmtid="{D5CDD505-2E9C-101B-9397-08002B2CF9AE}" pid="21" name="TPFriendlyName">
    <vt:lpwstr>Presentation (Level design)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92</vt:lpwstr>
  </property>
  <property fmtid="{D5CDD505-2E9C-101B-9397-08002B2CF9AE}" pid="24" name="Provider">
    <vt:lpwstr>EY006220130</vt:lpwstr>
  </property>
  <property fmtid="{D5CDD505-2E9C-101B-9397-08002B2CF9AE}" pid="25" name="SourceTitle">
    <vt:lpwstr>Presentation (Level design)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LocRecommendation">
    <vt:lpwstr>Localize</vt:lpwstr>
  </property>
  <property fmtid="{D5CDD505-2E9C-101B-9397-08002B2CF9AE}" pid="30" name="Applications">
    <vt:lpwstr>184;#Office 2000;#182;#Office XP;#79;#Template 12;#64;#PowerPoint 2003;#65;#Microsoft Office PowerPoint 2007</vt:lpwstr>
  </property>
  <property fmtid="{D5CDD505-2E9C-101B-9397-08002B2CF9AE}" pid="31" name="PublishStatusLookup">
    <vt:lpwstr>257944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TPClientViewer">
    <vt:lpwstr>Microsoft Office PowerPoint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  <property fmtid="{D5CDD505-2E9C-101B-9397-08002B2CF9AE}" pid="38" name="AuthoringAssetId">
    <vt:lpwstr>TP006087452</vt:lpwstr>
  </property>
</Properties>
</file>