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4"/>
  </p:notesMasterIdLst>
  <p:sldIdLst>
    <p:sldId id="256" r:id="rId2"/>
    <p:sldId id="390" r:id="rId3"/>
    <p:sldId id="342" r:id="rId4"/>
    <p:sldId id="353" r:id="rId5"/>
    <p:sldId id="398" r:id="rId6"/>
    <p:sldId id="354" r:id="rId7"/>
    <p:sldId id="401" r:id="rId8"/>
    <p:sldId id="396" r:id="rId9"/>
    <p:sldId id="397" r:id="rId10"/>
    <p:sldId id="343" r:id="rId11"/>
    <p:sldId id="344" r:id="rId12"/>
    <p:sldId id="391" r:id="rId13"/>
    <p:sldId id="406" r:id="rId14"/>
    <p:sldId id="403" r:id="rId15"/>
    <p:sldId id="404" r:id="rId16"/>
    <p:sldId id="405" r:id="rId17"/>
    <p:sldId id="399" r:id="rId18"/>
    <p:sldId id="370" r:id="rId19"/>
    <p:sldId id="371" r:id="rId20"/>
    <p:sldId id="402" r:id="rId21"/>
    <p:sldId id="400" r:id="rId22"/>
    <p:sldId id="346" r:id="rId23"/>
    <p:sldId id="355" r:id="rId24"/>
    <p:sldId id="347" r:id="rId25"/>
    <p:sldId id="407" r:id="rId26"/>
    <p:sldId id="408" r:id="rId27"/>
    <p:sldId id="409" r:id="rId28"/>
    <p:sldId id="358" r:id="rId29"/>
    <p:sldId id="357" r:id="rId30"/>
    <p:sldId id="410" r:id="rId31"/>
    <p:sldId id="349" r:id="rId32"/>
    <p:sldId id="350" r:id="rId33"/>
    <p:sldId id="351" r:id="rId34"/>
    <p:sldId id="352" r:id="rId35"/>
    <p:sldId id="356" r:id="rId36"/>
    <p:sldId id="412" r:id="rId37"/>
    <p:sldId id="362" r:id="rId38"/>
    <p:sldId id="363" r:id="rId39"/>
    <p:sldId id="413" r:id="rId40"/>
    <p:sldId id="364" r:id="rId41"/>
    <p:sldId id="365" r:id="rId42"/>
    <p:sldId id="366" r:id="rId43"/>
    <p:sldId id="367" r:id="rId44"/>
    <p:sldId id="368" r:id="rId45"/>
    <p:sldId id="369" r:id="rId46"/>
    <p:sldId id="414" r:id="rId47"/>
    <p:sldId id="415" r:id="rId48"/>
    <p:sldId id="416" r:id="rId49"/>
    <p:sldId id="372" r:id="rId50"/>
    <p:sldId id="373" r:id="rId51"/>
    <p:sldId id="374" r:id="rId52"/>
    <p:sldId id="375" r:id="rId53"/>
    <p:sldId id="376" r:id="rId54"/>
    <p:sldId id="392" r:id="rId55"/>
    <p:sldId id="393" r:id="rId56"/>
    <p:sldId id="377" r:id="rId57"/>
    <p:sldId id="378" r:id="rId58"/>
    <p:sldId id="379" r:id="rId59"/>
    <p:sldId id="380" r:id="rId60"/>
    <p:sldId id="394" r:id="rId61"/>
    <p:sldId id="395" r:id="rId62"/>
    <p:sldId id="328" r:id="rId6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153E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AB9B68-C79F-483E-ABC8-93508B80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0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AB911-37A3-446A-A0E8-CB59CF400D2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s-ES" altLang="en-US" smtClean="0"/>
          </a:p>
        </p:txBody>
      </p:sp>
      <p:sp>
        <p:nvSpPr>
          <p:cNvPr id="5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s-ES" altLang="en-US" smtClean="0"/>
          </a:p>
        </p:txBody>
      </p:sp>
      <p:sp>
        <p:nvSpPr>
          <p:cNvPr id="6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s-ES" altLang="en-US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3843-51A6-4648-88C5-5F6E182A9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3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4720-9914-43A7-81AB-4520CBA5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3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8E6B1-42B7-4E4D-A94C-DCE80216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F598-FC7F-4F7C-81D6-6D889ED9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09A30-1145-466B-B1E8-20CBA44C4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076F-F4CD-4E37-A865-1C2C50B3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63A9-A5EB-4288-B884-3D11CBE01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9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3671-17AC-403A-A961-B9BD38561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3EE7F-1B0B-4F3D-A237-2D40EE349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50EA-2A7C-4F66-96A7-043F3F780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0D4C0-91E9-4E29-A625-0CE8AE77A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657EA-A982-4953-8166-3D85CD3D5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E6A5F-7514-42AD-821F-1964425DA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9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Haga clic para modificar el estilo de texto del patrón</a:t>
            </a:r>
          </a:p>
          <a:p>
            <a:pPr lvl="1"/>
            <a:r>
              <a:rPr lang="en-US" altLang="en-US" smtClean="0"/>
              <a:t>Segundo nivel</a:t>
            </a:r>
          </a:p>
          <a:p>
            <a:pPr lvl="2"/>
            <a:r>
              <a:rPr lang="en-US" altLang="en-US" smtClean="0"/>
              <a:t>Tercer nivel</a:t>
            </a:r>
          </a:p>
          <a:p>
            <a:pPr lvl="3"/>
            <a:r>
              <a:rPr lang="en-US" altLang="en-US" smtClean="0"/>
              <a:t>Cuarto nivel</a:t>
            </a:r>
          </a:p>
          <a:p>
            <a:pPr lvl="4"/>
            <a:r>
              <a:rPr lang="en-US" altLang="en-US" smtClean="0"/>
              <a:t>Quinto nivel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FD8AB65-59CF-489E-8E91-77912F3EA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n-US" sz="240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n-US" sz="2400" smtClean="0">
              <a:latin typeface="Times New Roman" pitchFamily="18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n-US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204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Online and Offline Resources In </a:t>
            </a:r>
            <a:b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Psychological</a:t>
            </a:r>
            <a:r>
              <a:rPr lang="en-US" sz="3600" b="1" dirty="0" smtClean="0">
                <a:solidFill>
                  <a:srgbClr val="0070C0"/>
                </a:solidFill>
                <a:latin typeface="Arial Black" pitchFamily="34" charset="0"/>
              </a:rPr>
              <a:t> Assessment</a:t>
            </a: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  <a:t/>
            </a:r>
            <a:br>
              <a:rPr lang="en-US" sz="3600" b="1" dirty="0" smtClean="0">
                <a:solidFill>
                  <a:srgbClr val="00153E"/>
                </a:solidFill>
                <a:latin typeface="Arial Unicode MS" pitchFamily="34" charset="-128"/>
              </a:rPr>
            </a:br>
            <a:r>
              <a:rPr lang="en-US" sz="2000" b="1" dirty="0" smtClean="0">
                <a:solidFill>
                  <a:srgbClr val="0070C0"/>
                </a:solidFill>
                <a:latin typeface="Arial Unicode MS" pitchFamily="34" charset="-128"/>
              </a:rPr>
              <a:t>PSY494P122 (2014-II)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564904"/>
            <a:ext cx="2232248" cy="288032"/>
          </a:xfrm>
        </p:spPr>
        <p:txBody>
          <a:bodyPr/>
          <a:lstStyle/>
          <a:p>
            <a:pPr eaLnBrk="1" hangingPunct="1"/>
            <a:r>
              <a:rPr lang="en-GB" altLang="en-US" sz="1200" dirty="0" smtClean="0">
                <a:solidFill>
                  <a:srgbClr val="0070C0"/>
                </a:solidFill>
              </a:rPr>
              <a:t>April 8</a:t>
            </a:r>
            <a:r>
              <a:rPr lang="en-GB" altLang="en-US" sz="1200" baseline="30000" dirty="0" smtClean="0">
                <a:solidFill>
                  <a:srgbClr val="0070C0"/>
                </a:solidFill>
              </a:rPr>
              <a:t>th</a:t>
            </a:r>
            <a:r>
              <a:rPr lang="en-GB" altLang="en-US" sz="1200" dirty="0" smtClean="0">
                <a:solidFill>
                  <a:srgbClr val="0070C0"/>
                </a:solidFill>
              </a:rPr>
              <a:t>, </a:t>
            </a:r>
            <a:r>
              <a:rPr lang="en-GB" altLang="en-US" sz="1200" dirty="0" smtClean="0">
                <a:solidFill>
                  <a:srgbClr val="0070C0"/>
                </a:solidFill>
              </a:rPr>
              <a:t>2015</a:t>
            </a:r>
            <a:endParaRPr lang="en-GB" alt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307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59563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89FA65-165E-40FF-8D10-274E62B4EC9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44" y="3356992"/>
            <a:ext cx="4762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26446"/>
            <a:ext cx="80454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738" y="1692275"/>
            <a:ext cx="6869112" cy="45370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Journal of Psychopathology and Behavioral Assessment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ISBN 0882-2689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Full Text coverage: 1997-present (delayed 1 year)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Psychological Test and Assessment Modeling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ISBN 2190-0493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Full Text coverage: 1999-2009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6D629C-F982-4230-A90E-4ADE652970D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92275"/>
            <a:ext cx="14573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05263"/>
            <a:ext cx="14287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738" y="1692275"/>
            <a:ext cx="6869112" cy="45370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Journal of Psychopathology and Behavioral Assessment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ISBN 0882-2689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Full Text coverage: 1997-present (delayed 1 year)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69B939-3CBE-44A9-9B1F-A0E262BBD5E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773238"/>
            <a:ext cx="14287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738" y="1692275"/>
            <a:ext cx="6869112" cy="45370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American Sociological Review</a:t>
            </a: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ISBN 0003-1224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Full Text coverage: </a:t>
            </a:r>
            <a:r>
              <a:rPr lang="en-US" b="1" dirty="0" smtClean="0">
                <a:solidFill>
                  <a:srgbClr val="0070C0"/>
                </a:solidFill>
              </a:rPr>
              <a:t>1988-present </a:t>
            </a:r>
            <a:r>
              <a:rPr lang="en-US" b="1" dirty="0">
                <a:solidFill>
                  <a:srgbClr val="0070C0"/>
                </a:solidFill>
              </a:rPr>
              <a:t>(delayed 1 year)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Annual Review of Sociology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ISSN 0360-0572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Full Text coverage: </a:t>
            </a:r>
            <a:r>
              <a:rPr lang="en-US" b="1" dirty="0" smtClean="0">
                <a:solidFill>
                  <a:srgbClr val="0070C0"/>
                </a:solidFill>
              </a:rPr>
              <a:t>1995-2005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9C6F99-0451-4528-9CF8-D14122FB1E9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628775"/>
            <a:ext cx="14763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240213"/>
            <a:ext cx="1476375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b="1" dirty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MAGAZINES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B8C5BF-E01E-4A28-BEC2-223348E518D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42679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671639" cy="4537075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MAGAZINES: </a:t>
            </a:r>
          </a:p>
          <a:p>
            <a:pPr marL="0" indent="0" eaLnBrk="1" hangingPunct="1">
              <a:buNone/>
            </a:pPr>
            <a:endParaRPr lang="en-US" altLang="en-US" b="1" i="1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endParaRPr lang="en-US" altLang="en-US" b="1" i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b="1" i="1" dirty="0" smtClean="0">
                <a:solidFill>
                  <a:schemeClr val="accent2"/>
                </a:solidFill>
              </a:rPr>
              <a:t>The Psychologist</a:t>
            </a:r>
            <a:endParaRPr lang="en-GB" altLang="en-US" b="1" i="1" dirty="0" smtClean="0">
              <a:solidFill>
                <a:schemeClr val="accent2"/>
              </a:solidFill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C72745-1EC9-4135-927A-8A2A4C54793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smtClean="0"/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03" y="1484784"/>
            <a:ext cx="460698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3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671639" cy="4537075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MAGAZINES: </a:t>
            </a:r>
          </a:p>
          <a:p>
            <a:pPr marL="0" indent="0" eaLnBrk="1" hangingPunct="1">
              <a:buNone/>
            </a:pPr>
            <a:endParaRPr lang="en-US" altLang="en-US" b="1" i="1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endParaRPr lang="en-US" altLang="en-US" b="1" i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b="1" i="1" dirty="0" smtClean="0">
                <a:solidFill>
                  <a:schemeClr val="accent2"/>
                </a:solidFill>
              </a:rPr>
              <a:t>Psychology Today</a:t>
            </a:r>
            <a:endParaRPr lang="en-GB" altLang="en-US" b="1" i="1" dirty="0" smtClean="0">
              <a:solidFill>
                <a:schemeClr val="accent2"/>
              </a:solidFill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C72745-1EC9-4135-927A-8A2A4C54793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smtClean="0"/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995429" cy="436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469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671639" cy="4537075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MAGAZINES: </a:t>
            </a:r>
          </a:p>
          <a:p>
            <a:pPr marL="0" indent="0" eaLnBrk="1" hangingPunct="1">
              <a:buNone/>
            </a:pPr>
            <a:endParaRPr lang="en-US" altLang="en-US" b="1" i="1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endParaRPr lang="en-US" altLang="en-US" b="1" i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b="1" i="1" dirty="0" smtClean="0">
                <a:solidFill>
                  <a:schemeClr val="accent2"/>
                </a:solidFill>
              </a:rPr>
              <a:t>Skeptic</a:t>
            </a:r>
            <a:endParaRPr lang="en-GB" altLang="en-US" b="1" i="1" dirty="0" smtClean="0">
              <a:solidFill>
                <a:schemeClr val="accent2"/>
              </a:solidFill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C72745-1EC9-4135-927A-8A2A4C54793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smtClean="0"/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97" y="1628800"/>
            <a:ext cx="50958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96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GB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FIGURES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&amp;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TABLES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F05BAE-6474-4629-BB30-A74D3DB5AC8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Search </a:t>
            </a:r>
            <a:r>
              <a:rPr lang="en-US" altLang="en-US" b="1" smtClean="0">
                <a:solidFill>
                  <a:srgbClr val="FFC000"/>
                </a:solidFill>
              </a:rPr>
              <a:t>Figures &amp;</a:t>
            </a:r>
            <a:r>
              <a:rPr lang="en-US" altLang="en-US" b="1" smtClean="0">
                <a:solidFill>
                  <a:srgbClr val="0070C0"/>
                </a:solidFill>
              </a:rPr>
              <a:t> </a:t>
            </a:r>
            <a:r>
              <a:rPr lang="en-US" altLang="en-US" b="1" smtClean="0">
                <a:solidFill>
                  <a:srgbClr val="FFC000"/>
                </a:solidFill>
              </a:rPr>
              <a:t>Tables</a:t>
            </a:r>
            <a:r>
              <a:rPr lang="en-US" altLang="en-US" b="1" smtClean="0">
                <a:solidFill>
                  <a:srgbClr val="0070C0"/>
                </a:solidFill>
              </a:rPr>
              <a:t>, useful to look up for theoretical models, prevalences, etc.</a:t>
            </a: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66A999-4BE4-4568-A543-393625F439E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580188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751138"/>
            <a:ext cx="6427788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A </a:t>
            </a:r>
            <a:r>
              <a:rPr lang="en-US" altLang="en-US" b="1" dirty="0">
                <a:solidFill>
                  <a:schemeClr val="bg2"/>
                </a:solidFill>
              </a:rPr>
              <a:t>t</a:t>
            </a:r>
            <a:r>
              <a:rPr lang="en-US" altLang="en-US" b="1" dirty="0" smtClean="0">
                <a:solidFill>
                  <a:schemeClr val="bg2"/>
                </a:solidFill>
              </a:rPr>
              <a:t>heoretical model </a:t>
            </a:r>
            <a:r>
              <a:rPr lang="en-US" altLang="en-US" b="1" dirty="0" smtClean="0">
                <a:solidFill>
                  <a:srgbClr val="0070C0"/>
                </a:solidFill>
              </a:rPr>
              <a:t>of aggression</a:t>
            </a:r>
          </a:p>
          <a:p>
            <a:pPr eaLnBrk="1" hangingPunct="1"/>
            <a:endParaRPr lang="en-US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8F432-0BAD-4767-92B6-1008B3A3670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53336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276872"/>
            <a:ext cx="39624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b="1" dirty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ProQuest Psychology Journals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348FBB-15EF-4444-9563-B0B3FD38E7A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sz="2000" b="1" dirty="0" smtClean="0">
                <a:solidFill>
                  <a:schemeClr val="bg2"/>
                </a:solidFill>
              </a:rPr>
              <a:t>Prevalence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of depression among child survivors of disasters</a:t>
            </a:r>
          </a:p>
          <a:p>
            <a:pPr eaLnBrk="1" hangingPunct="1"/>
            <a:endParaRPr lang="en-US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8F432-0BAD-4767-92B6-1008B3A3670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 smtClean="0"/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912768" cy="469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93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ADVANCED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SEARCH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652957-D4BD-4423-B7AF-03AE261A8C6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Click on “</a:t>
            </a:r>
            <a:r>
              <a:rPr lang="en-US" altLang="en-US" b="1" smtClean="0">
                <a:solidFill>
                  <a:srgbClr val="FFC000"/>
                </a:solidFill>
              </a:rPr>
              <a:t>Advanced</a:t>
            </a:r>
            <a:r>
              <a:rPr lang="en-US" altLang="en-US" b="1" smtClean="0">
                <a:solidFill>
                  <a:srgbClr val="0070C0"/>
                </a:solidFill>
              </a:rPr>
              <a:t>”.</a:t>
            </a: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0FBF50-F9D2-45AF-A8D0-E04F47E2AAC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831691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Click on “</a:t>
            </a:r>
            <a:r>
              <a:rPr lang="en-US" altLang="en-US" b="1" smtClean="0">
                <a:solidFill>
                  <a:srgbClr val="FFC000"/>
                </a:solidFill>
              </a:rPr>
              <a:t>Advanced Search</a:t>
            </a:r>
            <a:r>
              <a:rPr lang="en-US" altLang="en-US" b="1" smtClean="0">
                <a:solidFill>
                  <a:srgbClr val="0070C0"/>
                </a:solidFill>
              </a:rPr>
              <a:t>”.</a:t>
            </a: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1135E1-0CCB-4C90-AC6D-BE56757B17A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924175"/>
            <a:ext cx="7842250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Use</a:t>
            </a:r>
            <a:r>
              <a:rPr lang="en-US" altLang="en-US" b="1" dirty="0" smtClean="0">
                <a:solidFill>
                  <a:srgbClr val="FFC000"/>
                </a:solidFill>
              </a:rPr>
              <a:t> field codes </a:t>
            </a:r>
            <a:r>
              <a:rPr lang="en-US" altLang="en-US" b="1" dirty="0" smtClean="0">
                <a:solidFill>
                  <a:srgbClr val="0070C0"/>
                </a:solidFill>
              </a:rPr>
              <a:t>or</a:t>
            </a:r>
            <a:r>
              <a:rPr lang="en-US" altLang="en-US" b="1" dirty="0" smtClean="0">
                <a:solidFill>
                  <a:srgbClr val="FFC000"/>
                </a:solidFill>
              </a:rPr>
              <a:t> limits</a:t>
            </a:r>
            <a:r>
              <a:rPr lang="en-US" altLang="en-US" b="1" dirty="0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183042-6908-4095-B2F4-7EF92D2332F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708275"/>
            <a:ext cx="85915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Add up to 10 </a:t>
            </a:r>
            <a:r>
              <a:rPr lang="en-US" altLang="en-US" b="1" smtClean="0">
                <a:solidFill>
                  <a:srgbClr val="FFC000"/>
                </a:solidFill>
              </a:rPr>
              <a:t>rows </a:t>
            </a:r>
            <a:r>
              <a:rPr lang="en-US" altLang="en-US" b="1" smtClean="0">
                <a:solidFill>
                  <a:srgbClr val="0070C0"/>
                </a:solidFill>
              </a:rPr>
              <a:t>for your search.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DA95C9-A0C7-43C1-9FCF-629C45AB6E0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7993062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032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Choose a </a:t>
            </a:r>
            <a:r>
              <a:rPr lang="en-US" altLang="en-US" b="1" smtClean="0">
                <a:solidFill>
                  <a:srgbClr val="FFC000"/>
                </a:solidFill>
              </a:rPr>
              <a:t>field code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CEC21A-E555-4442-A365-ED4F03534A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http://search.proquest.com/help/academic/webframe.html?View_Field_Codes.html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28775"/>
            <a:ext cx="3816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32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28369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THESAURUS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652957-D4BD-4423-B7AF-03AE261A8C6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12454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You can also use the </a:t>
            </a:r>
            <a:r>
              <a:rPr lang="en-US" altLang="en-US" b="1" smtClean="0">
                <a:solidFill>
                  <a:srgbClr val="FFC000"/>
                </a:solidFill>
              </a:rPr>
              <a:t>Thesaurus</a:t>
            </a:r>
            <a:r>
              <a:rPr lang="en-US" altLang="en-US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0A49E6-6337-436B-AF0E-3203ED03A49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82931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The use of the ProQuest </a:t>
            </a:r>
            <a:r>
              <a:rPr lang="en-US" altLang="en-US" b="1" dirty="0" smtClean="0">
                <a:solidFill>
                  <a:srgbClr val="FFC000"/>
                </a:solidFill>
              </a:rPr>
              <a:t>Thesaurus</a:t>
            </a:r>
            <a:r>
              <a:rPr lang="en-US" altLang="en-US" b="1" dirty="0" smtClean="0">
                <a:solidFill>
                  <a:srgbClr val="0070C0"/>
                </a:solidFill>
              </a:rPr>
              <a:t> is like in </a:t>
            </a:r>
            <a:r>
              <a:rPr lang="en-US" altLang="en-US" b="1" dirty="0" err="1" smtClean="0">
                <a:solidFill>
                  <a:srgbClr val="0070C0"/>
                </a:solidFill>
              </a:rPr>
              <a:t>PsycINFO</a:t>
            </a:r>
            <a:r>
              <a:rPr lang="en-US" altLang="en-US" b="1" dirty="0" smtClean="0">
                <a:solidFill>
                  <a:srgbClr val="0070C0"/>
                </a:solidFill>
              </a:rPr>
              <a:t>, PubMed, ERIC, etc.</a:t>
            </a: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B58FE0-5185-4EED-896A-19EDCC9794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87122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Provides abstracts and indexing for more than </a:t>
            </a:r>
            <a:r>
              <a:rPr lang="en-US" altLang="en-US" b="1" dirty="0" smtClean="0">
                <a:solidFill>
                  <a:srgbClr val="FFC000"/>
                </a:solidFill>
              </a:rPr>
              <a:t>1234 </a:t>
            </a:r>
            <a:r>
              <a:rPr lang="en-US" altLang="en-US" b="1" dirty="0" smtClean="0">
                <a:solidFill>
                  <a:srgbClr val="FFC000"/>
                </a:solidFill>
              </a:rPr>
              <a:t>titles </a:t>
            </a:r>
            <a:r>
              <a:rPr lang="en-US" altLang="en-US" b="1" dirty="0" smtClean="0">
                <a:solidFill>
                  <a:srgbClr val="0070C0"/>
                </a:solidFill>
              </a:rPr>
              <a:t>(1971 to present day), with over </a:t>
            </a:r>
            <a:r>
              <a:rPr lang="en-US" altLang="en-US" b="1" dirty="0" smtClean="0">
                <a:solidFill>
                  <a:srgbClr val="FFC000"/>
                </a:solidFill>
              </a:rPr>
              <a:t>818 </a:t>
            </a:r>
            <a:r>
              <a:rPr lang="en-US" altLang="en-US" b="1" dirty="0" smtClean="0">
                <a:solidFill>
                  <a:srgbClr val="FFC000"/>
                </a:solidFill>
              </a:rPr>
              <a:t>titles</a:t>
            </a:r>
            <a:r>
              <a:rPr lang="en-US" altLang="en-US" b="1" dirty="0" smtClean="0">
                <a:solidFill>
                  <a:srgbClr val="0070C0"/>
                </a:solidFill>
              </a:rPr>
              <a:t> available in full text.</a:t>
            </a: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Additionally, includes </a:t>
            </a:r>
            <a:r>
              <a:rPr lang="en-US" altLang="en-US" b="1" dirty="0" smtClean="0">
                <a:solidFill>
                  <a:srgbClr val="FF0000"/>
                </a:solidFill>
              </a:rPr>
              <a:t>4,000 full text dissertations</a:t>
            </a:r>
            <a:r>
              <a:rPr lang="en-US" altLang="en-US" b="1" dirty="0" smtClean="0">
                <a:solidFill>
                  <a:srgbClr val="0070C0"/>
                </a:solidFill>
              </a:rPr>
              <a:t> spanning 2000 through 2006.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C72745-1EC9-4135-927A-8A2A4C54793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http://www.proquest.com/products-services/pq_psychology_journ.html</a:t>
            </a: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28369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SEARCH OPTIONS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(LIMITS)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652957-D4BD-4423-B7AF-03AE261A8C6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13071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38296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10 </a:t>
            </a:r>
            <a:r>
              <a:rPr lang="en-US" altLang="en-US" b="1" smtClean="0">
                <a:solidFill>
                  <a:srgbClr val="FFC000"/>
                </a:solidFill>
              </a:rPr>
              <a:t>age </a:t>
            </a:r>
            <a:r>
              <a:rPr lang="en-US" altLang="en-US" b="1" smtClean="0">
                <a:solidFill>
                  <a:srgbClr val="0070C0"/>
                </a:solidFill>
              </a:rPr>
              <a:t>groups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768273-D0B6-48CD-AAF9-0A0F593BD96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89138"/>
            <a:ext cx="551497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Select any of the 7 </a:t>
            </a:r>
            <a:r>
              <a:rPr lang="en-US" altLang="en-US" b="1" smtClean="0">
                <a:solidFill>
                  <a:srgbClr val="FFC000"/>
                </a:solidFill>
              </a:rPr>
              <a:t>source type</a:t>
            </a:r>
            <a:r>
              <a:rPr lang="en-US" altLang="en-US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60AA2C-7AB1-48B8-834A-6B9D2C4E0DB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7874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209925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Several </a:t>
            </a:r>
            <a:r>
              <a:rPr lang="en-US" altLang="en-US" b="1" smtClean="0">
                <a:solidFill>
                  <a:srgbClr val="FFC000"/>
                </a:solidFill>
              </a:rPr>
              <a:t>types</a:t>
            </a:r>
            <a:r>
              <a:rPr lang="en-US" altLang="en-US" b="1" smtClean="0">
                <a:solidFill>
                  <a:srgbClr val="0070C0"/>
                </a:solidFill>
              </a:rPr>
              <a:t> of documents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1A971C-61BA-4566-96B7-DA5C5B666FD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646238"/>
            <a:ext cx="45434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Languages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872DAD-C66A-4F4D-A625-50DE0FA41BB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5505450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863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Sort by </a:t>
            </a:r>
            <a:r>
              <a:rPr lang="en-US" altLang="en-US" b="1" smtClean="0">
                <a:solidFill>
                  <a:srgbClr val="FFC000"/>
                </a:solidFill>
              </a:rPr>
              <a:t>relevance</a:t>
            </a:r>
            <a:r>
              <a:rPr lang="en-US" altLang="en-US" b="1" smtClean="0">
                <a:solidFill>
                  <a:srgbClr val="0070C0"/>
                </a:solidFill>
              </a:rPr>
              <a:t>, publication </a:t>
            </a:r>
            <a:r>
              <a:rPr lang="en-US" altLang="en-US" b="1" smtClean="0">
                <a:solidFill>
                  <a:srgbClr val="FFC000"/>
                </a:solidFill>
              </a:rPr>
              <a:t>date</a:t>
            </a:r>
            <a:r>
              <a:rPr lang="en-US" altLang="en-US" b="1" smtClean="0">
                <a:solidFill>
                  <a:srgbClr val="0070C0"/>
                </a:solidFill>
              </a:rPr>
              <a:t>, display up to </a:t>
            </a:r>
            <a:r>
              <a:rPr lang="en-US" altLang="en-US" b="1" smtClean="0">
                <a:solidFill>
                  <a:srgbClr val="FFC000"/>
                </a:solidFill>
              </a:rPr>
              <a:t>100</a:t>
            </a:r>
            <a:r>
              <a:rPr lang="en-US" altLang="en-US" b="1" smtClean="0">
                <a:solidFill>
                  <a:srgbClr val="0070C0"/>
                </a:solidFill>
              </a:rPr>
              <a:t> results, include </a:t>
            </a:r>
            <a:r>
              <a:rPr lang="en-US" altLang="en-US" b="1" smtClean="0">
                <a:solidFill>
                  <a:srgbClr val="FFC000"/>
                </a:solidFill>
              </a:rPr>
              <a:t>duplicates </a:t>
            </a:r>
            <a:r>
              <a:rPr lang="en-US" altLang="en-US" b="1" smtClean="0">
                <a:solidFill>
                  <a:srgbClr val="0070C0"/>
                </a:solidFill>
              </a:rPr>
              <a:t>or not.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B48ED8-F4CA-471F-91EE-4EAB8751EF4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860675"/>
            <a:ext cx="797401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28369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FIND SIMILAR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(Advanced Search)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652957-D4BD-4423-B7AF-03AE261A8C6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17589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863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Advanced Search -&gt; </a:t>
            </a:r>
            <a:r>
              <a:rPr lang="en-US" altLang="en-US" b="1" smtClean="0">
                <a:solidFill>
                  <a:srgbClr val="FFC000"/>
                </a:solidFill>
              </a:rPr>
              <a:t>Find Similar</a:t>
            </a:r>
            <a:r>
              <a:rPr lang="en-US" altLang="en-US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098DC5-D95A-4E75-A371-27E53222B1C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8361362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19238"/>
            <a:ext cx="8347075" cy="86518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Find Similar</a:t>
            </a:r>
            <a:r>
              <a:rPr lang="en-US" altLang="en-US" b="1" smtClean="0">
                <a:solidFill>
                  <a:srgbClr val="0070C0"/>
                </a:solidFill>
              </a:rPr>
              <a:t>: </a:t>
            </a:r>
            <a:r>
              <a:rPr lang="en-US" altLang="en-US" b="1" i="1" smtClean="0">
                <a:solidFill>
                  <a:srgbClr val="0070C0"/>
                </a:solidFill>
              </a:rPr>
              <a:t>e.g. </a:t>
            </a:r>
            <a:r>
              <a:rPr lang="en-US" altLang="en-US" b="1" smtClean="0">
                <a:solidFill>
                  <a:srgbClr val="0070C0"/>
                </a:solidFill>
              </a:rPr>
              <a:t>copy and paste a text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8931E0-172A-45E6-9280-E2A550842FA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7799387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28369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LOOKUP CITATION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(Advanced Search)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652957-D4BD-4423-B7AF-03AE261A8C6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17589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Go to </a:t>
            </a:r>
            <a:r>
              <a:rPr lang="en-US" altLang="en-US" b="1" smtClean="0">
                <a:solidFill>
                  <a:srgbClr val="FFC000"/>
                </a:solidFill>
              </a:rPr>
              <a:t>ProQuest</a:t>
            </a:r>
            <a:r>
              <a:rPr lang="en-US" altLang="en-US" b="1" smtClean="0">
                <a:solidFill>
                  <a:srgbClr val="0070C0"/>
                </a:solidFill>
              </a:rPr>
              <a:t>, and select the database:</a:t>
            </a: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BE027F-08BC-44AE-9B4F-D2D2C242487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smtClean="0"/>
          </a:p>
        </p:txBody>
      </p:sp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Direct access from On Campus computers: http://search.proquest.com/?username=IPAUTO&amp;password=IPAUTO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133600"/>
            <a:ext cx="6540500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863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Advanced Search -&gt; </a:t>
            </a:r>
            <a:r>
              <a:rPr lang="en-US" altLang="en-US" b="1" smtClean="0">
                <a:solidFill>
                  <a:srgbClr val="FFC000"/>
                </a:solidFill>
              </a:rPr>
              <a:t>Look Up Citation</a:t>
            </a:r>
            <a:r>
              <a:rPr lang="en-US" altLang="en-US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514DEC-E839-4288-AF13-D73337A5A0E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141663"/>
            <a:ext cx="83534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863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Look Up Citation</a:t>
            </a:r>
            <a:r>
              <a:rPr lang="en-US" altLang="en-US" b="1" smtClean="0">
                <a:solidFill>
                  <a:srgbClr val="0070C0"/>
                </a:solidFill>
              </a:rPr>
              <a:t>: Use it to find a specific article (e.g. using the DOI)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A2135A-8925-405A-AD98-F2FCBA70EE2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566988"/>
            <a:ext cx="5494338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863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Look Up Citation</a:t>
            </a:r>
            <a:r>
              <a:rPr lang="en-US" altLang="en-US" b="1" smtClean="0">
                <a:solidFill>
                  <a:srgbClr val="0070C0"/>
                </a:solidFill>
              </a:rPr>
              <a:t>: Use it to find articles of a given author.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7E8524-BBBF-4863-8537-2CB73E80726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816133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86518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Look Up Citation</a:t>
            </a:r>
            <a:r>
              <a:rPr lang="en-US" altLang="en-US" b="1" smtClean="0">
                <a:solidFill>
                  <a:srgbClr val="0070C0"/>
                </a:solidFill>
              </a:rPr>
              <a:t>: Use it to find articles of a given author.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B85F59-8A44-4928-B208-631C07F875C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492375"/>
            <a:ext cx="5218113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86518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Look Up Citation</a:t>
            </a:r>
            <a:r>
              <a:rPr lang="en-US" altLang="en-US" b="1" smtClean="0">
                <a:solidFill>
                  <a:srgbClr val="0070C0"/>
                </a:solidFill>
              </a:rPr>
              <a:t>: Use it to find articles of a given author.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13A0CF-0F29-488E-B98B-8242532213A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924175"/>
            <a:ext cx="830103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549275"/>
            <a:ext cx="8229600" cy="666750"/>
          </a:xfrm>
        </p:spPr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Microsoft Academic Search: Authors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8651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You may use Microsoft Academics to look up for </a:t>
            </a:r>
            <a:r>
              <a:rPr lang="en-US" altLang="en-US" b="1" dirty="0" smtClean="0">
                <a:solidFill>
                  <a:srgbClr val="FFC000"/>
                </a:solidFill>
              </a:rPr>
              <a:t>coauthors</a:t>
            </a:r>
            <a:r>
              <a:rPr lang="en-US" altLang="en-US" b="1" dirty="0" smtClean="0">
                <a:solidFill>
                  <a:srgbClr val="0070C0"/>
                </a:solidFill>
              </a:rPr>
              <a:t>, etc.</a:t>
            </a: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FADBD5-0C22-41F3-9C99-A560765CEB4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70C0"/>
                </a:solidFill>
              </a:rPr>
              <a:t>http://academic.research.microsoft.com/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862263"/>
            <a:ext cx="484028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951163"/>
            <a:ext cx="416083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6097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28369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COMMAND LINE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(Advanced Search)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652957-D4BD-4423-B7AF-03AE261A8C6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33040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863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Advanced Search -&gt; </a:t>
            </a:r>
            <a:r>
              <a:rPr lang="en-US" altLang="en-US" b="1" smtClean="0">
                <a:solidFill>
                  <a:srgbClr val="FFC000"/>
                </a:solidFill>
              </a:rPr>
              <a:t>Command Line</a:t>
            </a:r>
            <a:r>
              <a:rPr lang="en-US" altLang="en-US" b="1" smtClean="0">
                <a:solidFill>
                  <a:srgbClr val="0070C0"/>
                </a:solidFill>
              </a:rPr>
              <a:t>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19BCF6-D427-4C75-8813-07F77838D7B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8313737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81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86518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In the </a:t>
            </a:r>
            <a:r>
              <a:rPr lang="en-US" altLang="en-US" b="1" smtClean="0">
                <a:solidFill>
                  <a:srgbClr val="FFC000"/>
                </a:solidFill>
              </a:rPr>
              <a:t>Command Line</a:t>
            </a:r>
            <a:r>
              <a:rPr lang="en-US" altLang="en-US" b="1" smtClean="0">
                <a:solidFill>
                  <a:srgbClr val="0070C0"/>
                </a:solidFill>
              </a:rPr>
              <a:t> you use the </a:t>
            </a:r>
            <a:r>
              <a:rPr lang="en-US" altLang="en-US" b="1" smtClean="0">
                <a:solidFill>
                  <a:srgbClr val="FFC000"/>
                </a:solidFill>
              </a:rPr>
              <a:t>syntax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9BF499-0D22-4B61-9123-C092890C0CD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155825"/>
            <a:ext cx="6218238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74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86518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Command Line Search</a:t>
            </a:r>
            <a:r>
              <a:rPr lang="en-US" altLang="en-US" b="1" smtClean="0">
                <a:solidFill>
                  <a:srgbClr val="0070C0"/>
                </a:solidFill>
              </a:rPr>
              <a:t>: Click on Help to see the operators, field codes, etc. that you may use.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111B28-5474-40CF-A817-7EE7A5C9FA1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835342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b="1" dirty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JOURNALS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B8C5BF-E01E-4A28-BEC2-223348E518D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1767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OPERATORS:</a:t>
            </a:r>
            <a:r>
              <a:rPr lang="en-US" b="1" dirty="0" smtClean="0">
                <a:solidFill>
                  <a:srgbClr val="0070C0"/>
                </a:solidFill>
              </a:rPr>
              <a:t> The most common are: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Boolean: </a:t>
            </a:r>
            <a:r>
              <a:rPr lang="en-US" b="1" dirty="0" smtClean="0">
                <a:solidFill>
                  <a:srgbClr val="FFC000"/>
                </a:solidFill>
              </a:rPr>
              <a:t>AND</a:t>
            </a:r>
            <a:r>
              <a:rPr lang="en-US" b="1" dirty="0" smtClean="0">
                <a:solidFill>
                  <a:srgbClr val="0070C0"/>
                </a:solidFill>
              </a:rPr>
              <a:t> / </a:t>
            </a:r>
            <a:r>
              <a:rPr lang="en-US" b="1" dirty="0" smtClean="0">
                <a:solidFill>
                  <a:srgbClr val="FFC000"/>
                </a:solidFill>
              </a:rPr>
              <a:t>OR</a:t>
            </a:r>
            <a:r>
              <a:rPr lang="en-US" b="1" dirty="0" smtClean="0">
                <a:solidFill>
                  <a:srgbClr val="0070C0"/>
                </a:solidFill>
              </a:rPr>
              <a:t> / </a:t>
            </a:r>
            <a:r>
              <a:rPr lang="en-US" b="1" dirty="0" smtClean="0">
                <a:solidFill>
                  <a:srgbClr val="FFC000"/>
                </a:solidFill>
              </a:rPr>
              <a:t>NOT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Proximity: </a:t>
            </a:r>
            <a:r>
              <a:rPr lang="en-US" b="1" dirty="0" smtClean="0">
                <a:solidFill>
                  <a:srgbClr val="FFC000"/>
                </a:solidFill>
              </a:rPr>
              <a:t>NEAR/#</a:t>
            </a:r>
            <a:r>
              <a:rPr lang="en-US" b="1" dirty="0" smtClean="0">
                <a:solidFill>
                  <a:srgbClr val="0070C0"/>
                </a:solidFill>
              </a:rPr>
              <a:t> or </a:t>
            </a:r>
            <a:r>
              <a:rPr lang="en-US" b="1" dirty="0" smtClean="0">
                <a:solidFill>
                  <a:srgbClr val="FFC000"/>
                </a:solidFill>
              </a:rPr>
              <a:t>N/#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aggress*</a:t>
            </a:r>
            <a:r>
              <a:rPr lang="en-US" b="1" dirty="0" smtClean="0">
                <a:solidFill>
                  <a:srgbClr val="FFC000"/>
                </a:solidFill>
              </a:rPr>
              <a:t> N3 </a:t>
            </a:r>
            <a:r>
              <a:rPr lang="en-US" b="1" dirty="0" err="1" smtClean="0">
                <a:solidFill>
                  <a:srgbClr val="0070C0"/>
                </a:solidFill>
              </a:rPr>
              <a:t>videogam</a:t>
            </a:r>
            <a:r>
              <a:rPr lang="en-US" b="1" dirty="0" smtClean="0">
                <a:solidFill>
                  <a:srgbClr val="0070C0"/>
                </a:solidFill>
              </a:rPr>
              <a:t>*  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ANY ORDER</a:t>
            </a:r>
          </a:p>
          <a:p>
            <a:pPr lvl="2" eaLnBrk="1" hangingPunct="1">
              <a:defRPr/>
            </a:pPr>
            <a:endParaRPr lang="en-US" b="1" dirty="0">
              <a:solidFill>
                <a:srgbClr val="0070C0"/>
              </a:solidFill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Proximity: </a:t>
            </a:r>
            <a:r>
              <a:rPr lang="en-US" b="1" dirty="0" smtClean="0">
                <a:solidFill>
                  <a:srgbClr val="FFC000"/>
                </a:solidFill>
              </a:rPr>
              <a:t>PRE/#</a:t>
            </a:r>
            <a:r>
              <a:rPr lang="en-US" b="1" dirty="0" smtClean="0">
                <a:solidFill>
                  <a:srgbClr val="0070C0"/>
                </a:solidFill>
              </a:rPr>
              <a:t> or </a:t>
            </a:r>
            <a:r>
              <a:rPr lang="en-US" b="1" dirty="0">
                <a:solidFill>
                  <a:srgbClr val="FFC000"/>
                </a:solidFill>
              </a:rPr>
              <a:t>P</a:t>
            </a:r>
            <a:r>
              <a:rPr lang="en-US" b="1" dirty="0" smtClean="0">
                <a:solidFill>
                  <a:srgbClr val="FFC000"/>
                </a:solidFill>
              </a:rPr>
              <a:t>/#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aggress *</a:t>
            </a:r>
            <a:r>
              <a:rPr lang="en-US" b="1" dirty="0" smtClean="0">
                <a:solidFill>
                  <a:srgbClr val="FFC000"/>
                </a:solidFill>
              </a:rPr>
              <a:t> P3 </a:t>
            </a:r>
            <a:r>
              <a:rPr lang="en-US" b="1" dirty="0" err="1" smtClean="0">
                <a:solidFill>
                  <a:srgbClr val="0070C0"/>
                </a:solidFill>
              </a:rPr>
              <a:t>videogam</a:t>
            </a:r>
            <a:r>
              <a:rPr lang="en-US" b="1" dirty="0" smtClean="0">
                <a:solidFill>
                  <a:srgbClr val="0070C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b="1" u="sng" dirty="0" smtClean="0">
                <a:solidFill>
                  <a:srgbClr val="FF0000"/>
                </a:solidFill>
                <a:sym typeface="Wingdings" pitchFamily="2" charset="2"/>
              </a:rPr>
              <a:t>RESPECT THE ORDER</a:t>
            </a:r>
          </a:p>
          <a:p>
            <a:pPr lvl="2" eaLnBrk="1" hangingPunct="1">
              <a:defRPr/>
            </a:pPr>
            <a:endParaRPr lang="en-US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lvl="2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95B068-EC91-43A7-9841-61B5DE46175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</a:rPr>
              <a:t>OPERATORS:</a:t>
            </a:r>
            <a:r>
              <a:rPr lang="en-US" altLang="en-US" b="1" dirty="0" smtClean="0">
                <a:solidFill>
                  <a:srgbClr val="0070C0"/>
                </a:solidFill>
              </a:rPr>
              <a:t> The most common are:</a:t>
            </a: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en-US" b="1" dirty="0" smtClean="0">
                <a:solidFill>
                  <a:srgbClr val="0070C0"/>
                </a:solidFill>
                <a:sym typeface="Wingdings" pitchFamily="2" charset="2"/>
              </a:rPr>
              <a:t>Exact Search: </a:t>
            </a: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EXACT</a:t>
            </a:r>
            <a:r>
              <a:rPr lang="en-US" altLang="en-US" b="1" dirty="0" smtClean="0">
                <a:solidFill>
                  <a:srgbClr val="0070C0"/>
                </a:solidFill>
                <a:sym typeface="Wingdings" pitchFamily="2" charset="2"/>
              </a:rPr>
              <a:t> or </a:t>
            </a: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X</a:t>
            </a:r>
          </a:p>
          <a:p>
            <a:pPr lvl="2" eaLnBrk="1" hangingPunct="1"/>
            <a:endParaRPr lang="en-US" altLang="en-US" b="1" dirty="0" smtClean="0">
              <a:solidFill>
                <a:srgbClr val="FFC000"/>
              </a:solidFill>
              <a:sym typeface="Wingdings" pitchFamily="2" charset="2"/>
            </a:endParaRPr>
          </a:p>
          <a:p>
            <a:pPr lvl="2" eaLnBrk="1" hangingPunct="1"/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SU.X</a:t>
            </a:r>
            <a:r>
              <a:rPr lang="en-US" altLang="en-US" b="1" dirty="0" smtClean="0">
                <a:solidFill>
                  <a:srgbClr val="0070C0"/>
                </a:solidFill>
                <a:sym typeface="Wingdings" pitchFamily="2" charset="2"/>
              </a:rPr>
              <a:t>(“gifted children”)	  Exact search in subject</a:t>
            </a:r>
          </a:p>
          <a:p>
            <a:pPr lvl="2" eaLnBrk="1" hangingPunct="1"/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SU.EXACT</a:t>
            </a:r>
            <a:r>
              <a:rPr lang="en-US" altLang="en-US" b="1" dirty="0" smtClean="0">
                <a:solidFill>
                  <a:srgbClr val="0070C0"/>
                </a:solidFill>
                <a:sym typeface="Wingdings" pitchFamily="2" charset="2"/>
              </a:rPr>
              <a:t>(“gifted children”)  Exact search in subject</a:t>
            </a:r>
          </a:p>
          <a:p>
            <a:pPr lvl="1" eaLnBrk="1" hangingPunct="1"/>
            <a:endParaRPr lang="en-US" altLang="en-US" b="1" dirty="0" smtClean="0">
              <a:solidFill>
                <a:srgbClr val="FFC000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en-US" b="1" dirty="0" smtClean="0">
                <a:solidFill>
                  <a:srgbClr val="0070C0"/>
                </a:solidFill>
                <a:sym typeface="Wingdings" pitchFamily="2" charset="2"/>
              </a:rPr>
              <a:t>Linking a search term: </a:t>
            </a:r>
            <a:r>
              <a:rPr lang="en-US" altLang="en-US" b="1" dirty="0" smtClean="0">
                <a:solidFill>
                  <a:srgbClr val="FFC000"/>
                </a:solidFill>
                <a:sym typeface="Wingdings" pitchFamily="2" charset="2"/>
              </a:rPr>
              <a:t>LNK</a:t>
            </a:r>
          </a:p>
          <a:p>
            <a:pPr lvl="2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2" eaLnBrk="1" hangingPunct="1"/>
            <a:r>
              <a:rPr lang="en-GB" altLang="en-US" b="1" dirty="0" smtClean="0">
                <a:solidFill>
                  <a:srgbClr val="0070C0"/>
                </a:solidFill>
              </a:rPr>
              <a:t>MESH("anorexia nervosa" </a:t>
            </a:r>
            <a:r>
              <a:rPr lang="en-GB" altLang="en-US" b="1" dirty="0" smtClean="0">
                <a:solidFill>
                  <a:srgbClr val="FFC000"/>
                </a:solidFill>
              </a:rPr>
              <a:t>LNK</a:t>
            </a:r>
            <a:r>
              <a:rPr lang="en-GB" altLang="en-US" b="1" dirty="0" smtClean="0">
                <a:solidFill>
                  <a:srgbClr val="0070C0"/>
                </a:solidFill>
              </a:rPr>
              <a:t> prevention)</a:t>
            </a:r>
          </a:p>
          <a:p>
            <a:pPr lvl="2" eaLnBrk="1" hangingPunct="1"/>
            <a:r>
              <a:rPr lang="en-GB" altLang="en-US" b="1" dirty="0" smtClean="0">
                <a:solidFill>
                  <a:srgbClr val="0070C0"/>
                </a:solidFill>
              </a:rPr>
              <a:t>("anorexia nervosa" </a:t>
            </a:r>
            <a:r>
              <a:rPr lang="en-GB" altLang="en-US" b="1" dirty="0" smtClean="0">
                <a:solidFill>
                  <a:srgbClr val="FFC000"/>
                </a:solidFill>
              </a:rPr>
              <a:t>LNK</a:t>
            </a:r>
            <a:r>
              <a:rPr lang="en-GB" altLang="en-US" b="1" dirty="0" smtClean="0">
                <a:solidFill>
                  <a:srgbClr val="0070C0"/>
                </a:solidFill>
              </a:rPr>
              <a:t> prevention)</a:t>
            </a: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A9AF00-4666-480F-A517-F27E1E53E70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SPECIAL CHARACTERS: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Wildcard:</a:t>
            </a:r>
            <a:r>
              <a:rPr lang="en-US" b="1" dirty="0" smtClean="0">
                <a:solidFill>
                  <a:srgbClr val="FFC000"/>
                </a:solidFill>
              </a:rPr>
              <a:t> ?</a:t>
            </a:r>
          </a:p>
          <a:p>
            <a:pPr lvl="2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nurse</a:t>
            </a:r>
            <a:r>
              <a:rPr lang="en-US" b="1" dirty="0" smtClean="0">
                <a:solidFill>
                  <a:srgbClr val="FFC000"/>
                </a:solidFill>
              </a:rPr>
              <a:t>?</a:t>
            </a:r>
            <a:r>
              <a:rPr lang="en-US" b="1" dirty="0" smtClean="0">
                <a:solidFill>
                  <a:srgbClr val="0070C0"/>
                </a:solidFill>
              </a:rPr>
              <a:t> = nurses, nursed</a:t>
            </a:r>
          </a:p>
          <a:p>
            <a:pPr lvl="2" eaLnBrk="1" hangingPunct="1"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sm</a:t>
            </a:r>
            <a:r>
              <a:rPr lang="en-US" b="1" dirty="0" err="1" smtClean="0">
                <a:solidFill>
                  <a:srgbClr val="FFC000"/>
                </a:solidFill>
              </a:rPr>
              <a:t>?</a:t>
            </a:r>
            <a:r>
              <a:rPr lang="en-US" b="1" dirty="0" err="1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= smith and </a:t>
            </a:r>
            <a:r>
              <a:rPr lang="en-US" b="1" dirty="0" err="1" smtClean="0">
                <a:solidFill>
                  <a:srgbClr val="0070C0"/>
                </a:solidFill>
              </a:rPr>
              <a:t>smyth</a:t>
            </a:r>
            <a:endParaRPr lang="en-US" b="1" dirty="0" smtClean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ad</a:t>
            </a:r>
            <a:r>
              <a:rPr lang="en-US" b="1" dirty="0" smtClean="0">
                <a:solidFill>
                  <a:srgbClr val="FFC000"/>
                </a:solidFill>
              </a:rPr>
              <a:t>???</a:t>
            </a:r>
            <a:r>
              <a:rPr lang="en-US" b="1" dirty="0" smtClean="0">
                <a:solidFill>
                  <a:srgbClr val="0070C0"/>
                </a:solidFill>
              </a:rPr>
              <a:t> = added, adult, adopt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A707D9-63EE-472F-8796-21716A58912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SPECIAL CHARACTERS: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Truncation:</a:t>
            </a:r>
            <a:r>
              <a:rPr lang="en-US" b="1" dirty="0" smtClean="0">
                <a:solidFill>
                  <a:srgbClr val="FFC000"/>
                </a:solidFill>
              </a:rPr>
              <a:t> *</a:t>
            </a:r>
          </a:p>
          <a:p>
            <a:pPr lvl="2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nurse</a:t>
            </a:r>
            <a:r>
              <a:rPr lang="en-US" b="1" dirty="0">
                <a:solidFill>
                  <a:srgbClr val="FFC000"/>
                </a:solidFill>
              </a:rPr>
              <a:t>*</a:t>
            </a:r>
            <a:r>
              <a:rPr lang="en-US" b="1" dirty="0">
                <a:solidFill>
                  <a:srgbClr val="0070C0"/>
                </a:solidFill>
              </a:rPr>
              <a:t> = nurse, nurses, nursed</a:t>
            </a:r>
          </a:p>
          <a:p>
            <a:pPr lvl="2" eaLnBrk="1" hangingPunct="1"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behavio</a:t>
            </a:r>
            <a:r>
              <a:rPr lang="en-US" b="1" dirty="0" smtClean="0">
                <a:solidFill>
                  <a:srgbClr val="FFC000"/>
                </a:solidFill>
              </a:rPr>
              <a:t>*</a:t>
            </a:r>
            <a:r>
              <a:rPr lang="en-US" b="1" dirty="0" smtClean="0">
                <a:solidFill>
                  <a:srgbClr val="0070C0"/>
                </a:solidFill>
              </a:rPr>
              <a:t>r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behavior, </a:t>
            </a:r>
            <a:r>
              <a:rPr lang="en-US" b="1" dirty="0" err="1" smtClean="0">
                <a:solidFill>
                  <a:srgbClr val="0070C0"/>
                </a:solidFill>
              </a:rPr>
              <a:t>behaviour</a:t>
            </a:r>
            <a:endParaRPr lang="en-US" b="1" dirty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*</a:t>
            </a:r>
            <a:r>
              <a:rPr lang="en-US" b="1" dirty="0" smtClean="0">
                <a:solidFill>
                  <a:srgbClr val="0070C0"/>
                </a:solidFill>
              </a:rPr>
              <a:t>old </a:t>
            </a:r>
            <a:r>
              <a:rPr lang="en-US" b="1" dirty="0">
                <a:solidFill>
                  <a:srgbClr val="0070C0"/>
                </a:solidFill>
              </a:rPr>
              <a:t>= told, household, bold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[*</a:t>
            </a:r>
            <a:r>
              <a:rPr lang="en-US" b="1" dirty="0">
                <a:solidFill>
                  <a:srgbClr val="FFC000"/>
                </a:solidFill>
              </a:rPr>
              <a:t>5]</a:t>
            </a:r>
            <a:r>
              <a:rPr lang="en-US" b="1" dirty="0">
                <a:solidFill>
                  <a:srgbClr val="0070C0"/>
                </a:solidFill>
              </a:rPr>
              <a:t>beat = upbeat, downbeat, offbeat, </a:t>
            </a:r>
            <a:r>
              <a:rPr lang="en-US" b="1" dirty="0" smtClean="0">
                <a:solidFill>
                  <a:srgbClr val="0070C0"/>
                </a:solidFill>
              </a:rPr>
              <a:t>heartbeat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nutr</a:t>
            </a:r>
            <a:r>
              <a:rPr lang="en-US" b="1" dirty="0" smtClean="0">
                <a:solidFill>
                  <a:srgbClr val="FFC000"/>
                </a:solidFill>
              </a:rPr>
              <a:t>$5</a:t>
            </a:r>
            <a:r>
              <a:rPr lang="en-US" b="1" dirty="0" smtClean="0">
                <a:solidFill>
                  <a:srgbClr val="0070C0"/>
                </a:solidFill>
              </a:rPr>
              <a:t> or </a:t>
            </a:r>
            <a:r>
              <a:rPr lang="en-US" b="1" dirty="0" err="1">
                <a:solidFill>
                  <a:srgbClr val="0070C0"/>
                </a:solidFill>
              </a:rPr>
              <a:t>nutr</a:t>
            </a:r>
            <a:r>
              <a:rPr lang="en-US" b="1" dirty="0">
                <a:solidFill>
                  <a:srgbClr val="FFC000"/>
                </a:solidFill>
              </a:rPr>
              <a:t>[*5]</a:t>
            </a:r>
            <a:r>
              <a:rPr lang="en-US" b="1" dirty="0">
                <a:solidFill>
                  <a:srgbClr val="0070C0"/>
                </a:solidFill>
              </a:rPr>
              <a:t> = nutrition, nutrient, nutrients</a:t>
            </a:r>
            <a:endParaRPr lang="en-US" b="1" dirty="0" smtClean="0">
              <a:solidFill>
                <a:srgbClr val="0070C0"/>
              </a:solidFill>
            </a:endParaRPr>
          </a:p>
          <a:p>
            <a:pPr lvl="2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C30B06-7B7E-4E62-9E66-39226DD0012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b="1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b="1" dirty="0">
              <a:solidFill>
                <a:srgbClr val="0070C0"/>
              </a:solidFill>
              <a:latin typeface="Arial Unicode MS" pitchFamily="34" charset="-128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EXERCISES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3AB489-CB0E-4BB7-8FED-416C5A282FC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EXERCISE: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altLang="en-US" b="1" smtClean="0">
                <a:solidFill>
                  <a:srgbClr val="0070C0"/>
                </a:solidFill>
              </a:rPr>
              <a:t>Use the </a:t>
            </a:r>
            <a:r>
              <a:rPr lang="en-US" altLang="en-US" b="1" smtClean="0">
                <a:solidFill>
                  <a:srgbClr val="FFC000"/>
                </a:solidFill>
              </a:rPr>
              <a:t>Thesaurus</a:t>
            </a:r>
            <a:r>
              <a:rPr lang="en-US" altLang="en-US" b="1" smtClean="0">
                <a:solidFill>
                  <a:srgbClr val="0070C0"/>
                </a:solidFill>
              </a:rPr>
              <a:t> and select at least two terms related to your topic</a:t>
            </a:r>
          </a:p>
          <a:p>
            <a:pPr marL="914400" lvl="2" indent="0" eaLnBrk="1" hangingPunct="1">
              <a:buFont typeface="Wingdings" pitchFamily="2" charset="2"/>
              <a:buNone/>
            </a:pPr>
            <a:endParaRPr lang="en-US" altLang="en-US" b="1" smtClean="0">
              <a:solidFill>
                <a:srgbClr val="0070C0"/>
              </a:solidFill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16362-1F0D-4A82-AADF-F891DBC370B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EXERCISE: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Use the </a:t>
            </a:r>
            <a:r>
              <a:rPr lang="en-US" b="1" dirty="0" smtClean="0">
                <a:solidFill>
                  <a:srgbClr val="FFC000"/>
                </a:solidFill>
              </a:rPr>
              <a:t>Command Search Line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Use the Boolean operator </a:t>
            </a:r>
            <a:r>
              <a:rPr lang="en-US" b="1" dirty="0" smtClean="0">
                <a:solidFill>
                  <a:srgbClr val="FFC000"/>
                </a:solidFill>
              </a:rPr>
              <a:t>AND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Use the Field codes for </a:t>
            </a:r>
            <a:r>
              <a:rPr lang="en-US" b="1" dirty="0" smtClean="0">
                <a:solidFill>
                  <a:srgbClr val="FFC000"/>
                </a:solidFill>
              </a:rPr>
              <a:t>title</a:t>
            </a:r>
            <a:r>
              <a:rPr lang="en-US" b="1" dirty="0" smtClean="0">
                <a:solidFill>
                  <a:srgbClr val="0070C0"/>
                </a:solidFill>
              </a:rPr>
              <a:t> and/or </a:t>
            </a:r>
            <a:r>
              <a:rPr lang="en-US" b="1" dirty="0" smtClean="0">
                <a:solidFill>
                  <a:srgbClr val="FFC000"/>
                </a:solidFill>
              </a:rPr>
              <a:t>keywords</a:t>
            </a:r>
          </a:p>
          <a:p>
            <a:pPr lvl="2" eaLnBrk="1" hangingPunct="1"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marL="914400" lvl="2" indent="0" algn="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HOW MANY RESULTS DID YOU GET?</a:t>
            </a:r>
          </a:p>
          <a:p>
            <a:pPr lvl="2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1CAE8-45D4-4BD6-862A-02B3629284E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EXERCISE: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Use the </a:t>
            </a:r>
            <a:r>
              <a:rPr lang="en-US" b="1" dirty="0" smtClean="0">
                <a:solidFill>
                  <a:srgbClr val="FFC000"/>
                </a:solidFill>
              </a:rPr>
              <a:t>Command Search Line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Use the Boolean operator </a:t>
            </a:r>
            <a:r>
              <a:rPr lang="en-US" b="1" dirty="0" smtClean="0">
                <a:solidFill>
                  <a:srgbClr val="FFC000"/>
                </a:solidFill>
              </a:rPr>
              <a:t>OR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Use the </a:t>
            </a:r>
            <a:r>
              <a:rPr lang="en-US" b="1" dirty="0" smtClean="0">
                <a:solidFill>
                  <a:srgbClr val="FFC000"/>
                </a:solidFill>
              </a:rPr>
              <a:t>Wildcard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FFC000"/>
                </a:solidFill>
              </a:rPr>
              <a:t>Truncation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Once you get the results, try to limit them within </a:t>
            </a:r>
            <a:r>
              <a:rPr lang="en-US" b="1" dirty="0" smtClean="0">
                <a:solidFill>
                  <a:srgbClr val="FFC000"/>
                </a:solidFill>
              </a:rPr>
              <a:t>Czech Republic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or </a:t>
            </a:r>
            <a:r>
              <a:rPr lang="en-US" b="1" dirty="0" smtClean="0">
                <a:solidFill>
                  <a:schemeClr val="bg2"/>
                </a:solidFill>
              </a:rPr>
              <a:t>Europe</a:t>
            </a:r>
          </a:p>
          <a:p>
            <a:pPr lvl="2" eaLnBrk="1" hangingPunct="1">
              <a:defRPr/>
            </a:pPr>
            <a:endParaRPr lang="en-US" b="1" dirty="0">
              <a:solidFill>
                <a:schemeClr val="bg2"/>
              </a:solidFill>
            </a:endParaRPr>
          </a:p>
          <a:p>
            <a:pPr marL="914400" lvl="2" indent="0" algn="r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914400" lvl="2" indent="0" algn="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HOW </a:t>
            </a:r>
            <a:r>
              <a:rPr lang="en-US" b="1" dirty="0">
                <a:solidFill>
                  <a:srgbClr val="0070C0"/>
                </a:solidFill>
              </a:rPr>
              <a:t>MANY RESULTS DID YOU GET?</a:t>
            </a:r>
            <a:endParaRPr lang="en-US" b="1" dirty="0">
              <a:solidFill>
                <a:schemeClr val="bg2"/>
              </a:solidFill>
            </a:endParaRP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FE764B-55E2-48D5-BEFF-DC7F9F91157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EXERCISE: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Use the </a:t>
            </a:r>
            <a:r>
              <a:rPr lang="en-US" b="1" dirty="0" smtClean="0">
                <a:solidFill>
                  <a:srgbClr val="FFC000"/>
                </a:solidFill>
              </a:rPr>
              <a:t>Advanced Search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Try using the Field Code </a:t>
            </a:r>
            <a:r>
              <a:rPr lang="en-US" b="1" dirty="0" smtClean="0">
                <a:solidFill>
                  <a:srgbClr val="FFC000"/>
                </a:solidFill>
              </a:rPr>
              <a:t>SU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Limit your results by </a:t>
            </a:r>
            <a:r>
              <a:rPr lang="en-US" b="1" dirty="0" smtClean="0">
                <a:solidFill>
                  <a:srgbClr val="FFC000"/>
                </a:solidFill>
              </a:rPr>
              <a:t>Age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Search within the results for </a:t>
            </a:r>
            <a:r>
              <a:rPr lang="en-US" b="1" dirty="0" smtClean="0">
                <a:solidFill>
                  <a:srgbClr val="FFC000"/>
                </a:solidFill>
              </a:rPr>
              <a:t>longitudinal/prospective</a:t>
            </a:r>
            <a:r>
              <a:rPr lang="en-US" b="1" dirty="0" smtClean="0">
                <a:solidFill>
                  <a:srgbClr val="0070C0"/>
                </a:solidFill>
              </a:rPr>
              <a:t> studies</a:t>
            </a:r>
          </a:p>
          <a:p>
            <a:pPr lvl="2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marL="914400" lvl="2" indent="0" algn="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HOW MANY RESULTS DID YOU GET?</a:t>
            </a: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E9A98B-C51D-47A6-A2AB-49F322DC85D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EXERCISE: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altLang="en-US" b="1" smtClean="0">
                <a:solidFill>
                  <a:srgbClr val="0070C0"/>
                </a:solidFill>
              </a:rPr>
              <a:t>Use the </a:t>
            </a:r>
            <a:r>
              <a:rPr lang="en-US" altLang="en-US" b="1" smtClean="0">
                <a:solidFill>
                  <a:srgbClr val="FFC000"/>
                </a:solidFill>
              </a:rPr>
              <a:t>Advanced Search</a:t>
            </a:r>
          </a:p>
          <a:p>
            <a:pPr lvl="2" eaLnBrk="1" hangingPunct="1"/>
            <a:r>
              <a:rPr lang="en-US" altLang="en-US" b="1" smtClean="0">
                <a:solidFill>
                  <a:srgbClr val="0070C0"/>
                </a:solidFill>
              </a:rPr>
              <a:t>Try using the Field Code </a:t>
            </a:r>
            <a:r>
              <a:rPr lang="en-US" altLang="en-US" b="1" smtClean="0">
                <a:solidFill>
                  <a:srgbClr val="FFC000"/>
                </a:solidFill>
              </a:rPr>
              <a:t>SU</a:t>
            </a:r>
          </a:p>
          <a:p>
            <a:pPr lvl="2" eaLnBrk="1" hangingPunct="1"/>
            <a:r>
              <a:rPr lang="en-US" altLang="en-US" b="1" smtClean="0">
                <a:solidFill>
                  <a:srgbClr val="0070C0"/>
                </a:solidFill>
              </a:rPr>
              <a:t>Search within the results for </a:t>
            </a:r>
            <a:r>
              <a:rPr lang="en-US" altLang="en-US" b="1" smtClean="0">
                <a:solidFill>
                  <a:srgbClr val="FFC000"/>
                </a:solidFill>
              </a:rPr>
              <a:t>REVIEW </a:t>
            </a:r>
            <a:r>
              <a:rPr lang="en-US" altLang="en-US" b="1" smtClean="0">
                <a:solidFill>
                  <a:srgbClr val="0070C0"/>
                </a:solidFill>
              </a:rPr>
              <a:t>or</a:t>
            </a:r>
            <a:r>
              <a:rPr lang="en-US" altLang="en-US" b="1" smtClean="0">
                <a:solidFill>
                  <a:srgbClr val="FFC000"/>
                </a:solidFill>
              </a:rPr>
              <a:t> Meta Analytic</a:t>
            </a:r>
            <a:r>
              <a:rPr lang="en-US" altLang="en-US" b="1" smtClean="0">
                <a:solidFill>
                  <a:srgbClr val="0070C0"/>
                </a:solidFill>
              </a:rPr>
              <a:t> studies</a:t>
            </a: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12CA23-D50E-4825-986A-445F61BE244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5370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70C0"/>
                </a:solidFill>
              </a:rPr>
              <a:t>Select </a:t>
            </a:r>
            <a:r>
              <a:rPr lang="en-US" altLang="en-US" b="1" smtClean="0">
                <a:solidFill>
                  <a:srgbClr val="FFC000"/>
                </a:solidFill>
              </a:rPr>
              <a:t>Publications</a:t>
            </a:r>
            <a:r>
              <a:rPr lang="en-US" altLang="en-US" b="1" smtClean="0">
                <a:solidFill>
                  <a:srgbClr val="0070C0"/>
                </a:solidFill>
              </a:rPr>
              <a:t>:</a:t>
            </a: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smtClean="0">
              <a:solidFill>
                <a:srgbClr val="0070C0"/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6BA1A7-667C-4676-B8F5-28099B8CA57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024188"/>
            <a:ext cx="7881938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EXERCISE: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altLang="en-US" b="1" smtClean="0">
                <a:solidFill>
                  <a:srgbClr val="0070C0"/>
                </a:solidFill>
              </a:rPr>
              <a:t>Use the </a:t>
            </a:r>
            <a:r>
              <a:rPr lang="en-US" altLang="en-US" b="1" smtClean="0">
                <a:solidFill>
                  <a:srgbClr val="FFC000"/>
                </a:solidFill>
              </a:rPr>
              <a:t>Advanced Search</a:t>
            </a:r>
          </a:p>
          <a:p>
            <a:pPr lvl="2" eaLnBrk="1" hangingPunct="1"/>
            <a:r>
              <a:rPr lang="en-US" altLang="en-US" b="1" smtClean="0">
                <a:solidFill>
                  <a:srgbClr val="0070C0"/>
                </a:solidFill>
              </a:rPr>
              <a:t>Try using the Field Code </a:t>
            </a:r>
            <a:r>
              <a:rPr lang="en-US" altLang="en-US" b="1" smtClean="0">
                <a:solidFill>
                  <a:srgbClr val="FFC000"/>
                </a:solidFill>
              </a:rPr>
              <a:t>SU</a:t>
            </a:r>
          </a:p>
          <a:p>
            <a:pPr lvl="2" eaLnBrk="1" hangingPunct="1"/>
            <a:r>
              <a:rPr lang="en-US" altLang="en-US" b="1" smtClean="0">
                <a:solidFill>
                  <a:srgbClr val="0070C0"/>
                </a:solidFill>
              </a:rPr>
              <a:t>Limit the results to </a:t>
            </a:r>
            <a:r>
              <a:rPr lang="en-US" altLang="en-US" b="1" smtClean="0">
                <a:solidFill>
                  <a:srgbClr val="FFC000"/>
                </a:solidFill>
              </a:rPr>
              <a:t>CASE STUDY </a:t>
            </a:r>
            <a:r>
              <a:rPr lang="en-US" altLang="en-US" b="1" smtClean="0">
                <a:solidFill>
                  <a:srgbClr val="0070C0"/>
                </a:solidFill>
              </a:rPr>
              <a:t>or</a:t>
            </a:r>
            <a:r>
              <a:rPr lang="en-US" altLang="en-US" b="1" smtClean="0">
                <a:solidFill>
                  <a:srgbClr val="FFC000"/>
                </a:solidFill>
              </a:rPr>
              <a:t> </a:t>
            </a:r>
            <a:r>
              <a:rPr lang="cs-CZ" altLang="en-US" b="1" smtClean="0">
                <a:solidFill>
                  <a:srgbClr val="FFC000"/>
                </a:solidFill>
              </a:rPr>
              <a:t>I</a:t>
            </a:r>
            <a:r>
              <a:rPr lang="en-US" altLang="en-US" b="1" smtClean="0">
                <a:solidFill>
                  <a:srgbClr val="FFC000"/>
                </a:solidFill>
              </a:rPr>
              <a:t>NTERVIEW</a:t>
            </a:r>
            <a:r>
              <a:rPr lang="en-US" altLang="en-US" b="1" smtClean="0">
                <a:solidFill>
                  <a:srgbClr val="0070C0"/>
                </a:solidFill>
              </a:rPr>
              <a:t> studies</a:t>
            </a:r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D53F46-3F43-4FA8-BCD4-1DE10C650CA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97437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b="1" smtClean="0">
                <a:solidFill>
                  <a:srgbClr val="FFC000"/>
                </a:solidFill>
              </a:rPr>
              <a:t>EXERCISE:</a:t>
            </a:r>
          </a:p>
          <a:p>
            <a:pPr lvl="1" eaLnBrk="1" hangingPunct="1"/>
            <a:endParaRPr lang="en-US" altLang="en-US" b="1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altLang="en-US" b="1" smtClean="0">
                <a:solidFill>
                  <a:srgbClr val="0070C0"/>
                </a:solidFill>
              </a:rPr>
              <a:t>Use the </a:t>
            </a:r>
            <a:r>
              <a:rPr lang="en-US" altLang="en-US" b="1" smtClean="0">
                <a:solidFill>
                  <a:srgbClr val="FFC000"/>
                </a:solidFill>
              </a:rPr>
              <a:t>Advanced Search</a:t>
            </a:r>
          </a:p>
          <a:p>
            <a:pPr lvl="2" eaLnBrk="1" hangingPunct="1"/>
            <a:r>
              <a:rPr lang="en-US" altLang="en-US" b="1" smtClean="0">
                <a:solidFill>
                  <a:srgbClr val="0070C0"/>
                </a:solidFill>
              </a:rPr>
              <a:t>Try using the Field Code </a:t>
            </a:r>
            <a:r>
              <a:rPr lang="en-US" altLang="en-US" b="1" smtClean="0">
                <a:solidFill>
                  <a:srgbClr val="FFC000"/>
                </a:solidFill>
              </a:rPr>
              <a:t>SU</a:t>
            </a:r>
          </a:p>
          <a:p>
            <a:pPr lvl="2" eaLnBrk="1" hangingPunct="1"/>
            <a:r>
              <a:rPr lang="en-US" altLang="en-US" b="1" smtClean="0">
                <a:solidFill>
                  <a:srgbClr val="0070C0"/>
                </a:solidFill>
              </a:rPr>
              <a:t>Limit the results to </a:t>
            </a:r>
            <a:r>
              <a:rPr lang="en-US" altLang="en-US" b="1" smtClean="0">
                <a:solidFill>
                  <a:srgbClr val="FFC000"/>
                </a:solidFill>
              </a:rPr>
              <a:t>Dissertations &amp; Theses </a:t>
            </a:r>
            <a:r>
              <a:rPr lang="en-US" altLang="en-US" b="1" smtClean="0">
                <a:solidFill>
                  <a:srgbClr val="0070C0"/>
                </a:solidFill>
              </a:rPr>
              <a:t>studies</a:t>
            </a: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AC790B-C7C2-4B6D-B548-EE964756659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i="1" smtClean="0">
                <a:solidFill>
                  <a:srgbClr val="0070C0"/>
                </a:solidFill>
                <a:latin typeface="Arial Unicode MS" pitchFamily="34" charset="-128"/>
              </a:rPr>
              <a:t>NEXT CLASS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681537"/>
          </a:xfrm>
        </p:spPr>
        <p:txBody>
          <a:bodyPr/>
          <a:lstStyle/>
          <a:p>
            <a:pPr lvl="1" eaLnBrk="1" hangingPunct="1">
              <a:defRPr/>
            </a:pPr>
            <a:endParaRPr lang="en-US" altLang="en-US" b="1" i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altLang="en-US" b="1" i="1" dirty="0">
              <a:solidFill>
                <a:srgbClr val="0070C0"/>
              </a:solidFill>
            </a:endParaRP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altLang="en-US" b="1" i="1" dirty="0" smtClean="0">
              <a:solidFill>
                <a:srgbClr val="0070C0"/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en-US" altLang="en-US" b="1" i="1" dirty="0">
                <a:solidFill>
                  <a:srgbClr val="0070C0"/>
                </a:solidFill>
              </a:rPr>
              <a:t>APA Tutorials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sz="2000" b="1" i="1" dirty="0">
                <a:solidFill>
                  <a:schemeClr val="accent2"/>
                </a:solidFill>
              </a:rPr>
              <a:t>http://</a:t>
            </a:r>
            <a:r>
              <a:rPr lang="en-US" altLang="en-US" sz="2000" b="1" i="1" dirty="0" smtClean="0">
                <a:solidFill>
                  <a:schemeClr val="accent2"/>
                </a:solidFill>
              </a:rPr>
              <a:t>www.apa.org/pubs/databases/training/tutorials.aspx</a:t>
            </a:r>
            <a:endParaRPr lang="es-ES_tradnl" altLang="en-US" sz="2000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9CECC4-7F36-42D8-A61C-4204D418147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738" y="1692275"/>
            <a:ext cx="6869112" cy="45370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Annals of </a:t>
            </a:r>
            <a:r>
              <a:rPr lang="en-US" b="1" dirty="0" smtClean="0">
                <a:solidFill>
                  <a:srgbClr val="FFC000"/>
                </a:solidFill>
              </a:rPr>
              <a:t>Dyslexia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ISBN </a:t>
            </a:r>
            <a:r>
              <a:rPr lang="en-US" b="1" dirty="0" smtClean="0">
                <a:solidFill>
                  <a:srgbClr val="0070C0"/>
                </a:solidFill>
              </a:rPr>
              <a:t>0736-9387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Full </a:t>
            </a:r>
            <a:r>
              <a:rPr lang="en-US" b="1" dirty="0">
                <a:solidFill>
                  <a:srgbClr val="0070C0"/>
                </a:solidFill>
              </a:rPr>
              <a:t>Text coverage: </a:t>
            </a:r>
            <a:r>
              <a:rPr lang="en-US" b="1" dirty="0" smtClean="0">
                <a:solidFill>
                  <a:srgbClr val="0070C0"/>
                </a:solidFill>
              </a:rPr>
              <a:t>1998-present </a:t>
            </a:r>
            <a:r>
              <a:rPr lang="en-US" b="1" dirty="0">
                <a:solidFill>
                  <a:srgbClr val="0070C0"/>
                </a:solidFill>
              </a:rPr>
              <a:t>(delayed 1 year)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Journal of Personality </a:t>
            </a:r>
            <a:r>
              <a:rPr lang="en-US" b="1" dirty="0" smtClean="0">
                <a:solidFill>
                  <a:srgbClr val="FFC000"/>
                </a:solidFill>
              </a:rPr>
              <a:t>Assessment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ISSN </a:t>
            </a:r>
            <a:r>
              <a:rPr lang="en-US" b="1" dirty="0" smtClean="0">
                <a:solidFill>
                  <a:srgbClr val="0070C0"/>
                </a:solidFill>
              </a:rPr>
              <a:t>0022-3891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Full </a:t>
            </a:r>
            <a:r>
              <a:rPr lang="en-US" b="1" dirty="0">
                <a:solidFill>
                  <a:srgbClr val="0070C0"/>
                </a:solidFill>
              </a:rPr>
              <a:t>Text </a:t>
            </a:r>
            <a:r>
              <a:rPr lang="en-US" b="1" dirty="0" smtClean="0">
                <a:solidFill>
                  <a:srgbClr val="0070C0"/>
                </a:solidFill>
              </a:rPr>
              <a:t>coverage: 2004-present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9DD915-8A1C-4A72-8C32-457EE1A9EB2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1628775"/>
            <a:ext cx="14573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4221163"/>
            <a:ext cx="1457325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738" y="1692275"/>
            <a:ext cx="6869112" cy="45370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Quality of Life Research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ISBN </a:t>
            </a:r>
            <a:r>
              <a:rPr lang="en-US" b="1" dirty="0">
                <a:solidFill>
                  <a:srgbClr val="0070C0"/>
                </a:solidFill>
              </a:rPr>
              <a:t>0962-9343</a:t>
            </a:r>
            <a:r>
              <a:rPr lang="en-US" b="1" dirty="0" smtClean="0">
                <a:solidFill>
                  <a:srgbClr val="0070C0"/>
                </a:solidFill>
              </a:rPr>
              <a:t>‎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Full Text coverage: 1997-present (delayed 1 year)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Memory &amp; Cognition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ISBN 0090-502X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Full Text coverage: 1989-present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F05E79-A08B-402D-8EEF-D045AEA55A2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687513"/>
            <a:ext cx="14573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4159250"/>
            <a:ext cx="14573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500" b="1" smtClean="0">
                <a:solidFill>
                  <a:srgbClr val="0070C0"/>
                </a:solidFill>
                <a:latin typeface="Arial Unicode MS" pitchFamily="34" charset="-128"/>
              </a:rPr>
              <a:t>ProQuest Psychology Journals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738" y="1692275"/>
            <a:ext cx="6869112" cy="45370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C000"/>
                </a:solidFill>
              </a:rPr>
              <a:t>Behavioural</a:t>
            </a:r>
            <a:r>
              <a:rPr lang="en-US" b="1" dirty="0">
                <a:solidFill>
                  <a:srgbClr val="FFC000"/>
                </a:solidFill>
              </a:rPr>
              <a:t> and Cognitive </a:t>
            </a:r>
            <a:r>
              <a:rPr lang="en-US" b="1" dirty="0" smtClean="0">
                <a:solidFill>
                  <a:srgbClr val="FFC000"/>
                </a:solidFill>
              </a:rPr>
              <a:t>Psychotherapy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ISBN 1352-4658‎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Full Text coverage: 2001-present (delayed 1 year)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Journal of Behavioral and Applied Management </a:t>
            </a: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ISBN 1930-0158</a:t>
            </a:r>
            <a:r>
              <a:rPr lang="en-US" b="1" dirty="0" smtClean="0">
                <a:solidFill>
                  <a:srgbClr val="0070C0"/>
                </a:solidFill>
              </a:rPr>
              <a:t>‎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Full Text coverage: 2005-present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09ED6A-68FD-48FE-8504-F44AC3A652B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rgbClr val="0070C0"/>
                </a:solidFill>
              </a:rPr>
              <a:t>Direct access from On Campus computers: </a:t>
            </a:r>
            <a:r>
              <a:rPr lang="en-US" sz="1000" b="1" dirty="0">
                <a:solidFill>
                  <a:srgbClr val="0070C0"/>
                </a:solidFill>
              </a:rPr>
              <a:t>http://search.proquest.com/?username=IPAUTO&amp;password=IPAUTO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2888"/>
            <a:ext cx="954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93700"/>
            <a:ext cx="14668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628775"/>
            <a:ext cx="131603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4135438"/>
            <a:ext cx="1277937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6087452">
  <a:themeElements>
    <a:clrScheme name="TS006087452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TS00608745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S006087452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6087452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6087452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6087452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6087452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</TotalTime>
  <Words>1554</Words>
  <Application>Microsoft Office PowerPoint</Application>
  <PresentationFormat>On-screen Show (4:3)</PresentationFormat>
  <Paragraphs>770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TS006087452</vt:lpstr>
      <vt:lpstr>                                        Online and Offline Resources In  Psychological Assessment  PSY494P122 (2014-II)</vt:lpstr>
      <vt:lpstr>PowerPoint Presentation</vt:lpstr>
      <vt:lpstr>ProQuest Psychology Journals</vt:lpstr>
      <vt:lpstr>ProQuest Psychology Journals</vt:lpstr>
      <vt:lpstr>PowerPoint Presentation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PowerPoint Presentation</vt:lpstr>
      <vt:lpstr>ProQuest Psychology Journals</vt:lpstr>
      <vt:lpstr>ProQuest Psychology Journals</vt:lpstr>
      <vt:lpstr>ProQuest Psychology Journals</vt:lpstr>
      <vt:lpstr>PowerPoint Presentation</vt:lpstr>
      <vt:lpstr>ProQuest Psychology Journals</vt:lpstr>
      <vt:lpstr>ProQuest Psychology Journals</vt:lpstr>
      <vt:lpstr>ProQuest Psychology Journals</vt:lpstr>
      <vt:lpstr>PowerPoint Presentation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PowerPoint Presentation</vt:lpstr>
      <vt:lpstr>ProQuest Psychology Journals</vt:lpstr>
      <vt:lpstr>ProQuest Psychology Journals</vt:lpstr>
      <vt:lpstr>PowerPoint Presentation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PowerPoint Presentation</vt:lpstr>
      <vt:lpstr>ProQuest Psychology Journals</vt:lpstr>
      <vt:lpstr>ProQuest Psychology Journals</vt:lpstr>
      <vt:lpstr>PowerPoint Presentation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Microsoft Academic Search: Authors</vt:lpstr>
      <vt:lpstr>PowerPoint Presentation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PowerPoint Presentation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ProQuest Psychology Journals</vt:lpstr>
      <vt:lpstr>NEXT CLASS</vt:lpstr>
    </vt:vector>
  </TitlesOfParts>
  <Company>rafaelhoteles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Estatus de peso corporal, influencias socioculturales y estrategias de modificación del cuerpo en adolescentes varones</dc:title>
  <dc:creator>recepcion</dc:creator>
  <cp:lastModifiedBy>Carlos A. Almenara</cp:lastModifiedBy>
  <cp:revision>451</cp:revision>
  <dcterms:created xsi:type="dcterms:W3CDTF">2011-09-15T02:18:50Z</dcterms:created>
  <dcterms:modified xsi:type="dcterms:W3CDTF">2015-04-08T09:48:24Z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>en-us</vt:lpwstr>
  </property>
  <property fmtid="{D5CDD505-2E9C-101B-9397-08002B2CF9AE}" pid="3" name="AssetType">
    <vt:lpwstr>TP</vt:lpwstr>
  </property>
  <property fmtid="{D5CDD505-2E9C-101B-9397-08002B2CF9AE}" pid="4" name="TPInstallLocation">
    <vt:lpwstr>{My Templates}</vt:lpwstr>
  </property>
  <property fmtid="{D5CDD505-2E9C-101B-9397-08002B2CF9AE}" pid="5" name="PrimaryImageGen">
    <vt:lpwstr>1</vt:lpwstr>
  </property>
  <property fmtid="{D5CDD505-2E9C-101B-9397-08002B2CF9AE}" pid="6" name="TPCommandLine">
    <vt:lpwstr>{PP} /n {FilePath}</vt:lpwstr>
  </property>
  <property fmtid="{D5CDD505-2E9C-101B-9397-08002B2CF9AE}" pid="7" name="ContentTypeId">
    <vt:lpwstr>0x0101006025706CF4CD034688BEBAE97A2E701D020200C3831ACA17D8814887A164412888521E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191</vt:lpwstr>
  </property>
  <property fmtid="{D5CDD505-2E9C-101B-9397-08002B2CF9AE}" pid="10" name="IsDeleted">
    <vt:lpwstr>0</vt:lpwstr>
  </property>
  <property fmtid="{D5CDD505-2E9C-101B-9397-08002B2CF9AE}" pid="11" name="Milestone">
    <vt:lpwstr>Continuous</vt:lpwstr>
  </property>
  <property fmtid="{D5CDD505-2E9C-101B-9397-08002B2CF9AE}" pid="12" name="ShowIn">
    <vt:lpwstr>Show everywhere</vt:lpwstr>
  </property>
  <property fmtid="{D5CDD505-2E9C-101B-9397-08002B2CF9AE}" pid="13" name="UANotes">
    <vt:lpwstr>Assigned to Luann for retrofit pass</vt:lpwstr>
  </property>
  <property fmtid="{D5CDD505-2E9C-101B-9397-08002B2CF9AE}" pid="14" name="TemplateStatus">
    <vt:lpwstr>Complete</vt:lpwstr>
  </property>
  <property fmtid="{D5CDD505-2E9C-101B-9397-08002B2CF9AE}" pid="15" name="TPAppVersion">
    <vt:lpwstr>11</vt:lpwstr>
  </property>
  <property fmtid="{D5CDD505-2E9C-101B-9397-08002B2CF9AE}" pid="16" name="AssetId">
    <vt:lpwstr>TS006087452</vt:lpwstr>
  </property>
  <property fmtid="{D5CDD505-2E9C-101B-9397-08002B2CF9AE}" pid="17" name="IsSearchable">
    <vt:lpwstr>0</vt:lpwstr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>Template</vt:lpwstr>
  </property>
  <property fmtid="{D5CDD505-2E9C-101B-9397-08002B2CF9AE}" pid="21" name="TPFriendlyName">
    <vt:lpwstr>Presentation (Level design)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92</vt:lpwstr>
  </property>
  <property fmtid="{D5CDD505-2E9C-101B-9397-08002B2CF9AE}" pid="24" name="Provider">
    <vt:lpwstr>EY006220130</vt:lpwstr>
  </property>
  <property fmtid="{D5CDD505-2E9C-101B-9397-08002B2CF9AE}" pid="25" name="SourceTitle">
    <vt:lpwstr>Presentation (Level design)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LocRecommendation">
    <vt:lpwstr>Localize</vt:lpwstr>
  </property>
  <property fmtid="{D5CDD505-2E9C-101B-9397-08002B2CF9AE}" pid="30" name="Applications">
    <vt:lpwstr>184;#Office 2000;#182;#Office XP;#79;#Template 12;#64;#PowerPoint 2003;#65;#Microsoft Office PowerPoint 2007</vt:lpwstr>
  </property>
  <property fmtid="{D5CDD505-2E9C-101B-9397-08002B2CF9AE}" pid="31" name="PublishStatusLookup">
    <vt:lpwstr>257944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TPClientViewer">
    <vt:lpwstr>Microsoft Office PowerPoint</vt:lpwstr>
  </property>
  <property fmtid="{D5CDD505-2E9C-101B-9397-08002B2CF9AE}" pid="35" name="APTrustLevel">
    <vt:lpwstr>1.00000000000000</vt:lpwstr>
  </property>
  <property fmtid="{D5CDD505-2E9C-101B-9397-08002B2CF9AE}" pid="36" name="TrustLevel">
    <vt:lpwstr>Microsoft Managed Content</vt:lpwstr>
  </property>
  <property fmtid="{D5CDD505-2E9C-101B-9397-08002B2CF9AE}" pid="37" name="Content Type">
    <vt:lpwstr>OOFile</vt:lpwstr>
  </property>
  <property fmtid="{D5CDD505-2E9C-101B-9397-08002B2CF9AE}" pid="38" name="AuthoringAssetId">
    <vt:lpwstr>TP006087452</vt:lpwstr>
  </property>
</Properties>
</file>