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1" r:id="rId4"/>
    <p:sldId id="257" r:id="rId5"/>
    <p:sldId id="260" r:id="rId6"/>
    <p:sldId id="258" r:id="rId7"/>
    <p:sldId id="259" r:id="rId8"/>
    <p:sldId id="269" r:id="rId9"/>
    <p:sldId id="262" r:id="rId10"/>
    <p:sldId id="263" r:id="rId11"/>
    <p:sldId id="271" r:id="rId12"/>
    <p:sldId id="272" r:id="rId13"/>
    <p:sldId id="273" r:id="rId14"/>
    <p:sldId id="277" r:id="rId15"/>
    <p:sldId id="264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1917A2A-6A0E-4A14-96A1-A75013C77EC4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389F543-9DB1-46CF-BA2C-B6E0E55B78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Diagnostika v KP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11.3.2015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záujmov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 profesijných záujmov</a:t>
            </a:r>
          </a:p>
          <a:p>
            <a:r>
              <a:rPr lang="cs-CZ" dirty="0" smtClean="0"/>
              <a:t>Test hierarchie záujmov</a:t>
            </a:r>
          </a:p>
          <a:p>
            <a:r>
              <a:rPr lang="cs-CZ" dirty="0" smtClean="0"/>
              <a:t>DVP dotazník (SDS Holland)</a:t>
            </a:r>
            <a:endParaRPr lang="cs-CZ" dirty="0"/>
          </a:p>
          <a:p>
            <a:r>
              <a:rPr lang="cs-CZ" dirty="0" smtClean="0"/>
              <a:t>Schein – kariérne kotvy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-571500"/>
            <a:ext cx="8229600" cy="11430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600200" y="762000"/>
            <a:ext cx="5715040" cy="1071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i="1" dirty="0" smtClean="0">
                <a:solidFill>
                  <a:schemeClr val="tx1"/>
                </a:solidFill>
              </a:rPr>
              <a:t>E. H. SCHEIN – 1961 - </a:t>
            </a:r>
            <a:r>
              <a:rPr lang="sk-SK" sz="2000" b="1" i="1" dirty="0" err="1" smtClean="0">
                <a:solidFill>
                  <a:schemeClr val="tx1"/>
                </a:solidFill>
              </a:rPr>
              <a:t>Institute</a:t>
            </a:r>
            <a:r>
              <a:rPr lang="sk-SK" sz="2000" b="1" i="1" dirty="0" smtClean="0">
                <a:solidFill>
                  <a:schemeClr val="tx1"/>
                </a:solidFill>
              </a:rPr>
              <a:t> </a:t>
            </a:r>
            <a:r>
              <a:rPr lang="sk-SK" sz="2000" b="1" i="1" dirty="0" err="1" smtClean="0">
                <a:solidFill>
                  <a:schemeClr val="tx1"/>
                </a:solidFill>
              </a:rPr>
              <a:t>of</a:t>
            </a:r>
            <a:r>
              <a:rPr lang="sk-SK" sz="2000" b="1" i="1" dirty="0" smtClean="0">
                <a:solidFill>
                  <a:schemeClr val="tx1"/>
                </a:solidFill>
              </a:rPr>
              <a:t> </a:t>
            </a:r>
            <a:r>
              <a:rPr lang="sk-SK" sz="2000" b="1" i="1" dirty="0" err="1" smtClean="0">
                <a:solidFill>
                  <a:schemeClr val="tx1"/>
                </a:solidFill>
              </a:rPr>
              <a:t>Technology</a:t>
            </a:r>
            <a:r>
              <a:rPr lang="sk-SK" sz="2000" b="1" i="1" dirty="0" smtClean="0">
                <a:solidFill>
                  <a:schemeClr val="tx1"/>
                </a:solidFill>
              </a:rPr>
              <a:t> </a:t>
            </a:r>
            <a:r>
              <a:rPr lang="sk-SK" sz="2000" b="1" i="1" dirty="0" err="1" smtClean="0">
                <a:solidFill>
                  <a:schemeClr val="tx1"/>
                </a:solidFill>
              </a:rPr>
              <a:t>Sloan</a:t>
            </a:r>
            <a:r>
              <a:rPr lang="sk-SK" sz="2000" b="1" i="1" dirty="0" smtClean="0">
                <a:solidFill>
                  <a:schemeClr val="tx1"/>
                </a:solidFill>
              </a:rPr>
              <a:t> </a:t>
            </a:r>
            <a:r>
              <a:rPr lang="sk-SK" sz="2000" b="1" i="1" dirty="0" err="1" smtClean="0">
                <a:solidFill>
                  <a:schemeClr val="tx1"/>
                </a:solidFill>
              </a:rPr>
              <a:t>School</a:t>
            </a:r>
            <a:r>
              <a:rPr lang="sk-SK" sz="2000" b="1" i="1" dirty="0" smtClean="0">
                <a:solidFill>
                  <a:schemeClr val="tx1"/>
                </a:solidFill>
              </a:rPr>
              <a:t> </a:t>
            </a:r>
            <a:r>
              <a:rPr lang="sk-SK" sz="2000" b="1" i="1" dirty="0" err="1" smtClean="0">
                <a:solidFill>
                  <a:schemeClr val="tx1"/>
                </a:solidFill>
              </a:rPr>
              <a:t>of</a:t>
            </a:r>
            <a:r>
              <a:rPr lang="sk-SK" sz="2000" b="1" i="1" dirty="0" smtClean="0">
                <a:solidFill>
                  <a:schemeClr val="tx1"/>
                </a:solidFill>
              </a:rPr>
              <a:t> </a:t>
            </a:r>
            <a:r>
              <a:rPr lang="sk-SK" sz="2000" b="1" i="1" dirty="0" err="1" smtClean="0">
                <a:solidFill>
                  <a:schemeClr val="tx1"/>
                </a:solidFill>
              </a:rPr>
              <a:t>Management</a:t>
            </a:r>
            <a:r>
              <a:rPr lang="sk-SK" sz="2000" b="1" i="1" dirty="0" smtClean="0">
                <a:solidFill>
                  <a:schemeClr val="tx1"/>
                </a:solidFill>
              </a:rPr>
              <a:t> v Cambridge</a:t>
            </a:r>
            <a:endParaRPr lang="sk-SK" sz="2000" b="1" i="1" dirty="0">
              <a:solidFill>
                <a:schemeClr val="tx1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2035951" y="2057400"/>
            <a:ext cx="5072098" cy="16430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Pôvodným účelom tejto štúdie bolo zistiť, akým spôsobom prebieha socializácia pracovníka v organizácii a ako ju daná organizácie ovplyvňuje</a:t>
            </a:r>
            <a:endParaRPr lang="sk-SK" b="1" dirty="0">
              <a:solidFill>
                <a:schemeClr val="tx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902479" y="4893479"/>
            <a:ext cx="7339042" cy="745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b="1" i="1" dirty="0" smtClean="0">
                <a:solidFill>
                  <a:schemeClr val="tx1"/>
                </a:solidFill>
              </a:rPr>
              <a:t>Na základe aj tejto štúdie </a:t>
            </a:r>
            <a:r>
              <a:rPr lang="sk-SK" sz="2800" b="1" i="1" dirty="0" err="1" smtClean="0">
                <a:solidFill>
                  <a:schemeClr val="tx1"/>
                </a:solidFill>
              </a:rPr>
              <a:t>Schein</a:t>
            </a:r>
            <a:r>
              <a:rPr lang="sk-SK" sz="2800" b="1" i="1" dirty="0" smtClean="0">
                <a:solidFill>
                  <a:schemeClr val="tx1"/>
                </a:solidFill>
              </a:rPr>
              <a:t> pomenoval najskôr 5 a neskôr 8 </a:t>
            </a:r>
            <a:r>
              <a:rPr lang="sk-SK" sz="2800" b="1" i="1" dirty="0" err="1" smtClean="0">
                <a:solidFill>
                  <a:schemeClr val="tx1"/>
                </a:solidFill>
              </a:rPr>
              <a:t>kariérových</a:t>
            </a:r>
            <a:r>
              <a:rPr lang="sk-SK" sz="2800" b="1" i="1" dirty="0" smtClean="0">
                <a:solidFill>
                  <a:schemeClr val="tx1"/>
                </a:solidFill>
              </a:rPr>
              <a:t> kotiev.</a:t>
            </a:r>
            <a:endParaRPr lang="sk-SK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69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838200" y="1371600"/>
            <a:ext cx="3428992" cy="2500330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2000" b="1" dirty="0" smtClean="0">
                <a:solidFill>
                  <a:schemeClr val="tx1"/>
                </a:solidFill>
              </a:rPr>
              <a:t>Po nástupe do zamestnania si nový pracovník utvára svoj obraz o sebe a dopracováva si svoje profesionálne chápanie</a:t>
            </a:r>
            <a:endParaRPr lang="sk-SK" sz="2000" b="1" dirty="0">
              <a:solidFill>
                <a:schemeClr val="tx1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5029200" y="1392382"/>
            <a:ext cx="3071834" cy="4572032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200" b="1" i="1" dirty="0" err="1" smtClean="0">
                <a:solidFill>
                  <a:schemeClr val="tx1"/>
                </a:solidFill>
              </a:rPr>
              <a:t>Sebaobraz</a:t>
            </a:r>
            <a:r>
              <a:rPr lang="sk-SK" sz="2200" b="1" i="1" dirty="0" smtClean="0">
                <a:solidFill>
                  <a:schemeClr val="tx1"/>
                </a:solidFill>
              </a:rPr>
              <a:t> pozostáva z troch komponentov: </a:t>
            </a:r>
          </a:p>
          <a:p>
            <a:pPr marL="342900" indent="-342900" algn="ctr">
              <a:buAutoNum type="arabicPeriod"/>
            </a:pPr>
            <a:r>
              <a:rPr lang="sk-SK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VLASTNÝ OBRAZ TALENTU A SCHOPNOSTÍ</a:t>
            </a:r>
          </a:p>
          <a:p>
            <a:pPr marL="342900" indent="-342900" algn="ctr">
              <a:buAutoNum type="arabicPeriod"/>
            </a:pPr>
            <a:r>
              <a:rPr lang="sk-SK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VLASTNÝ OBRAZ MOTÍVOV A POTRIEB</a:t>
            </a:r>
          </a:p>
          <a:p>
            <a:pPr marL="342900" indent="-342900" algn="ctr">
              <a:buAutoNum type="arabicPeriod"/>
            </a:pPr>
            <a:r>
              <a:rPr lang="sk-SK" sz="2200" b="1" dirty="0" smtClean="0">
                <a:solidFill>
                  <a:schemeClr val="tx1"/>
                </a:solidFill>
              </a:rPr>
              <a:t> </a:t>
            </a:r>
            <a:r>
              <a:rPr lang="sk-SK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VLASTNÝ OBRAZ POSTOJOV A HODNÔT</a:t>
            </a:r>
            <a:r>
              <a:rPr lang="sk-SK" sz="2200" b="1" dirty="0" smtClean="0">
                <a:solidFill>
                  <a:schemeClr val="tx1"/>
                </a:solidFill>
              </a:rPr>
              <a:t/>
            </a:r>
            <a:br>
              <a:rPr lang="sk-SK" sz="2200" b="1" dirty="0" smtClean="0">
                <a:solidFill>
                  <a:schemeClr val="tx1"/>
                </a:solidFill>
              </a:rPr>
            </a:br>
            <a:r>
              <a:rPr lang="sk-SK" sz="2200" b="1" dirty="0" smtClean="0">
                <a:solidFill>
                  <a:schemeClr val="tx1"/>
                </a:solidFill>
              </a:rPr>
              <a:t>(</a:t>
            </a:r>
            <a:r>
              <a:rPr lang="sk-SK" sz="2200" b="1" dirty="0" err="1" smtClean="0">
                <a:solidFill>
                  <a:schemeClr val="tx1"/>
                </a:solidFill>
              </a:rPr>
              <a:t>Schein</a:t>
            </a:r>
            <a:r>
              <a:rPr lang="sk-SK" sz="2200" b="1" dirty="0" smtClean="0">
                <a:solidFill>
                  <a:schemeClr val="tx1"/>
                </a:solidFill>
              </a:rPr>
              <a:t>, 1990) </a:t>
            </a:r>
            <a:endParaRPr lang="sk-SK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9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5" name="Zaoblený obdĺžnik 4"/>
          <p:cNvSpPr/>
          <p:nvPr/>
        </p:nvSpPr>
        <p:spPr>
          <a:xfrm>
            <a:off x="1600200" y="762000"/>
            <a:ext cx="6096000" cy="2895600"/>
          </a:xfrm>
          <a:prstGeom prst="round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Kariérová kotva predstavuje subjektívne chápanie pracovnej kariéry človeka zahŕňajúci obraz o jeho talente a schopnostiach, o jeho potrebách a motívoch a o jeho postojoch a hodnotách .</a:t>
            </a:r>
            <a:endParaRPr lang="sk-SK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7" name="Zaoblený obdĺžnik 6"/>
          <p:cNvSpPr/>
          <p:nvPr/>
        </p:nvSpPr>
        <p:spPr>
          <a:xfrm>
            <a:off x="2326465" y="3857628"/>
            <a:ext cx="4643470" cy="17859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>Podľa </a:t>
            </a:r>
            <a:r>
              <a:rPr lang="sk-SK" b="1" dirty="0" err="1" smtClean="0">
                <a:solidFill>
                  <a:schemeClr val="tx1"/>
                </a:solidFill>
              </a:rPr>
              <a:t>Scheina</a:t>
            </a:r>
            <a:r>
              <a:rPr lang="sk-SK" b="1" dirty="0" smtClean="0">
                <a:solidFill>
                  <a:schemeClr val="tx1"/>
                </a:solidFill>
              </a:rPr>
              <a:t>  pracovník nemôže mať reálny </a:t>
            </a:r>
            <a:r>
              <a:rPr lang="sk-SK" b="1" dirty="0" err="1" smtClean="0">
                <a:solidFill>
                  <a:schemeClr val="tx1"/>
                </a:solidFill>
              </a:rPr>
              <a:t>sebaobraz</a:t>
            </a:r>
            <a:r>
              <a:rPr lang="sk-SK" b="1" dirty="0" smtClean="0">
                <a:solidFill>
                  <a:schemeClr val="tx1"/>
                </a:solidFill>
              </a:rPr>
              <a:t> dovtedy, kým dostatočne neporozumie svojim vlastným motívom, hodnotám a schopnostiam práve prostredníctvom profesijnej skúsenosti</a:t>
            </a:r>
            <a:endParaRPr lang="sk-SK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2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sz="3200" i="1" u="sng" dirty="0" smtClean="0"/>
              <a:t>8 kariérnych kotiev:</a:t>
            </a:r>
            <a:endParaRPr lang="sk-SK" sz="3200" i="1" u="sng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sk-SK" dirty="0" err="1" smtClean="0"/>
              <a:t>Technicko</a:t>
            </a:r>
            <a:r>
              <a:rPr lang="sk-SK" dirty="0" smtClean="0"/>
              <a:t> – funkčné kompetencie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Manažérske kompetencie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Istota a Stabilita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Podnikateľská kreativita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Autonómia a Nezávislosť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Služba a Oddanosť veci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Pravá výzva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Životný štýl</a:t>
            </a:r>
          </a:p>
          <a:p>
            <a:pPr>
              <a:buFont typeface="Wingdings" pitchFamily="2" charset="2"/>
              <a:buChar char="§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078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Dotazníky zamerané na osobnosť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Cattel 16 PF (hodnotiaci charakter, použitie může byť nebezpečné, ak sa použuje nekorektne; ľahko falzifikujúci; nevzťahuje sa priamo k práci)</a:t>
            </a:r>
          </a:p>
          <a:p>
            <a:r>
              <a:rPr lang="cs-CZ" dirty="0" smtClean="0"/>
              <a:t>NEO-PI (NEO-FFI) (absencia lži škál, vplyv kultúry)</a:t>
            </a:r>
          </a:p>
          <a:p>
            <a:r>
              <a:rPr lang="cs-CZ" dirty="0" smtClean="0"/>
              <a:t>Hoganov dotazník (prispůsobenie, opatrnosť, intelektuálnosť, sympatickosť, družnosť, ctižiadostivosť</a:t>
            </a:r>
          </a:p>
          <a:p>
            <a:r>
              <a:rPr lang="cs-CZ" dirty="0" smtClean="0"/>
              <a:t>MBTI (veľa kritiky)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8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Dotazníky zamerané na výkon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Číselný štvorec, </a:t>
            </a:r>
          </a:p>
          <a:p>
            <a:r>
              <a:rPr lang="cs-CZ" dirty="0" smtClean="0"/>
              <a:t>LMI- motivácia k výkonu</a:t>
            </a:r>
          </a:p>
          <a:p>
            <a:r>
              <a:rPr lang="cs-CZ" dirty="0" smtClean="0"/>
              <a:t>Test pozornosti d2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1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testov/dotazníkov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Realistický postoj k testom</a:t>
            </a:r>
          </a:p>
          <a:p>
            <a:r>
              <a:rPr lang="cs-CZ" dirty="0" smtClean="0"/>
              <a:t>Je potrebné poznať, čo znamenajú výsledky</a:t>
            </a:r>
          </a:p>
          <a:p>
            <a:r>
              <a:rPr lang="cs-CZ" dirty="0" smtClean="0"/>
              <a:t>Je potrebné poznať kvalitu testov</a:t>
            </a:r>
          </a:p>
          <a:p>
            <a:r>
              <a:rPr lang="cs-CZ" dirty="0" smtClean="0"/>
              <a:t>Kľúčové- znalosť konštrukcie testu a subškál</a:t>
            </a:r>
          </a:p>
          <a:p>
            <a:endParaRPr lang="cs-CZ" dirty="0"/>
          </a:p>
          <a:p>
            <a:r>
              <a:rPr lang="cs-CZ" dirty="0" smtClean="0"/>
              <a:t>Typ „tajomná čierna skrinka“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87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sk-SK" altLang="en-US" dirty="0" smtClean="0"/>
              <a:t>Účely využitia diagnostiky v KP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sk-SK" altLang="en-US" sz="2400" b="1" dirty="0" smtClean="0"/>
              <a:t>prediktívne</a:t>
            </a:r>
            <a:r>
              <a:rPr lang="sk-SK" altLang="en-US" sz="2400" dirty="0" smtClean="0"/>
              <a:t>: Čo môžem v budúcnosti dosiahnuť? Oplatí sa do toho investovať? Aká aktivita mi prinesie úspech?</a:t>
            </a:r>
          </a:p>
          <a:p>
            <a:r>
              <a:rPr lang="sk-SK" altLang="en-US" sz="2400" b="1" dirty="0" smtClean="0"/>
              <a:t>rozpoznávajúce</a:t>
            </a:r>
            <a:r>
              <a:rPr lang="sk-SK" altLang="en-US" sz="2400" dirty="0" smtClean="0"/>
              <a:t>: Hodím sa na toto povolanie? Je pre mňa toto pracovné prostredie vhodné? Dokážem sa adaptovať a budem efektívny v tomto povolaní?</a:t>
            </a:r>
          </a:p>
          <a:p>
            <a:r>
              <a:rPr lang="sk-SK" altLang="en-US" sz="2400" b="1" dirty="0" smtClean="0"/>
              <a:t>monitorovacie</a:t>
            </a:r>
            <a:r>
              <a:rPr lang="sk-SK" altLang="en-US" sz="2400" dirty="0" smtClean="0"/>
              <a:t>: ponúkajú klientom modely, aby mohli urobiť rozhodnutia ohľadom povolania,</a:t>
            </a:r>
          </a:p>
          <a:p>
            <a:r>
              <a:rPr lang="sk-SK" altLang="en-US" sz="2400" b="1" dirty="0" smtClean="0"/>
              <a:t>hodnotiace</a:t>
            </a:r>
            <a:r>
              <a:rPr lang="sk-SK" altLang="en-US" sz="2400" dirty="0" smtClean="0"/>
              <a:t> ako také: aká úroveň sa dosiahla pri realizácii cieľov KP</a:t>
            </a:r>
          </a:p>
        </p:txBody>
      </p:sp>
    </p:spTree>
    <p:extLst>
      <p:ext uri="{BB962C8B-B14F-4D97-AF65-F5344CB8AC3E}">
        <p14:creationId xmlns:p14="http://schemas.microsoft.com/office/powerpoint/2010/main" val="15696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47700"/>
            <a:ext cx="8229600" cy="981075"/>
          </a:xfrm>
          <a:noFill/>
        </p:spPr>
        <p:txBody>
          <a:bodyPr/>
          <a:lstStyle/>
          <a:p>
            <a:pPr eaLnBrk="1" hangingPunct="1"/>
            <a:r>
              <a:rPr lang="cs-CZ" altLang="en-US" sz="3600" dirty="0" smtClean="0">
                <a:solidFill>
                  <a:schemeClr val="tx1"/>
                </a:solidFill>
              </a:rPr>
              <a:t>Na čo je dobrá diagnostika v KP?</a:t>
            </a:r>
            <a:endParaRPr lang="en-US" altLang="en-US" sz="3600" dirty="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696200" cy="4525962"/>
          </a:xfrm>
          <a:noFill/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endParaRPr lang="cs-CZ" altLang="en-US" dirty="0" smtClean="0"/>
          </a:p>
          <a:p>
            <a:pPr eaLnBrk="1" hangingPunct="1"/>
            <a:r>
              <a:rPr lang="cs-CZ" altLang="en-US" dirty="0" smtClean="0"/>
              <a:t>Poskytnúť východiskový bod pre úvahy</a:t>
            </a:r>
          </a:p>
          <a:p>
            <a:pPr lvl="0"/>
            <a:r>
              <a:rPr lang="sk-SK" dirty="0"/>
              <a:t>Ďalší zo zdrojov informácií o </a:t>
            </a:r>
            <a:r>
              <a:rPr lang="sk-SK" dirty="0" smtClean="0"/>
              <a:t>sebe</a:t>
            </a:r>
            <a:endParaRPr lang="cs-CZ" dirty="0"/>
          </a:p>
          <a:p>
            <a:pPr lvl="0"/>
            <a:r>
              <a:rPr lang="sk-SK" dirty="0" smtClean="0"/>
              <a:t>Skracujú </a:t>
            </a:r>
            <a:r>
              <a:rPr lang="sk-SK" dirty="0"/>
              <a:t>dobu sebepoznania a </a:t>
            </a:r>
            <a:r>
              <a:rPr lang="sk-SK" dirty="0" smtClean="0"/>
              <a:t>rýchlejšie </a:t>
            </a:r>
            <a:r>
              <a:rPr lang="sk-SK" dirty="0"/>
              <a:t>vedú k diskusii nad podstatnými </a:t>
            </a:r>
            <a:r>
              <a:rPr lang="sk-SK" dirty="0" smtClean="0"/>
              <a:t>témami</a:t>
            </a:r>
            <a:endParaRPr lang="cs-CZ" dirty="0"/>
          </a:p>
          <a:p>
            <a:pPr lvl="0"/>
            <a:r>
              <a:rPr lang="sk-SK" dirty="0" smtClean="0"/>
              <a:t>Otvárajú </a:t>
            </a:r>
            <a:r>
              <a:rPr lang="sk-SK" dirty="0"/>
              <a:t>nové </a:t>
            </a:r>
            <a:r>
              <a:rPr lang="sk-SK" dirty="0" smtClean="0"/>
              <a:t>témy</a:t>
            </a:r>
            <a:endParaRPr lang="cs-CZ" dirty="0"/>
          </a:p>
          <a:p>
            <a:pPr lvl="0"/>
            <a:r>
              <a:rPr lang="sk-SK" dirty="0" smtClean="0"/>
              <a:t>Môžu </a:t>
            </a:r>
            <a:r>
              <a:rPr lang="sk-SK" dirty="0"/>
              <a:t>upozorniť na skryté, neuvedomované či vytesnené stránky </a:t>
            </a:r>
            <a:r>
              <a:rPr lang="sk-SK" dirty="0" smtClean="0"/>
              <a:t>osobnosti</a:t>
            </a:r>
            <a:endParaRPr lang="cs-CZ" dirty="0"/>
          </a:p>
          <a:p>
            <a:pPr lvl="0"/>
            <a:r>
              <a:rPr lang="sk-SK" dirty="0" smtClean="0"/>
              <a:t>Spresňujú </a:t>
            </a:r>
            <a:r>
              <a:rPr lang="sk-SK" dirty="0"/>
              <a:t>sebaobraz a obraz nášho porovnania s </a:t>
            </a:r>
            <a:r>
              <a:rPr lang="sk-SK" dirty="0" smtClean="0"/>
              <a:t>populáciou</a:t>
            </a:r>
            <a:endParaRPr lang="cs-CZ" dirty="0"/>
          </a:p>
          <a:p>
            <a:pPr lvl="0"/>
            <a:r>
              <a:rPr lang="sk-SK" dirty="0" smtClean="0"/>
              <a:t>Slúžia </a:t>
            </a:r>
            <a:r>
              <a:rPr lang="sk-SK" dirty="0"/>
              <a:t>ako podpora </a:t>
            </a:r>
            <a:r>
              <a:rPr lang="sk-SK" dirty="0" smtClean="0"/>
              <a:t>rozhodnutia</a:t>
            </a:r>
            <a:endParaRPr lang="cs-CZ" dirty="0"/>
          </a:p>
          <a:p>
            <a:pPr lvl="0"/>
            <a:r>
              <a:rPr lang="sk-SK" dirty="0" smtClean="0"/>
              <a:t>Skúsenosť </a:t>
            </a:r>
            <a:r>
              <a:rPr lang="sk-SK" dirty="0"/>
              <a:t>so spracovaním testov </a:t>
            </a:r>
            <a:endParaRPr lang="en-US" dirty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822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6965245" cy="1202485"/>
          </a:xfrm>
          <a:noFill/>
        </p:spPr>
        <p:txBody>
          <a:bodyPr/>
          <a:lstStyle/>
          <a:p>
            <a:r>
              <a:rPr lang="sk-SK" altLang="en-US" smtClean="0"/>
              <a:t>Výhrady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997450"/>
          </a:xfrm>
          <a:noFill/>
        </p:spPr>
        <p:txBody>
          <a:bodyPr/>
          <a:lstStyle/>
          <a:p>
            <a:r>
              <a:rPr lang="sk-SK" altLang="en-US" sz="2400" dirty="0" smtClean="0"/>
              <a:t>poradenstvo nemusí nevyhnutne zahŕňať testovanie;</a:t>
            </a:r>
          </a:p>
          <a:p>
            <a:r>
              <a:rPr lang="sk-SK" altLang="en-US" sz="2400" dirty="0" smtClean="0"/>
              <a:t>výsledky testov deformujú vzťah medzi poradcom a klientom; </a:t>
            </a:r>
          </a:p>
          <a:p>
            <a:r>
              <a:rPr lang="sk-SK" altLang="en-US" sz="2400" dirty="0" smtClean="0"/>
              <a:t>zvyšujú klientovu závislosť na externom rozhodovaní pri sebahodnotení, sebamanažmente, samoriadenom sociálnom a  profesionálnom začlenení;</a:t>
            </a:r>
          </a:p>
          <a:p>
            <a:r>
              <a:rPr lang="sk-SK" altLang="en-US" sz="2400" dirty="0" smtClean="0"/>
              <a:t>testy nie sú neomylné a sú často „zodpovedné“ za kultúrne a rodové nálepkovanie;</a:t>
            </a:r>
          </a:p>
          <a:p>
            <a:r>
              <a:rPr lang="sk-SK" altLang="en-US" sz="2400" dirty="0" smtClean="0"/>
              <a:t>niektoré výsledky psychologických testov a inventórií majú negatívny dopad na určité kategórie klientov takým spôsobom, ktorý ich môže odradiť a oslabiť ich sebaobraz namiesto toho, aby ho vylepšovali, atď.</a:t>
            </a:r>
          </a:p>
        </p:txBody>
      </p:sp>
    </p:spTree>
    <p:extLst>
      <p:ext uri="{BB962C8B-B14F-4D97-AF65-F5344CB8AC3E}">
        <p14:creationId xmlns:p14="http://schemas.microsoft.com/office/powerpoint/2010/main" val="258201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77875"/>
          </a:xfrm>
          <a:noFill/>
        </p:spPr>
        <p:txBody>
          <a:bodyPr/>
          <a:lstStyle/>
          <a:p>
            <a:r>
              <a:rPr lang="sk-SK" altLang="en-US" dirty="0" smtClean="0"/>
              <a:t>Testy, dotazníky v KP </a:t>
            </a:r>
            <a:endParaRPr lang="en-US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  <a:noFill/>
        </p:spPr>
        <p:txBody>
          <a:bodyPr/>
          <a:lstStyle/>
          <a:p>
            <a:r>
              <a:rPr lang="sk-SK" altLang="en-US" sz="2400" dirty="0" smtClean="0"/>
              <a:t>Zamerané na:</a:t>
            </a:r>
          </a:p>
          <a:p>
            <a:r>
              <a:rPr lang="sk-SK" altLang="en-US" sz="2400" dirty="0" smtClean="0"/>
              <a:t>scho</a:t>
            </a:r>
            <a:r>
              <a:rPr lang="en-US" altLang="en-US" sz="2400" dirty="0" err="1" smtClean="0"/>
              <a:t>pnost</a:t>
            </a:r>
            <a:r>
              <a:rPr lang="sk-SK" altLang="en-US" sz="2400" dirty="0" smtClean="0"/>
              <a:t>i</a:t>
            </a:r>
            <a:r>
              <a:rPr lang="en-US" altLang="en-US" sz="2400" dirty="0" smtClean="0"/>
              <a:t> (</a:t>
            </a:r>
            <a:r>
              <a:rPr lang="en-US" altLang="en-US" sz="2400" dirty="0" err="1" smtClean="0"/>
              <a:t>intelektuáln</a:t>
            </a:r>
            <a:r>
              <a:rPr lang="sk-SK" altLang="en-US" sz="2400" dirty="0" smtClean="0"/>
              <a:t>e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verbáln</a:t>
            </a:r>
            <a:r>
              <a:rPr lang="sk-SK" altLang="en-US" sz="2400" dirty="0" smtClean="0"/>
              <a:t>e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numerick</a:t>
            </a:r>
            <a:r>
              <a:rPr lang="sk-SK" altLang="en-US" sz="2400" dirty="0" smtClean="0"/>
              <a:t>é, </a:t>
            </a:r>
            <a:r>
              <a:rPr lang="en-US" altLang="en-US" sz="2400" dirty="0" err="1" smtClean="0"/>
              <a:t>reakčného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času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zvláštneho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nadania</a:t>
            </a:r>
            <a:r>
              <a:rPr lang="en-US" altLang="en-US" sz="2400" dirty="0" smtClean="0"/>
              <a:t>);</a:t>
            </a:r>
          </a:p>
          <a:p>
            <a:r>
              <a:rPr lang="en-US" altLang="en-US" sz="2400" dirty="0" err="1" smtClean="0"/>
              <a:t>osobnos</a:t>
            </a:r>
            <a:r>
              <a:rPr lang="sk-SK" altLang="en-US" sz="2400" dirty="0" smtClean="0"/>
              <a:t>ť</a:t>
            </a:r>
            <a:r>
              <a:rPr lang="en-US" altLang="en-US" sz="2400" dirty="0" smtClean="0"/>
              <a:t>;</a:t>
            </a:r>
          </a:p>
          <a:p>
            <a:r>
              <a:rPr lang="en-US" altLang="en-US" sz="2400" dirty="0" err="1" smtClean="0"/>
              <a:t>záujm</a:t>
            </a:r>
            <a:r>
              <a:rPr lang="sk-SK" altLang="en-US" sz="2400" dirty="0" smtClean="0"/>
              <a:t>y</a:t>
            </a:r>
            <a:r>
              <a:rPr lang="en-US" altLang="en-US" sz="2400" dirty="0" smtClean="0"/>
              <a:t> a </a:t>
            </a:r>
            <a:r>
              <a:rPr lang="en-US" altLang="en-US" sz="2400" dirty="0" err="1" smtClean="0"/>
              <a:t>zvláštn</a:t>
            </a:r>
            <a:r>
              <a:rPr lang="cs-CZ" altLang="en-US" sz="2400" dirty="0" smtClean="0"/>
              <a:t>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potreb</a:t>
            </a:r>
            <a:r>
              <a:rPr lang="cs-CZ" altLang="en-US" sz="2400" dirty="0" smtClean="0"/>
              <a:t>y</a:t>
            </a:r>
            <a:r>
              <a:rPr lang="en-US" altLang="en-US" sz="2400" dirty="0" smtClean="0"/>
              <a:t>;</a:t>
            </a:r>
            <a:endParaRPr lang="en-US" altLang="en-US" sz="2400" dirty="0" smtClean="0"/>
          </a:p>
          <a:p>
            <a:r>
              <a:rPr lang="sk-SK" altLang="en-US" sz="2400" dirty="0" smtClean="0"/>
              <a:t>h</a:t>
            </a:r>
            <a:r>
              <a:rPr lang="en-US" altLang="en-US" sz="2400" dirty="0" err="1" smtClean="0"/>
              <a:t>odn</a:t>
            </a:r>
            <a:r>
              <a:rPr lang="sk-SK" altLang="en-US" sz="2400" dirty="0" smtClean="0"/>
              <a:t>oty</a:t>
            </a:r>
            <a:r>
              <a:rPr lang="en-US" altLang="en-US" sz="2400" dirty="0" smtClean="0"/>
              <a:t> a </a:t>
            </a:r>
            <a:r>
              <a:rPr lang="en-US" altLang="en-US" sz="2400" dirty="0" err="1" smtClean="0"/>
              <a:t>posto</a:t>
            </a:r>
            <a:r>
              <a:rPr lang="sk-SK" altLang="en-US" sz="2400" dirty="0" smtClean="0"/>
              <a:t>je</a:t>
            </a:r>
            <a:r>
              <a:rPr lang="en-US" altLang="en-US" sz="2400" dirty="0" smtClean="0"/>
              <a:t>;</a:t>
            </a:r>
          </a:p>
          <a:p>
            <a:r>
              <a:rPr lang="en-US" altLang="en-US" sz="2400" dirty="0" err="1" smtClean="0"/>
              <a:t>hodnoteni</a:t>
            </a:r>
            <a:r>
              <a:rPr lang="sk-SK" altLang="en-US" sz="2400" dirty="0" smtClean="0"/>
              <a:t>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akademických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schopností</a:t>
            </a:r>
            <a:r>
              <a:rPr lang="sk-SK" altLang="en-US" sz="2400" dirty="0" smtClean="0"/>
              <a:t>;</a:t>
            </a:r>
            <a:endParaRPr lang="en-US" altLang="en-US" sz="2400" dirty="0" smtClean="0"/>
          </a:p>
          <a:p>
            <a:r>
              <a:rPr lang="en-US" altLang="en-US" sz="2400" dirty="0" err="1" smtClean="0"/>
              <a:t>interpersonáln</a:t>
            </a:r>
            <a:r>
              <a:rPr lang="sk-SK" altLang="en-US" sz="2400" dirty="0" smtClean="0"/>
              <a:t>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vzťah</a:t>
            </a:r>
            <a:r>
              <a:rPr lang="sk-SK" altLang="en-US" sz="2400" dirty="0" smtClean="0"/>
              <a:t>y</a:t>
            </a:r>
            <a:r>
              <a:rPr lang="en-US" altLang="en-US" sz="2400" dirty="0" smtClean="0"/>
              <a:t>;</a:t>
            </a:r>
          </a:p>
          <a:p>
            <a:r>
              <a:rPr lang="en-US" altLang="en-US" sz="2400" dirty="0" err="1" smtClean="0"/>
              <a:t>sebaobraz</a:t>
            </a:r>
            <a:r>
              <a:rPr lang="en-US" altLang="en-US" sz="2400" dirty="0" smtClean="0"/>
              <a:t>;</a:t>
            </a:r>
          </a:p>
          <a:p>
            <a:r>
              <a:rPr lang="en-US" altLang="en-US" sz="2400" dirty="0" err="1" smtClean="0"/>
              <a:t>rozhodovani</a:t>
            </a:r>
            <a:r>
              <a:rPr lang="sk-SK" altLang="en-US" sz="2400" dirty="0" smtClean="0"/>
              <a:t>e</a:t>
            </a:r>
            <a:r>
              <a:rPr lang="en-US" altLang="en-US" sz="2400" dirty="0" smtClean="0"/>
              <a:t>;</a:t>
            </a:r>
          </a:p>
          <a:p>
            <a:r>
              <a:rPr lang="en-US" altLang="en-US" sz="2400" dirty="0" err="1" smtClean="0"/>
              <a:t>kariérov</a:t>
            </a:r>
            <a:r>
              <a:rPr lang="sk-SK" altLang="en-US" sz="2400" dirty="0" smtClean="0"/>
              <a:t>ý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rozvoj</a:t>
            </a:r>
            <a:r>
              <a:rPr lang="en-US" altLang="en-US" sz="2400" dirty="0" smtClean="0"/>
              <a:t> (</a:t>
            </a:r>
            <a:r>
              <a:rPr lang="en-US" altLang="en-US" sz="2400" dirty="0" err="1" smtClean="0"/>
              <a:t>tréning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rozhodovania</a:t>
            </a:r>
            <a:r>
              <a:rPr lang="en-US" altLang="en-US" sz="2400" dirty="0" smtClean="0"/>
              <a:t>);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027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k-SK" altLang="en-US" smtClean="0"/>
              <a:t>Identifikácia:</a:t>
            </a:r>
            <a:endParaRPr lang="en-US" alt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en-US" altLang="en-US" sz="2400" dirty="0" err="1" smtClean="0"/>
              <a:t>oblasti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záujmu</a:t>
            </a:r>
            <a:r>
              <a:rPr lang="en-US" altLang="en-US" sz="2400" dirty="0" smtClean="0"/>
              <a:t>/</a:t>
            </a:r>
            <a:r>
              <a:rPr lang="en-US" altLang="en-US" sz="2400" dirty="0" err="1" smtClean="0"/>
              <a:t>preferencie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v </a:t>
            </a:r>
            <a:r>
              <a:rPr lang="en-US" altLang="en-US" sz="2400" dirty="0" err="1" smtClean="0"/>
              <a:t>profesionálnej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sfére</a:t>
            </a:r>
            <a:r>
              <a:rPr lang="en-US" altLang="en-US" sz="2400" dirty="0" smtClean="0"/>
              <a:t>;</a:t>
            </a:r>
          </a:p>
          <a:p>
            <a:r>
              <a:rPr lang="en-US" altLang="en-US" sz="2400" dirty="0" err="1" smtClean="0"/>
              <a:t>zručnosti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schopnosti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nadanie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rovnako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výkonov</a:t>
            </a:r>
            <a:r>
              <a:rPr lang="cs-CZ" altLang="en-US" sz="2400" dirty="0" smtClean="0"/>
              <a:t>á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úroveň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ktorú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jednotlivé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profesijné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oblasti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vyžadujú</a:t>
            </a:r>
            <a:r>
              <a:rPr lang="en-US" altLang="en-US" sz="2400" dirty="0" smtClean="0"/>
              <a:t>;</a:t>
            </a:r>
          </a:p>
          <a:p>
            <a:r>
              <a:rPr lang="en-US" altLang="en-US" sz="2400" dirty="0" err="1" smtClean="0"/>
              <a:t>aspekty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osobnosti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kompatibilné</a:t>
            </a:r>
            <a:r>
              <a:rPr lang="en-US" altLang="en-US" sz="2400" dirty="0" smtClean="0"/>
              <a:t> s </a:t>
            </a:r>
            <a:r>
              <a:rPr lang="en-US" altLang="en-US" sz="2400" dirty="0" err="1" smtClean="0"/>
              <a:t>istými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profesijnými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oblasťami</a:t>
            </a:r>
            <a:r>
              <a:rPr lang="en-US" altLang="en-US" sz="2400" dirty="0" smtClean="0"/>
              <a:t>;</a:t>
            </a:r>
          </a:p>
          <a:p>
            <a:r>
              <a:rPr lang="en-US" altLang="en-US" sz="2400" dirty="0" err="1" smtClean="0"/>
              <a:t>možné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príčiny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nespokojnosti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alebo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nedostatočného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progresu</a:t>
            </a:r>
            <a:r>
              <a:rPr lang="en-US" altLang="en-US" sz="2400" dirty="0" smtClean="0"/>
              <a:t> u </a:t>
            </a:r>
            <a:r>
              <a:rPr lang="en-US" altLang="en-US" sz="2400" dirty="0" err="1" smtClean="0"/>
              <a:t>zamestnaných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jednotlivcov</a:t>
            </a:r>
            <a:r>
              <a:rPr lang="en-US" altLang="en-US" sz="2400" dirty="0" smtClean="0"/>
              <a:t>;</a:t>
            </a:r>
          </a:p>
          <a:p>
            <a:r>
              <a:rPr lang="en-US" altLang="en-US" sz="2400" dirty="0" err="1" smtClean="0"/>
              <a:t>osobné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bloky</a:t>
            </a:r>
            <a:r>
              <a:rPr lang="en-US" altLang="en-US" sz="2400" dirty="0" smtClean="0"/>
              <a:t> a stereotypy </a:t>
            </a:r>
            <a:r>
              <a:rPr lang="en-US" altLang="en-US" sz="2400" dirty="0" err="1" smtClean="0"/>
              <a:t>pri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rozhodovaní</a:t>
            </a:r>
            <a:r>
              <a:rPr lang="en-US" altLang="en-US" sz="2400" dirty="0" smtClean="0"/>
              <a:t> v </a:t>
            </a:r>
            <a:r>
              <a:rPr lang="en-US" altLang="en-US" sz="2400" dirty="0" err="1" smtClean="0"/>
              <a:t>klientovej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profesijnej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oblasti</a:t>
            </a:r>
            <a:r>
              <a:rPr lang="en-US" altLang="en-US" sz="2400" dirty="0" smtClean="0"/>
              <a:t>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3508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62200"/>
            <a:ext cx="6965245" cy="1202485"/>
          </a:xfrm>
        </p:spPr>
        <p:txBody>
          <a:bodyPr/>
          <a:lstStyle/>
          <a:p>
            <a:r>
              <a:rPr lang="cs-CZ" dirty="0" smtClean="0"/>
              <a:t>Diagnostické metódy v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05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schopností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BIP dotazník</a:t>
            </a:r>
          </a:p>
          <a:p>
            <a:endParaRPr lang="cs-CZ" dirty="0" smtClean="0"/>
          </a:p>
          <a:p>
            <a:r>
              <a:rPr lang="cs-CZ" dirty="0" smtClean="0"/>
              <a:t>GMA dotazník (hodnotenie manažérskych predpokladov)</a:t>
            </a:r>
          </a:p>
          <a:p>
            <a:r>
              <a:rPr lang="cs-CZ" dirty="0" smtClean="0"/>
              <a:t>- štruktúra schopností úzko súvisiacich s úspešnou prácou vo vysokých funkciách (priemysel, obchod, služby)</a:t>
            </a:r>
          </a:p>
          <a:p>
            <a:r>
              <a:rPr lang="cs-CZ" dirty="0" smtClean="0"/>
              <a:t>Testy: numerický, verbálny, abstraktný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4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314</TotalTime>
  <Words>594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Pushpin</vt:lpstr>
      <vt:lpstr>Diagnostika v KP</vt:lpstr>
      <vt:lpstr>Kvalita testov/dotazníkov</vt:lpstr>
      <vt:lpstr>Účely využitia diagnostiky v KP</vt:lpstr>
      <vt:lpstr>Na čo je dobrá diagnostika v KP?</vt:lpstr>
      <vt:lpstr>Výhrady </vt:lpstr>
      <vt:lpstr>Testy, dotazníky v KP </vt:lpstr>
      <vt:lpstr>Identifikácia:</vt:lpstr>
      <vt:lpstr>Diagnostické metódy v KP</vt:lpstr>
      <vt:lpstr>Diagnostika schopností</vt:lpstr>
      <vt:lpstr>Diagnostika záujmov</vt:lpstr>
      <vt:lpstr>PowerPoint Presentation</vt:lpstr>
      <vt:lpstr>PowerPoint Presentation</vt:lpstr>
      <vt:lpstr>PowerPoint Presentation</vt:lpstr>
      <vt:lpstr>8 kariérnych kotiev:</vt:lpstr>
      <vt:lpstr>Dotazníky zamerané na osobnosť</vt:lpstr>
      <vt:lpstr>Dotazníky zamerané na výkon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v KP</dc:title>
  <dc:creator>Lucia Gálová</dc:creator>
  <cp:lastModifiedBy>Lucia Gálová</cp:lastModifiedBy>
  <cp:revision>12</cp:revision>
  <dcterms:created xsi:type="dcterms:W3CDTF">2015-03-11T08:29:37Z</dcterms:created>
  <dcterms:modified xsi:type="dcterms:W3CDTF">2015-03-25T15:04:41Z</dcterms:modified>
</cp:coreProperties>
</file>