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76" r:id="rId5"/>
    <p:sldId id="287" r:id="rId6"/>
    <p:sldId id="261" r:id="rId7"/>
    <p:sldId id="278" r:id="rId8"/>
    <p:sldId id="288" r:id="rId9"/>
    <p:sldId id="260" r:id="rId10"/>
    <p:sldId id="259" r:id="rId11"/>
    <p:sldId id="279" r:id="rId12"/>
    <p:sldId id="28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3B1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0D7FE-B146-4CFD-8AE6-A7DF59345233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3A51A-4353-4586-BABA-7FE6CCD7C1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4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10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52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0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933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4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18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8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867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51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8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64721-D52A-418F-A963-F0CCDC712CD8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10034-CD07-4EBF-9A2D-A0C8EE40F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3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99581"/>
            <a:ext cx="9143999" cy="990600"/>
          </a:xfrm>
          <a:solidFill>
            <a:srgbClr val="63B177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bg1"/>
                </a:solidFill>
              </a:rPr>
              <a:t>PSY 533 Diagnostika v kariérnom poradenstve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3854" y="0"/>
            <a:ext cx="9132454" cy="1302327"/>
          </a:xfrm>
          <a:solidFill>
            <a:srgbClr val="63B177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Masarykova univerzita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Fakulta sociálních studií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OPVK_MU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4" y="5867400"/>
            <a:ext cx="913245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logo_fss_kru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101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5" y="1270000"/>
            <a:ext cx="9132454" cy="3606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691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 err="1"/>
              <a:t>Meno</a:t>
            </a:r>
            <a:r>
              <a:rPr lang="en-US" sz="2400" i="1" dirty="0"/>
              <a:t>: </a:t>
            </a:r>
            <a:r>
              <a:rPr lang="en-US" sz="2400" i="1" dirty="0" err="1"/>
              <a:t>Zdena</a:t>
            </a:r>
            <a:r>
              <a:rPr lang="en-US" sz="2400" i="1" dirty="0"/>
              <a:t>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&gt; </a:t>
            </a:r>
            <a:r>
              <a:rPr lang="en-US" sz="2400" i="1" dirty="0" err="1"/>
              <a:t>Vek</a:t>
            </a:r>
            <a:r>
              <a:rPr lang="en-US" sz="2400" i="1" dirty="0"/>
              <a:t>: 28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i="1" dirty="0"/>
              <a:t>&gt; </a:t>
            </a:r>
            <a:r>
              <a:rPr lang="en-US" sz="2400" i="1" dirty="0" err="1"/>
              <a:t>Pohlavie</a:t>
            </a:r>
            <a:r>
              <a:rPr lang="en-US" sz="2400" i="1" dirty="0"/>
              <a:t>: </a:t>
            </a:r>
            <a:r>
              <a:rPr lang="en-US" sz="2400" i="1" dirty="0" err="1"/>
              <a:t>dievča</a:t>
            </a:r>
            <a:r>
              <a:rPr lang="en-US" sz="2400" i="1" dirty="0"/>
              <a:t>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i="1" dirty="0" smtClean="0"/>
              <a:t>„</a:t>
            </a:r>
            <a:r>
              <a:rPr lang="en-US" i="1" dirty="0" err="1" smtClean="0"/>
              <a:t>neviem</a:t>
            </a:r>
            <a:r>
              <a:rPr lang="en-US" i="1" dirty="0"/>
              <a:t>, ci by </a:t>
            </a:r>
            <a:r>
              <a:rPr lang="en-US" i="1" dirty="0" err="1"/>
              <a:t>nebolo</a:t>
            </a:r>
            <a:r>
              <a:rPr lang="en-US" i="1" dirty="0"/>
              <a:t> </a:t>
            </a:r>
            <a:r>
              <a:rPr lang="en-US" i="1" dirty="0" err="1"/>
              <a:t>lepsie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zodpovedanie</a:t>
            </a:r>
            <a:r>
              <a:rPr lang="en-US" i="1" dirty="0"/>
              <a:t> </a:t>
            </a:r>
            <a:r>
              <a:rPr lang="en-US" i="1" dirty="0" err="1"/>
              <a:t>mojich</a:t>
            </a:r>
            <a:r>
              <a:rPr lang="en-US" i="1" dirty="0"/>
              <a:t> </a:t>
            </a:r>
            <a:r>
              <a:rPr lang="en-US" i="1" dirty="0" err="1"/>
              <a:t>otazok</a:t>
            </a:r>
            <a:r>
              <a:rPr lang="en-US" i="1" dirty="0"/>
              <a:t> </a:t>
            </a:r>
            <a:r>
              <a:rPr lang="en-US" i="1" dirty="0" err="1"/>
              <a:t>osobne</a:t>
            </a:r>
            <a:r>
              <a:rPr lang="en-US" i="1" dirty="0"/>
              <a:t> </a:t>
            </a:r>
            <a:r>
              <a:rPr lang="en-US" i="1" dirty="0" err="1"/>
              <a:t>stretnutie</a:t>
            </a:r>
            <a:r>
              <a:rPr lang="en-US" i="1" dirty="0"/>
              <a:t>, ale </a:t>
            </a:r>
            <a:r>
              <a:rPr lang="en-US" i="1" dirty="0" err="1"/>
              <a:t>skusme</a:t>
            </a:r>
            <a:r>
              <a:rPr lang="en-US" i="1" dirty="0"/>
              <a:t> to </a:t>
            </a:r>
            <a:r>
              <a:rPr lang="en-US" i="1" dirty="0" err="1"/>
              <a:t>tymto</a:t>
            </a:r>
            <a:r>
              <a:rPr lang="en-US" i="1" dirty="0"/>
              <a:t> </a:t>
            </a:r>
            <a:r>
              <a:rPr lang="en-US" i="1" dirty="0" err="1"/>
              <a:t>sposobom</a:t>
            </a:r>
            <a:r>
              <a:rPr lang="en-US" i="1" dirty="0"/>
              <a:t>.... </a:t>
            </a:r>
            <a:r>
              <a:rPr lang="en-US" i="1" dirty="0" err="1"/>
              <a:t>pocula</a:t>
            </a:r>
            <a:r>
              <a:rPr lang="en-US" i="1" dirty="0"/>
              <a:t> </a:t>
            </a:r>
            <a:r>
              <a:rPr lang="en-US" i="1" dirty="0" err="1"/>
              <a:t>som</a:t>
            </a:r>
            <a:r>
              <a:rPr lang="en-US" i="1" dirty="0"/>
              <a:t>, </a:t>
            </a:r>
            <a:r>
              <a:rPr lang="en-US" i="1" dirty="0" err="1"/>
              <a:t>ze</a:t>
            </a:r>
            <a:r>
              <a:rPr lang="en-US" i="1" dirty="0"/>
              <a:t> </a:t>
            </a:r>
            <a:r>
              <a:rPr lang="en-US" i="1" dirty="0" err="1"/>
              <a:t>existuje</a:t>
            </a:r>
            <a:r>
              <a:rPr lang="en-US" i="1" dirty="0"/>
              <a:t> test, </a:t>
            </a:r>
            <a:r>
              <a:rPr lang="en-US" i="1" dirty="0" err="1"/>
              <a:t>ktory</a:t>
            </a:r>
            <a:r>
              <a:rPr lang="en-US" i="1" dirty="0"/>
              <a:t> </a:t>
            </a:r>
            <a:r>
              <a:rPr lang="en-US" i="1" dirty="0" err="1"/>
              <a:t>prezradi</a:t>
            </a:r>
            <a:r>
              <a:rPr lang="en-US" i="1" dirty="0"/>
              <a:t>, o </a:t>
            </a:r>
            <a:r>
              <a:rPr lang="en-US" i="1" dirty="0" err="1"/>
              <a:t>ktore</a:t>
            </a:r>
            <a:r>
              <a:rPr lang="en-US" i="1" dirty="0"/>
              <a:t> </a:t>
            </a:r>
            <a:r>
              <a:rPr lang="en-US" i="1" dirty="0" err="1"/>
              <a:t>povolanie</a:t>
            </a:r>
            <a:r>
              <a:rPr lang="en-US" i="1" dirty="0"/>
              <a:t> by </a:t>
            </a:r>
            <a:r>
              <a:rPr lang="en-US" i="1" dirty="0" err="1"/>
              <a:t>som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svojimi</a:t>
            </a:r>
            <a:r>
              <a:rPr lang="en-US" i="1" dirty="0"/>
              <a:t> </a:t>
            </a:r>
            <a:r>
              <a:rPr lang="en-US" i="1" dirty="0" err="1"/>
              <a:t>odbornymi</a:t>
            </a:r>
            <a:r>
              <a:rPr lang="en-US" i="1" dirty="0"/>
              <a:t> </a:t>
            </a:r>
            <a:r>
              <a:rPr lang="en-US" i="1" dirty="0" err="1"/>
              <a:t>vedomostami</a:t>
            </a:r>
            <a:r>
              <a:rPr lang="en-US" i="1" dirty="0"/>
              <a:t> ci </a:t>
            </a:r>
            <a:r>
              <a:rPr lang="en-US" i="1" dirty="0" err="1"/>
              <a:t>osobnymi</a:t>
            </a:r>
            <a:r>
              <a:rPr lang="en-US" i="1" dirty="0"/>
              <a:t> </a:t>
            </a:r>
            <a:r>
              <a:rPr lang="en-US" i="1" dirty="0" err="1"/>
              <a:t>vlastnostami</a:t>
            </a:r>
            <a:r>
              <a:rPr lang="en-US" i="1" dirty="0"/>
              <a:t> </a:t>
            </a:r>
            <a:r>
              <a:rPr lang="en-US" i="1" dirty="0" err="1"/>
              <a:t>mohla</a:t>
            </a:r>
            <a:r>
              <a:rPr lang="en-US" i="1" dirty="0"/>
              <a:t> </a:t>
            </a:r>
            <a:r>
              <a:rPr lang="en-US" i="1" dirty="0" err="1"/>
              <a:t>uchadzat</a:t>
            </a:r>
            <a:r>
              <a:rPr lang="en-US" i="1" dirty="0"/>
              <a:t>.... </a:t>
            </a:r>
            <a:r>
              <a:rPr lang="en-US" i="1" dirty="0" err="1"/>
              <a:t>moj</a:t>
            </a:r>
            <a:r>
              <a:rPr lang="en-US" i="1" dirty="0"/>
              <a:t> </a:t>
            </a:r>
            <a:r>
              <a:rPr lang="en-US" i="1" dirty="0" err="1"/>
              <a:t>konkretny</a:t>
            </a:r>
            <a:r>
              <a:rPr lang="en-US" i="1" dirty="0"/>
              <a:t> problem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tyka</a:t>
            </a:r>
            <a:r>
              <a:rPr lang="en-US" i="1" dirty="0"/>
              <a:t> </a:t>
            </a:r>
            <a:r>
              <a:rPr lang="en-US" i="1" dirty="0" err="1"/>
              <a:t>prave</a:t>
            </a:r>
            <a:r>
              <a:rPr lang="en-US" i="1" dirty="0"/>
              <a:t> </a:t>
            </a:r>
            <a:r>
              <a:rPr lang="en-US" i="1" dirty="0" err="1"/>
              <a:t>toho</a:t>
            </a:r>
            <a:r>
              <a:rPr lang="en-US" i="1" dirty="0"/>
              <a:t>, v </a:t>
            </a:r>
            <a:r>
              <a:rPr lang="en-US" i="1" dirty="0" err="1"/>
              <a:t>ktorej</a:t>
            </a:r>
            <a:r>
              <a:rPr lang="en-US" i="1" dirty="0"/>
              <a:t> </a:t>
            </a:r>
            <a:r>
              <a:rPr lang="en-US" i="1" dirty="0" err="1"/>
              <a:t>pracovnej</a:t>
            </a:r>
            <a:r>
              <a:rPr lang="en-US" i="1" dirty="0"/>
              <a:t> </a:t>
            </a:r>
            <a:r>
              <a:rPr lang="en-US" i="1" dirty="0" err="1"/>
              <a:t>oblasti</a:t>
            </a:r>
            <a:r>
              <a:rPr lang="en-US" i="1" dirty="0"/>
              <a:t> by </a:t>
            </a:r>
            <a:r>
              <a:rPr lang="en-US" i="1" dirty="0" err="1"/>
              <a:t>som</a:t>
            </a:r>
            <a:r>
              <a:rPr lang="en-US" i="1" dirty="0"/>
              <a:t>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mohla</a:t>
            </a:r>
            <a:r>
              <a:rPr lang="en-US" i="1" dirty="0"/>
              <a:t> </a:t>
            </a:r>
            <a:r>
              <a:rPr lang="en-US" i="1" dirty="0" err="1"/>
              <a:t>uchadzat</a:t>
            </a:r>
            <a:r>
              <a:rPr lang="en-US" i="1" dirty="0"/>
              <a:t> o </a:t>
            </a:r>
            <a:r>
              <a:rPr lang="en-US" i="1" dirty="0" err="1"/>
              <a:t>zamestnanie</a:t>
            </a:r>
            <a:r>
              <a:rPr lang="en-US" i="1" dirty="0"/>
              <a:t>...co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prace</a:t>
            </a:r>
            <a:r>
              <a:rPr lang="en-US" i="1" dirty="0"/>
              <a:t> </a:t>
            </a:r>
            <a:r>
              <a:rPr lang="en-US" i="1" dirty="0" err="1"/>
              <a:t>tyka</a:t>
            </a:r>
            <a:r>
              <a:rPr lang="en-US" i="1" dirty="0"/>
              <a:t>, stale </a:t>
            </a:r>
            <a:r>
              <a:rPr lang="en-US" i="1" dirty="0" err="1"/>
              <a:t>sa</a:t>
            </a:r>
            <a:r>
              <a:rPr lang="en-US" i="1" dirty="0"/>
              <a:t> </a:t>
            </a:r>
            <a:r>
              <a:rPr lang="en-US" i="1" dirty="0" err="1"/>
              <a:t>pohybujem</a:t>
            </a:r>
            <a:r>
              <a:rPr lang="en-US" i="1" dirty="0"/>
              <a:t> v </a:t>
            </a:r>
            <a:r>
              <a:rPr lang="en-US" i="1" dirty="0" err="1"/>
              <a:t>bludnom</a:t>
            </a:r>
            <a:r>
              <a:rPr lang="en-US" i="1" dirty="0"/>
              <a:t> </a:t>
            </a:r>
            <a:r>
              <a:rPr lang="en-US" i="1" dirty="0" err="1"/>
              <a:t>kruhu</a:t>
            </a:r>
            <a:r>
              <a:rPr lang="en-US" i="1" dirty="0"/>
              <a:t>... </a:t>
            </a:r>
            <a:r>
              <a:rPr lang="en-US" i="1" dirty="0" err="1"/>
              <a:t>pevne</a:t>
            </a:r>
            <a:r>
              <a:rPr lang="en-US" i="1" dirty="0"/>
              <a:t> </a:t>
            </a:r>
            <a:r>
              <a:rPr lang="en-US" i="1" dirty="0" err="1"/>
              <a:t>verim</a:t>
            </a:r>
            <a:r>
              <a:rPr lang="en-US" i="1" dirty="0"/>
              <a:t>, </a:t>
            </a:r>
            <a:r>
              <a:rPr lang="en-US" i="1" dirty="0" err="1"/>
              <a:t>ze</a:t>
            </a:r>
            <a:r>
              <a:rPr lang="en-US" i="1" dirty="0"/>
              <a:t> mi </a:t>
            </a:r>
            <a:r>
              <a:rPr lang="en-US" i="1" dirty="0" err="1"/>
              <a:t>budete</a:t>
            </a:r>
            <a:r>
              <a:rPr lang="en-US" i="1" dirty="0"/>
              <a:t> </a:t>
            </a:r>
            <a:r>
              <a:rPr lang="en-US" i="1" dirty="0" err="1"/>
              <a:t>vediet</a:t>
            </a:r>
            <a:r>
              <a:rPr lang="en-US" i="1" dirty="0"/>
              <a:t> </a:t>
            </a:r>
            <a:r>
              <a:rPr lang="en-US" i="1" dirty="0" err="1"/>
              <a:t>pomoct</a:t>
            </a:r>
            <a:r>
              <a:rPr lang="en-US" i="1" dirty="0"/>
              <a:t> ci </a:t>
            </a:r>
            <a:r>
              <a:rPr lang="en-US" i="1" dirty="0" err="1"/>
              <a:t>poradit</a:t>
            </a:r>
            <a:r>
              <a:rPr lang="en-US" i="1" dirty="0"/>
              <a:t>, </a:t>
            </a:r>
            <a:r>
              <a:rPr lang="en-US" i="1" dirty="0" err="1"/>
              <a:t>ako</a:t>
            </a:r>
            <a:r>
              <a:rPr lang="en-US" i="1" dirty="0"/>
              <a:t> to </a:t>
            </a:r>
            <a:r>
              <a:rPr lang="en-US" i="1" dirty="0" err="1"/>
              <a:t>zistit</a:t>
            </a:r>
            <a:r>
              <a:rPr lang="en-US" i="1" dirty="0"/>
              <a:t>. </a:t>
            </a:r>
            <a:r>
              <a:rPr lang="en-US" i="1" dirty="0" err="1"/>
              <a:t>vopred</a:t>
            </a:r>
            <a:r>
              <a:rPr lang="en-US" i="1" dirty="0"/>
              <a:t> </a:t>
            </a:r>
            <a:r>
              <a:rPr lang="en-US" i="1" dirty="0" err="1" smtClean="0"/>
              <a:t>dakujem</a:t>
            </a:r>
            <a:r>
              <a:rPr lang="cs-CZ" i="1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Spôsobilosti poradcu v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lvl="0"/>
            <a:r>
              <a:rPr lang="sk-SK" dirty="0"/>
              <a:t>Teória kariérneho vývinu.</a:t>
            </a:r>
            <a:endParaRPr lang="en-US" dirty="0"/>
          </a:p>
          <a:p>
            <a:pPr lvl="0"/>
            <a:r>
              <a:rPr lang="sk-SK" dirty="0"/>
              <a:t>Diagnostika.</a:t>
            </a:r>
            <a:endParaRPr lang="en-US" dirty="0"/>
          </a:p>
          <a:p>
            <a:pPr lvl="0"/>
            <a:r>
              <a:rPr lang="sk-SK" dirty="0"/>
              <a:t>Zdroje školských a kariérnych informácii.</a:t>
            </a:r>
            <a:endParaRPr lang="en-US" dirty="0"/>
          </a:p>
          <a:p>
            <a:pPr lvl="0"/>
            <a:r>
              <a:rPr lang="sk-SK" dirty="0"/>
              <a:t>Programovanie v oblasti kariérneho vývinu.</a:t>
            </a:r>
            <a:endParaRPr lang="en-US" dirty="0"/>
          </a:p>
          <a:p>
            <a:pPr lvl="0"/>
            <a:r>
              <a:rPr lang="sk-SK" dirty="0"/>
              <a:t>Pracovné skúsenosti.</a:t>
            </a:r>
            <a:endParaRPr lang="en-US" dirty="0"/>
          </a:p>
          <a:p>
            <a:pPr lvl="0"/>
            <a:r>
              <a:rPr lang="sk-SK" dirty="0"/>
              <a:t>Schopnosti pre interview a kariérne poradenstvo.</a:t>
            </a:r>
            <a:endParaRPr lang="en-US" dirty="0"/>
          </a:p>
          <a:p>
            <a:pPr marL="0" indent="0">
              <a:buNone/>
            </a:pPr>
            <a:r>
              <a:rPr lang="cs-CZ" dirty="0" smtClean="0"/>
              <a:t>				(Emmethová, 1997)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5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sa stretneme s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Školstvo</a:t>
            </a:r>
          </a:p>
          <a:p>
            <a:r>
              <a:rPr lang="cs-CZ" dirty="0" smtClean="0"/>
              <a:t>Úrad práce, sociálnych vecí a rodiny</a:t>
            </a:r>
          </a:p>
          <a:p>
            <a:r>
              <a:rPr lang="cs-CZ" dirty="0" smtClean="0"/>
              <a:t>Firmy </a:t>
            </a:r>
          </a:p>
          <a:p>
            <a:r>
              <a:rPr lang="cs-CZ" dirty="0" smtClean="0"/>
              <a:t>Súkromná sféra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2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Cieľ: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11957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sk-SK" dirty="0" smtClean="0"/>
              <a:t>získanie základných poznatkov o kariérnom poradenstve</a:t>
            </a:r>
          </a:p>
          <a:p>
            <a:r>
              <a:rPr lang="sk-SK" dirty="0" smtClean="0"/>
              <a:t>spoznanie základných teórií a procesu diagnostiky v kariérnom poradenstve</a:t>
            </a:r>
          </a:p>
          <a:p>
            <a:r>
              <a:rPr lang="sk-SK" dirty="0" smtClean="0"/>
              <a:t>získanie praktických skúseností pri riešení prípadových štúdií z kariérneho poradenstva s vhodne nastavenou diagnostikou klienta </a:t>
            </a:r>
          </a:p>
          <a:p>
            <a:r>
              <a:rPr lang="sk-SK" dirty="0" smtClean="0"/>
              <a:t>získanie poznatkov o metódach a technikách využívaných v kariérnom poradenstve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07430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Čím sa budeme zaoberať: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sk-SK" dirty="0" smtClean="0"/>
              <a:t>1. Úvod do kariérneho poradenstva (vysvetlenie základných pojmov, situácia kariérneho poradenstva na Slovensku a v Čechách,...).</a:t>
            </a:r>
          </a:p>
          <a:p>
            <a:r>
              <a:rPr lang="sk-SK" dirty="0" smtClean="0"/>
              <a:t>2. Základné teórie v kariérnom poradenstve (teórie založené na sociálnom učení, kognitívne teórie, vývinové teórie).</a:t>
            </a:r>
          </a:p>
          <a:p>
            <a:r>
              <a:rPr lang="sk-SK" dirty="0" smtClean="0"/>
              <a:t>3. Proces kariérneho poradenstva (fázy procesu).</a:t>
            </a:r>
          </a:p>
          <a:p>
            <a:r>
              <a:rPr lang="sk-SK" dirty="0" smtClean="0"/>
              <a:t>4. Úloha diagnostiky v kariérnom poradenstve a predstavenie diagnostických nástrojov pre potreby kariérneho poradenstva (diagnostické nástroje zamerané na diagnostiku schopností, záujmov, profesionálnu orientáciu, osobnosť, inteligenciu, výkon).</a:t>
            </a:r>
          </a:p>
          <a:p>
            <a:r>
              <a:rPr lang="sk-SK" dirty="0" smtClean="0"/>
              <a:t>5.Úloha rozhovoru v kariérnom poradenstve a iné metódy diagnostiky. Prípadová štúdia (spracovanie konkrétneho prípadu/klienta kariérneho poradenstva).</a:t>
            </a:r>
          </a:p>
          <a:p>
            <a:r>
              <a:rPr lang="sk-SK" dirty="0" smtClean="0"/>
              <a:t>6. Kariérne poradenstvo so špecifickými skupinami (deti a mládež: 1. smerová voľba povolania, druhá smerová voľba povolania, nadané a talentované deti, vysokoškoláci...).</a:t>
            </a:r>
          </a:p>
          <a:p>
            <a:r>
              <a:rPr lang="sk-SK" dirty="0" smtClean="0"/>
              <a:t>7. Prípadová štúdia (spracovanie konkrétneho prípadu/klienta kariérneho poradenstva).</a:t>
            </a:r>
          </a:p>
          <a:p>
            <a:r>
              <a:rPr lang="sk-SK" dirty="0" smtClean="0"/>
              <a:t>8. Kariérne poradenstvo so špecifickými skupinami (dlhodobo nezamestnaní, starší nezamestnaní, minoritné skupiny, ...).</a:t>
            </a:r>
          </a:p>
          <a:p>
            <a:r>
              <a:rPr lang="sk-SK" dirty="0" smtClean="0"/>
              <a:t>9. Prípadová štúdia (spracovanie konkrétneho prípadu/klienta kariérneho poradenstva).</a:t>
            </a:r>
          </a:p>
          <a:p>
            <a:r>
              <a:rPr lang="sk-SK" dirty="0" smtClean="0"/>
              <a:t>10.Kariérne poradenstvo so špecifickými skupinami (kariérne poradenstvo pri zmene kariérnej dráhy).</a:t>
            </a:r>
          </a:p>
          <a:p>
            <a:r>
              <a:rPr lang="sk-SK" dirty="0" smtClean="0"/>
              <a:t>11. Prípadová štúdia (spracovanie konkrétneho prípadu/klienta kariérneho poradenstva).</a:t>
            </a:r>
          </a:p>
          <a:p>
            <a:r>
              <a:rPr lang="sk-SK" dirty="0" smtClean="0"/>
              <a:t>12. Zhrnutie základných informácií o kariérnom poradenstve, diskusia, spätná väzba.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7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Požiadavky na absolvovanie: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4384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dirty="0" smtClean="0"/>
              <a:t>účasť na seminároch, príprava na seminár </a:t>
            </a:r>
            <a:endParaRPr lang="cs-CZ" dirty="0"/>
          </a:p>
          <a:p>
            <a:r>
              <a:rPr lang="cs-CZ" u="sng" dirty="0"/>
              <a:t>s</a:t>
            </a:r>
            <a:r>
              <a:rPr lang="cs-CZ" u="sng" dirty="0" smtClean="0"/>
              <a:t>eminárna </a:t>
            </a:r>
            <a:r>
              <a:rPr lang="cs-CZ" u="sng" dirty="0" smtClean="0"/>
              <a:t>práca:</a:t>
            </a:r>
          </a:p>
          <a:p>
            <a:r>
              <a:rPr lang="sk-SK" dirty="0" smtClean="0"/>
              <a:t>spracovanie prípadovej štúdie s odporúčaniami a zdôvodnením voľby diagnostických nástrojov kariérneho poradenstva.</a:t>
            </a:r>
          </a:p>
          <a:p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dovzdanie do Odevzdávarny  (jún 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1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/>
              <a:t>Kariéra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sk-SK" dirty="0" smtClean="0"/>
              <a:t>Rýchly, úspešný postup v zamestnaní, v určitej činnosti, úspešná životná dráha všeobecne: vedecná, politická, športová, umelecká a pod. (slovník cudzích slov)</a:t>
            </a:r>
          </a:p>
          <a:p>
            <a:r>
              <a:rPr lang="sk-SK" dirty="0" smtClean="0"/>
              <a:t>Povolanie, zamestnanie, životná dráha (angl.)</a:t>
            </a:r>
          </a:p>
          <a:p>
            <a:r>
              <a:rPr lang="sk-SK" dirty="0" smtClean="0"/>
              <a:t>Robiť kariéru- šplhať sa nahor k dobre platenej práci (SR)</a:t>
            </a:r>
            <a:endParaRPr lang="sk-SK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Kariérne poradenstvo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sk-SK" sz="2800" i="1" dirty="0"/>
              <a:t>služby a aktivity zamerané na pomoc jednotlivcom každého veku a v ktorejkoľvek fáze ich života pri voľbe vzdelávania, odbornej prípravy a povolania a pri riadení svojej </a:t>
            </a:r>
            <a:r>
              <a:rPr lang="sk-SK" sz="2800" i="1" dirty="0" smtClean="0"/>
              <a:t>kariéry</a:t>
            </a:r>
            <a:r>
              <a:rPr lang="sk-SK" sz="2800" dirty="0"/>
              <a:t> </a:t>
            </a:r>
            <a:r>
              <a:rPr lang="cs-CZ" sz="2800" dirty="0" smtClean="0"/>
              <a:t>(</a:t>
            </a:r>
            <a:r>
              <a:rPr lang="sk-SK" sz="2800" dirty="0" smtClean="0"/>
              <a:t>OECD, 2005</a:t>
            </a:r>
            <a:r>
              <a:rPr lang="en-US" sz="2800" dirty="0" smtClean="0"/>
              <a:t>)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/>
              <a:t>o</a:t>
            </a:r>
            <a:r>
              <a:rPr lang="cs-CZ" sz="2800" dirty="0" smtClean="0"/>
              <a:t>blasť profesionálnej činnosti psychológov, ktorá podporuje kariérny vývin, pomáha jedincom uskutočňovať vhodné voľby štúdia a povolania, uľahčuje adaptáciu na prácu jedincov v každom štádiu života (Vendel, 2011)</a:t>
            </a:r>
          </a:p>
        </p:txBody>
      </p:sp>
    </p:spTree>
    <p:extLst>
      <p:ext uri="{BB962C8B-B14F-4D97-AF65-F5344CB8AC3E}">
        <p14:creationId xmlns:p14="http://schemas.microsoft.com/office/powerpoint/2010/main" val="181029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Zaradenie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omedzie personálneho a psychologického poradenstva a koučingu</a:t>
            </a:r>
          </a:p>
          <a:p>
            <a:r>
              <a:rPr lang="cs-CZ" dirty="0"/>
              <a:t>š</a:t>
            </a:r>
            <a:r>
              <a:rPr lang="cs-CZ" dirty="0" smtClean="0"/>
              <a:t>pecializácia psychologického poradenstva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43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altLang="en-US" sz="2800" b="1" dirty="0" err="1">
                <a:latin typeface="Arial" pitchFamily="34" charset="0"/>
                <a:cs typeface="Arial" pitchFamily="34" charset="0"/>
              </a:rPr>
              <a:t>Základné</a:t>
            </a:r>
            <a:r>
              <a:rPr lang="en-US" alt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b="1" dirty="0" err="1">
                <a:latin typeface="Arial" pitchFamily="34" charset="0"/>
                <a:cs typeface="Arial" pitchFamily="34" charset="0"/>
              </a:rPr>
              <a:t>rozdiely</a:t>
            </a:r>
            <a:r>
              <a:rPr lang="en-US" alt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b="1" dirty="0" err="1">
                <a:latin typeface="Arial" pitchFamily="34" charset="0"/>
                <a:cs typeface="Arial" pitchFamily="34" charset="0"/>
              </a:rPr>
              <a:t>medzi</a:t>
            </a:r>
            <a:r>
              <a:rPr lang="en-US" alt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b="1" dirty="0" err="1">
                <a:latin typeface="Arial" pitchFamily="34" charset="0"/>
                <a:cs typeface="Arial" pitchFamily="34" charset="0"/>
              </a:rPr>
              <a:t>koučovaním</a:t>
            </a:r>
            <a:r>
              <a:rPr lang="en-US" altLang="en-US" sz="2800" b="1" dirty="0">
                <a:latin typeface="Arial" pitchFamily="34" charset="0"/>
                <a:cs typeface="Arial" pitchFamily="34" charset="0"/>
              </a:rPr>
              <a:t> a </a:t>
            </a:r>
            <a:r>
              <a:rPr lang="en-US" altLang="en-US" sz="2800" b="1" dirty="0" err="1">
                <a:latin typeface="Arial" pitchFamily="34" charset="0"/>
                <a:cs typeface="Arial" pitchFamily="34" charset="0"/>
              </a:rPr>
              <a:t>poradenstvom</a:t>
            </a:r>
            <a:r>
              <a:rPr lang="en-US" alt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n-US" sz="2800" dirty="0">
                <a:latin typeface="Arial" pitchFamily="34" charset="0"/>
                <a:cs typeface="Arial" pitchFamily="34" charset="0"/>
              </a:rPr>
              <a:t>  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889717"/>
              </p:ext>
            </p:extLst>
          </p:nvPr>
        </p:nvGraphicFramePr>
        <p:xfrm>
          <a:off x="683565" y="1668621"/>
          <a:ext cx="7704858" cy="442467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852429"/>
                <a:gridCol w="3852429"/>
              </a:tblGrid>
              <a:tr h="2779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PORADENSTVO 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KOUČOVANIE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833955">
                <a:tc>
                  <a:txBody>
                    <a:bodyPr/>
                    <a:lstStyle/>
                    <a:p>
                      <a:r>
                        <a:rPr lang="en-US"/>
                        <a:t>Klient častokrát kladie otázky a poradca mu buď poskytne alebo pomáha nájsť odpovede.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Kouč kladie otázky a klient hľadá odpovede a rozhoduje o riešení sám.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827029">
                <a:tc>
                  <a:txBody>
                    <a:bodyPr/>
                    <a:lstStyle/>
                    <a:p>
                      <a:r>
                        <a:rPr lang="en-US"/>
                        <a:t>Veľkú zodpovednosť za poradenských proces nesie poradca.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Pri koučovaní je dôraz kladený na vlastnú zodpovednosť klienta.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827029">
                <a:tc>
                  <a:txBody>
                    <a:bodyPr/>
                    <a:lstStyle/>
                    <a:p>
                      <a:r>
                        <a:rPr lang="en-US" dirty="0" err="1"/>
                        <a:t>Poradenstvo</a:t>
                      </a:r>
                      <a:r>
                        <a:rPr lang="en-US" dirty="0"/>
                        <a:t> je </a:t>
                      </a:r>
                      <a:r>
                        <a:rPr lang="en-US" dirty="0" err="1"/>
                        <a:t>spravidla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všeobecnejšie</a:t>
                      </a:r>
                      <a:r>
                        <a:rPr lang="en-US" dirty="0"/>
                        <a:t> a </a:t>
                      </a:r>
                      <a:r>
                        <a:rPr lang="en-US" dirty="0" err="1"/>
                        <a:t>širšie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zamerané</a:t>
                      </a:r>
                      <a:r>
                        <a:rPr lang="en-US" dirty="0"/>
                        <a:t>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Koučing je väčšinou zameraný na cieľ, na riešenia.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555970">
                <a:tc>
                  <a:txBody>
                    <a:bodyPr/>
                    <a:lstStyle/>
                    <a:p>
                      <a:r>
                        <a:rPr lang="en-US"/>
                        <a:t>Poradca je expertom na danú oblasť.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Kouč nemusí byť expertom v danej oblasti.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  <a:tr h="1102706">
                <a:tc>
                  <a:txBody>
                    <a:bodyPr/>
                    <a:lstStyle/>
                    <a:p>
                      <a:r>
                        <a:rPr lang="en-US"/>
                        <a:t>Poradca klientovi častokrát pomáha prinesením odborného pohľadu a rady zvonka.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Koučing podporuje klienta k svojpomoci.</a:t>
                      </a:r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50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lvl="0"/>
            <a:r>
              <a:rPr lang="sk-SK" dirty="0"/>
              <a:t>Kariéroví poradcovia majú k dispozícii štandardizované metodiky hodnotenia, na základe ktorých možno určiť, aké povolanie si majú ľudia vybrať.</a:t>
            </a:r>
            <a:endParaRPr lang="en-US" dirty="0"/>
          </a:p>
          <a:p>
            <a:pPr lvl="0"/>
            <a:r>
              <a:rPr lang="sk-SK" dirty="0"/>
              <a:t>Rozhodovanie o pracovnej role sa môže robiť izolovane od ostatných životných rol.</a:t>
            </a:r>
            <a:endParaRPr lang="en-US" dirty="0"/>
          </a:p>
          <a:p>
            <a:pPr lvl="0"/>
            <a:r>
              <a:rPr lang="sk-SK" dirty="0"/>
              <a:t>Kariérové poradenstvo sa nezaoberá ostatnými „osobnými“ problémami.</a:t>
            </a:r>
            <a:endParaRPr lang="en-US" dirty="0"/>
          </a:p>
          <a:p>
            <a:pPr lvl="0"/>
            <a:r>
              <a:rPr lang="sk-SK" dirty="0"/>
              <a:t>Na kompetentné vykonávanie svojej práce nepotrebujú kariéroví poradcovia osobitnú odbornú kvalifikáciu.</a:t>
            </a:r>
            <a:endParaRPr lang="en-US" dirty="0"/>
          </a:p>
          <a:p>
            <a:pPr lvl="0"/>
            <a:r>
              <a:rPr lang="sk-SK" dirty="0"/>
              <a:t>Kariérové poradenstvo sa nezaoberá kontextom a kultúrnym pozadím klienta.</a:t>
            </a:r>
            <a:endParaRPr lang="en-US" dirty="0"/>
          </a:p>
          <a:p>
            <a:pPr lvl="0"/>
            <a:r>
              <a:rPr lang="sk-SK" dirty="0"/>
              <a:t>Kariérové poradenstvo sa vyžaduje len vtedy, ak sa musí urobiť nejaké kariérové rozhodnutie.</a:t>
            </a:r>
            <a:endParaRPr lang="en-US" dirty="0"/>
          </a:p>
          <a:p>
            <a:pPr lvl="0"/>
            <a:r>
              <a:rPr lang="sk-SK" dirty="0"/>
              <a:t>Kariérové poradenstvo končí kariérovým rozhodnutím.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22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580</TotalTime>
  <Words>419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PSY 533 Diagnostika v kariérnom poradenstve</vt:lpstr>
      <vt:lpstr>Cieľ:</vt:lpstr>
      <vt:lpstr>Čím sa budeme zaoberať:</vt:lpstr>
      <vt:lpstr>Požiadavky na absolvovanie:</vt:lpstr>
      <vt:lpstr>Kariéra </vt:lpstr>
      <vt:lpstr>Kariérne poradenstvo</vt:lpstr>
      <vt:lpstr>Zaradenie KP</vt:lpstr>
      <vt:lpstr>Základné rozdiely medzi koučovaním a poradenstvom   </vt:lpstr>
      <vt:lpstr>Mýty KP</vt:lpstr>
      <vt:lpstr>Meno: Zdena  &gt; Vek: 28  &gt; Pohlavie: dievča  </vt:lpstr>
      <vt:lpstr>Spôsobilosti poradcu v KP</vt:lpstr>
      <vt:lpstr>Kde sa stretneme s KP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 Diagnostika v kariérnom poradenstve</dc:title>
  <dc:creator>Lucia Gálová</dc:creator>
  <cp:lastModifiedBy>Lucia Gálová</cp:lastModifiedBy>
  <cp:revision>32</cp:revision>
  <dcterms:created xsi:type="dcterms:W3CDTF">2014-09-22T14:30:22Z</dcterms:created>
  <dcterms:modified xsi:type="dcterms:W3CDTF">2015-03-03T10:32:46Z</dcterms:modified>
</cp:coreProperties>
</file>