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81" r:id="rId3"/>
    <p:sldId id="262" r:id="rId4"/>
    <p:sldId id="290" r:id="rId5"/>
    <p:sldId id="291" r:id="rId6"/>
    <p:sldId id="292" r:id="rId7"/>
    <p:sldId id="289" r:id="rId8"/>
    <p:sldId id="296" r:id="rId9"/>
    <p:sldId id="297" r:id="rId10"/>
    <p:sldId id="294" r:id="rId11"/>
    <p:sldId id="295" r:id="rId12"/>
    <p:sldId id="285" r:id="rId13"/>
    <p:sldId id="298" r:id="rId14"/>
    <p:sldId id="286" r:id="rId15"/>
    <p:sldId id="304" r:id="rId16"/>
    <p:sldId id="288" r:id="rId17"/>
    <p:sldId id="299" r:id="rId18"/>
    <p:sldId id="282" r:id="rId19"/>
    <p:sldId id="283" r:id="rId20"/>
    <p:sldId id="284" r:id="rId21"/>
    <p:sldId id="300" r:id="rId22"/>
    <p:sldId id="301" r:id="rId23"/>
    <p:sldId id="302" r:id="rId24"/>
    <p:sldId id="303" r:id="rId25"/>
    <p:sldId id="307" r:id="rId26"/>
    <p:sldId id="308" r:id="rId27"/>
    <p:sldId id="309" r:id="rId28"/>
    <p:sldId id="310" r:id="rId29"/>
    <p:sldId id="305" r:id="rId30"/>
    <p:sldId id="306" r:id="rId31"/>
    <p:sldId id="27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0D7FE-B146-4CFD-8AE6-A7DF59345233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A51A-4353-4586-BABA-7FE6CCD7C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5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0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3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8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8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4721-D52A-418F-A963-F0CCDC712CD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0034-CD07-4EBF-9A2D-A0C8EE40F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uidance.cz/cz/" TargetMode="External"/><Relationship Id="rId2" Type="http://schemas.openxmlformats.org/officeDocument/2006/relationships/hyperlink" Target="http://web.saaic.sk/nrcg_new/kpj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da.org/aws/NCDA/pt/sp/career_convergence" TargetMode="External"/><Relationship Id="rId4" Type="http://schemas.openxmlformats.org/officeDocument/2006/relationships/hyperlink" Target="http://onlinelibrary.wiley.com/journal/10.1002/(ISSN)2161-004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99581"/>
            <a:ext cx="9143999" cy="990600"/>
          </a:xfrm>
          <a:solidFill>
            <a:srgbClr val="63B17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PSY 533 Diagnostika v kariérnom poradenstve</a:t>
            </a:r>
            <a:br>
              <a:rPr lang="cs-CZ" sz="3600" dirty="0" smtClean="0">
                <a:solidFill>
                  <a:schemeClr val="bg1"/>
                </a:solidFill>
              </a:rPr>
            </a:br>
            <a:r>
              <a:rPr lang="cs-CZ" sz="3600" dirty="0" smtClean="0">
                <a:solidFill>
                  <a:schemeClr val="bg1"/>
                </a:solidFill>
              </a:rPr>
              <a:t>25.9.2014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854" y="0"/>
            <a:ext cx="9132454" cy="1302327"/>
          </a:xfrm>
          <a:solidFill>
            <a:srgbClr val="63B177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Masarykova univerzita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Fakulta sociálních studií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OPVK_MU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4" y="5867400"/>
            <a:ext cx="913245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_fss_kru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1270000"/>
            <a:ext cx="9132454" cy="36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691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Veľký vplyv</a:t>
            </a:r>
          </a:p>
          <a:p>
            <a:pPr lvl="1"/>
            <a:r>
              <a:rPr lang="cs-CZ" dirty="0" smtClean="0"/>
              <a:t>jasný princíp a rámec</a:t>
            </a:r>
          </a:p>
          <a:p>
            <a:pPr lvl="1"/>
            <a:r>
              <a:rPr lang="cs-CZ" dirty="0" smtClean="0"/>
              <a:t>rola poradcu: jasne definovaná (špecialista)</a:t>
            </a:r>
          </a:p>
          <a:p>
            <a:r>
              <a:rPr lang="cs-CZ" dirty="0" smtClean="0"/>
              <a:t>Základná filozofia – vyhovuje tvorcom politík, pretože vychádza v ústrety požiadavkám trhu práce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Kritika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Použiteľnosť pre súčasný trh práce</a:t>
            </a:r>
          </a:p>
          <a:p>
            <a:r>
              <a:rPr lang="cs-CZ" dirty="0" smtClean="0"/>
              <a:t>Riešenie otázok zmeny prostredia a jednotlivcov</a:t>
            </a:r>
          </a:p>
          <a:p>
            <a:r>
              <a:rPr lang="cs-CZ" dirty="0" smtClean="0"/>
              <a:t>Málo výskumu</a:t>
            </a:r>
          </a:p>
          <a:p>
            <a:r>
              <a:rPr lang="cs-CZ" dirty="0" smtClean="0"/>
              <a:t>Multikulturalita</a:t>
            </a:r>
          </a:p>
          <a:p>
            <a:r>
              <a:rPr lang="cs-CZ" dirty="0" smtClean="0"/>
              <a:t>Gender rozdiely (ženy)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Vývinové teórie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KP – celoživotný proces</a:t>
            </a:r>
          </a:p>
          <a:p>
            <a:r>
              <a:rPr lang="sk-SK" dirty="0" smtClean="0"/>
              <a:t>Ústredný pojem – vnímanie samého seba alebo </a:t>
            </a:r>
            <a:r>
              <a:rPr lang="sk-SK" dirty="0" err="1" smtClean="0"/>
              <a:t>self</a:t>
            </a:r>
            <a:r>
              <a:rPr lang="sk-SK" dirty="0" smtClean="0"/>
              <a:t> koncept (jednotlivci </a:t>
            </a:r>
            <a:r>
              <a:rPr lang="sk-SK" dirty="0" err="1"/>
              <a:t>projikujú</a:t>
            </a:r>
            <a:r>
              <a:rPr lang="sk-SK" dirty="0"/>
              <a:t> seba do pracovného prostredia cez prechádzané štádiá, a tým realizujú </a:t>
            </a:r>
            <a:r>
              <a:rPr lang="sk-SK" dirty="0" err="1"/>
              <a:t>Self</a:t>
            </a:r>
            <a:r>
              <a:rPr lang="sk-SK" dirty="0"/>
              <a:t>-koncept vo svete </a:t>
            </a:r>
            <a:r>
              <a:rPr lang="sk-SK" dirty="0" smtClean="0"/>
              <a:t>práce) 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Vývin je nepretržitý proces</a:t>
            </a:r>
          </a:p>
          <a:p>
            <a:pPr>
              <a:buFontTx/>
              <a:buChar char="-"/>
            </a:pPr>
            <a:r>
              <a:rPr lang="sk-SK" dirty="0" smtClean="0"/>
              <a:t>Proces vývinu je nezvratný</a:t>
            </a:r>
          </a:p>
          <a:p>
            <a:pPr>
              <a:buFontTx/>
              <a:buChar char="-"/>
            </a:pPr>
            <a:r>
              <a:rPr lang="sk-SK" dirty="0" smtClean="0"/>
              <a:t>Procesy môžu byť rozlíšené vo vzorkách (etapách života)</a:t>
            </a:r>
          </a:p>
          <a:p>
            <a:pPr>
              <a:buFontTx/>
              <a:buChar char="-"/>
            </a:pPr>
            <a:r>
              <a:rPr lang="sk-SK" dirty="0" smtClean="0"/>
              <a:t>Výsledkom normálneho vývinu- zrelosť</a:t>
            </a:r>
          </a:p>
        </p:txBody>
      </p:sp>
    </p:spTree>
    <p:extLst>
      <p:ext uri="{BB962C8B-B14F-4D97-AF65-F5344CB8AC3E}">
        <p14:creationId xmlns:p14="http://schemas.microsoft.com/office/powerpoint/2010/main" val="37554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Eli Ginzberg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Fantazijná etapa (do 11 rokov)</a:t>
            </a:r>
          </a:p>
          <a:p>
            <a:r>
              <a:rPr lang="cs-CZ" dirty="0" smtClean="0"/>
              <a:t>Pokusná etapa (11-17)</a:t>
            </a:r>
          </a:p>
          <a:p>
            <a:pPr lvl="1"/>
            <a:r>
              <a:rPr lang="cs-CZ" dirty="0" smtClean="0"/>
              <a:t>Orientácia na záujem, schopnosti a hodnoty</a:t>
            </a:r>
          </a:p>
          <a:p>
            <a:r>
              <a:rPr lang="cs-CZ" dirty="0" smtClean="0"/>
              <a:t>Realistická etapa (od 17 rokov)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0960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k-SK" dirty="0" smtClean="0"/>
              <a:t>Donald Super</a:t>
            </a:r>
            <a:endParaRPr lang="en-US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43" y="0"/>
            <a:ext cx="1714500" cy="2695575"/>
          </a:xfrm>
        </p:spPr>
      </p:pic>
      <p:sp>
        <p:nvSpPr>
          <p:cNvPr id="5" name="BlokTextu 4"/>
          <p:cNvSpPr txBox="1"/>
          <p:nvPr/>
        </p:nvSpPr>
        <p:spPr>
          <a:xfrm>
            <a:off x="0" y="2504846"/>
            <a:ext cx="9144000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/>
              <a:t>kariérny vývin je proces, ktorý sa postupne rozvinie v priebehu života. </a:t>
            </a:r>
          </a:p>
          <a:p>
            <a:r>
              <a:rPr lang="sk-SK" sz="2400" b="1" dirty="0"/>
              <a:t>Vývinové stupne</a:t>
            </a:r>
            <a:endParaRPr lang="sk-SK" sz="2400" dirty="0"/>
          </a:p>
          <a:p>
            <a:pPr lvl="0"/>
            <a:r>
              <a:rPr lang="sk-SK" sz="2400" dirty="0" smtClean="0"/>
              <a:t>- rast </a:t>
            </a:r>
            <a:r>
              <a:rPr lang="sk-SK" sz="2400" dirty="0"/>
              <a:t>(narodenie – 14/15 rokov) </a:t>
            </a:r>
            <a:r>
              <a:rPr lang="sk-SK" sz="2400" dirty="0" smtClean="0"/>
              <a:t>–vývoj </a:t>
            </a:r>
            <a:r>
              <a:rPr lang="sk-SK" sz="2400" dirty="0"/>
              <a:t>kapacity, schopností, talentov, záujmov a potrebou spojenia sa so </a:t>
            </a:r>
            <a:r>
              <a:rPr lang="sk-SK" sz="2400" dirty="0" err="1" smtClean="0"/>
              <a:t>Self</a:t>
            </a:r>
            <a:r>
              <a:rPr lang="sk-SK" sz="2400" dirty="0" smtClean="0"/>
              <a:t>-konceptom</a:t>
            </a:r>
            <a:endParaRPr lang="sk-SK" sz="2400" dirty="0"/>
          </a:p>
          <a:p>
            <a:pPr lvl="0"/>
            <a:r>
              <a:rPr lang="sk-SK" sz="2400" dirty="0" smtClean="0"/>
              <a:t>- bádanie </a:t>
            </a:r>
            <a:r>
              <a:rPr lang="sk-SK" sz="2400" dirty="0"/>
              <a:t>(15-24) - orientačná </a:t>
            </a:r>
            <a:r>
              <a:rPr lang="sk-SK" sz="2400" dirty="0" smtClean="0"/>
              <a:t>fáza; voľby </a:t>
            </a:r>
            <a:r>
              <a:rPr lang="sk-SK" sz="2400" dirty="0"/>
              <a:t>sú zúžené, ale nie finalizované</a:t>
            </a:r>
          </a:p>
          <a:p>
            <a:pPr lvl="0"/>
            <a:r>
              <a:rPr lang="sk-SK" sz="2400" dirty="0" smtClean="0"/>
              <a:t>- založenie/</a:t>
            </a:r>
            <a:r>
              <a:rPr lang="sk-SK" sz="2400" dirty="0"/>
              <a:t>u</a:t>
            </a:r>
            <a:r>
              <a:rPr lang="sk-SK" sz="2400" dirty="0" smtClean="0"/>
              <a:t>stanovenie </a:t>
            </a:r>
            <a:r>
              <a:rPr lang="sk-SK" sz="2400" dirty="0"/>
              <a:t>(25-44) </a:t>
            </a:r>
            <a:r>
              <a:rPr lang="sk-SK" sz="2400" dirty="0" smtClean="0"/>
              <a:t>– pokusy </a:t>
            </a:r>
            <a:r>
              <a:rPr lang="sk-SK" sz="2400" dirty="0"/>
              <a:t>a </a:t>
            </a:r>
            <a:r>
              <a:rPr lang="sk-SK" sz="2400" dirty="0" smtClean="0"/>
              <a:t>stabilizácia </a:t>
            </a:r>
            <a:r>
              <a:rPr lang="sk-SK" sz="2400" dirty="0"/>
              <a:t>cez pracovné skúsenosti</a:t>
            </a:r>
          </a:p>
          <a:p>
            <a:pPr lvl="0"/>
            <a:r>
              <a:rPr lang="sk-SK" sz="2400" dirty="0" smtClean="0"/>
              <a:t>- udržiavanie </a:t>
            </a:r>
            <a:r>
              <a:rPr lang="sk-SK" sz="2400" dirty="0"/>
              <a:t>(45-64) – proces priebežného zdokonaľovania pracovnej pozície a situácie </a:t>
            </a:r>
          </a:p>
          <a:p>
            <a:pPr lvl="0"/>
            <a:r>
              <a:rPr lang="sk-SK" sz="2400" dirty="0" smtClean="0"/>
              <a:t>- pokles/úpadok </a:t>
            </a:r>
            <a:r>
              <a:rPr lang="sk-SK" sz="2400" dirty="0"/>
              <a:t>(nad 65) – preddôchodkové úvahy, znižovanie pracovného výkonu, eventuálne odchod do dôchodku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49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:\Users\h\Desktop\Bez názv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562" cy="594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1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k-SK" b="1" dirty="0"/>
              <a:t>Úlohy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sk-SK" dirty="0"/>
          </a:p>
          <a:p>
            <a:pPr lvl="0"/>
            <a:r>
              <a:rPr lang="sk-SK" dirty="0"/>
              <a:t>Kryštalizácia (14-18) – kognitívny proces, formulácia hlavných pracovných </a:t>
            </a:r>
            <a:r>
              <a:rPr lang="sk-SK" dirty="0" smtClean="0"/>
              <a:t>cieľov</a:t>
            </a:r>
            <a:r>
              <a:rPr lang="sk-SK" dirty="0"/>
              <a:t>, záujmov, hodnôt, uvedomenia svojich rozhodnutí, možností ... a plánovanie ich dosiahnutia, teda preferovaného povolania</a:t>
            </a:r>
          </a:p>
          <a:p>
            <a:pPr lvl="0"/>
            <a:r>
              <a:rPr lang="sk-SK" dirty="0"/>
              <a:t>Špecifikácia (18-21) – pohyb od predbežnej preferencie povolania k špecifickej voľbe povolania</a:t>
            </a:r>
          </a:p>
          <a:p>
            <a:pPr lvl="0"/>
            <a:r>
              <a:rPr lang="sk-SK" dirty="0"/>
              <a:t>Realizácia (21-24) – obdobie doplnenia voľby povolania a nástupu do povolania</a:t>
            </a:r>
          </a:p>
          <a:p>
            <a:pPr lvl="0"/>
            <a:r>
              <a:rPr lang="sk-SK" dirty="0"/>
              <a:t>Stabilizácia (24-35) – potvrdenie výberu povolania v aktuálnej pracovnej skúsenosti a využitie talentu na demonštrovanie kariérnej voľby ako niečoho správneho, vhodného. </a:t>
            </a:r>
          </a:p>
          <a:p>
            <a:pPr lvl="0"/>
            <a:r>
              <a:rPr lang="sk-SK" dirty="0"/>
              <a:t>Konsolidácia (35+) – usadenie sa v práci, získanie určitého vyššieho statusu a vyššieho veku.</a:t>
            </a:r>
          </a:p>
          <a:p>
            <a:pPr marL="0" indent="0">
              <a:buNone/>
            </a:pPr>
            <a:r>
              <a:rPr lang="sk-SK" dirty="0"/>
              <a:t> 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78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kritika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Necelistvosť teórie </a:t>
            </a:r>
          </a:p>
          <a:p>
            <a:pPr marL="457200" lvl="1" indent="0">
              <a:buNone/>
            </a:pPr>
            <a:r>
              <a:rPr lang="cs-CZ" dirty="0" smtClean="0"/>
              <a:t>(voľne spojená sada teórií z vývinovej, diferenciálnej, sociálnej, osobnostnej a fenomenologickej psychológie)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6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Teórie založené na soc. 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p</a:t>
            </a:r>
            <a:r>
              <a:rPr lang="cs-CZ" dirty="0" err="1" smtClean="0"/>
              <a:t>ráca</a:t>
            </a:r>
            <a:r>
              <a:rPr lang="cs-CZ" dirty="0" smtClean="0"/>
              <a:t> s </a:t>
            </a:r>
            <a:r>
              <a:rPr lang="sk-SK" dirty="0"/>
              <a:t>presvedčeniami </a:t>
            </a:r>
            <a:r>
              <a:rPr lang="sk-SK" dirty="0" smtClean="0"/>
              <a:t>človeka, ktoré sú často </a:t>
            </a:r>
            <a:r>
              <a:rPr lang="sk-SK" dirty="0"/>
              <a:t>neadekvátne, nezodpovedajú reálnej situácii a bránia človeku vidieť celý rozsah možností uplatnenia jeho potenciálu. </a:t>
            </a:r>
            <a:endParaRPr lang="sk-SK" dirty="0" smtClean="0"/>
          </a:p>
          <a:p>
            <a:r>
              <a:rPr lang="sk-SK" dirty="0" smtClean="0"/>
              <a:t>(Bandura: typy učenia: inštrumentálne, asociatívne, nepriame)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2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100" dirty="0" smtClean="0"/>
              <a:t>Krumboltzova teória kariérneho výberu </a:t>
            </a:r>
            <a:br>
              <a:rPr lang="cs-CZ" sz="3100" dirty="0" smtClean="0"/>
            </a:br>
            <a:r>
              <a:rPr lang="cs-CZ" sz="3100" dirty="0" smtClean="0"/>
              <a:t>(1976)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8077200" cy="46782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sk-SK" sz="2000" i="1" dirty="0" smtClean="0"/>
              <a:t>V procese rozvoja rozhodujúce 4 faktory:</a:t>
            </a:r>
          </a:p>
          <a:p>
            <a:pPr lvl="0"/>
            <a:r>
              <a:rPr lang="sk-SK" sz="2000" i="1" u="sng" dirty="0" smtClean="0"/>
              <a:t>genetické faktory</a:t>
            </a:r>
            <a:endParaRPr lang="en-US" sz="2000" dirty="0" smtClean="0"/>
          </a:p>
          <a:p>
            <a:pPr lvl="0"/>
            <a:r>
              <a:rPr lang="sk-SK" sz="2000" dirty="0" smtClean="0"/>
              <a:t>- nie sú rozhodujúce, určujú však hranice, pokiaľ sa určitá schopnosť u konkrétneho človeka môže rozvinúť</a:t>
            </a:r>
            <a:endParaRPr lang="en-US" sz="2000" dirty="0" smtClean="0"/>
          </a:p>
          <a:p>
            <a:pPr lvl="0"/>
            <a:r>
              <a:rPr lang="sk-SK" sz="2000" i="1" u="sng" dirty="0" smtClean="0"/>
              <a:t>faktory prostredia</a:t>
            </a:r>
            <a:endParaRPr lang="en-US" sz="2000" dirty="0" smtClean="0"/>
          </a:p>
          <a:p>
            <a:pPr lvl="0"/>
            <a:r>
              <a:rPr lang="sk-SK" sz="2000" dirty="0" smtClean="0"/>
              <a:t> - často sú mimo kontrolu jedinca (napr. školský systém, politika štátu, prírodné katastrofy, ekonomické možnosti rodiny, do ktorej sa človek narodil,...)</a:t>
            </a:r>
            <a:endParaRPr lang="en-US" sz="2000" dirty="0" smtClean="0"/>
          </a:p>
          <a:p>
            <a:pPr lvl="0"/>
            <a:r>
              <a:rPr lang="sk-SK" sz="2000" i="1" u="sng" dirty="0" smtClean="0"/>
              <a:t>učenie</a:t>
            </a:r>
            <a:endParaRPr lang="en-US" sz="2000" dirty="0" smtClean="0"/>
          </a:p>
          <a:p>
            <a:pPr lvl="0"/>
            <a:r>
              <a:rPr lang="sk-SK" sz="2000" dirty="0" smtClean="0"/>
              <a:t> - človek sa učí zo svojej vlastnej skúsenosti a zároveň si vytvára obrazy o rôznych typoch povolaní aj na základe výrokov a postojov okolia</a:t>
            </a:r>
          </a:p>
          <a:p>
            <a:pPr lvl="0"/>
            <a:r>
              <a:rPr lang="sk-SK" sz="2000" i="1" u="sng" dirty="0" smtClean="0"/>
              <a:t>zručnosti dôležité pri plnení úloh</a:t>
            </a:r>
            <a:endParaRPr lang="en-US" sz="2000" dirty="0" smtClean="0"/>
          </a:p>
          <a:p>
            <a:pPr lvl="0"/>
            <a:r>
              <a:rPr lang="sk-SK" sz="2000" dirty="0" smtClean="0"/>
              <a:t> - sú výsledkom interakcie biologických faktorov, faktorov prostredia a učenia.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52450"/>
            <a:ext cx="1508760" cy="1885950"/>
          </a:xfrm>
        </p:spPr>
      </p:pic>
    </p:spTree>
    <p:extLst>
      <p:ext uri="{BB962C8B-B14F-4D97-AF65-F5344CB8AC3E}">
        <p14:creationId xmlns:p14="http://schemas.microsoft.com/office/powerpoint/2010/main" val="33136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Teórie v KP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Úloha poradcu: </a:t>
            </a:r>
            <a:r>
              <a:rPr lang="sk-SK" dirty="0"/>
              <a:t>pomôcť klientovi prehodnotiť svoje presvedčenia.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lvl="0"/>
            <a:r>
              <a:rPr lang="sk-SK" dirty="0"/>
              <a:t>Ľudia si neuvedomujú, že určité problémy v ich živote sú riešiteľné. </a:t>
            </a:r>
          </a:p>
          <a:p>
            <a:pPr lvl="0"/>
            <a:r>
              <a:rPr lang="sk-SK" dirty="0"/>
              <a:t>Ľudia nevynaložia potrebné úsilie pri rozhodovaní a riešení problémov. Nevenujú dostatočnú pozornosť alternatívam, životom kráčajú zabehanou cestou.</a:t>
            </a:r>
          </a:p>
          <a:p>
            <a:pPr lvl="0"/>
            <a:r>
              <a:rPr lang="sk-SK" dirty="0"/>
              <a:t>Ľudia môžu odmietnuť vhodnú alternatívu pre nesprávne dôvody.</a:t>
            </a:r>
          </a:p>
          <a:p>
            <a:pPr lvl="0"/>
            <a:r>
              <a:rPr lang="sk-SK" dirty="0"/>
              <a:t>Ľudia si môžu vybrať pre nich nevhodnú alternatívu na základe nesprávnych dôvodov.</a:t>
            </a:r>
          </a:p>
          <a:p>
            <a:pPr lvl="0"/>
            <a:r>
              <a:rPr lang="sk-SK" dirty="0"/>
              <a:t>Ľudia môžu prežívať úzkosť, pretože sa cítia neschopní dosiahnuť vytýčené ciele. Ich ciele môžu byť nerealistické alebo v konflikte s inými cieľmi.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Model rozhodovania o profesnej dráhe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definujte problém</a:t>
            </a:r>
          </a:p>
          <a:p>
            <a:r>
              <a:rPr lang="cs-CZ" dirty="0" smtClean="0"/>
              <a:t>stanovte akčný plán: úpravy rozhodnutia</a:t>
            </a:r>
          </a:p>
          <a:p>
            <a:r>
              <a:rPr lang="cs-CZ" dirty="0" smtClean="0"/>
              <a:t>ujasnite si hodnoty </a:t>
            </a:r>
          </a:p>
          <a:p>
            <a:r>
              <a:rPr lang="cs-CZ" dirty="0" smtClean="0"/>
              <a:t>identifikujte možnosti</a:t>
            </a:r>
          </a:p>
          <a:p>
            <a:r>
              <a:rPr lang="cs-CZ" dirty="0"/>
              <a:t>o</a:t>
            </a:r>
            <a:r>
              <a:rPr lang="cs-CZ" dirty="0" smtClean="0"/>
              <a:t>bjavte pravdepodobné výsledky</a:t>
            </a:r>
          </a:p>
          <a:p>
            <a:r>
              <a:rPr lang="cs-CZ" dirty="0"/>
              <a:t>e</a:t>
            </a:r>
            <a:r>
              <a:rPr lang="cs-CZ" dirty="0" smtClean="0"/>
              <a:t>liminujte možnosti</a:t>
            </a:r>
          </a:p>
          <a:p>
            <a:r>
              <a:rPr lang="cs-CZ" dirty="0"/>
              <a:t>z</a:t>
            </a:r>
            <a:r>
              <a:rPr lang="cs-CZ" dirty="0" smtClean="0"/>
              <a:t>ačnite konať</a:t>
            </a:r>
          </a:p>
        </p:txBody>
      </p:sp>
    </p:spTree>
    <p:extLst>
      <p:ext uri="{BB962C8B-B14F-4D97-AF65-F5344CB8AC3E}">
        <p14:creationId xmlns:p14="http://schemas.microsoft.com/office/powerpoint/2010/main" val="25497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Uplatnenie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Ľ</a:t>
            </a:r>
            <a:r>
              <a:rPr lang="cs-CZ" dirty="0" smtClean="0"/>
              <a:t>udia potrebujú rozšíriť svoju kvalifikáciu a záujmy</a:t>
            </a:r>
          </a:p>
          <a:p>
            <a:r>
              <a:rPr lang="cs-CZ" dirty="0" smtClean="0"/>
              <a:t>Ľudia sa musia pripraviť na meniace sa pracovné úlohy</a:t>
            </a:r>
          </a:p>
          <a:p>
            <a:r>
              <a:rPr lang="cs-CZ" dirty="0" smtClean="0"/>
              <a:t>Ľudia musia byť podporený aby konali</a:t>
            </a:r>
          </a:p>
          <a:p>
            <a:r>
              <a:rPr lang="cs-CZ" dirty="0" smtClean="0"/>
              <a:t>Poradca by mal hrať rozšírenú rolu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Psychodynamické teórie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Vysvetlenie správania- motívy, úsilie, iné skryté premenné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Anne Roe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Pyramída potrieb (zamenená potreba úcty a sebarealizácie)</a:t>
            </a:r>
          </a:p>
          <a:p>
            <a:r>
              <a:rPr lang="cs-CZ" dirty="0" smtClean="0"/>
              <a:t>Tvrdenia: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amestnanie </a:t>
            </a:r>
            <a:r>
              <a:rPr lang="cs-CZ" dirty="0" smtClean="0"/>
              <a:t>je potencionálne najmocnejším zdrojom osobného uspokojenia na všetkých úrovniach potrieb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ociálny </a:t>
            </a:r>
            <a:r>
              <a:rPr lang="cs-CZ" dirty="0" smtClean="0"/>
              <a:t>a ekonomický status jednotlivca závisí viac na jeho povolaní než na čokoľvek inom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>
          <a:xfrm>
            <a:off x="685800" y="780473"/>
            <a:ext cx="8001000" cy="2743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dirty="0" smtClean="0">
                <a:solidFill>
                  <a:schemeClr val="tx1"/>
                </a:solidFill>
              </a:rPr>
              <a:t>• Predikcia výberu zamestnania založená na individuálnych rozdielov medzi ľuďmi.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• predikciu výberu založeného na psychologických potrebách, ktoré vznikajú z interakcie medzi deťmi a rodičmi, ale sú aj výsledkom genetických vplyvov a životných skúseností. 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Ľudia si potom vyberajú zamestnanie, ktoré uspokojuje ich potreby. 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685800" y="4038600"/>
            <a:ext cx="7848600" cy="23545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dirty="0" smtClean="0">
                <a:solidFill>
                  <a:schemeClr val="tx1"/>
                </a:solidFill>
              </a:rPr>
              <a:t>• </a:t>
            </a:r>
            <a:r>
              <a:rPr lang="sk-SK" dirty="0" err="1" smtClean="0">
                <a:solidFill>
                  <a:schemeClr val="tx1"/>
                </a:solidFill>
              </a:rPr>
              <a:t>Roeová</a:t>
            </a:r>
            <a:r>
              <a:rPr lang="sk-SK" dirty="0" smtClean="0">
                <a:solidFill>
                  <a:schemeClr val="tx1"/>
                </a:solidFill>
              </a:rPr>
              <a:t> delí </a:t>
            </a:r>
            <a:r>
              <a:rPr lang="sk-SK" b="1" dirty="0" smtClean="0">
                <a:solidFill>
                  <a:schemeClr val="tx1"/>
                </a:solidFill>
              </a:rPr>
              <a:t>zamestnanie na orientované na ľudí </a:t>
            </a:r>
            <a:r>
              <a:rPr lang="sk-SK" dirty="0" smtClean="0">
                <a:solidFill>
                  <a:schemeClr val="tx1"/>
                </a:solidFill>
              </a:rPr>
              <a:t>(služby, obchodné kontakty, riadenie, kultúra a zábava) 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a </a:t>
            </a:r>
            <a:r>
              <a:rPr lang="sk-SK" b="1" dirty="0" smtClean="0">
                <a:solidFill>
                  <a:schemeClr val="tx1"/>
                </a:solidFill>
              </a:rPr>
              <a:t>neorientované na ľudí </a:t>
            </a:r>
            <a:r>
              <a:rPr lang="sk-SK" dirty="0" smtClean="0">
                <a:solidFill>
                  <a:schemeClr val="tx1"/>
                </a:solidFill>
              </a:rPr>
              <a:t>(technika, veda a zamestnanie vykonávané vonku, v prírode). 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Klasifikačný systém </a:t>
            </a:r>
            <a:r>
              <a:rPr lang="sk-SK" dirty="0" err="1" smtClean="0">
                <a:solidFill>
                  <a:schemeClr val="tx1"/>
                </a:solidFill>
              </a:rPr>
              <a:t>Roeovej</a:t>
            </a:r>
            <a:r>
              <a:rPr lang="sk-SK" dirty="0" smtClean="0">
                <a:solidFill>
                  <a:schemeClr val="tx1"/>
                </a:solidFill>
              </a:rPr>
              <a:t> obsahuje osem skupín zamestnania a šesť úrovní.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1367286" y="271732"/>
            <a:ext cx="2457091" cy="1181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b="1" dirty="0" smtClean="0">
                <a:solidFill>
                  <a:schemeClr val="tx1"/>
                </a:solidFill>
              </a:rPr>
              <a:t>8 skupín</a:t>
            </a:r>
            <a:r>
              <a:rPr lang="sk-SK" sz="2800" dirty="0" smtClean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1367286" y="2989053"/>
            <a:ext cx="2667000" cy="1153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Služby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4625196" y="1227826"/>
            <a:ext cx="3071004" cy="12105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Umenie a zábava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848265" y="1693653"/>
            <a:ext cx="3495135" cy="1295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Všeobecná kultúra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4514850" y="5020574"/>
            <a:ext cx="1943100" cy="12939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Veda 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4343400" y="2514600"/>
            <a:ext cx="2743200" cy="1447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Práca v prírode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Zaoblený obdĺžnik 10"/>
          <p:cNvSpPr/>
          <p:nvPr/>
        </p:nvSpPr>
        <p:spPr>
          <a:xfrm>
            <a:off x="2533650" y="4206096"/>
            <a:ext cx="1790700" cy="1295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Výroba 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4457700" y="3973902"/>
            <a:ext cx="29718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sk-SK" sz="2800" dirty="0" smtClean="0">
              <a:solidFill>
                <a:schemeClr val="tx1"/>
              </a:solidFill>
            </a:endParaRP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Organizovanie </a:t>
            </a:r>
          </a:p>
          <a:p>
            <a:pPr algn="just"/>
            <a:r>
              <a:rPr lang="sk-SK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1752600" y="5562600"/>
            <a:ext cx="2438400" cy="1295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Obchodný styk  </a:t>
            </a:r>
          </a:p>
          <a:p>
            <a:pPr algn="just"/>
            <a:endParaRPr lang="sk-S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ĺžnik 3"/>
          <p:cNvSpPr/>
          <p:nvPr/>
        </p:nvSpPr>
        <p:spPr>
          <a:xfrm>
            <a:off x="746760" y="1676400"/>
            <a:ext cx="6477000" cy="3352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k-SK" sz="2800" b="1" dirty="0" smtClean="0">
                <a:solidFill>
                  <a:schemeClr val="tx1"/>
                </a:solidFill>
              </a:rPr>
              <a:t>6 úrovní: </a:t>
            </a: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profesionálna a riadiaca 1</a:t>
            </a: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profesionálna a riadiaca 2</a:t>
            </a: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poloprofesionálna</a:t>
            </a: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kvalifikovaná,</a:t>
            </a: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</a:t>
            </a:r>
            <a:r>
              <a:rPr lang="sk-SK" sz="2800" dirty="0" err="1" smtClean="0">
                <a:solidFill>
                  <a:schemeClr val="tx1"/>
                </a:solidFill>
              </a:rPr>
              <a:t>polokvalifikovaná</a:t>
            </a:r>
            <a:endParaRPr lang="sk-SK" sz="2800" dirty="0" smtClean="0">
              <a:solidFill>
                <a:schemeClr val="tx1"/>
              </a:solidFill>
            </a:endParaRPr>
          </a:p>
          <a:p>
            <a:pPr algn="just"/>
            <a:r>
              <a:rPr lang="sk-SK" sz="2800" dirty="0" smtClean="0">
                <a:solidFill>
                  <a:schemeClr val="tx1"/>
                </a:solidFill>
              </a:rPr>
              <a:t>- nekvalifikovaná</a:t>
            </a:r>
          </a:p>
        </p:txBody>
      </p:sp>
    </p:spTree>
    <p:extLst>
      <p:ext uri="{BB962C8B-B14F-4D97-AF65-F5344CB8AC3E}">
        <p14:creationId xmlns:p14="http://schemas.microsoft.com/office/powerpoint/2010/main" val="396856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C:\Users\h\Desktop\Bez názvu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086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1524000" y="304800"/>
            <a:ext cx="6400800" cy="533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1"/>
                </a:solidFill>
              </a:rPr>
              <a:t>NARATÍVNY PRÍSTUP MARKA L. SAVICKASA</a:t>
            </a:r>
          </a:p>
        </p:txBody>
      </p:sp>
      <p:sp>
        <p:nvSpPr>
          <p:cNvPr id="4" name="Zaoblený obdĺžnik 3"/>
          <p:cNvSpPr/>
          <p:nvPr/>
        </p:nvSpPr>
        <p:spPr>
          <a:xfrm>
            <a:off x="381000" y="1371600"/>
            <a:ext cx="8458200" cy="2438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1"/>
                </a:solidFill>
              </a:rPr>
              <a:t>• tvrdí, že jedinci si môžu kariéru sami vytvárať a dávať jej zmysel</a:t>
            </a:r>
          </a:p>
          <a:p>
            <a:pPr algn="just">
              <a:defRPr/>
            </a:pPr>
            <a:r>
              <a:rPr lang="sk-SK" dirty="0" smtClean="0">
                <a:solidFill>
                  <a:schemeClr val="tx1"/>
                </a:solidFill>
              </a:rPr>
              <a:t>• podľa tejto teórie - „kariéry sa nerozvíjajú, ale sa vytvárajú tým, že jednotlivci robia voľby, ktoré vyjadrujú ich </a:t>
            </a:r>
            <a:r>
              <a:rPr lang="sk-SK" dirty="0" err="1" smtClean="0">
                <a:solidFill>
                  <a:schemeClr val="tx1"/>
                </a:solidFill>
              </a:rPr>
              <a:t>self-koncepty</a:t>
            </a:r>
            <a:r>
              <a:rPr lang="sk-SK" dirty="0" smtClean="0">
                <a:solidFill>
                  <a:schemeClr val="tx1"/>
                </a:solidFill>
              </a:rPr>
              <a:t> a zhmotňujú ich ciele v sociálnej realite života“</a:t>
            </a:r>
          </a:p>
        </p:txBody>
      </p:sp>
      <p:sp>
        <p:nvSpPr>
          <p:cNvPr id="5" name="Zaoblený obdĺžnik 4"/>
          <p:cNvSpPr/>
          <p:nvPr/>
        </p:nvSpPr>
        <p:spPr>
          <a:xfrm>
            <a:off x="457200" y="4038600"/>
            <a:ext cx="8458200" cy="2362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1"/>
                </a:solidFill>
              </a:rPr>
              <a:t>• koncepčne obsahuje teória tri zložky: </a:t>
            </a:r>
            <a:r>
              <a:rPr lang="sk-SK" b="1" dirty="0" smtClean="0">
                <a:solidFill>
                  <a:schemeClr val="tx1"/>
                </a:solidFill>
              </a:rPr>
              <a:t>profesionálnu osobnosť, životné témy a </a:t>
            </a:r>
            <a:r>
              <a:rPr lang="sk-SK" b="1" dirty="0" err="1" smtClean="0">
                <a:solidFill>
                  <a:schemeClr val="tx1"/>
                </a:solidFill>
              </a:rPr>
              <a:t>kariérovú</a:t>
            </a:r>
            <a:r>
              <a:rPr lang="sk-SK" b="1" dirty="0" smtClean="0">
                <a:solidFill>
                  <a:schemeClr val="tx1"/>
                </a:solidFill>
              </a:rPr>
              <a:t> adaptabilitu</a:t>
            </a:r>
          </a:p>
          <a:p>
            <a:pPr algn="just">
              <a:defRPr/>
            </a:pPr>
            <a:r>
              <a:rPr lang="sk-SK" dirty="0" smtClean="0">
                <a:solidFill>
                  <a:schemeClr val="tx1"/>
                </a:solidFill>
              </a:rPr>
              <a:t>• metódou, ktorá sa využíva na pomoc jedincom v rámci tohto teoretického prístupu, je </a:t>
            </a:r>
            <a:r>
              <a:rPr lang="sk-SK" b="1" dirty="0" smtClean="0">
                <a:solidFill>
                  <a:schemeClr val="tx1"/>
                </a:solidFill>
              </a:rPr>
              <a:t>rozprávania príbehov</a:t>
            </a:r>
            <a:endParaRPr lang="sk-S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3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Teórie kariérneho rozvoja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altLang="en-US" dirty="0" smtClean="0"/>
              <a:t>Črtovo </a:t>
            </a:r>
            <a:r>
              <a:rPr lang="sk-SK" altLang="en-US" dirty="0"/>
              <a:t>orientované </a:t>
            </a:r>
            <a:r>
              <a:rPr lang="sk-SK" altLang="en-US" dirty="0" smtClean="0"/>
              <a:t>teórie (teórie priraďovania)</a:t>
            </a:r>
            <a:endParaRPr lang="sk-SK" altLang="en-US" dirty="0"/>
          </a:p>
          <a:p>
            <a:r>
              <a:rPr lang="sk-SK" altLang="en-US" dirty="0" smtClean="0"/>
              <a:t>Teórie </a:t>
            </a:r>
            <a:r>
              <a:rPr lang="sk-SK" altLang="en-US" dirty="0"/>
              <a:t>sociálneho učenia a kognitívne teórie</a:t>
            </a:r>
          </a:p>
          <a:p>
            <a:r>
              <a:rPr lang="sk-SK" altLang="en-US" dirty="0" smtClean="0"/>
              <a:t>Vývinové </a:t>
            </a:r>
            <a:r>
              <a:rPr lang="sk-SK" altLang="en-US" dirty="0" smtClean="0"/>
              <a:t>teórie</a:t>
            </a:r>
          </a:p>
          <a:p>
            <a:r>
              <a:rPr lang="sk-SK" altLang="en-US" dirty="0" smtClean="0"/>
              <a:t>Psychodynamické teórie</a:t>
            </a:r>
            <a:endParaRPr lang="sk-SK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286327" y="399473"/>
            <a:ext cx="7924800" cy="4495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tx1"/>
                </a:solidFill>
              </a:rPr>
              <a:t>Typické otázky</a:t>
            </a:r>
            <a:r>
              <a:rPr lang="sk-SK" dirty="0" smtClean="0">
                <a:solidFill>
                  <a:schemeClr val="tx1"/>
                </a:solidFill>
              </a:rPr>
              <a:t>, ktoré môže položiť poradca vychádzajúci z tejto teoretickej perspektívy, sú: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1"/>
                </a:solidFill>
              </a:rPr>
              <a:t>• Môžete mi prezradiť tri svoje najranejšie spomienky?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1"/>
                </a:solidFill>
              </a:rPr>
              <a:t>• Kto patril medzi vaše najvýznamnejšie </a:t>
            </a:r>
            <a:r>
              <a:rPr lang="sk-SK" dirty="0" err="1" smtClean="0">
                <a:solidFill>
                  <a:schemeClr val="tx1"/>
                </a:solidFill>
              </a:rPr>
              <a:t>rolové</a:t>
            </a:r>
            <a:r>
              <a:rPr lang="sk-SK" dirty="0" smtClean="0">
                <a:solidFill>
                  <a:schemeClr val="tx1"/>
                </a:solidFill>
              </a:rPr>
              <a:t> vzory a prečo?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dirty="0" smtClean="0">
                <a:solidFill>
                  <a:schemeClr val="tx1"/>
                </a:solidFill>
              </a:rPr>
              <a:t>• Aký je váš najobľúbenejší film (román, časopis, TV šou a pod.) a prečo?</a:t>
            </a:r>
          </a:p>
        </p:txBody>
      </p:sp>
    </p:spTree>
    <p:extLst>
      <p:ext uri="{BB962C8B-B14F-4D97-AF65-F5344CB8AC3E}">
        <p14:creationId xmlns:p14="http://schemas.microsoft.com/office/powerpoint/2010/main" val="19981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Užitočné odkazy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2"/>
              </a:rPr>
              <a:t>http://web.saaic.sk/nrcg_new/kpj/index.html</a:t>
            </a:r>
            <a:endParaRPr lang="cs-CZ" dirty="0" smtClean="0"/>
          </a:p>
          <a:p>
            <a:r>
              <a:rPr lang="en-US" dirty="0" smtClean="0">
                <a:hlinkClick r:id="rId3"/>
              </a:rPr>
              <a:t>http://www.euroguidance.cz/cz/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http://onlinelibrary.wiley.com/journal/10.1002/(ISSN)2161-0045</a:t>
            </a:r>
            <a:r>
              <a:rPr lang="cs-CZ" dirty="0" smtClean="0"/>
              <a:t> (časopis The Career Development Quarterly)</a:t>
            </a:r>
          </a:p>
          <a:p>
            <a:r>
              <a:rPr lang="cs-CZ" dirty="0" smtClean="0">
                <a:hlinkClick r:id="rId5"/>
              </a:rPr>
              <a:t>http://www.ncda.org/aws/NCDA/pt/sp/career_convergence</a:t>
            </a:r>
            <a:r>
              <a:rPr lang="cs-CZ" dirty="0" smtClean="0"/>
              <a:t> (Career Convergence)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 Frank Parsons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Priekopník</a:t>
            </a:r>
          </a:p>
          <a:p>
            <a:r>
              <a:rPr lang="cs-CZ" dirty="0" smtClean="0"/>
              <a:t>Priraďovanie podľa talentu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43200"/>
            <a:ext cx="3200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24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Voľba povolania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Dosiahnutie presného porozumenia svojim osobnostným rysom</a:t>
            </a:r>
          </a:p>
          <a:p>
            <a:r>
              <a:rPr lang="cs-CZ" dirty="0" smtClean="0"/>
              <a:t>Oboznámenie s pracovným trhom a samotnými prácami</a:t>
            </a:r>
          </a:p>
          <a:p>
            <a:r>
              <a:rPr lang="cs-CZ" dirty="0" smtClean="0"/>
              <a:t>Racionálne a objektívne zváženie vzťahu medzi tými dvomi súbormi skutočností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Alec Rodger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 smtClean="0"/>
              <a:t>Plán 7 bodov</a:t>
            </a:r>
          </a:p>
          <a:p>
            <a:pPr lvl="1"/>
            <a:r>
              <a:rPr lang="cs-CZ" dirty="0" smtClean="0"/>
              <a:t>Fyzické vlastnosti</a:t>
            </a:r>
          </a:p>
          <a:p>
            <a:pPr lvl="1"/>
            <a:r>
              <a:rPr lang="cs-CZ" dirty="0" smtClean="0"/>
              <a:t>Vedomosti</a:t>
            </a:r>
          </a:p>
          <a:p>
            <a:pPr lvl="1"/>
            <a:r>
              <a:rPr lang="cs-CZ" dirty="0" smtClean="0"/>
              <a:t>Inteligencia</a:t>
            </a:r>
          </a:p>
          <a:p>
            <a:pPr lvl="1"/>
            <a:r>
              <a:rPr lang="cs-CZ" dirty="0" smtClean="0"/>
              <a:t>Zvláštne nadanie</a:t>
            </a:r>
          </a:p>
          <a:p>
            <a:pPr lvl="1"/>
            <a:r>
              <a:rPr lang="cs-CZ" dirty="0" smtClean="0"/>
              <a:t>Záujmy</a:t>
            </a:r>
          </a:p>
          <a:p>
            <a:pPr lvl="1"/>
            <a:r>
              <a:rPr lang="cs-CZ" dirty="0" smtClean="0"/>
              <a:t>Povahové dispozície</a:t>
            </a:r>
          </a:p>
          <a:p>
            <a:pPr lvl="1"/>
            <a:r>
              <a:rPr lang="cs-CZ" dirty="0" smtClean="0"/>
              <a:t>Okolnosti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3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k-SK" dirty="0" smtClean="0"/>
              <a:t>John Holland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sk-SK" dirty="0"/>
              <a:t>Profesijný klasifikačný systém</a:t>
            </a:r>
          </a:p>
          <a:p>
            <a:r>
              <a:rPr lang="sk-SK" dirty="0"/>
              <a:t>6 modelových typov</a:t>
            </a:r>
          </a:p>
          <a:p>
            <a:endParaRPr lang="sk-SK" dirty="0"/>
          </a:p>
          <a:p>
            <a:r>
              <a:rPr lang="sk-SK" dirty="0"/>
              <a:t>Každý z týchto typov súvisí s potrebami a jednotlivci </a:t>
            </a:r>
            <a:r>
              <a:rPr lang="sk-SK" dirty="0" smtClean="0"/>
              <a:t>môžu </a:t>
            </a:r>
            <a:r>
              <a:rPr lang="sk-SK" dirty="0"/>
              <a:t>byť zaradení k jednému alebo viacerým typom</a:t>
            </a:r>
          </a:p>
          <a:p>
            <a:r>
              <a:rPr lang="sk-SK" dirty="0"/>
              <a:t>Pracovné prostredie </a:t>
            </a:r>
            <a:r>
              <a:rPr lang="sk-SK" dirty="0"/>
              <a:t>môže </a:t>
            </a:r>
            <a:r>
              <a:rPr lang="sk-SK" dirty="0"/>
              <a:t>byť tiež týmto </a:t>
            </a:r>
            <a:r>
              <a:rPr lang="sk-SK" dirty="0"/>
              <a:t>spôsobom </a:t>
            </a:r>
            <a:r>
              <a:rPr lang="sk-SK" dirty="0"/>
              <a:t>klasifikované</a:t>
            </a:r>
          </a:p>
          <a:p>
            <a:r>
              <a:rPr lang="sk-SK" dirty="0" smtClean="0"/>
              <a:t>Voľba </a:t>
            </a:r>
            <a:r>
              <a:rPr lang="sk-SK" dirty="0"/>
              <a:t>profesie – hľadanie pracovného prostredia, ktoré </a:t>
            </a:r>
            <a:r>
              <a:rPr lang="sk-SK" dirty="0" smtClean="0"/>
              <a:t>je</a:t>
            </a:r>
            <a:r>
              <a:rPr lang="sk-SK" dirty="0" smtClean="0"/>
              <a:t> </a:t>
            </a:r>
            <a:r>
              <a:rPr lang="sk-SK" dirty="0"/>
              <a:t>zhodné s ich typom osobnosti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64" y="76201"/>
            <a:ext cx="155833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Realistický</a:t>
            </a:r>
          </a:p>
          <a:p>
            <a:r>
              <a:rPr lang="cs-CZ" dirty="0" smtClean="0"/>
              <a:t>Intelektuálny</a:t>
            </a:r>
          </a:p>
          <a:p>
            <a:r>
              <a:rPr lang="cs-CZ" dirty="0" smtClean="0"/>
              <a:t>Umelecký</a:t>
            </a:r>
          </a:p>
          <a:p>
            <a:r>
              <a:rPr lang="cs-CZ" dirty="0" smtClean="0"/>
              <a:t>Sociálny</a:t>
            </a:r>
          </a:p>
          <a:p>
            <a:r>
              <a:rPr lang="cs-CZ" dirty="0" smtClean="0"/>
              <a:t>Podnikateľský</a:t>
            </a:r>
          </a:p>
          <a:p>
            <a:r>
              <a:rPr lang="cs-CZ" dirty="0" smtClean="0"/>
              <a:t>Konvenčný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REI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cs-CZ" dirty="0" smtClean="0"/>
              <a:t>Opravár televíznych prijímačov</a:t>
            </a:r>
          </a:p>
          <a:p>
            <a:r>
              <a:rPr lang="cs-CZ" dirty="0" smtClean="0"/>
              <a:t>Projektový manažér v environmentálnom výskume</a:t>
            </a:r>
          </a:p>
          <a:p>
            <a:r>
              <a:rPr lang="cs-CZ" dirty="0" smtClean="0"/>
              <a:t>Očný optik</a:t>
            </a:r>
          </a:p>
          <a:p>
            <a:r>
              <a:rPr lang="cs-CZ" dirty="0" smtClean="0"/>
              <a:t>Lodný kapitán</a:t>
            </a:r>
          </a:p>
          <a:p>
            <a:r>
              <a:rPr lang="cs-CZ" dirty="0" smtClean="0"/>
              <a:t>Inžinier statik</a:t>
            </a:r>
          </a:p>
          <a:p>
            <a:r>
              <a:rPr lang="cs-CZ" dirty="0" smtClean="0"/>
              <a:t>Technik kvality potravín</a:t>
            </a:r>
          </a:p>
          <a:p>
            <a:r>
              <a:rPr lang="cs-CZ" dirty="0" smtClean="0"/>
              <a:t>Dopravný technik</a:t>
            </a:r>
          </a:p>
          <a:p>
            <a:r>
              <a:rPr lang="cs-CZ" dirty="0" smtClean="0"/>
              <a:t>Kurič</a:t>
            </a:r>
          </a:p>
          <a:p>
            <a:r>
              <a:rPr lang="cs-CZ" dirty="0" smtClean="0"/>
              <a:t>Zavlažovač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649</TotalTime>
  <Words>726</Words>
  <Application>Microsoft Office PowerPoint</Application>
  <PresentationFormat>On-screen Show (4:3)</PresentationFormat>
  <Paragraphs>171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PSY 533 Diagnostika v kariérnom poradenstve 25.9.2014</vt:lpstr>
      <vt:lpstr>Teórie v KP</vt:lpstr>
      <vt:lpstr>Teórie kariérneho rozvoja</vt:lpstr>
      <vt:lpstr> Frank Parsons </vt:lpstr>
      <vt:lpstr>Voľba povolania</vt:lpstr>
      <vt:lpstr>Alec Rodger</vt:lpstr>
      <vt:lpstr>John Holland</vt:lpstr>
      <vt:lpstr>PowerPoint Presentation</vt:lpstr>
      <vt:lpstr>REI</vt:lpstr>
      <vt:lpstr>Prax</vt:lpstr>
      <vt:lpstr>Kritika</vt:lpstr>
      <vt:lpstr>Vývinové teórie</vt:lpstr>
      <vt:lpstr>Eli Ginzberg</vt:lpstr>
      <vt:lpstr>Donald Super</vt:lpstr>
      <vt:lpstr>PowerPoint Presentation</vt:lpstr>
      <vt:lpstr>Úlohy</vt:lpstr>
      <vt:lpstr>kritika</vt:lpstr>
      <vt:lpstr>Teórie založené na soc. učení</vt:lpstr>
      <vt:lpstr>Krumboltzova teória kariérneho výberu  (1976)</vt:lpstr>
      <vt:lpstr>Úloha poradcu: pomôcť klientovi prehodnotiť svoje presvedčenia. </vt:lpstr>
      <vt:lpstr>Model rozhodovania o profesnej dráhe</vt:lpstr>
      <vt:lpstr>Uplatnenie v praxi</vt:lpstr>
      <vt:lpstr>Psychodynamické teórie</vt:lpstr>
      <vt:lpstr>Anne Roe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Užitočné odkazy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Diagnostika v kariérnom poradenstve</dc:title>
  <dc:creator>Lucia Gálová</dc:creator>
  <cp:lastModifiedBy>Lucia Gálová</cp:lastModifiedBy>
  <cp:revision>43</cp:revision>
  <dcterms:created xsi:type="dcterms:W3CDTF">2014-09-22T14:30:22Z</dcterms:created>
  <dcterms:modified xsi:type="dcterms:W3CDTF">2015-03-03T10:44:19Z</dcterms:modified>
</cp:coreProperties>
</file>