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538" r:id="rId2"/>
    <p:sldId id="540" r:id="rId3"/>
    <p:sldId id="541" r:id="rId4"/>
    <p:sldId id="582" r:id="rId5"/>
    <p:sldId id="583" r:id="rId6"/>
    <p:sldId id="584" r:id="rId7"/>
    <p:sldId id="585" r:id="rId8"/>
    <p:sldId id="586" r:id="rId9"/>
    <p:sldId id="587" r:id="rId10"/>
    <p:sldId id="588" r:id="rId11"/>
    <p:sldId id="590" r:id="rId12"/>
    <p:sldId id="591" r:id="rId13"/>
    <p:sldId id="592" r:id="rId14"/>
    <p:sldId id="593" r:id="rId15"/>
    <p:sldId id="594" r:id="rId16"/>
    <p:sldId id="595" r:id="rId17"/>
    <p:sldId id="596" r:id="rId18"/>
    <p:sldId id="597" r:id="rId19"/>
    <p:sldId id="598" r:id="rId20"/>
    <p:sldId id="599" r:id="rId21"/>
    <p:sldId id="600" r:id="rId22"/>
    <p:sldId id="601" r:id="rId23"/>
    <p:sldId id="602" r:id="rId24"/>
    <p:sldId id="603" r:id="rId25"/>
    <p:sldId id="604" r:id="rId26"/>
    <p:sldId id="605" r:id="rId27"/>
    <p:sldId id="607" r:id="rId28"/>
    <p:sldId id="606" r:id="rId29"/>
    <p:sldId id="544" r:id="rId30"/>
    <p:sldId id="504" r:id="rId31"/>
    <p:sldId id="505" r:id="rId32"/>
    <p:sldId id="548" r:id="rId33"/>
    <p:sldId id="552" r:id="rId34"/>
    <p:sldId id="551" r:id="rId35"/>
    <p:sldId id="554" r:id="rId36"/>
    <p:sldId id="559" r:id="rId37"/>
    <p:sldId id="577" r:id="rId38"/>
    <p:sldId id="560" r:id="rId39"/>
    <p:sldId id="561" r:id="rId40"/>
    <p:sldId id="556" r:id="rId41"/>
    <p:sldId id="564" r:id="rId42"/>
    <p:sldId id="533" r:id="rId43"/>
    <p:sldId id="567" r:id="rId44"/>
    <p:sldId id="398" r:id="rId45"/>
    <p:sldId id="453" r:id="rId46"/>
    <p:sldId id="455" r:id="rId47"/>
    <p:sldId id="457" r:id="rId48"/>
    <p:sldId id="465" r:id="rId49"/>
    <p:sldId id="528" r:id="rId50"/>
    <p:sldId id="461" r:id="rId51"/>
    <p:sldId id="578" r:id="rId52"/>
    <p:sldId id="463" r:id="rId53"/>
    <p:sldId id="530" r:id="rId54"/>
    <p:sldId id="566" r:id="rId55"/>
    <p:sldId id="472" r:id="rId56"/>
    <p:sldId id="568" r:id="rId57"/>
    <p:sldId id="473" r:id="rId58"/>
    <p:sldId id="475" r:id="rId59"/>
    <p:sldId id="478" r:id="rId60"/>
    <p:sldId id="579" r:id="rId61"/>
    <p:sldId id="476" r:id="rId62"/>
    <p:sldId id="480" r:id="rId63"/>
    <p:sldId id="529" r:id="rId64"/>
    <p:sldId id="485" r:id="rId65"/>
    <p:sldId id="580" r:id="rId66"/>
    <p:sldId id="574" r:id="rId67"/>
    <p:sldId id="508" r:id="rId68"/>
    <p:sldId id="570" r:id="rId69"/>
    <p:sldId id="569" r:id="rId70"/>
    <p:sldId id="571" r:id="rId71"/>
    <p:sldId id="572" r:id="rId72"/>
    <p:sldId id="537" r:id="rId73"/>
    <p:sldId id="509" r:id="rId74"/>
    <p:sldId id="575" r:id="rId75"/>
    <p:sldId id="573" r:id="rId76"/>
    <p:sldId id="576" r:id="rId77"/>
    <p:sldId id="498" r:id="rId78"/>
    <p:sldId id="532" r:id="rId79"/>
    <p:sldId id="608" r:id="rId80"/>
    <p:sldId id="539" r:id="rId81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>
        <p:scale>
          <a:sx n="120" d="100"/>
          <a:sy n="120" d="100"/>
        </p:scale>
        <p:origin x="1794" y="17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500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E68EE8-189E-40D1-863D-7DA51B8C66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097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4827B73-BD0D-43E6-A3FD-9C2F0BB95FB5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858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66851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36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161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227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93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57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5683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93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64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83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49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3533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396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://www.myendnoteweb.com/EndNoteWeb.html?locale=en_us&amp;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vskp.cz/SD/4c.pdf" TargetMode="External"/><Relationship Id="rId3" Type="http://schemas.openxmlformats.org/officeDocument/2006/relationships/hyperlink" Target="http://www.citace.com/dokumenty.php" TargetMode="External"/><Relationship Id="rId7" Type="http://schemas.openxmlformats.org/officeDocument/2006/relationships/hyperlink" Target="http://iva.k.utb.cz/" TargetMode="External"/><Relationship Id="rId2" Type="http://schemas.openxmlformats.org/officeDocument/2006/relationships/hyperlink" Target="http://sreview.soc.cas.cz/cs/page/3-formalni-stranka-rukopis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1.cuni.cz/~brt/bibref/bibref.html" TargetMode="External"/><Relationship Id="rId5" Type="http://schemas.openxmlformats.org/officeDocument/2006/relationships/hyperlink" Target="http://knihovna.vsb.cz/kurzy/citace/index.html" TargetMode="External"/><Relationship Id="rId4" Type="http://schemas.openxmlformats.org/officeDocument/2006/relationships/hyperlink" Target="http://www.slideshare.net/KnihovnaUTB/bibliografick-citace-9439910" TargetMode="Externa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5600" smtClean="0">
                <a:solidFill>
                  <a:srgbClr val="FFFF00"/>
                </a:solidFill>
              </a:rPr>
              <a:t>Citace a citační SW</a:t>
            </a:r>
            <a:endParaRPr lang="uk-UA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200" b="1" dirty="0" smtClean="0">
                <a:solidFill>
                  <a:schemeClr val="bg1"/>
                </a:solidFill>
              </a:rPr>
              <a:t>Martin Krčál</a:t>
            </a:r>
            <a:endParaRPr lang="uk-UA" sz="2200" b="1" dirty="0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600" b="1" dirty="0">
                <a:latin typeface="Verdana" panose="020B0604030504040204" pitchFamily="34" charset="0"/>
              </a:rPr>
              <a:t>Brno, </a:t>
            </a:r>
            <a:r>
              <a:rPr lang="cs-CZ" sz="1600" b="1" dirty="0" smtClean="0">
                <a:latin typeface="Verdana" panose="020B0604030504040204" pitchFamily="34" charset="0"/>
              </a:rPr>
              <a:t>11. </a:t>
            </a:r>
            <a:r>
              <a:rPr lang="cs-CZ" sz="1600" b="1" dirty="0" smtClean="0">
                <a:latin typeface="Verdana" panose="020B0604030504040204" pitchFamily="34" charset="0"/>
              </a:rPr>
              <a:t>5. </a:t>
            </a:r>
            <a:r>
              <a:rPr lang="cs-CZ" sz="1600" b="1" smtClean="0">
                <a:latin typeface="Verdana" panose="020B0604030504040204" pitchFamily="34" charset="0"/>
              </a:rPr>
              <a:t>2015</a:t>
            </a:r>
            <a:endParaRPr lang="cs-CZ" sz="1600" dirty="0">
              <a:latin typeface="Verdana" panose="020B0604030504040204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200" b="1">
                <a:solidFill>
                  <a:schemeClr val="bg1"/>
                </a:solidFill>
                <a:latin typeface="Verdana" panose="020B0604030504040204" pitchFamily="34" charset="0"/>
              </a:rPr>
              <a:t>úvod do citování pro studenty oboru Sociologie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Ústřední knihovna</a:t>
            </a:r>
            <a:endParaRPr lang="cs-CZ" sz="1600">
              <a:latin typeface="Verdana" panose="020B0604030504040204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6668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  <p:extLst>
      <p:ext uri="{BB962C8B-B14F-4D97-AF65-F5344CB8AC3E}">
        <p14:creationId xmlns:p14="http://schemas.microsoft.com/office/powerpoint/2010/main" val="9335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  <p:extLst>
      <p:ext uri="{BB962C8B-B14F-4D97-AF65-F5344CB8AC3E}">
        <p14:creationId xmlns:p14="http://schemas.microsoft.com/office/powerpoint/2010/main" val="16891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Co je plagiátorství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využití cizí myšlenky bez uvedení jejího původního autora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vědomé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nevědomé</a:t>
            </a:r>
          </a:p>
          <a:p>
            <a:r>
              <a:rPr lang="cs-CZ" smtClean="0">
                <a:latin typeface="Arial" panose="020B0604020202020204" pitchFamily="34" charset="0"/>
              </a:rPr>
              <a:t>vydávání cizí myšlenky za vlastní</a:t>
            </a:r>
          </a:p>
          <a:p>
            <a:r>
              <a:rPr lang="cs-CZ" smtClean="0">
                <a:latin typeface="Arial" panose="020B0604020202020204" pitchFamily="34" charset="0"/>
              </a:rPr>
              <a:t>platí i pro tabulky, grafy, obrázky,...</a:t>
            </a:r>
          </a:p>
          <a:p>
            <a:r>
              <a:rPr lang="cs-CZ" smtClean="0">
                <a:latin typeface="Arial" panose="020B0604020202020204" pitchFamily="34" charset="0"/>
              </a:rPr>
              <a:t>porušujete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etická pravidla vědecké komunikace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platné právo ČR (AZ)</a:t>
            </a:r>
          </a:p>
        </p:txBody>
      </p:sp>
    </p:spTree>
    <p:extLst>
      <p:ext uri="{BB962C8B-B14F-4D97-AF65-F5344CB8AC3E}">
        <p14:creationId xmlns:p14="http://schemas.microsoft.com/office/powerpoint/2010/main" val="28823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3571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6915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55544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14483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11551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17513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základní terminologie</a:t>
            </a:r>
          </a:p>
          <a:p>
            <a:r>
              <a:rPr lang="cs-CZ" smtClean="0">
                <a:latin typeface="Arial" panose="020B0604020202020204" pitchFamily="34" charset="0"/>
              </a:rPr>
              <a:t>proč citujeme</a:t>
            </a:r>
          </a:p>
          <a:p>
            <a:r>
              <a:rPr lang="cs-CZ" smtClean="0">
                <a:latin typeface="Arial" panose="020B0604020202020204" pitchFamily="34" charset="0"/>
              </a:rPr>
              <a:t>plagiátorství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styly</a:t>
            </a:r>
          </a:p>
          <a:p>
            <a:r>
              <a:rPr lang="cs-CZ" smtClean="0">
                <a:latin typeface="Arial" panose="020B0604020202020204" pitchFamily="34" charset="0"/>
              </a:rPr>
              <a:t>citace dle Sociologického časopisu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citace v textu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soupisy literatury</a:t>
            </a:r>
          </a:p>
          <a:p>
            <a:r>
              <a:rPr lang="cs-CZ" smtClean="0">
                <a:latin typeface="Arial" panose="020B0604020202020204" pitchFamily="34" charset="0"/>
              </a:rPr>
              <a:t>jak citovat...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5893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7861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384073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20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36821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23090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577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  <p:extLst>
      <p:ext uri="{BB962C8B-B14F-4D97-AF65-F5344CB8AC3E}">
        <p14:creationId xmlns:p14="http://schemas.microsoft.com/office/powerpoint/2010/main" val="5635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  <p:extLst>
      <p:ext uri="{BB962C8B-B14F-4D97-AF65-F5344CB8AC3E}">
        <p14:creationId xmlns:p14="http://schemas.microsoft.com/office/powerpoint/2010/main" val="115711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8800" b="1" smtClean="0"/>
              <a:t>Citace dle</a:t>
            </a:r>
            <a:r>
              <a:rPr lang="cs-CZ" sz="9600" b="1" smtClean="0">
                <a:solidFill>
                  <a:srgbClr val="008000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cs-CZ" sz="3400" b="1" smtClean="0">
                <a:solidFill>
                  <a:srgbClr val="008000"/>
                </a:solidFill>
              </a:rPr>
              <a:t>Sociologického časopisu</a:t>
            </a:r>
            <a:endParaRPr lang="cs-CZ" sz="17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příjmení autorů rok: strana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2008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125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Novák, Hanka, Matoušek 1958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2"/>
            <a:r>
              <a:rPr lang="cs-CZ" smtClean="0">
                <a:latin typeface="Arial" panose="020B0604020202020204" pitchFamily="34" charset="0"/>
              </a:rPr>
              <a:t>mezi autory se nedává „a“</a:t>
            </a:r>
          </a:p>
          <a:p>
            <a:r>
              <a:rPr lang="cs-CZ" smtClean="0">
                <a:latin typeface="Arial" panose="020B0604020202020204" pitchFamily="34" charset="0"/>
              </a:rPr>
              <a:t>4 a více autorů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Chatrný et al. 1994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73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2"/>
            <a:r>
              <a:rPr lang="cs-CZ" smtClean="0">
                <a:latin typeface="Arial" panose="020B0604020202020204" pitchFamily="34" charset="0"/>
              </a:rPr>
              <a:t>v seznamu literatury se uvedou všichni autoři</a:t>
            </a:r>
          </a:p>
          <a:p>
            <a:pPr lvl="2"/>
            <a:r>
              <a:rPr lang="cs-CZ" smtClean="0">
                <a:latin typeface="Arial" panose="020B0604020202020204" pitchFamily="34" charset="0"/>
              </a:rPr>
              <a:t>nedává se </a:t>
            </a:r>
            <a:r>
              <a:rPr lang="cs-CZ" b="1" smtClean="0">
                <a:latin typeface="Arial" panose="020B0604020202020204" pitchFamily="34" charset="0"/>
              </a:rPr>
              <a:t>a kol.</a:t>
            </a:r>
            <a:r>
              <a:rPr lang="cs-CZ" smtClean="0">
                <a:latin typeface="Arial" panose="020B0604020202020204" pitchFamily="34" charset="0"/>
              </a:rPr>
              <a:t> nebo </a:t>
            </a:r>
            <a:r>
              <a:rPr lang="cs-CZ" b="1" smtClean="0">
                <a:latin typeface="Arial" panose="020B0604020202020204" pitchFamily="34" charset="0"/>
              </a:rPr>
              <a:t>a spol.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r>
              <a:rPr lang="cs-CZ" smtClean="0">
                <a:latin typeface="Arial" panose="020B0604020202020204" pitchFamily="34" charset="0"/>
              </a:rPr>
              <a:t>strana je volitelná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2008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chybí-li autor, pak název korporace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Adobe Creative Team 2011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solidFill>
                  <a:srgbClr val="FF1901"/>
                </a:solidFill>
                <a:latin typeface="Arial" panose="020B0604020202020204" pitchFamily="34" charset="0"/>
              </a:rPr>
              <a:t>chybí-li autor i korporace, pak první slova z názvu</a:t>
            </a:r>
          </a:p>
          <a:p>
            <a:pPr lvl="1"/>
            <a:r>
              <a:rPr lang="en-US" smtClean="0">
                <a:solidFill>
                  <a:srgbClr val="FF1901"/>
                </a:solidFill>
                <a:latin typeface="Arial" panose="020B0604020202020204" pitchFamily="34" charset="0"/>
              </a:rPr>
              <a:t>[</a:t>
            </a:r>
            <a:r>
              <a:rPr lang="cs-CZ" smtClean="0">
                <a:solidFill>
                  <a:srgbClr val="FF1901"/>
                </a:solidFill>
                <a:latin typeface="Arial" panose="020B0604020202020204" pitchFamily="34" charset="0"/>
              </a:rPr>
              <a:t>Principy sazby 1954</a:t>
            </a:r>
            <a:r>
              <a:rPr lang="en-US" smtClean="0">
                <a:solidFill>
                  <a:srgbClr val="FF1901"/>
                </a:solidFill>
                <a:latin typeface="Arial" panose="020B0604020202020204" pitchFamily="34" charset="0"/>
              </a:rPr>
              <a:t>:</a:t>
            </a:r>
            <a:r>
              <a:rPr lang="cs-CZ" smtClean="0">
                <a:solidFill>
                  <a:srgbClr val="FF1901"/>
                </a:solidFill>
                <a:latin typeface="Arial" panose="020B0604020202020204" pitchFamily="34" charset="0"/>
              </a:rPr>
              <a:t> 18</a:t>
            </a:r>
            <a:r>
              <a:rPr lang="en-US" smtClean="0">
                <a:solidFill>
                  <a:srgbClr val="FF1901"/>
                </a:solidFill>
                <a:latin typeface="Arial" panose="020B0604020202020204" pitchFamily="34" charset="0"/>
              </a:rPr>
              <a:t>-20]</a:t>
            </a:r>
            <a:endParaRPr lang="cs-CZ" smtClean="0">
              <a:solidFill>
                <a:srgbClr val="FF1901"/>
              </a:solidFill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zkrácená citace stejná u více děl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za rok se vkládá index (písmeno a,b,c,d,...)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2008b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citujeme celou větu = citace za tečkou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„Citujeme celou větu.“</a:t>
            </a:r>
            <a:r>
              <a:rPr lang="cs-CZ" smtClean="0">
                <a:latin typeface="Arial" panose="020B0604020202020204" pitchFamily="34" charset="0"/>
              </a:rPr>
              <a:t> </a:t>
            </a:r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2008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citujeme část věty = citaci před tečkou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„..., proto citujeme část věty“</a:t>
            </a:r>
            <a:r>
              <a:rPr lang="cs-CZ" smtClean="0">
                <a:latin typeface="Arial" panose="020B0604020202020204" pitchFamily="34" charset="0"/>
              </a:rPr>
              <a:t> </a:t>
            </a:r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Cihlář 2011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.</a:t>
            </a:r>
          </a:p>
          <a:p>
            <a:r>
              <a:rPr lang="cs-CZ" smtClean="0">
                <a:latin typeface="Arial" panose="020B0604020202020204" pitchFamily="34" charset="0"/>
              </a:rPr>
              <a:t>citace použité hned za sebou spojujeme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2008</a:t>
            </a:r>
            <a:r>
              <a:rPr lang="en-US" smtClean="0">
                <a:latin typeface="Arial" panose="020B0604020202020204" pitchFamily="34" charset="0"/>
              </a:rPr>
              <a:t>: 45</a:t>
            </a:r>
            <a:r>
              <a:rPr lang="cs-CZ" smtClean="0">
                <a:latin typeface="Arial" panose="020B0604020202020204" pitchFamily="34" charset="0"/>
              </a:rPr>
              <a:t>; Cihlář 2011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poznámky v citacích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více k tomu</a:t>
            </a:r>
            <a:r>
              <a:rPr lang="en-US" smtClean="0">
                <a:latin typeface="Arial" panose="020B0604020202020204" pitchFamily="34" charset="0"/>
              </a:rPr>
              <a:t> Bratkov</a:t>
            </a:r>
            <a:r>
              <a:rPr lang="cs-CZ" smtClean="0">
                <a:latin typeface="Arial" panose="020B0604020202020204" pitchFamily="34" charset="0"/>
              </a:rPr>
              <a:t>á</a:t>
            </a:r>
            <a:r>
              <a:rPr lang="en-US" smtClean="0">
                <a:latin typeface="Arial" panose="020B0604020202020204" pitchFamily="34" charset="0"/>
              </a:rPr>
              <a:t> 2008]</a:t>
            </a:r>
            <a:endParaRPr lang="cs-CZ" smtClean="0">
              <a:latin typeface="Arial" panose="020B0604020202020204" pitchFamily="34" charset="0"/>
            </a:endParaRPr>
          </a:p>
          <a:p>
            <a:pPr lvl="1"/>
            <a:r>
              <a:rPr lang="cs-CZ" smtClean="0">
                <a:latin typeface="Arial" panose="020B0604020202020204" pitchFamily="34" charset="0"/>
              </a:rPr>
              <a:t>(což dokládá třeba Bratková, která si všímá...... </a:t>
            </a:r>
            <a:r>
              <a:rPr lang="en-US" smtClean="0">
                <a:latin typeface="Arial" panose="020B0604020202020204" pitchFamily="34" charset="0"/>
              </a:rPr>
              <a:t>[Bratkov</a:t>
            </a:r>
            <a:r>
              <a:rPr lang="cs-CZ" smtClean="0">
                <a:latin typeface="Arial" panose="020B0604020202020204" pitchFamily="34" charset="0"/>
              </a:rPr>
              <a:t>á 2008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citace kapitoly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2005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kap. 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citace ze sekundárního zdroje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citována in Kafka 2005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citace ze sekundárního zdroje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citována in Kafka 2005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závorky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kulaté = poznámky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hranaté = citace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Soupis literatury dle Sociologického čas.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v soupisu použité literatury je rok hned za autorem (pokud není, tak za názvem), rok vydání se dále neuvádí</a:t>
            </a:r>
          </a:p>
          <a:p>
            <a:pPr lvl="1">
              <a:lnSpc>
                <a:spcPct val="90000"/>
              </a:lnSpc>
            </a:pPr>
            <a:r>
              <a:rPr lang="cs-CZ" sz="2600" smtClean="0">
                <a:latin typeface="Arial" panose="020B0604020202020204" pitchFamily="34" charset="0"/>
              </a:rPr>
              <a:t>Kafka, Jan. 2008.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. Praha: Mladá Fronta.</a:t>
            </a:r>
          </a:p>
          <a:p>
            <a:pPr lvl="1">
              <a:lnSpc>
                <a:spcPct val="90000"/>
              </a:lnSpc>
            </a:pPr>
            <a:r>
              <a:rPr lang="cs-CZ" sz="2600" i="1" smtClean="0">
                <a:latin typeface="Arial" panose="020B0604020202020204" pitchFamily="34" charset="0"/>
              </a:rPr>
              <a:t>Principy sazby</a:t>
            </a:r>
            <a:r>
              <a:rPr lang="cs-CZ" sz="2600" smtClean="0">
                <a:latin typeface="Arial" panose="020B0604020202020204" pitchFamily="34" charset="0"/>
              </a:rPr>
              <a:t>. 1954. Praha: Academia.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ukázka citace článku</a:t>
            </a:r>
          </a:p>
          <a:p>
            <a:pPr lvl="1">
              <a:lnSpc>
                <a:spcPct val="90000"/>
              </a:lnSpc>
            </a:pPr>
            <a:r>
              <a:rPr lang="cs-CZ" sz="2600" smtClean="0">
                <a:latin typeface="Arial" panose="020B0604020202020204" pitchFamily="34" charset="0"/>
              </a:rPr>
              <a:t>SRBECKÁ, Gabriela. 2010. „Rozvoj kompetencí studentů ve vzdělávání.“ </a:t>
            </a:r>
            <a:r>
              <a:rPr lang="cs-CZ" sz="26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600" smtClean="0">
                <a:latin typeface="Arial" panose="020B0604020202020204" pitchFamily="34" charset="0"/>
              </a:rPr>
              <a:t>[online] 3 (7) </a:t>
            </a:r>
            <a:r>
              <a:rPr lang="en-US" sz="2600" smtClean="0">
                <a:latin typeface="Arial" panose="020B0604020202020204" pitchFamily="34" charset="0"/>
              </a:rPr>
              <a:t>[cit. 22.10.2012]</a:t>
            </a:r>
            <a:r>
              <a:rPr lang="cs-CZ" sz="2600" smtClean="0">
                <a:latin typeface="Arial" panose="020B0604020202020204" pitchFamily="34" charset="0"/>
              </a:rPr>
              <a:t>.</a:t>
            </a:r>
            <a:r>
              <a:rPr lang="en-US" sz="2600" smtClean="0">
                <a:latin typeface="Arial" panose="020B0604020202020204" pitchFamily="34" charset="0"/>
              </a:rPr>
              <a:t> Dostupn</a:t>
            </a:r>
            <a:r>
              <a:rPr lang="cs-CZ" sz="2600" smtClean="0">
                <a:latin typeface="Arial" panose="020B0604020202020204" pitchFamily="34" charset="0"/>
              </a:rPr>
              <a:t>é z: http://www.inflow.cz.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dokumentů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kniha - kapitola</a:t>
            </a:r>
          </a:p>
          <a:p>
            <a:r>
              <a:rPr lang="cs-CZ" smtClean="0"/>
              <a:t>časopis, noviny - článek</a:t>
            </a:r>
          </a:p>
          <a:p>
            <a:r>
              <a:rPr lang="cs-CZ" smtClean="0"/>
              <a:t>sborník – příspěvek ve sborníku</a:t>
            </a:r>
          </a:p>
          <a:p>
            <a:r>
              <a:rPr lang="cs-CZ" smtClean="0"/>
              <a:t>web – webová stránka, příspěvek</a:t>
            </a:r>
          </a:p>
          <a:p>
            <a:r>
              <a:rPr lang="cs-CZ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Obecná struktura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Jména tvůrců</a:t>
            </a:r>
          </a:p>
          <a:p>
            <a:r>
              <a:rPr lang="cs-CZ" smtClean="0"/>
              <a:t>Rok vydání</a:t>
            </a:r>
          </a:p>
          <a:p>
            <a:r>
              <a:rPr lang="cs-CZ" smtClean="0"/>
              <a:t>Název</a:t>
            </a:r>
          </a:p>
          <a:p>
            <a:r>
              <a:rPr lang="cs-CZ" smtClean="0"/>
              <a:t>Typ nosiče </a:t>
            </a:r>
            <a:r>
              <a:rPr lang="cs-CZ" sz="2600" smtClean="0"/>
              <a:t>(jen u elektronických)</a:t>
            </a:r>
          </a:p>
          <a:p>
            <a:r>
              <a:rPr lang="cs-CZ" smtClean="0"/>
              <a:t>Nakladatelské informace</a:t>
            </a:r>
          </a:p>
          <a:p>
            <a:r>
              <a:rPr lang="cs-CZ" smtClean="0"/>
              <a:t>Číslování</a:t>
            </a:r>
          </a:p>
          <a:p>
            <a:r>
              <a:rPr lang="cs-CZ" smtClean="0"/>
              <a:t>Datum citování </a:t>
            </a:r>
            <a:r>
              <a:rPr lang="cs-CZ" sz="2600" smtClean="0"/>
              <a:t>(jen u elektronických)</a:t>
            </a:r>
          </a:p>
          <a:p>
            <a:r>
              <a:rPr lang="cs-CZ" smtClean="0"/>
              <a:t>Dostupnost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tištěných dokumentů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Citovaný text mít fyzicky u sebe</a:t>
            </a:r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Pokud </a:t>
            </a:r>
            <a:r>
              <a:rPr lang="cs-CZ" smtClean="0">
                <a:latin typeface="Arial" panose="020B0604020202020204" pitchFamily="34" charset="0"/>
              </a:rPr>
              <a:t>údaj chybí: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odhadne se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vynechá se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Titulní list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Rub titulního listu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Tiráž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[Odhad]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Monografie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Místo vydání: Nakladatelství. </a:t>
            </a:r>
          </a:p>
          <a:p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Holzner, Steven. 2007. </a:t>
            </a:r>
            <a:r>
              <a:rPr lang="cs-CZ" sz="2800" i="1" smtClean="0">
                <a:latin typeface="Arial" panose="020B0604020202020204" pitchFamily="34" charset="0"/>
              </a:rPr>
              <a:t>RSS: automatické doručování obsahu vašich WWW stránek</a:t>
            </a:r>
            <a:r>
              <a:rPr lang="cs-CZ" sz="2800" smtClean="0">
                <a:latin typeface="Arial" panose="020B0604020202020204" pitchFamily="34" charset="0"/>
              </a:rPr>
              <a:t>. Brno: Computer Press.</a:t>
            </a:r>
            <a:r>
              <a:rPr lang="cs-CZ" sz="32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Část monografie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v soupisu se uvede citace monografie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Článek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Rok vydání. „Název článku: podnázev článku.“ </a:t>
            </a:r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 ročník (číslo): strany. </a:t>
            </a:r>
          </a:p>
          <a:p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Dasqupta, Partha, Eric Maskin. 2000. „Efficient Auctions.“ </a:t>
            </a:r>
            <a:r>
              <a:rPr lang="cs-CZ" sz="2800" i="1" smtClean="0">
                <a:latin typeface="Arial" panose="020B0604020202020204" pitchFamily="34" charset="0"/>
              </a:rPr>
              <a:t>The Quarterly Journal of Economics</a:t>
            </a:r>
            <a:r>
              <a:rPr lang="cs-CZ" sz="2800" smtClean="0">
                <a:latin typeface="Arial" panose="020B0604020202020204" pitchFamily="34" charset="0"/>
              </a:rPr>
              <a:t> 115 (2): 341-388.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Periodikum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 smtClean="0">
                <a:solidFill>
                  <a:srgbClr val="FF1901"/>
                </a:solidFill>
                <a:latin typeface="Arial" panose="020B0604020202020204" pitchFamily="34" charset="0"/>
              </a:rPr>
              <a:t>Tento druh dokumentu není v příkladech Soc. časopisu</a:t>
            </a:r>
          </a:p>
          <a:p>
            <a:endParaRPr lang="cs-CZ" sz="1400" i="1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Rok vydání. Místo: Nakladatelství. Ročník (číslo). ISSN. </a:t>
            </a:r>
          </a:p>
          <a:p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Mediální studia: odborný časopis pro kritickou reflexi médií</a:t>
            </a:r>
            <a:r>
              <a:rPr lang="cs-CZ" sz="2800" smtClean="0">
                <a:latin typeface="Arial" panose="020B0604020202020204" pitchFamily="34" charset="0"/>
              </a:rPr>
              <a:t>. 2010. Praha: Univerzita Karlova v Praze, Fakulta sociálních věd. 4 (1). ISSN 1801-9978.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Sborník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 sborníku. Rok vydání. </a:t>
            </a:r>
            <a:r>
              <a:rPr lang="cs-CZ" sz="26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600" smtClean="0">
                <a:latin typeface="Arial" panose="020B0604020202020204" pitchFamily="34" charset="0"/>
              </a:rPr>
              <a:t>. Místo vydání: Nakladatelství.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Friedlová, Zdeňka, Pavla Gajdošíková (eds.). 2012. </a:t>
            </a:r>
            <a:r>
              <a:rPr lang="cs-CZ" sz="26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600" smtClean="0">
                <a:latin typeface="Arial" panose="020B0604020202020204" pitchFamily="34" charset="0"/>
              </a:rPr>
              <a:t>. Ostrava: Sdružení knihoven ČR. Dostupné také z:  http://www.svkos.cz/data/xinha/sdruk/ks2012/KKS_2012_sbornik_final.pdf.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441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ve sborníku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Primární odpovědnost příspěvku. Rok vydání. „Název: podnázev příspěvku.“ Pp. rozsah stran in Primární odpovědnost sborníku. </a:t>
            </a:r>
            <a:r>
              <a:rPr lang="cs-CZ" sz="2400" i="1" dirty="0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400" dirty="0" smtClean="0">
                <a:latin typeface="Arial" panose="020B0604020202020204" pitchFamily="34" charset="0"/>
              </a:rPr>
              <a:t>. Místo vydání: Nakladatelství. </a:t>
            </a:r>
          </a:p>
          <a:p>
            <a:pPr>
              <a:lnSpc>
                <a:spcPct val="100000"/>
              </a:lnSpc>
            </a:pPr>
            <a:endParaRPr 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Denár</a:t>
            </a:r>
            <a:r>
              <a:rPr lang="cs-CZ" sz="2400" smtClean="0">
                <a:latin typeface="Arial" panose="020B0604020202020204" pitchFamily="34" charset="0"/>
              </a:rPr>
              <a:t>, Michal, </a:t>
            </a:r>
            <a:r>
              <a:rPr lang="cs-CZ" sz="2400" dirty="0" smtClean="0">
                <a:latin typeface="Arial" panose="020B0604020202020204" pitchFamily="34" charset="0"/>
              </a:rPr>
              <a:t>Josef Moravec. 2012. „</a:t>
            </a:r>
            <a:r>
              <a:rPr lang="cs-CZ" sz="2400" dirty="0" err="1" smtClean="0">
                <a:latin typeface="Arial" panose="020B0604020202020204" pitchFamily="34" charset="0"/>
              </a:rPr>
              <a:t>Opensource</a:t>
            </a:r>
            <a:r>
              <a:rPr lang="cs-CZ" sz="2400" dirty="0" smtClean="0">
                <a:latin typeface="Arial" panose="020B0604020202020204" pitchFamily="34" charset="0"/>
              </a:rPr>
              <a:t> a knihovny: cesta k lepším službám?“ Pp. 128-132 in Zdeňka Friedlová a Pavla Gajdošíková (</a:t>
            </a:r>
            <a:r>
              <a:rPr lang="cs-CZ" sz="2400" dirty="0" err="1" smtClean="0">
                <a:latin typeface="Arial" panose="020B0604020202020204" pitchFamily="34" charset="0"/>
              </a:rPr>
              <a:t>eds</a:t>
            </a:r>
            <a:r>
              <a:rPr lang="cs-CZ" sz="2400" dirty="0" smtClean="0">
                <a:latin typeface="Arial" panose="020B0604020202020204" pitchFamily="34" charset="0"/>
              </a:rPr>
              <a:t>.). </a:t>
            </a:r>
            <a:r>
              <a:rPr lang="cs-CZ" sz="2400" i="1" dirty="0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400" dirty="0" smtClean="0">
                <a:latin typeface="Arial" panose="020B0604020202020204" pitchFamily="34" charset="0"/>
              </a:rPr>
              <a:t>. Ostrava: Sdružení knihoven ČR. Dostupné také z:  http://www.svkos.cz/data/</a:t>
            </a:r>
            <a:r>
              <a:rPr lang="cs-CZ" sz="2400" dirty="0" err="1" smtClean="0">
                <a:latin typeface="Arial" panose="020B0604020202020204" pitchFamily="34" charset="0"/>
              </a:rPr>
              <a:t>xinha</a:t>
            </a:r>
            <a:r>
              <a:rPr lang="cs-CZ" sz="2400" dirty="0" smtClean="0">
                <a:latin typeface="Arial" panose="020B0604020202020204" pitchFamily="34" charset="0"/>
              </a:rPr>
              <a:t>/</a:t>
            </a:r>
            <a:r>
              <a:rPr lang="cs-CZ" sz="2400" dirty="0" err="1" smtClean="0">
                <a:latin typeface="Arial" panose="020B0604020202020204" pitchFamily="34" charset="0"/>
              </a:rPr>
              <a:t>sdruk</a:t>
            </a:r>
            <a:r>
              <a:rPr lang="cs-CZ" sz="2400" dirty="0" smtClean="0">
                <a:latin typeface="Arial" panose="020B0604020202020204" pitchFamily="34" charset="0"/>
              </a:rPr>
              <a:t>/ks2012/KKS_2012_sbornik_final.pdf.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Příspěvek na konferenci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 příspěvku. Rok. „Název: podnázev příspěvku.“ Příspěvek přednesený na konferenci </a:t>
            </a:r>
            <a:r>
              <a:rPr lang="cs-CZ" sz="2400" i="1" smtClean="0">
                <a:latin typeface="Arial" panose="020B0604020202020204" pitchFamily="34" charset="0"/>
              </a:rPr>
              <a:t>Název konference: podnázev konference</a:t>
            </a:r>
            <a:r>
              <a:rPr lang="cs-CZ" sz="2400" smtClean="0">
                <a:latin typeface="Arial" panose="020B0604020202020204" pitchFamily="34" charset="0"/>
              </a:rPr>
              <a:t>. Místo konání: datum konání. </a:t>
            </a:r>
          </a:p>
          <a:p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Denár, Michal, Josef Moravec. 2012. „Opensource a knihovny: cesta k lepším službám?“ Příspěvek přednesený na konferenci </a:t>
            </a:r>
            <a:r>
              <a:rPr lang="cs-CZ" sz="2400" i="1" smtClean="0">
                <a:latin typeface="Arial" panose="020B0604020202020204" pitchFamily="34" charset="0"/>
              </a:rPr>
              <a:t>Knihovny současnosti 2012. </a:t>
            </a:r>
            <a:r>
              <a:rPr lang="cs-CZ" sz="2400" smtClean="0">
                <a:latin typeface="Arial" panose="020B0604020202020204" pitchFamily="34" charset="0"/>
              </a:rPr>
              <a:t>Pardubice, 12. 9. 2012.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Akademická práce </a:t>
            </a:r>
            <a:r>
              <a:rPr lang="cs-CZ" sz="2800" smtClean="0"/>
              <a:t>(struktura, příklad)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podnázev.</a:t>
            </a:r>
            <a:r>
              <a:rPr lang="cs-CZ" sz="2800" smtClean="0">
                <a:latin typeface="Arial" panose="020B0604020202020204" pitchFamily="34" charset="0"/>
              </a:rPr>
              <a:t> Místo vydání: Vydavatel.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Janků, Monika. 2008. </a:t>
            </a:r>
            <a:r>
              <a:rPr lang="cs-CZ" sz="2800" i="1" smtClean="0">
                <a:latin typeface="Arial" panose="020B0604020202020204" pitchFamily="34" charset="0"/>
              </a:rPr>
              <a:t>Mateřství a dětství očima žen různých generací</a:t>
            </a:r>
            <a:r>
              <a:rPr lang="cs-CZ" sz="2800" smtClean="0">
                <a:latin typeface="Arial" panose="020B0604020202020204" pitchFamily="34" charset="0"/>
              </a:rPr>
              <a:t>. Brno. Magisterská diplomová práce obhájená na Katedře psychologie Masarykovy univerzity.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800" dirty="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dirty="0" smtClean="0">
                <a:latin typeface="Arial" panose="020B0604020202020204" pitchFamily="34" charset="0"/>
              </a:rPr>
              <a:t>Název: podnázev</a:t>
            </a:r>
            <a:r>
              <a:rPr lang="cs-CZ" sz="2800" dirty="0" smtClean="0">
                <a:latin typeface="Arial" panose="020B0604020202020204" pitchFamily="34" charset="0"/>
              </a:rPr>
              <a:t>. Místo vydání: Nakladatelství. </a:t>
            </a:r>
          </a:p>
          <a:p>
            <a:pPr>
              <a:buFontTx/>
              <a:buNone/>
            </a:pPr>
            <a:endParaRPr lang="cs-CZ" sz="2800" dirty="0" smtClean="0">
              <a:latin typeface="Arial" panose="020B0604020202020204" pitchFamily="34" charset="0"/>
            </a:endParaRPr>
          </a:p>
          <a:p>
            <a:r>
              <a:rPr lang="cs-CZ" sz="2800" dirty="0" err="1" smtClean="0">
                <a:latin typeface="Arial" panose="020B0604020202020204" pitchFamily="34" charset="0"/>
              </a:rPr>
              <a:t>Shocart</a:t>
            </a:r>
            <a:r>
              <a:rPr lang="cs-CZ" sz="2800" dirty="0" smtClean="0">
                <a:latin typeface="Arial" panose="020B0604020202020204" pitchFamily="34" charset="0"/>
              </a:rPr>
              <a:t>. 2008. </a:t>
            </a:r>
            <a:r>
              <a:rPr lang="cs-CZ" sz="2800" i="1" dirty="0" smtClean="0">
                <a:latin typeface="Arial" panose="020B0604020202020204" pitchFamily="34" charset="0"/>
              </a:rPr>
              <a:t>Třeboňsko: velká cykloturistická mapa</a:t>
            </a:r>
            <a:r>
              <a:rPr lang="cs-CZ" sz="2800" dirty="0" smtClean="0">
                <a:latin typeface="Arial" panose="020B0604020202020204" pitchFamily="34" charset="0"/>
              </a:rPr>
              <a:t>. Vizovice: </a:t>
            </a:r>
            <a:r>
              <a:rPr lang="cs-CZ" sz="2800" dirty="0" err="1" smtClean="0">
                <a:latin typeface="Arial" panose="020B0604020202020204" pitchFamily="34" charset="0"/>
              </a:rPr>
              <a:t>Shocart</a:t>
            </a:r>
            <a:r>
              <a:rPr lang="cs-CZ" sz="2800" dirty="0" smtClean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 – příklad 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Primární odpovědnost. Rok vydání. </a:t>
            </a:r>
            <a:r>
              <a:rPr lang="cs-CZ" i="1" smtClean="0">
                <a:latin typeface="Arial" panose="020B0604020202020204" pitchFamily="34" charset="0"/>
              </a:rPr>
              <a:t>Název: podnázev</a:t>
            </a:r>
            <a:r>
              <a:rPr lang="cs-CZ" smtClean="0">
                <a:latin typeface="Arial" panose="020B0604020202020204" pitchFamily="34" charset="0"/>
              </a:rPr>
              <a:t>. Místo vydání: Nakladatelství.</a:t>
            </a:r>
          </a:p>
          <a:p>
            <a:pPr>
              <a:buFontTx/>
              <a:buNone/>
            </a:pP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Klub českých turistů. 2011. </a:t>
            </a:r>
            <a:r>
              <a:rPr lang="cs-CZ" i="1" smtClean="0">
                <a:latin typeface="Arial" panose="020B0604020202020204" pitchFamily="34" charset="0"/>
              </a:rPr>
              <a:t>Králický Sněžník: turistická mapa 1:50 000</a:t>
            </a:r>
            <a:r>
              <a:rPr lang="cs-CZ" smtClean="0">
                <a:latin typeface="Arial" panose="020B0604020202020204" pitchFamily="34" charset="0"/>
              </a:rPr>
              <a:t>. Praha: Trasa.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Firemní a nepublikované dokumenty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Rok vytvoření.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Místo vytvoření: Vydavatel. </a:t>
            </a:r>
          </a:p>
          <a:p>
            <a:pPr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Kříž, Jan, Martin Krčál, Blanka Farkašová. 2010. </a:t>
            </a:r>
            <a:r>
              <a:rPr lang="cs-CZ" sz="2800" i="1" smtClean="0">
                <a:latin typeface="Arial" panose="020B0604020202020204" pitchFamily="34" charset="0"/>
              </a:rPr>
              <a:t>Nastavení připojení k internetu: jednoduchý interní návod pro zaměstnance</a:t>
            </a:r>
            <a:r>
              <a:rPr lang="cs-CZ" sz="2800" smtClean="0">
                <a:latin typeface="Arial" panose="020B0604020202020204" pitchFamily="34" charset="0"/>
              </a:rPr>
              <a:t>. Brno. Dostupné v ÚK FSS MU. Interní manuál.</a:t>
            </a:r>
            <a:r>
              <a:rPr lang="en-US" sz="2800" smtClean="0"/>
              <a:t> </a:t>
            </a: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elektronických dokumentů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Problém nalezení bibliografických info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nadpisy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hlavička, metadata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titulek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o</a:t>
            </a:r>
            <a:r>
              <a:rPr lang="en-US" smtClean="0">
                <a:latin typeface="Arial" panose="020B0604020202020204" pitchFamily="34" charset="0"/>
              </a:rPr>
              <a:t>dhad]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navíc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nosič: </a:t>
            </a:r>
            <a:r>
              <a:rPr lang="en-US" smtClean="0">
                <a:latin typeface="Arial" panose="020B0604020202020204" pitchFamily="34" charset="0"/>
              </a:rPr>
              <a:t>[online], [</a:t>
            </a:r>
            <a:r>
              <a:rPr lang="cs-CZ" smtClean="0">
                <a:latin typeface="Arial" panose="020B0604020202020204" pitchFamily="34" charset="0"/>
              </a:rPr>
              <a:t>datový soubor</a:t>
            </a:r>
            <a:r>
              <a:rPr lang="en-US" smtClean="0">
                <a:latin typeface="Arial" panose="020B0604020202020204" pitchFamily="34" charset="0"/>
              </a:rPr>
              <a:t>], [</a:t>
            </a:r>
            <a:r>
              <a:rPr lang="cs-CZ" smtClean="0">
                <a:latin typeface="Arial" panose="020B0604020202020204" pitchFamily="34" charset="0"/>
              </a:rPr>
              <a:t>databáze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,</a:t>
            </a:r>
            <a:r>
              <a:rPr lang="en-US" smtClean="0">
                <a:latin typeface="Arial" panose="020B0604020202020204" pitchFamily="34" charset="0"/>
              </a:rPr>
              <a:t> [</a:t>
            </a:r>
            <a:r>
              <a:rPr lang="cs-CZ" smtClean="0">
                <a:latin typeface="Arial" panose="020B0604020202020204" pitchFamily="34" charset="0"/>
              </a:rPr>
              <a:t>CD-ROM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, </a:t>
            </a:r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DVD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,...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datum citování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e-články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odpovědnost. Rok vydání. „Název článku: podnázev článku.“ </a:t>
            </a:r>
            <a:r>
              <a:rPr lang="cs-CZ" sz="26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600" smtClean="0">
                <a:latin typeface="Arial" panose="020B0604020202020204" pitchFamily="34" charset="0"/>
              </a:rPr>
              <a:t> </a:t>
            </a:r>
            <a:r>
              <a:rPr lang="en-US" sz="2600" smtClean="0">
                <a:latin typeface="Arial" panose="020B0604020202020204" pitchFamily="34" charset="0"/>
              </a:rPr>
              <a:t>[nosi</a:t>
            </a:r>
            <a:r>
              <a:rPr lang="cs-CZ" sz="2600" smtClean="0">
                <a:latin typeface="Arial" panose="020B0604020202020204" pitchFamily="34" charset="0"/>
              </a:rPr>
              <a:t>č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 ročník (číslo): rozsah stran </a:t>
            </a:r>
            <a:r>
              <a:rPr lang="en-US" sz="2600" smtClean="0">
                <a:latin typeface="Arial" panose="020B0604020202020204" pitchFamily="34" charset="0"/>
              </a:rPr>
              <a:t>[datum citov</a:t>
            </a:r>
            <a:r>
              <a:rPr lang="cs-CZ" sz="2600" smtClean="0">
                <a:latin typeface="Arial" panose="020B0604020202020204" pitchFamily="34" charset="0"/>
              </a:rPr>
              <a:t>ání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Srbecká, Gabriela. 2010. „Rozvoj kompetencí studentů ve vzdělávání.“ </a:t>
            </a:r>
            <a:r>
              <a:rPr lang="cs-CZ" sz="26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600" smtClean="0">
                <a:latin typeface="Arial" panose="020B0604020202020204" pitchFamily="34" charset="0"/>
              </a:rPr>
              <a:t>[online] 3 (7) [cit. 6. 8. 2012]. Dostupné z: http://www.inflow.cz/rozvoj-kompetenci-studentu-ve-vzdelavani.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 </a:t>
            </a:r>
            <a:r>
              <a:rPr lang="en-US" sz="2600" smtClean="0">
                <a:latin typeface="Arial" panose="020B0604020202020204" pitchFamily="34" charset="0"/>
              </a:rPr>
              <a:t>[nosi</a:t>
            </a:r>
            <a:r>
              <a:rPr lang="cs-CZ" sz="2600" smtClean="0">
                <a:latin typeface="Arial" panose="020B0604020202020204" pitchFamily="34" charset="0"/>
              </a:rPr>
              <a:t>č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Místo vydání: Vydavatel </a:t>
            </a:r>
            <a:r>
              <a:rPr lang="en-US" sz="2600" smtClean="0">
                <a:latin typeface="Arial" panose="020B0604020202020204" pitchFamily="34" charset="0"/>
              </a:rPr>
              <a:t>[</a:t>
            </a:r>
            <a:r>
              <a:rPr lang="cs-CZ" sz="2600" smtClean="0">
                <a:latin typeface="Arial" panose="020B0604020202020204" pitchFamily="34" charset="0"/>
              </a:rPr>
              <a:t>datum citování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Dostupnost.</a:t>
            </a:r>
          </a:p>
          <a:p>
            <a:pPr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r>
              <a:rPr lang="cs-CZ" sz="2600" smtClean="0">
                <a:latin typeface="Arial" panose="020B0604020202020204" pitchFamily="34" charset="0"/>
              </a:rPr>
              <a:t>Hönig, Johannes Franz. 2008. </a:t>
            </a:r>
            <a:r>
              <a:rPr lang="cs-CZ" sz="2600" i="1" smtClean="0">
                <a:latin typeface="Arial" panose="020B0604020202020204" pitchFamily="34" charset="0"/>
              </a:rPr>
              <a:t>Abdominoplastik</a:t>
            </a:r>
            <a:r>
              <a:rPr lang="cs-CZ" sz="2600" smtClean="0">
                <a:latin typeface="Arial" panose="020B0604020202020204" pitchFamily="34" charset="0"/>
              </a:rPr>
              <a:t>: </a:t>
            </a:r>
            <a:r>
              <a:rPr lang="cs-CZ" sz="2600" i="1" smtClean="0">
                <a:latin typeface="Arial" panose="020B0604020202020204" pitchFamily="34" charset="0"/>
              </a:rPr>
              <a:t>Prinzip und Technik</a:t>
            </a:r>
            <a:r>
              <a:rPr lang="cs-CZ" sz="2600" smtClean="0">
                <a:latin typeface="Arial" panose="020B0604020202020204" pitchFamily="34" charset="0"/>
              </a:rPr>
              <a:t> [online]. </a:t>
            </a:r>
            <a:r>
              <a:rPr lang="en-US" sz="2600" smtClean="0">
                <a:latin typeface="Arial" panose="020B0604020202020204" pitchFamily="34" charset="0"/>
              </a:rPr>
              <a:t>[</a:t>
            </a:r>
            <a:r>
              <a:rPr lang="cs-CZ" sz="2600" smtClean="0">
                <a:latin typeface="Arial" panose="020B0604020202020204" pitchFamily="34" charset="0"/>
              </a:rPr>
              <a:t>Heidelberg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: Steinkopff [cit. 18.10. 2012]. Dostupné z: http://www.springerlink.com/content/978-3-7985-1816-2.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28410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Zprávy, texty v PDF,...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 vydání: Vydavatel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10000"/>
              </a:lnSpc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Transparency International. 2005. </a:t>
            </a:r>
            <a:r>
              <a:rPr lang="cs-CZ" sz="2400" i="1" smtClean="0">
                <a:latin typeface="Arial" panose="020B0604020202020204" pitchFamily="34" charset="0"/>
              </a:rPr>
              <a:t>Právem proti korupci: právní ochrana proti některým projevům korupce ve veřejné správě a justici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online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Praha: Transparency International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cit. 18. 10. 2012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http://www.transparency.cz/doc/alac_prav_proti_korupci_def.pdf.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Další e-dokumenty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270000"/>
            <a:ext cx="7777162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obdobně se vytvářejí citace elektronických ekvivalentů klasických dokumentů</a:t>
            </a:r>
          </a:p>
          <a:p>
            <a:r>
              <a:rPr lang="cs-CZ" smtClean="0">
                <a:latin typeface="Arial" panose="020B0604020202020204" pitchFamily="34" charset="0"/>
              </a:rPr>
              <a:t>e-příspěvky, e-časopisy, e-firemní literatura, část e-knihy, e-diplomky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Webová sídla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 vydání: Vydavatel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Dostupnost.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Masarykova univerzita. 2012. </a:t>
            </a:r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z="3200" smtClean="0"/>
              <a:t>Webové</a:t>
            </a:r>
            <a:r>
              <a:rPr lang="en-US" sz="3200" smtClean="0"/>
              <a:t> str</a:t>
            </a:r>
            <a:r>
              <a:rPr lang="cs-CZ" sz="3200" smtClean="0"/>
              <a:t>ánky </a:t>
            </a:r>
            <a:r>
              <a:rPr lang="cs-CZ" sz="2400" smtClean="0"/>
              <a:t>(jako součást webu)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Primární odpovědnost stránky. Rok vydání. </a:t>
            </a:r>
            <a:r>
              <a:rPr lang="cs-CZ" sz="2600" i="1" smtClean="0">
                <a:latin typeface="Arial" panose="020B0604020202020204" pitchFamily="34" charset="0"/>
              </a:rPr>
              <a:t>Název stránky: podnázev stránky</a:t>
            </a:r>
            <a:r>
              <a:rPr lang="cs-CZ" sz="2600" smtClean="0">
                <a:latin typeface="Arial" panose="020B0604020202020204" pitchFamily="34" charset="0"/>
              </a:rPr>
              <a:t>. Primární odpovědnost webu. </a:t>
            </a:r>
            <a:r>
              <a:rPr lang="cs-CZ" sz="2600" i="1" smtClean="0">
                <a:latin typeface="Arial" panose="020B0604020202020204" pitchFamily="34" charset="0"/>
              </a:rPr>
              <a:t>Název webu: podnázev webu</a:t>
            </a:r>
            <a:r>
              <a:rPr lang="cs-CZ" sz="2600" smtClean="0">
                <a:latin typeface="Arial" panose="020B0604020202020204" pitchFamily="34" charset="0"/>
              </a:rPr>
              <a:t> </a:t>
            </a:r>
            <a:r>
              <a:rPr lang="en-US" sz="2600" smtClean="0">
                <a:latin typeface="Arial" panose="020B0604020202020204" pitchFamily="34" charset="0"/>
              </a:rPr>
              <a:t>[nosi</a:t>
            </a:r>
            <a:r>
              <a:rPr lang="cs-CZ" sz="2600" smtClean="0">
                <a:latin typeface="Arial" panose="020B0604020202020204" pitchFamily="34" charset="0"/>
              </a:rPr>
              <a:t>č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Místo vydání: Vydavatel </a:t>
            </a:r>
            <a:r>
              <a:rPr lang="en-US" sz="2600" smtClean="0">
                <a:latin typeface="Arial" panose="020B0604020202020204" pitchFamily="34" charset="0"/>
              </a:rPr>
              <a:t>[</a:t>
            </a:r>
            <a:r>
              <a:rPr lang="cs-CZ" sz="2600" smtClean="0">
                <a:latin typeface="Arial" panose="020B0604020202020204" pitchFamily="34" charset="0"/>
              </a:rPr>
              <a:t>datum citování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Dostupnost.</a:t>
            </a:r>
          </a:p>
          <a:p>
            <a:pPr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r>
              <a:rPr lang="cs-CZ" sz="2600" smtClean="0">
                <a:latin typeface="Arial" panose="020B0604020202020204" pitchFamily="34" charset="0"/>
              </a:rPr>
              <a:t>Masarykova univerzita. 2012. „Absolventi.“ </a:t>
            </a:r>
            <a:r>
              <a:rPr lang="cs-CZ" sz="2600" i="1" smtClean="0">
                <a:latin typeface="Arial" panose="020B0604020202020204" pitchFamily="34" charset="0"/>
              </a:rPr>
              <a:t>Masarykova univerzita</a:t>
            </a:r>
            <a:r>
              <a:rPr lang="cs-CZ" sz="2600" smtClean="0">
                <a:latin typeface="Arial" panose="020B0604020202020204" pitchFamily="34" charset="0"/>
              </a:rPr>
              <a:t> [online]. Brno: Masarykova univerzita [cit. 11. 10. 2012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Dostupné z: http://www.muni.cz/alumni.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Blogy, Youtube, Slideshare,...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Rok vydání. „Název příspěvku: podnázev příspěvku.“ Primární odpovědnost blogu. </a:t>
            </a:r>
            <a:r>
              <a:rPr lang="cs-CZ" sz="2400" i="1" smtClean="0">
                <a:latin typeface="Arial" panose="020B0604020202020204" pitchFamily="34" charset="0"/>
              </a:rPr>
              <a:t>Název blogu: podnázev blogu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 vydání: Vydavatel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sz="2400" i="1" smtClean="0">
                <a:latin typeface="Arial" panose="020B0604020202020204" pitchFamily="34" charset="0"/>
              </a:rPr>
              <a:t> </a:t>
            </a: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Tweety. 2008. „Pokročilá propagace webu.“ </a:t>
            </a:r>
            <a:r>
              <a:rPr lang="cs-CZ" sz="2400" i="1" smtClean="0">
                <a:latin typeface="Arial" panose="020B0604020202020204" pitchFamily="34" charset="0"/>
              </a:rPr>
              <a:t>SEO blog</a:t>
            </a:r>
            <a:r>
              <a:rPr lang="cs-CZ" sz="2400" smtClean="0">
                <a:latin typeface="Arial" panose="020B0604020202020204" pitchFamily="34" charset="0"/>
              </a:rPr>
              <a:t> [online]. [cit. 2012-10-08]. Dostupné z: http://www.seoblog.cz/pokrocila-propagace-webu.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E-mail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/>
              <a:t>Odesílatel zprávy. Rok odeslání/přijetí. „Předmět zprávy“ </a:t>
            </a:r>
            <a:r>
              <a:rPr lang="en-US" sz="2600" smtClean="0"/>
              <a:t>[nosi</a:t>
            </a:r>
            <a:r>
              <a:rPr lang="cs-CZ" sz="2600" smtClean="0"/>
              <a:t>č</a:t>
            </a:r>
            <a:r>
              <a:rPr lang="en-US" sz="2600" smtClean="0"/>
              <a:t>]</a:t>
            </a:r>
            <a:r>
              <a:rPr lang="cs-CZ" sz="2600" smtClean="0"/>
              <a:t>. Datum odeslání/přijetí zprávy </a:t>
            </a:r>
            <a:r>
              <a:rPr lang="en-US" sz="2600" smtClean="0"/>
              <a:t>[datum citov</a:t>
            </a:r>
            <a:r>
              <a:rPr lang="cs-CZ" sz="2600" smtClean="0"/>
              <a:t>ání</a:t>
            </a:r>
            <a:r>
              <a:rPr lang="en-US" sz="2600" smtClean="0"/>
              <a:t>]</a:t>
            </a:r>
            <a:r>
              <a:rPr lang="cs-CZ" sz="2600" smtClean="0"/>
              <a:t>.</a:t>
            </a:r>
          </a:p>
          <a:p>
            <a:endParaRPr lang="cs-CZ" sz="2600" smtClean="0"/>
          </a:p>
          <a:p>
            <a:r>
              <a:rPr lang="cs-CZ" sz="2600" smtClean="0"/>
              <a:t>Pinc, Václav. 2011. „Re: K obhajobám na katedře“ [e-mail]. 22. prosince 2011 12:52 [cit. 10. 10. 2012].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Co je citační SW?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správa citací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vkládání/import záznamů (z EIZ)</a:t>
            </a:r>
          </a:p>
          <a:p>
            <a:pPr lvl="1" eaLnBrk="1" hangingPunct="1"/>
            <a:r>
              <a:rPr lang="cs-CZ" smtClean="0"/>
              <a:t>export do citačních stylů</a:t>
            </a:r>
          </a:p>
          <a:p>
            <a:pPr lvl="1" eaLnBrk="1" hangingPunct="1"/>
            <a:r>
              <a:rPr lang="cs-CZ" smtClean="0"/>
              <a:t>tvorba bibliografií</a:t>
            </a:r>
          </a:p>
          <a:p>
            <a:pPr lvl="1" eaLnBrk="1" hangingPunct="1"/>
            <a:r>
              <a:rPr lang="cs-CZ" smtClean="0"/>
              <a:t>vyhledávání</a:t>
            </a:r>
          </a:p>
          <a:p>
            <a:pPr lvl="1" eaLnBrk="1" hangingPunct="1"/>
            <a:r>
              <a:rPr lang="cs-CZ" smtClean="0"/>
              <a:t>doplňky (např. plug-in do Wordu, lišty,...)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přístup: </a:t>
            </a:r>
            <a:r>
              <a:rPr lang="cs-CZ" smtClean="0">
                <a:hlinkClick r:id="rId3"/>
              </a:rPr>
              <a:t>http://myendnoteweb.com</a:t>
            </a:r>
            <a:endParaRPr lang="cs-CZ" smtClean="0"/>
          </a:p>
          <a:p>
            <a:r>
              <a:rPr lang="cs-CZ" smtClean="0"/>
              <a:t>registrace</a:t>
            </a:r>
          </a:p>
          <a:p>
            <a:pPr lvl="1"/>
            <a:r>
              <a:rPr lang="cs-CZ" smtClean="0"/>
              <a:t>přihlásit se pod </a:t>
            </a:r>
            <a:r>
              <a:rPr lang="cs-CZ" smtClean="0">
                <a:hlinkClick r:id="rId4"/>
              </a:rPr>
              <a:t>svou univerzitou</a:t>
            </a:r>
            <a:endParaRPr lang="cs-CZ" smtClean="0"/>
          </a:p>
          <a:p>
            <a:pPr lvl="2"/>
            <a:r>
              <a:rPr lang="cs-CZ" smtClean="0"/>
              <a:t>klikněte na: Institutional users - Log in via your </a:t>
            </a:r>
            <a:r>
              <a:rPr lang="cs-CZ" smtClean="0">
                <a:hlinkClick r:id="rId4"/>
              </a:rPr>
              <a:t>institutional login</a:t>
            </a:r>
            <a:r>
              <a:rPr lang="cs-CZ" smtClean="0"/>
              <a:t> (Shibboleth) </a:t>
            </a:r>
          </a:p>
          <a:p>
            <a:pPr lvl="2"/>
            <a:r>
              <a:rPr lang="cs-CZ" smtClean="0"/>
              <a:t>z nabídky vyberte: Czech academic identity federation EduID.cz</a:t>
            </a:r>
          </a:p>
          <a:p>
            <a:pPr lvl="2"/>
            <a:r>
              <a:rPr lang="cs-CZ" smtClean="0"/>
              <a:t>přihlaste se přes UČO a sekundární heslo</a:t>
            </a:r>
          </a:p>
          <a:p>
            <a:pPr lvl="1"/>
            <a:r>
              <a:rPr lang="cs-CZ" smtClean="0"/>
              <a:t>vytvořit si vlastní účet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5734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671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3"/>
              </a:rPr>
              <a:t>Citace PRO</a:t>
            </a:r>
            <a:endParaRPr lang="cs-CZ" sz="320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600" smtClean="0"/>
              <a:t>přístup: </a:t>
            </a:r>
            <a:r>
              <a:rPr lang="cs-CZ" sz="2600" smtClean="0">
                <a:hlinkClick r:id="rId3"/>
              </a:rPr>
              <a:t>http://www.citacepro.com</a:t>
            </a:r>
            <a:endParaRPr lang="cs-CZ" sz="2600" smtClean="0"/>
          </a:p>
          <a:p>
            <a:r>
              <a:rPr lang="cs-CZ" sz="2600" smtClean="0"/>
              <a:t>od tvůrců Citace.com</a:t>
            </a:r>
          </a:p>
          <a:p>
            <a:r>
              <a:rPr lang="cs-CZ" sz="2600" smtClean="0">
                <a:hlinkClick r:id="rId4"/>
              </a:rPr>
              <a:t>podrobný návod</a:t>
            </a:r>
            <a:endParaRPr lang="cs-CZ" sz="2600" smtClean="0"/>
          </a:p>
          <a:p>
            <a:r>
              <a:rPr lang="cs-CZ" sz="2600" smtClean="0"/>
              <a:t>přihlášení</a:t>
            </a:r>
          </a:p>
          <a:p>
            <a:pPr lvl="1"/>
            <a:r>
              <a:rPr lang="cs-CZ" sz="2000" smtClean="0"/>
              <a:t>klikněte na ikonu Masarykova univerzita</a:t>
            </a:r>
          </a:p>
          <a:p>
            <a:pPr lvl="1"/>
            <a:r>
              <a:rPr lang="cs-CZ" sz="2000" smtClean="0"/>
              <a:t>zadejte UČO a sekundární heslo</a:t>
            </a:r>
          </a:p>
          <a:p>
            <a:endParaRPr lang="cs-CZ" sz="2600" smtClean="0"/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5837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1" name="Image" r:id="rId6" imgW="8558730" imgH="7326984" progId="Photoshop.Image.8">
                  <p:embed/>
                </p:oleObj>
              </mc:Choice>
              <mc:Fallback>
                <p:oleObj name="Image" r:id="rId6" imgW="8558730" imgH="7326984" progId="Photoshop.Imag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305300"/>
                        <a:ext cx="2592388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 PRO</a:t>
            </a:r>
            <a:endParaRPr lang="cs-CZ" sz="32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Citace.com</a:t>
            </a:r>
            <a:endParaRPr lang="cs-CZ" sz="320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smtClean="0"/>
              <a:t>poradna na Facebooku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e-kurz</a:t>
            </a:r>
            <a:r>
              <a:rPr lang="cs-CZ" smtClean="0"/>
              <a:t>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smtClean="0"/>
              <a:t>...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b="1" smtClean="0">
                <a:hlinkClick r:id="rId2" tooltip="Zotero"/>
              </a:rPr>
              <a:t>ZOTERO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rozšíření do Firefoxu</a:t>
            </a:r>
          </a:p>
          <a:p>
            <a:pPr lvl="1" eaLnBrk="1" hangingPunct="1"/>
            <a:r>
              <a:rPr 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sz="2000" smtClean="0"/>
              <a:t>sdílení a export citací</a:t>
            </a:r>
            <a:endParaRPr lang="cs-CZ" sz="2000" b="1" smtClean="0">
              <a:hlinkClick r:id="rId3" tooltip="Connotea"/>
            </a:endParaRPr>
          </a:p>
          <a:p>
            <a:pPr eaLnBrk="1" hangingPunct="1"/>
            <a:r>
              <a:rPr lang="cs-CZ" sz="2600" b="1" smtClean="0">
                <a:hlinkClick r:id="rId3" tooltip="Connotea"/>
              </a:rPr>
              <a:t>Connotea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odkazů z internetu a profi DB</a:t>
            </a:r>
          </a:p>
          <a:p>
            <a:pPr lvl="1" eaLnBrk="1" hangingPunct="1"/>
            <a:r>
              <a:rPr lang="cs-CZ" sz="2000" smtClean="0"/>
              <a:t>citace lze tagovat a sdílet</a:t>
            </a:r>
            <a:endParaRPr lang="cs-CZ" sz="2000" b="1" smtClean="0">
              <a:hlinkClick r:id="rId4" tooltip="Connotea"/>
            </a:endParaRPr>
          </a:p>
          <a:p>
            <a:pPr eaLnBrk="1" hangingPunct="1"/>
            <a:r>
              <a:rPr lang="cs-CZ" sz="2600" b="1" smtClean="0">
                <a:hlinkClick r:id="rId4" tooltip="Connotea"/>
              </a:rPr>
              <a:t>CiteULike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citací</a:t>
            </a:r>
          </a:p>
          <a:p>
            <a:pPr lvl="1" eaLnBrk="1" hangingPunct="1"/>
            <a:r>
              <a:rPr lang="cs-CZ" sz="2000" smtClean="0"/>
              <a:t>možnost doplnění FT, tagování, sdílení, RSS</a:t>
            </a:r>
          </a:p>
          <a:p>
            <a:pPr lvl="1" eaLnBrk="1" hangingPunct="1"/>
            <a:r>
              <a:rPr lang="cs-CZ" sz="2000" smtClean="0"/>
              <a:t>podpora všech významných citačních stylů</a:t>
            </a:r>
          </a:p>
          <a:p>
            <a:pPr lvl="1" eaLnBrk="1" hangingPunct="1"/>
            <a:r>
              <a:rPr lang="cs-CZ" sz="2000" smtClean="0"/>
              <a:t>ale nepodporuje ISO 690</a:t>
            </a: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Zdarma dostupný SW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</a:t>
            </a:r>
            <a:r>
              <a:rPr lang="cs-CZ" sz="3200" smtClean="0">
                <a:hlinkClick r:id="rId2"/>
              </a:rPr>
              <a:t>katalogu</a:t>
            </a:r>
            <a:r>
              <a:rPr lang="cs-CZ" sz="3200" smtClean="0"/>
              <a:t> knihoven MU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Odevzdej.cz</a:t>
            </a:r>
            <a:endParaRPr lang="cs-CZ" sz="320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kontrola textu na plagiátorství</a:t>
            </a:r>
          </a:p>
          <a:p>
            <a:pPr lvl="1"/>
            <a:r>
              <a:rPr lang="cs-CZ" smtClean="0"/>
              <a:t>nahraje se soubor</a:t>
            </a:r>
          </a:p>
          <a:p>
            <a:pPr lvl="1"/>
            <a:r>
              <a:rPr lang="cs-CZ" smtClean="0"/>
              <a:t>výsledek se posílá na zadaný e-mail</a:t>
            </a:r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Zdroje: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 dirty="0" err="1" smtClean="0"/>
              <a:t>Sociologick</a:t>
            </a:r>
            <a:r>
              <a:rPr lang="cs-CZ" sz="2000" dirty="0" smtClean="0"/>
              <a:t>ý</a:t>
            </a:r>
            <a:r>
              <a:rPr lang="en-US" sz="2000" dirty="0" smtClean="0"/>
              <a:t> </a:t>
            </a:r>
            <a:r>
              <a:rPr lang="cs-CZ" sz="2000" dirty="0" smtClean="0"/>
              <a:t>č</a:t>
            </a:r>
            <a:r>
              <a:rPr lang="en-US" sz="2000" dirty="0" err="1" smtClean="0"/>
              <a:t>asopis</a:t>
            </a:r>
            <a:r>
              <a:rPr lang="cs-CZ" sz="2000" dirty="0" smtClean="0"/>
              <a:t> – </a:t>
            </a:r>
            <a:r>
              <a:rPr lang="cs-CZ" sz="2000" dirty="0" smtClean="0">
                <a:hlinkClick r:id="rId2"/>
              </a:rPr>
              <a:t>Formální stránka rukopisu</a:t>
            </a:r>
            <a:endParaRPr lang="cs-CZ" sz="2000" dirty="0" smtClean="0"/>
          </a:p>
          <a:p>
            <a:pPr eaLnBrk="1" hangingPunct="1">
              <a:lnSpc>
                <a:spcPct val="110000"/>
              </a:lnSpc>
            </a:pPr>
            <a:r>
              <a:rPr lang="cs-CZ" sz="2000" dirty="0" smtClean="0"/>
              <a:t>citování dle ČSN ISO 690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BIERNÁTOVÁ, Olga a Jan </a:t>
            </a:r>
            <a:r>
              <a:rPr lang="cs-CZ" sz="1800" dirty="0" err="1" smtClean="0"/>
              <a:t>Skůpa</a:t>
            </a:r>
            <a:r>
              <a:rPr lang="cs-CZ" sz="1800" dirty="0" smtClean="0"/>
              <a:t> - </a:t>
            </a:r>
            <a:r>
              <a:rPr lang="cs-CZ" sz="1800" dirty="0" smtClean="0">
                <a:hlinkClick r:id="rId3"/>
              </a:rPr>
              <a:t>Bibliografické odkazy a citace dokumentů: dle ČSN ISO 690 (01 0197) platné od 1. dubna 2011</a:t>
            </a:r>
            <a:r>
              <a:rPr lang="cs-CZ" sz="1800" dirty="0" smtClean="0"/>
              <a:t> [</a:t>
            </a:r>
            <a:r>
              <a:rPr lang="cs-CZ" sz="1800" dirty="0" err="1" smtClean="0"/>
              <a:t>pdf</a:t>
            </a:r>
            <a:r>
              <a:rPr lang="cs-CZ" sz="1800" dirty="0" smtClean="0"/>
              <a:t>, 1.3 MB]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BIERNÁTOVÁ, Olga –</a:t>
            </a:r>
            <a:r>
              <a:rPr lang="en-US" sz="1800" dirty="0" smtClean="0"/>
              <a:t> </a:t>
            </a:r>
            <a:r>
              <a:rPr lang="cs-CZ" sz="1800" dirty="0" smtClean="0">
                <a:hlinkClick r:id="rId4"/>
              </a:rPr>
              <a:t>Bibliografické citace dle aktualizované normy ČSN ISO 690</a:t>
            </a:r>
            <a:r>
              <a:rPr lang="cs-CZ" sz="1800" dirty="0" smtClean="0"/>
              <a:t> </a:t>
            </a:r>
            <a:r>
              <a:rPr lang="en-US" sz="1800" dirty="0" smtClean="0"/>
              <a:t>[</a:t>
            </a:r>
            <a:r>
              <a:rPr lang="en-US" sz="1800" dirty="0" err="1" smtClean="0"/>
              <a:t>ppt</a:t>
            </a:r>
            <a:r>
              <a:rPr lang="en-US" sz="1800" dirty="0" smtClean="0"/>
              <a:t>, </a:t>
            </a:r>
            <a:r>
              <a:rPr lang="en-US" sz="1800" dirty="0" err="1" smtClean="0"/>
              <a:t>Slideshare</a:t>
            </a:r>
            <a:r>
              <a:rPr lang="en-US" sz="1800" dirty="0" smtClean="0"/>
              <a:t>]</a:t>
            </a:r>
            <a:endParaRPr lang="cs-CZ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1800" dirty="0" smtClean="0"/>
              <a:t>Tkačíková, Daniela - </a:t>
            </a:r>
            <a:r>
              <a:rPr lang="cs-CZ" sz="1800" dirty="0" smtClean="0">
                <a:hlinkClick r:id="rId5"/>
              </a:rPr>
              <a:t>Jak zpracovávat bibliografické citace </a:t>
            </a:r>
            <a:r>
              <a:rPr lang="cs-CZ" sz="1800" dirty="0" smtClean="0"/>
              <a:t>(e-kurz VŠB-TUO)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 err="1" smtClean="0"/>
              <a:t>Bratková</a:t>
            </a:r>
            <a:r>
              <a:rPr lang="cs-CZ" sz="1800" dirty="0" smtClean="0"/>
              <a:t>, Eva – </a:t>
            </a:r>
            <a:r>
              <a:rPr lang="cs-CZ" sz="1800" dirty="0" smtClean="0">
                <a:hlinkClick r:id="rId6"/>
              </a:rPr>
              <a:t>Bibliografické odkazy pro seznamy a citace</a:t>
            </a:r>
            <a:r>
              <a:rPr lang="cs-CZ" sz="1800" dirty="0" smtClean="0"/>
              <a:t> (příklady)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 smtClean="0">
                <a:hlinkClick r:id="rId7"/>
              </a:rPr>
              <a:t>Iva: informační výchova na UTB ve Zlíně </a:t>
            </a:r>
            <a:r>
              <a:rPr lang="cs-CZ" sz="1800" dirty="0" smtClean="0"/>
              <a:t>(online kurz)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dirty="0" smtClean="0"/>
              <a:t>citování dle ČSN ISO 690 a 690-2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 smtClean="0"/>
              <a:t>BRATKOVÁ, Eva - </a:t>
            </a:r>
            <a:r>
              <a:rPr lang="cs-CZ" sz="1800" dirty="0" smtClean="0">
                <a:hlinkClick r:id="rId8" tooltip="Podrobný manuál k citování dle ČSN ISO 690 a 690-2."/>
              </a:rPr>
              <a:t>Metody citování literatury a strukturování bibliografických záznamů podle mezinárodních norem ISO 690 a ISO 690-2</a:t>
            </a:r>
            <a:r>
              <a:rPr lang="cs-CZ" sz="1800" dirty="0" smtClean="0"/>
              <a:t> [</a:t>
            </a:r>
            <a:r>
              <a:rPr lang="cs-CZ" sz="1800" dirty="0" err="1" smtClean="0"/>
              <a:t>pdf</a:t>
            </a:r>
            <a:r>
              <a:rPr lang="cs-CZ" sz="1800" dirty="0" smtClean="0"/>
              <a:t>, 860 kB]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E-kniha</a:t>
            </a:r>
          </a:p>
        </p:txBody>
      </p:sp>
      <p:sp>
        <p:nvSpPr>
          <p:cNvPr id="6656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200" smtClean="0"/>
              <a:t>KRATOCHVÍL, J</a:t>
            </a:r>
            <a:r>
              <a:rPr lang="en-US" sz="2200" smtClean="0"/>
              <a:t>i</a:t>
            </a:r>
            <a:r>
              <a:rPr lang="cs-CZ" sz="2200" smtClean="0"/>
              <a:t>ří, Petr Sejk, Věra Eliášová a Marek Stehlík. </a:t>
            </a:r>
            <a:r>
              <a:rPr lang="cs-CZ" sz="2200" i="1" smtClean="0"/>
              <a:t>Metodika tvorby bibliografických citací</a:t>
            </a:r>
            <a:r>
              <a:rPr lang="cs-CZ" sz="2200" smtClean="0"/>
              <a:t> </a:t>
            </a:r>
            <a:r>
              <a:rPr lang="en-US" sz="2200" smtClean="0"/>
              <a:t>[online]</a:t>
            </a:r>
            <a:r>
              <a:rPr lang="cs-CZ" sz="2200" smtClean="0"/>
              <a:t>. Brno, Masarykova univerzita, 2010</a:t>
            </a:r>
            <a:r>
              <a:rPr lang="en-US" sz="2200" smtClean="0"/>
              <a:t>, aktuali</a:t>
            </a:r>
            <a:r>
              <a:rPr lang="cs-CZ" sz="2200" smtClean="0"/>
              <a:t>z</a:t>
            </a:r>
            <a:r>
              <a:rPr lang="en-US" sz="2200" smtClean="0"/>
              <a:t>ace </a:t>
            </a:r>
            <a:r>
              <a:rPr lang="cs-CZ" sz="2200" smtClean="0"/>
              <a:t>18. října 2011.</a:t>
            </a:r>
            <a:r>
              <a:rPr lang="en-US" sz="2200" smtClean="0"/>
              <a:t> </a:t>
            </a:r>
            <a:r>
              <a:rPr lang="cs-CZ" sz="2200" smtClean="0"/>
              <a:t>ISSN 1802-128X. </a:t>
            </a:r>
            <a:r>
              <a:rPr lang="en-US" sz="2200" smtClean="0"/>
              <a:t>Dostupn</a:t>
            </a:r>
            <a:r>
              <a:rPr lang="cs-CZ" sz="2200" smtClean="0"/>
              <a:t>é</a:t>
            </a:r>
            <a:r>
              <a:rPr lang="en-US" sz="2200" smtClean="0"/>
              <a:t> </a:t>
            </a:r>
            <a:r>
              <a:rPr lang="cs-CZ" sz="2200" smtClean="0"/>
              <a:t>z</a:t>
            </a:r>
            <a:r>
              <a:rPr lang="en-US" sz="2200" smtClean="0"/>
              <a:t> </a:t>
            </a:r>
            <a:r>
              <a:rPr lang="cs-CZ" sz="2200" smtClean="0">
                <a:hlinkClick r:id="rId2"/>
              </a:rPr>
              <a:t>Elportálu</a:t>
            </a:r>
            <a:r>
              <a:rPr lang="en-US" sz="2200" smtClean="0">
                <a:hlinkClick r:id="rId2"/>
              </a:rPr>
              <a:t> MU</a:t>
            </a:r>
            <a:r>
              <a:rPr lang="en-US" sz="2200" smtClean="0"/>
              <a:t>.</a:t>
            </a:r>
            <a:r>
              <a:rPr lang="cs-CZ" smtClean="0"/>
              <a:t> </a:t>
            </a:r>
          </a:p>
          <a:p>
            <a:pPr>
              <a:buFontTx/>
              <a:buNone/>
            </a:pPr>
            <a:endParaRPr lang="cs-CZ" sz="1000" smtClean="0"/>
          </a:p>
          <a:p>
            <a:pPr lvl="1"/>
            <a:r>
              <a:rPr lang="cs-CZ" smtClean="0"/>
              <a:t>e-kniha dostupná zdarma v IS MU</a:t>
            </a:r>
          </a:p>
          <a:p>
            <a:pPr lvl="1"/>
            <a:r>
              <a:rPr lang="cs-CZ" smtClean="0"/>
              <a:t>popis nejpoužívanějších citačních stylů</a:t>
            </a:r>
          </a:p>
        </p:txBody>
      </p:sp>
      <p:pic>
        <p:nvPicPr>
          <p:cNvPr id="665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Kniha o citacích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9394" name="Picture 2" descr="nová kniha o správném citová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08138"/>
            <a:ext cx="6552728" cy="483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16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995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sz="3000" b="1">
                <a:latin typeface="Verdana" panose="020B0604030504040204" pitchFamily="34" charset="0"/>
              </a:rPr>
              <a:t>Děkuji Vám za pozornost</a:t>
            </a:r>
            <a:endParaRPr lang="en-US" sz="3000" b="1">
              <a:latin typeface="Verdana" panose="020B0604030504040204" pitchFamily="34" charset="0"/>
            </a:endParaRPr>
          </a:p>
        </p:txBody>
      </p:sp>
      <p:pic>
        <p:nvPicPr>
          <p:cNvPr id="68611" name="Picture 8" descr="bill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krcal@fss.muni.cz</a:t>
            </a:r>
          </a:p>
        </p:txBody>
      </p:sp>
      <p:pic>
        <p:nvPicPr>
          <p:cNvPr id="68613" name="Picture 5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citujeme</a:t>
            </a:r>
            <a:endParaRPr lang="cs-CZ" sz="5400" b="1" smtClean="0"/>
          </a:p>
        </p:txBody>
      </p:sp>
    </p:spTree>
    <p:extLst>
      <p:ext uri="{BB962C8B-B14F-4D97-AF65-F5344CB8AC3E}">
        <p14:creationId xmlns:p14="http://schemas.microsoft.com/office/powerpoint/2010/main" val="29871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5854</TotalTime>
  <Words>2969</Words>
  <Application>Microsoft Office PowerPoint</Application>
  <PresentationFormat>Předvádění na obrazovce (4:3)</PresentationFormat>
  <Paragraphs>397</Paragraphs>
  <Slides>80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80</vt:i4>
      </vt:variant>
    </vt:vector>
  </HeadingPairs>
  <TitlesOfParts>
    <vt:vector size="82" baseType="lpstr">
      <vt:lpstr>template</vt:lpstr>
      <vt:lpstr>Image</vt:lpstr>
      <vt:lpstr>Citace a citační SW</vt:lpstr>
      <vt:lpstr>Obsah přednášky</vt:lpstr>
      <vt:lpstr>Prezentace aplikace PowerPoint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Prezentace aplikace PowerPoint</vt:lpstr>
      <vt:lpstr>Definice plagiátorství</vt:lpstr>
      <vt:lpstr>Co je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Chyby proti citační etice</vt:lpstr>
      <vt:lpstr>Obecně známé věci</vt:lpstr>
      <vt:lpstr>Prezentace aplikace PowerPoint</vt:lpstr>
      <vt:lpstr>Citační styly</vt:lpstr>
      <vt:lpstr>Citační styly</vt:lpstr>
      <vt:lpstr>Prezentace aplikace PowerPoint</vt:lpstr>
      <vt:lpstr>Druhy citací</vt:lpstr>
      <vt:lpstr>Prezentace aplikace PowerPoint</vt:lpstr>
      <vt:lpstr>Citace v textu - Sociologický časopis</vt:lpstr>
      <vt:lpstr>Citace v textu - Sociologický časopis</vt:lpstr>
      <vt:lpstr>Citace v textu - Sociologický časopis</vt:lpstr>
      <vt:lpstr>Citace v textu - Sociologický časopis</vt:lpstr>
      <vt:lpstr>Soupis literatury dle Sociologického čas.</vt:lpstr>
      <vt:lpstr>Prezentace aplikace PowerPoint</vt:lpstr>
      <vt:lpstr>Druhy dokumentů</vt:lpstr>
      <vt:lpstr>Obecná struktura</vt:lpstr>
      <vt:lpstr>Prezentace aplikace PowerPoint</vt:lpstr>
      <vt:lpstr>Citování tištěných dokumentů</vt:lpstr>
      <vt:lpstr>Monografie</vt:lpstr>
      <vt:lpstr>Část monografie</vt:lpstr>
      <vt:lpstr>Článek</vt:lpstr>
      <vt:lpstr>Periodikum</vt:lpstr>
      <vt:lpstr>Sborník</vt:lpstr>
      <vt:lpstr>Příspěvek ve sborníku</vt:lpstr>
      <vt:lpstr>Příspěvek na konferenci</vt:lpstr>
      <vt:lpstr>Akademická práce (struktura, příklad)</vt:lpstr>
      <vt:lpstr>Kartografické materiály</vt:lpstr>
      <vt:lpstr>Kartografické materiály – příklad 2</vt:lpstr>
      <vt:lpstr>Firemní a nepublikované dokumenty</vt:lpstr>
      <vt:lpstr>Prezentace aplikace PowerPoint</vt:lpstr>
      <vt:lpstr>Citování elektronických dokumentů</vt:lpstr>
      <vt:lpstr>e-články</vt:lpstr>
      <vt:lpstr>e-knihy</vt:lpstr>
      <vt:lpstr>Zprávy, texty v PDF,...</vt:lpstr>
      <vt:lpstr>Další e-dokumenty</vt:lpstr>
      <vt:lpstr>Webová sídla</vt:lpstr>
      <vt:lpstr>Webové stránky (jako součást webu)</vt:lpstr>
      <vt:lpstr>Blogy, Youtube, Slideshare,...</vt:lpstr>
      <vt:lpstr>E-mail</vt:lpstr>
      <vt:lpstr>Prezentace aplikace PowerPoint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Prezentace aplikace PowerPoint</vt:lpstr>
      <vt:lpstr>Citace v katalogu knihoven MU</vt:lpstr>
      <vt:lpstr>Odevzdej.cz</vt:lpstr>
      <vt:lpstr>Zdroje:</vt:lpstr>
      <vt:lpstr>E-kniha</vt:lpstr>
      <vt:lpstr>Kniha o citacích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Kriz</cp:lastModifiedBy>
  <cp:revision>404</cp:revision>
  <dcterms:created xsi:type="dcterms:W3CDTF">2008-06-02T21:04:14Z</dcterms:created>
  <dcterms:modified xsi:type="dcterms:W3CDTF">2015-05-11T10:57:49Z</dcterms:modified>
</cp:coreProperties>
</file>