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2" r:id="rId11"/>
    <p:sldId id="273" r:id="rId12"/>
    <p:sldId id="267" r:id="rId13"/>
    <p:sldId id="274" r:id="rId14"/>
    <p:sldId id="275" r:id="rId15"/>
    <p:sldId id="268" r:id="rId16"/>
    <p:sldId id="269" r:id="rId17"/>
    <p:sldId id="276" r:id="rId18"/>
    <p:sldId id="270" r:id="rId19"/>
    <p:sldId id="27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81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D209D-5A83-4A82-9766-7B7A933C4630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2FAD6-B834-48DE-8E8E-32644CC26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694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225FBB-C128-4207-8585-57AE07DBF6F8}" type="slidenum">
              <a:rPr lang="cs-CZ" altLang="cs-CZ"/>
              <a:pPr eaLnBrk="1" hangingPunct="1"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1348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645089-5C8C-4BA3-B13A-B1F670D4E41E}" type="slidenum">
              <a:rPr lang="cs-CZ" altLang="cs-CZ"/>
              <a:pPr eaLnBrk="1" hangingPunct="1"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7310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645089-5C8C-4BA3-B13A-B1F670D4E41E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6859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84E5BE-3246-49F8-AE75-EB3E005EEA6E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1535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84E5BE-3246-49F8-AE75-EB3E005EEA6E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0891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84E5BE-3246-49F8-AE75-EB3E005EEA6E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0986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56887F7-880A-41E8-BA4E-218E8A5C5E83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32045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28DE7C3-7E8D-409C-8412-318240D8EB6B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76742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28DE7C3-7E8D-409C-8412-318240D8EB6B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3528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CA05E5-F6B6-4007-9691-2B597CB9BDC0}" type="slidenum">
              <a:rPr lang="cs-CZ" altLang="cs-CZ"/>
              <a:pPr eaLnBrk="1" hangingPunct="1"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262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FE7D3E-69CD-4CBA-AAD3-1BF273C01D78}" type="slidenum">
              <a:rPr lang="cs-CZ" altLang="cs-CZ"/>
              <a:pPr eaLnBrk="1" hangingPunct="1"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210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F75D93E-39EC-4A98-924D-64995D686EB8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587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58F440-5DD0-4AB8-9B2B-F4C30F565046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0796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6A87C5-E69E-456C-8B32-CFB79BDC281F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569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FAB1EF-4D2C-4D4D-8F77-A33AB69EB929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7479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E42EAB-38FE-41B9-B066-F12C31CEAFF9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6054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D7B0A7-690F-4364-9963-1E5CB7A2A2FB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7698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5F62FE-91AD-409F-BAE7-C13E380E2CE9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631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645089-5C8C-4BA3-B13A-B1F670D4E41E}" type="slidenum">
              <a:rPr lang="cs-CZ" altLang="cs-CZ"/>
              <a:pPr eaLnBrk="1" hangingPunct="1"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4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2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04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8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3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07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16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40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56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35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97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65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35E1F-319A-44CC-BC2D-47CC033A06DE}" type="datetimeFigureOut">
              <a:rPr lang="cs-CZ" smtClean="0"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AC1D-B5E0-4EA8-990F-6F13738CD5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4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71814" y="404814"/>
            <a:ext cx="6988175" cy="1057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Sociální deviace v SPSP</a:t>
            </a:r>
            <a:endParaRPr lang="en-US" sz="33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4076700"/>
            <a:ext cx="8424863" cy="2376488"/>
          </a:xfrm>
        </p:spPr>
        <p:txBody>
          <a:bodyPr>
            <a:normAutofit fontScale="92500" lnSpcReduction="20000"/>
          </a:bodyPr>
          <a:lstStyle/>
          <a:p>
            <a:pPr algn="ctr" eaLnBrk="1" hangingPunct="1"/>
            <a:r>
              <a:rPr lang="cs-CZ" altLang="cs-CZ" u="sng">
                <a:latin typeface="Impact" panose="020B0806030902050204" pitchFamily="34" charset="0"/>
              </a:rPr>
              <a:t>1.</a:t>
            </a:r>
            <a:r>
              <a:rPr lang="cs-CZ" altLang="cs-CZ" sz="3300" u="sng"/>
              <a:t> </a:t>
            </a:r>
            <a:r>
              <a:rPr lang="cs-CZ" altLang="cs-CZ" u="sng">
                <a:latin typeface="Impact" panose="020B0806030902050204" pitchFamily="34" charset="0"/>
              </a:rPr>
              <a:t>Úvod do sociálních deviací – základní pojmy a historický vývoj</a:t>
            </a:r>
            <a:endParaRPr lang="cs-CZ" altLang="cs-CZ" sz="3300"/>
          </a:p>
          <a:p>
            <a:pPr eaLnBrk="1" hangingPunct="1"/>
            <a:endParaRPr lang="cs-CZ" altLang="cs-CZ" sz="1400"/>
          </a:p>
          <a:p>
            <a:pPr eaLnBrk="1" hangingPunct="1"/>
            <a:endParaRPr lang="cs-CZ" altLang="cs-CZ" sz="1400"/>
          </a:p>
          <a:p>
            <a:pPr eaLnBrk="1" hangingPunct="1"/>
            <a:endParaRPr lang="cs-CZ" altLang="cs-CZ" sz="1400"/>
          </a:p>
          <a:p>
            <a:pPr eaLnBrk="1" hangingPunct="1"/>
            <a:endParaRPr lang="cs-CZ" altLang="cs-CZ" sz="1400"/>
          </a:p>
          <a:p>
            <a:pPr eaLnBrk="1" hangingPunct="1"/>
            <a:endParaRPr lang="cs-CZ" altLang="cs-CZ" sz="1400"/>
          </a:p>
          <a:p>
            <a:pPr eaLnBrk="1" hangingPunct="1"/>
            <a:endParaRPr lang="cs-CZ" altLang="cs-CZ" sz="1400"/>
          </a:p>
          <a:p>
            <a:pPr algn="ctr" eaLnBrk="1" hangingPunct="1"/>
            <a:r>
              <a:rPr lang="cs-CZ" altLang="cs-CZ" sz="1400"/>
              <a:t>FSS MU Brno</a:t>
            </a:r>
            <a:endParaRPr lang="en-US" altLang="cs-CZ" sz="1400"/>
          </a:p>
        </p:txBody>
      </p:sp>
      <p:pic>
        <p:nvPicPr>
          <p:cNvPr id="3076" name="Picture 6" descr="http://deviantsociology.files.wordpress.com/2011/07/odd-one-ou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523" y="1556084"/>
            <a:ext cx="2299902" cy="223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8684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23975" y="1074510"/>
            <a:ext cx="846772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Typizace jednotlivých sociálně deviantních skupin a jednotlivců z hlediska práce s nim v oboru SPSP</a:t>
            </a:r>
            <a:endParaRPr lang="cs-CZ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fontAlgn="base" hangingPunct="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0340" algn="l"/>
                <a:tab pos="457200" algn="l"/>
              </a:tabLst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jedinci s duševními poruchami a poruchami chování (např. s poruchami příjmu potravy, sexuálními poruchami, návykovými a impulzivními poruchami typu </a:t>
            </a:r>
            <a:r>
              <a:rPr lang="cs-CZ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gambling</a:t>
            </a: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lvl="0" indent="-285750" fontAlgn="base" hangingPunct="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0340" algn="l"/>
                <a:tab pos="457200" algn="l"/>
              </a:tabLst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jedinci se sebevražedným myšlením a jednáním;</a:t>
            </a:r>
          </a:p>
          <a:p>
            <a:pPr marL="285750" lvl="0" indent="-285750" fontAlgn="base" hangingPunct="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0340" algn="l"/>
                <a:tab pos="457200" algn="l"/>
              </a:tabLst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narkomani, alkoholici a jinak závislé osoby či skupiny osob (závislí na informačních technologiích/internetu, televizi, </a:t>
            </a:r>
            <a:r>
              <a:rPr lang="cs-CZ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workholici</a:t>
            </a: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závislí na sektě aj.);</a:t>
            </a:r>
          </a:p>
          <a:p>
            <a:pPr marL="285750" lvl="0" indent="-285750" fontAlgn="base" hangingPunct="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0340" algn="l"/>
                <a:tab pos="457200" algn="l"/>
              </a:tabLst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pachatelé a oběti  mravnostní </a:t>
            </a:r>
            <a:r>
              <a:rPr lang="cs-CZ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kriminatlity</a:t>
            </a: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souvisejících trestných činů (sexuálního a komerčního sexuálního zneužívání);</a:t>
            </a:r>
          </a:p>
          <a:p>
            <a:pPr marL="285750" lvl="0" indent="-285750" fontAlgn="base" hangingPunct="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0340" algn="l"/>
                <a:tab pos="457200" algn="l"/>
              </a:tabLst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mladiství (delikventní) pachatelé trestné činnosti;</a:t>
            </a:r>
          </a:p>
          <a:p>
            <a:pPr marL="285750" lvl="0" indent="-285750" fontAlgn="base" hangingPunct="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0340" algn="l"/>
                <a:tab pos="457200" algn="l"/>
              </a:tabLst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bezdomovci.</a:t>
            </a:r>
          </a:p>
        </p:txBody>
      </p:sp>
    </p:spTree>
    <p:extLst>
      <p:ext uri="{BB962C8B-B14F-4D97-AF65-F5344CB8AC3E}">
        <p14:creationId xmlns:p14="http://schemas.microsoft.com/office/powerpoint/2010/main" val="25269775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62075" y="1607910"/>
            <a:ext cx="84677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3. Nahodilá typizace sociálně deviantních jevů dle Fischer a Škoda (2009</a:t>
            </a:r>
            <a:r>
              <a:rPr lang="cs-CZ" sz="2000" b="1" dirty="0" smtClean="0"/>
              <a:t>)</a:t>
            </a:r>
          </a:p>
          <a:p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Agresivita a násilí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Suicidální jednání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Zneužívání psychoaktivních látek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Návykové a impulsivní poruchy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Sociálně patologické jevy spojené s prostředím rodiny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Kriminalita a delikvence</a:t>
            </a:r>
          </a:p>
        </p:txBody>
      </p:sp>
    </p:spTree>
    <p:extLst>
      <p:ext uri="{BB962C8B-B14F-4D97-AF65-F5344CB8AC3E}">
        <p14:creationId xmlns:p14="http://schemas.microsoft.com/office/powerpoint/2010/main" val="537099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8" y="476250"/>
            <a:ext cx="7772400" cy="649288"/>
          </a:xfrm>
        </p:spPr>
        <p:txBody>
          <a:bodyPr>
            <a:normAutofit/>
          </a:bodyPr>
          <a:lstStyle/>
          <a:p>
            <a:pPr lvl="1" eaLnBrk="1" hangingPunct="1">
              <a:defRPr/>
            </a:pP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Způsoby zkoumání sociálních </a:t>
            </a:r>
            <a:r>
              <a:rPr lang="cs-CZ" sz="2800" dirty="0" smtClean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deviací</a:t>
            </a:r>
            <a:endParaRPr lang="en-US" sz="2800" dirty="0">
              <a:solidFill>
                <a:srgbClr val="006699"/>
              </a:solidFill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1743076"/>
            <a:ext cx="7848600" cy="3779043"/>
          </a:xfrm>
        </p:spPr>
        <p:txBody>
          <a:bodyPr>
            <a:normAutofit/>
          </a:bodyPr>
          <a:lstStyle/>
          <a:p>
            <a:pPr marL="800100" lvl="1" indent="-342900" algn="l" eaLnBrk="1">
              <a:buFont typeface="Arial" panose="020B0604020202020204" pitchFamily="34" charset="0"/>
              <a:buChar char="•"/>
              <a:defRPr/>
            </a:pPr>
            <a:r>
              <a:rPr lang="cs-CZ" dirty="0"/>
              <a:t>sociální deviace dosud neuspokojivě definována,                       různé koncepce (teorie) a jejich </a:t>
            </a:r>
            <a:r>
              <a:rPr lang="cs-CZ" dirty="0" smtClean="0"/>
              <a:t>kombinace</a:t>
            </a:r>
          </a:p>
          <a:p>
            <a:pPr marL="800100" lvl="1" indent="-342900" algn="l" eaLnBrk="1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problém </a:t>
            </a:r>
            <a:r>
              <a:rPr lang="cs-CZ" dirty="0"/>
              <a:t>s vymezením „normálního“ chování a jednání: lidská osobnost není ostře ohraničená, je obtížné oddělit normalitu od </a:t>
            </a:r>
            <a:r>
              <a:rPr lang="cs-CZ" dirty="0" smtClean="0"/>
              <a:t>abnormality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„</a:t>
            </a:r>
            <a:r>
              <a:rPr lang="cs-CZ" dirty="0"/>
              <a:t>norma/normální“ = obecné hodnotící kritérium, které se mění v čase a vymezuje to, co je běžné a žádoucí </a:t>
            </a:r>
          </a:p>
          <a:p>
            <a:pPr marL="1322388" lvl="1" indent="-533400">
              <a:defRPr/>
            </a:pPr>
            <a:endParaRPr lang="cs-CZ" b="1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476251"/>
            <a:ext cx="1524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11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24000" y="739715"/>
            <a:ext cx="85725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 hangingPunct="0">
              <a:spcAft>
                <a:spcPts val="0"/>
              </a:spcAft>
              <a:tabLst>
                <a:tab pos="270510" algn="l"/>
                <a:tab pos="727710" algn="l"/>
              </a:tabLst>
            </a:pPr>
            <a:r>
              <a:rPr lang="cs-CZ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NORMALITOU MŮŽEME ROZUMĚT RŮZNÉ VĚCI podle toho, co je kritériem jejího hodnocení („co je považováno za normu“) </a:t>
            </a:r>
            <a:r>
              <a:rPr lang="cs-CZ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(Vágnerová 2002):</a:t>
            </a:r>
          </a:p>
          <a:p>
            <a:pPr lvl="1" fontAlgn="base" hangingPunct="0">
              <a:spcAft>
                <a:spcPts val="0"/>
              </a:spcAft>
              <a:tabLst>
                <a:tab pos="270510" algn="l"/>
                <a:tab pos="727710" algn="l"/>
              </a:tabLst>
            </a:pPr>
            <a:endParaRPr lang="cs-CZ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0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Hodnotu nebo pásmo hodnot s největší četností - např. IQ, projevy agresivity (statistické pojetí)</a:t>
            </a:r>
            <a:endParaRPr lang="cs-CZ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0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Uspokojování potřeb (funkční pojetí).</a:t>
            </a:r>
            <a:endParaRPr lang="cs-CZ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0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Společností běžně očekávané chování (sociokulturní pojetí)</a:t>
            </a:r>
            <a:endParaRPr lang="cs-CZ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0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Ideální chování (norma jako ideál)</a:t>
            </a:r>
            <a:endParaRPr lang="cs-CZ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0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Chování, které je v souladu s hodnotami určité sociální skupiny (skupinová norma)</a:t>
            </a:r>
            <a:endParaRPr lang="cs-CZ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0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Specifické vlastnosti člověka, zejména jeho osobnosti </a:t>
            </a:r>
            <a:r>
              <a:rPr lang="cs-CZ" sz="2000" b="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(jeho výchova, inteligence, zkušenost, emotivita aj.)</a:t>
            </a:r>
            <a:r>
              <a:rPr lang="cs-CZ" sz="2000" b="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(subjektivní norma pozorovatele)</a:t>
            </a:r>
            <a:endParaRPr lang="cs-CZ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64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24000" y="739715"/>
            <a:ext cx="85725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 hangingPunct="0"/>
            <a:r>
              <a:rPr lang="cs-CZ" sz="2400" dirty="0"/>
              <a:t>Podle toho, jaké kritérium hodnocení je při stanovování normálního a ne-normálního jednání zvoleno, </a:t>
            </a:r>
            <a:r>
              <a:rPr lang="cs-CZ" sz="2400" b="1" dirty="0"/>
              <a:t>je možné na sociálně deviantní chování a jednání pohlížet odlišně</a:t>
            </a:r>
            <a:r>
              <a:rPr lang="cs-CZ" sz="2400" dirty="0"/>
              <a:t> – např.: </a:t>
            </a:r>
            <a:endParaRPr lang="cs-CZ" sz="2400" dirty="0" smtClean="0"/>
          </a:p>
          <a:p>
            <a:pPr lvl="1" fontAlgn="base" hangingPunct="0"/>
            <a:endParaRPr lang="cs-CZ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effectLst/>
              </a:rPr>
              <a:t>Některé typy chování jsou</a:t>
            </a:r>
            <a:r>
              <a:rPr lang="cs-CZ" sz="2400" b="1" dirty="0" smtClean="0">
                <a:effectLst/>
              </a:rPr>
              <a:t> deviantní vždy a všude</a:t>
            </a:r>
            <a:r>
              <a:rPr lang="cs-CZ" sz="2400" dirty="0" smtClean="0">
                <a:effectLst/>
              </a:rPr>
              <a:t> (</a:t>
            </a:r>
            <a:r>
              <a:rPr lang="cs-CZ" sz="2400" u="sng" dirty="0" smtClean="0">
                <a:effectLst/>
              </a:rPr>
              <a:t>absolutistický pohled</a:t>
            </a:r>
            <a:r>
              <a:rPr lang="cs-CZ" sz="2400" dirty="0" smtClean="0">
                <a:effectLst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effectLst/>
              </a:rPr>
              <a:t>Deviace je</a:t>
            </a:r>
            <a:r>
              <a:rPr lang="cs-CZ" sz="2400" b="1" dirty="0" smtClean="0">
                <a:effectLst/>
              </a:rPr>
              <a:t> nemorálním asociální, špatná a zlá</a:t>
            </a:r>
            <a:r>
              <a:rPr lang="cs-CZ" sz="2400" dirty="0" smtClean="0">
                <a:effectLst/>
              </a:rPr>
              <a:t> (</a:t>
            </a:r>
            <a:r>
              <a:rPr lang="cs-CZ" sz="2400" u="sng" dirty="0" smtClean="0">
                <a:effectLst/>
              </a:rPr>
              <a:t>morální pohled</a:t>
            </a:r>
            <a:r>
              <a:rPr lang="cs-CZ" sz="2400" dirty="0" smtClean="0">
                <a:effectLst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effectLst/>
              </a:rPr>
              <a:t>Deviantní chování je </a:t>
            </a:r>
            <a:r>
              <a:rPr lang="cs-CZ" sz="2400" b="1" dirty="0" smtClean="0">
                <a:effectLst/>
              </a:rPr>
              <a:t>příznakem společenské nemoci</a:t>
            </a:r>
            <a:r>
              <a:rPr lang="cs-CZ" sz="2400" dirty="0" smtClean="0">
                <a:effectLst/>
              </a:rPr>
              <a:t> (</a:t>
            </a:r>
            <a:r>
              <a:rPr lang="cs-CZ" sz="2400" u="sng" dirty="0" smtClean="0">
                <a:effectLst/>
              </a:rPr>
              <a:t>medicínský pohled</a:t>
            </a:r>
            <a:r>
              <a:rPr lang="cs-CZ" sz="2400" dirty="0" smtClean="0">
                <a:effectLst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effectLst/>
              </a:rPr>
              <a:t>Deviace je atypickým chováním, které </a:t>
            </a:r>
            <a:r>
              <a:rPr lang="cs-CZ" sz="2400" b="1" dirty="0" smtClean="0">
                <a:effectLst/>
              </a:rPr>
              <a:t>vybočuje ze statistického průměru</a:t>
            </a:r>
            <a:r>
              <a:rPr lang="cs-CZ" sz="2400" dirty="0" smtClean="0">
                <a:effectLst/>
              </a:rPr>
              <a:t> běžného chování lidí v dané společnosti (</a:t>
            </a:r>
            <a:r>
              <a:rPr lang="cs-CZ" sz="2400" u="sng" dirty="0" smtClean="0">
                <a:effectLst/>
              </a:rPr>
              <a:t>statistický pohled)</a:t>
            </a:r>
            <a:endParaRPr lang="cs-CZ" sz="2400" dirty="0" smtClean="0"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effectLst/>
              </a:rPr>
              <a:t>Chování </a:t>
            </a:r>
            <a:r>
              <a:rPr lang="cs-CZ" sz="2400" b="1" dirty="0" smtClean="0">
                <a:effectLst/>
              </a:rPr>
              <a:t>v jednom kontextu definováno jako deviantní, v jiném jako konformní</a:t>
            </a:r>
            <a:r>
              <a:rPr lang="cs-CZ" sz="2400" dirty="0" smtClean="0">
                <a:effectLst/>
              </a:rPr>
              <a:t> (</a:t>
            </a:r>
            <a:r>
              <a:rPr lang="cs-CZ" sz="2400" u="sng" dirty="0" smtClean="0">
                <a:effectLst/>
              </a:rPr>
              <a:t>relativistický pohled</a:t>
            </a:r>
            <a:r>
              <a:rPr lang="cs-CZ" sz="2400" dirty="0" smtClean="0">
                <a:effectLst/>
              </a:rPr>
              <a:t>)</a:t>
            </a:r>
          </a:p>
          <a:p>
            <a:r>
              <a:rPr lang="cs-CZ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98455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11388" y="766764"/>
            <a:ext cx="7848600" cy="4968875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000" b="1" dirty="0" smtClean="0"/>
              <a:t>Obecně </a:t>
            </a:r>
            <a:r>
              <a:rPr lang="cs-CZ" sz="2000" b="1" dirty="0"/>
              <a:t>a zjednodušeně rozlišujeme dva vzájemně komplementární přístupy k vnímání a definování sociálních deviací</a:t>
            </a:r>
            <a:r>
              <a:rPr lang="cs-CZ" sz="2000" dirty="0"/>
              <a:t> </a:t>
            </a:r>
            <a:r>
              <a:rPr lang="cs-CZ" sz="2000" i="1" dirty="0"/>
              <a:t>(</a:t>
            </a:r>
            <a:r>
              <a:rPr lang="cs-CZ" sz="2000" i="1" dirty="0" err="1"/>
              <a:t>Munková</a:t>
            </a:r>
            <a:r>
              <a:rPr lang="cs-CZ" sz="2000" i="1" dirty="0"/>
              <a:t> 2004</a:t>
            </a:r>
            <a:r>
              <a:rPr lang="cs-CZ" sz="2000" i="1" dirty="0" smtClean="0"/>
              <a:t>):</a:t>
            </a:r>
          </a:p>
          <a:p>
            <a:pPr algn="l"/>
            <a:endParaRPr lang="cs-CZ" sz="2000" dirty="0"/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000" cap="all" dirty="0"/>
              <a:t>normativní/absolutistický přístup (objektivistické paradigma</a:t>
            </a:r>
            <a:r>
              <a:rPr lang="cs-CZ" sz="2000" u="sng" dirty="0"/>
              <a:t>)</a:t>
            </a:r>
            <a:r>
              <a:rPr lang="cs-CZ" sz="2000" dirty="0"/>
              <a:t> – deviantní chování je chování, které porušuje sociální normy, a proto je nutné identifikovat ty osoby, kteří tyto normy porušují a snažit se vysvětlit, proč to </a:t>
            </a:r>
            <a:r>
              <a:rPr lang="cs-CZ" sz="2000" dirty="0" smtClean="0"/>
              <a:t>dělají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000" cap="all" dirty="0"/>
              <a:t>reaktivní/relativistický přístup (</a:t>
            </a:r>
            <a:r>
              <a:rPr lang="cs-CZ" sz="2000" cap="all" dirty="0" err="1"/>
              <a:t>interpretativní</a:t>
            </a:r>
            <a:r>
              <a:rPr lang="cs-CZ" sz="2000" cap="all" dirty="0"/>
              <a:t> paradigma)</a:t>
            </a:r>
            <a:r>
              <a:rPr lang="cs-CZ" sz="2000" dirty="0"/>
              <a:t> - deviace je vše, co je jako deviantní označeno vlivnými aktéry ve společnosti (politiky, odborníky, laickou veřejnosti aj.), a proto je nutné analyzovat jak procesy, ve kterých je deviace definována, tak i jednání osob, které na toto označení </a:t>
            </a:r>
            <a:r>
              <a:rPr lang="cs-CZ" sz="2000" dirty="0" smtClean="0"/>
              <a:t>reagují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>
              <a:defRPr/>
            </a:pPr>
            <a:r>
              <a:rPr lang="cs-CZ" sz="1200" b="1" dirty="0"/>
              <a:t>pohledy na sociální deviace </a:t>
            </a:r>
            <a:r>
              <a:rPr lang="cs-CZ" sz="1200" dirty="0"/>
              <a:t>(</a:t>
            </a:r>
            <a:r>
              <a:rPr lang="cs-CZ" sz="1200" dirty="0" err="1"/>
              <a:t>Tittle</a:t>
            </a:r>
            <a:r>
              <a:rPr lang="cs-CZ" sz="1200" dirty="0"/>
              <a:t> a </a:t>
            </a:r>
            <a:r>
              <a:rPr lang="cs-CZ" sz="1200" dirty="0" err="1"/>
              <a:t>Paternoster</a:t>
            </a:r>
            <a:r>
              <a:rPr lang="cs-CZ" sz="1200" dirty="0"/>
              <a:t>, 2003):</a:t>
            </a:r>
          </a:p>
          <a:p>
            <a:pPr lvl="1">
              <a:defRPr/>
            </a:pPr>
            <a:r>
              <a:rPr lang="cs-CZ" sz="1200" i="1" dirty="0"/>
              <a:t>	deviace z pohledu morálky – práva/kontroly – medicíny – statistiky – </a:t>
            </a:r>
            <a:r>
              <a:rPr lang="cs-CZ" sz="1200" i="1" dirty="0" err="1"/>
              <a:t>normativity</a:t>
            </a:r>
            <a:r>
              <a:rPr lang="cs-CZ" sz="1200" i="1" dirty="0"/>
              <a:t> - reaktivity – skupinového hodnocení – kombinace </a:t>
            </a:r>
            <a:r>
              <a:rPr lang="cs-CZ" sz="1200" i="1" dirty="0">
                <a:solidFill>
                  <a:srgbClr val="FF0000"/>
                </a:solidFill>
              </a:rPr>
              <a:t>(povinně čteno</a:t>
            </a:r>
            <a:r>
              <a:rPr lang="cs-CZ" sz="1200" i="1" dirty="0" smtClean="0">
                <a:solidFill>
                  <a:srgbClr val="FF0000"/>
                </a:solidFill>
              </a:rPr>
              <a:t>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54783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8" y="260350"/>
            <a:ext cx="7772400" cy="649288"/>
          </a:xfrm>
        </p:spPr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Teoretická vysvětlení příčin a existence </a:t>
            </a:r>
            <a:b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</a:b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sociálních deviací </a:t>
            </a:r>
            <a:endParaRPr lang="en-US" sz="2800" dirty="0">
              <a:solidFill>
                <a:srgbClr val="006699"/>
              </a:solidFill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1009650"/>
            <a:ext cx="7848600" cy="562927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2000" b="1" dirty="0"/>
              <a:t>Teorie lokalizující potenciální příčiny deviantního chování </a:t>
            </a:r>
            <a:r>
              <a:rPr lang="cs-CZ" sz="2000" b="1" dirty="0" smtClean="0"/>
              <a:t>v </a:t>
            </a:r>
            <a:r>
              <a:rPr lang="cs-CZ" sz="2000" b="1" dirty="0"/>
              <a:t>povaze samotného aktéra a jeho racionální volby </a:t>
            </a:r>
            <a:r>
              <a:rPr lang="cs-CZ" sz="2000" b="1" dirty="0" smtClean="0"/>
              <a:t>nebo </a:t>
            </a:r>
            <a:r>
              <a:rPr lang="cs-CZ" sz="2000" b="1" dirty="0"/>
              <a:t>v situaci, která určitou volbu umožňuje či nabízí</a:t>
            </a:r>
            <a:endParaRPr lang="cs-CZ" sz="2000" dirty="0"/>
          </a:p>
          <a:p>
            <a:pPr algn="l"/>
            <a:r>
              <a:rPr lang="cs-CZ" sz="2000" dirty="0"/>
              <a:t> 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000" b="1" dirty="0"/>
              <a:t>TEORE KINDS-OF-PEOPLE</a:t>
            </a:r>
            <a:r>
              <a:rPr lang="cs-CZ" sz="2000" dirty="0"/>
              <a:t> - předpokládá, že existují určité typy či druhy lidí, které mají tendenci volit chování, které je mimo normu; (</a:t>
            </a:r>
            <a:r>
              <a:rPr lang="cs-CZ" sz="2000" i="1" dirty="0"/>
              <a:t>Hobbesova teorie přirozeného stavu předpokládající zabudování deviantního chování v lidské přirozenosti - </a:t>
            </a:r>
            <a:r>
              <a:rPr lang="cs-CZ" sz="2000" i="1" dirty="0" err="1"/>
              <a:t>Lombrosova</a:t>
            </a:r>
            <a:r>
              <a:rPr lang="cs-CZ" sz="2000" i="1" dirty="0"/>
              <a:t> či </a:t>
            </a:r>
            <a:r>
              <a:rPr lang="cs-CZ" sz="2000" i="1" dirty="0" err="1"/>
              <a:t>Hootonova</a:t>
            </a:r>
            <a:r>
              <a:rPr lang="cs-CZ" sz="2000" i="1" dirty="0"/>
              <a:t> </a:t>
            </a:r>
            <a:r>
              <a:rPr lang="cs-CZ" sz="2000" i="1" dirty="0" err="1"/>
              <a:t>biosociální</a:t>
            </a:r>
            <a:r>
              <a:rPr lang="cs-CZ" sz="2000" i="1" dirty="0"/>
              <a:t> teorie - </a:t>
            </a:r>
            <a:r>
              <a:rPr lang="cs-CZ" sz="2000" i="1" dirty="0" err="1"/>
              <a:t>Sutherlandova</a:t>
            </a:r>
            <a:r>
              <a:rPr lang="cs-CZ" sz="2000" i="1" dirty="0"/>
              <a:t> teorie sociálního učení deviací (splývá s následnou situační teorií)</a:t>
            </a:r>
            <a:endParaRPr lang="cs-CZ" sz="2000" dirty="0"/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000" b="1" dirty="0"/>
              <a:t>SITUAČNÍ TEORIE</a:t>
            </a:r>
            <a:r>
              <a:rPr lang="cs-CZ" sz="2000" dirty="0"/>
              <a:t> – v určitých situacích, které navozují možnost </a:t>
            </a:r>
            <a:r>
              <a:rPr lang="cs-CZ" sz="2000" dirty="0" err="1"/>
              <a:t>deviatního</a:t>
            </a:r>
            <a:r>
              <a:rPr lang="cs-CZ" sz="2000" dirty="0"/>
              <a:t> chování (provokace, stres, příležitost) může </a:t>
            </a:r>
            <a:r>
              <a:rPr lang="cs-CZ" sz="2000" u="sng" dirty="0"/>
              <a:t>každý udělat totéž (</a:t>
            </a:r>
            <a:r>
              <a:rPr lang="cs-CZ" sz="2000" i="1" dirty="0"/>
              <a:t>na </a:t>
            </a:r>
            <a:r>
              <a:rPr lang="cs-CZ" sz="2000" i="1" dirty="0" err="1"/>
              <a:t>Mertonovu</a:t>
            </a:r>
            <a:r>
              <a:rPr lang="cs-CZ" sz="2000" i="1" dirty="0"/>
              <a:t> teorie anomie reagující </a:t>
            </a:r>
            <a:r>
              <a:rPr lang="cs-CZ" sz="2000" i="1" dirty="0" err="1"/>
              <a:t>Cloward</a:t>
            </a:r>
            <a:r>
              <a:rPr lang="cs-CZ" sz="2000" i="1" dirty="0"/>
              <a:t> a </a:t>
            </a:r>
            <a:r>
              <a:rPr lang="cs-CZ" sz="2000" i="1" dirty="0" err="1"/>
              <a:t>Ohlinova</a:t>
            </a:r>
            <a:r>
              <a:rPr lang="cs-CZ" sz="2000" i="1" dirty="0"/>
              <a:t> teorie nelegitimní možnosti)</a:t>
            </a:r>
            <a:endParaRPr lang="cs-CZ" sz="2000" dirty="0"/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000" b="1" dirty="0"/>
              <a:t>KONJUNKTIVNÍ TEORIE</a:t>
            </a:r>
            <a:r>
              <a:rPr lang="cs-CZ" sz="2000" dirty="0"/>
              <a:t> (kombinace výše uvedených teorií) – v určitých situacích se určitý typ/druh lidí bude chovat určitým způsobem; patří sem teorie považující pravidla za nutně problematická v konkrétních situacích (</a:t>
            </a:r>
            <a:r>
              <a:rPr lang="cs-CZ" sz="2000" i="1" dirty="0"/>
              <a:t>etnometodologická teorie (</a:t>
            </a:r>
            <a:r>
              <a:rPr lang="cs-CZ" sz="2000" i="1" dirty="0" err="1"/>
              <a:t>Cicourel</a:t>
            </a:r>
            <a:r>
              <a:rPr lang="cs-CZ" sz="2000" i="1" dirty="0"/>
              <a:t>, </a:t>
            </a:r>
            <a:r>
              <a:rPr lang="cs-CZ" sz="2000" i="1" dirty="0" err="1"/>
              <a:t>Sudnow</a:t>
            </a:r>
            <a:r>
              <a:rPr lang="cs-CZ" sz="2000" i="1" dirty="0"/>
              <a:t>) - </a:t>
            </a:r>
            <a:r>
              <a:rPr lang="cs-CZ" sz="2000" i="1" dirty="0" err="1"/>
              <a:t>Beckerova</a:t>
            </a:r>
            <a:r>
              <a:rPr lang="cs-CZ" sz="2000" i="1" dirty="0"/>
              <a:t> teorie </a:t>
            </a:r>
            <a:r>
              <a:rPr lang="cs-CZ" sz="2000" i="1" dirty="0" err="1"/>
              <a:t>labellingu</a:t>
            </a:r>
            <a:r>
              <a:rPr lang="cs-CZ" sz="2000" i="1" dirty="0"/>
              <a:t> (</a:t>
            </a:r>
            <a:r>
              <a:rPr lang="cs-CZ" sz="2000" i="1" dirty="0" err="1"/>
              <a:t>Kitsuse</a:t>
            </a:r>
            <a:r>
              <a:rPr lang="cs-CZ" sz="2000" i="1" dirty="0"/>
              <a:t>, Ericsson) - </a:t>
            </a:r>
            <a:r>
              <a:rPr lang="cs-CZ" sz="2000" i="1" dirty="0" err="1"/>
              <a:t>Lemmertova</a:t>
            </a:r>
            <a:r>
              <a:rPr lang="cs-CZ" sz="2000" i="1" dirty="0"/>
              <a:t> teorie primární a sekundární deviace - </a:t>
            </a:r>
            <a:r>
              <a:rPr lang="cs-CZ" sz="2000" i="1" dirty="0" err="1"/>
              <a:t>Lyman</a:t>
            </a:r>
            <a:r>
              <a:rPr lang="cs-CZ" sz="2000" i="1" dirty="0"/>
              <a:t> a </a:t>
            </a:r>
            <a:r>
              <a:rPr lang="cs-CZ" sz="2000" i="1" dirty="0" err="1"/>
              <a:t>Scottova</a:t>
            </a:r>
            <a:r>
              <a:rPr lang="cs-CZ" sz="2000" i="1" dirty="0"/>
              <a:t> existencionalistická teorie absurdity - marxistické radikální teorie (</a:t>
            </a:r>
            <a:r>
              <a:rPr lang="cs-CZ" sz="2000" i="1" dirty="0" err="1"/>
              <a:t>Quinney</a:t>
            </a:r>
            <a:r>
              <a:rPr lang="cs-CZ" sz="2000" i="1" dirty="0"/>
              <a:t>, </a:t>
            </a:r>
            <a:r>
              <a:rPr lang="cs-CZ" sz="2000" i="1" dirty="0" err="1"/>
              <a:t>Chambliss</a:t>
            </a:r>
            <a:r>
              <a:rPr lang="cs-CZ" sz="2000" i="1" dirty="0"/>
              <a:t> aj.)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150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82763" y="625476"/>
            <a:ext cx="7848600" cy="558482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sz="2000" b="1" cap="all" dirty="0"/>
              <a:t>Vývoj názorů na deviantní chování v oblasti západní sociologie a sociální psychologie</a:t>
            </a:r>
            <a:r>
              <a:rPr lang="cs-CZ" sz="2000" dirty="0"/>
              <a:t> </a:t>
            </a:r>
            <a:r>
              <a:rPr lang="cs-CZ" sz="2000" i="1" dirty="0"/>
              <a:t>(</a:t>
            </a:r>
            <a:r>
              <a:rPr lang="cs-CZ" sz="2000" i="1" dirty="0" err="1"/>
              <a:t>Wood</a:t>
            </a:r>
            <a:r>
              <a:rPr lang="cs-CZ" sz="2000" i="1" dirty="0"/>
              <a:t> dle Petrusek, Kapr 1991</a:t>
            </a:r>
            <a:r>
              <a:rPr lang="cs-CZ" sz="2000" i="1" dirty="0" smtClean="0"/>
              <a:t>)</a:t>
            </a:r>
          </a:p>
          <a:p>
            <a:pPr algn="l"/>
            <a:endParaRPr lang="cs-CZ" sz="2000" dirty="0"/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100" u="sng" dirty="0"/>
              <a:t>empiricismus (1925-45)</a:t>
            </a:r>
            <a:r>
              <a:rPr lang="cs-CZ" sz="2100" dirty="0"/>
              <a:t> představovaný chicagskou školou – aplikuje </a:t>
            </a:r>
            <a:r>
              <a:rPr lang="cs-CZ" sz="2100" dirty="0" err="1"/>
              <a:t>pozitivisticko</a:t>
            </a:r>
            <a:r>
              <a:rPr lang="cs-CZ" sz="2100" dirty="0"/>
              <a:t> metodologii a zaměřuje se výhradně na </a:t>
            </a:r>
            <a:r>
              <a:rPr lang="cs-CZ" sz="2100" dirty="0">
                <a:solidFill>
                  <a:srgbClr val="C00000"/>
                </a:solidFill>
              </a:rPr>
              <a:t>popis</a:t>
            </a:r>
            <a:r>
              <a:rPr lang="cs-CZ" sz="2100" dirty="0"/>
              <a:t> výskytu deviantních jevů a jejich korelace s některými vybranými, zejména ekologickými faktory ekologickými faktory; absentuje tak teoretická interpretace a hodnotová interpretace zkoumaných jevů;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100" u="sng" dirty="0"/>
              <a:t>individuální patologie (1930-60)</a:t>
            </a:r>
            <a:r>
              <a:rPr lang="cs-CZ" sz="2100" dirty="0"/>
              <a:t> – centrem zájmu jsou </a:t>
            </a:r>
            <a:r>
              <a:rPr lang="cs-CZ" sz="2100" dirty="0">
                <a:solidFill>
                  <a:srgbClr val="C00000"/>
                </a:solidFill>
              </a:rPr>
              <a:t>individuální mentální poruchy</a:t>
            </a:r>
            <a:r>
              <a:rPr lang="cs-CZ" sz="2100" dirty="0"/>
              <a:t>;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100" u="sng" dirty="0"/>
              <a:t>strukturalismus (1945-)</a:t>
            </a:r>
            <a:r>
              <a:rPr lang="cs-CZ" sz="2100" dirty="0"/>
              <a:t> – je založen na teorii konsensu, který je deviací porušen, sleduje vliv </a:t>
            </a:r>
            <a:r>
              <a:rPr lang="cs-CZ" sz="2100" dirty="0" err="1">
                <a:solidFill>
                  <a:srgbClr val="C00000"/>
                </a:solidFill>
              </a:rPr>
              <a:t>makrostukturálních</a:t>
            </a:r>
            <a:r>
              <a:rPr lang="cs-CZ" sz="2100" dirty="0">
                <a:solidFill>
                  <a:srgbClr val="C00000"/>
                </a:solidFill>
              </a:rPr>
              <a:t> i mikrostrukturálních faktorů </a:t>
            </a:r>
            <a:r>
              <a:rPr lang="cs-CZ" sz="2100" dirty="0"/>
              <a:t>na vznik deviantního chování a opomíjí otázku, jak se deviant stává deviantem;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100" u="sng" dirty="0"/>
              <a:t>symbolický </a:t>
            </a:r>
            <a:r>
              <a:rPr lang="cs-CZ" sz="2100" u="sng" dirty="0" err="1"/>
              <a:t>interakcionismus</a:t>
            </a:r>
            <a:r>
              <a:rPr lang="cs-CZ" sz="2100" u="sng" dirty="0"/>
              <a:t> (1950-)</a:t>
            </a:r>
            <a:r>
              <a:rPr lang="cs-CZ" sz="2100" dirty="0"/>
              <a:t> – zabývá se procesem </a:t>
            </a:r>
            <a:r>
              <a:rPr lang="cs-CZ" sz="2100" dirty="0">
                <a:solidFill>
                  <a:srgbClr val="C00000"/>
                </a:solidFill>
              </a:rPr>
              <a:t>učení</a:t>
            </a:r>
            <a:r>
              <a:rPr lang="cs-CZ" sz="2100" dirty="0"/>
              <a:t> se deviantní roli („deviantní kariérou“), abstrahuje však od makrostrukturálních determinant a situuje tak devianta do jakéhosi „sociálního vakua“;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100" u="sng" dirty="0"/>
              <a:t>naturalismus (1960-)</a:t>
            </a:r>
            <a:r>
              <a:rPr lang="cs-CZ" sz="2100" dirty="0"/>
              <a:t> – zaměřuje se na zkoumání formování deviace </a:t>
            </a:r>
            <a:r>
              <a:rPr lang="cs-CZ" sz="2100" dirty="0">
                <a:solidFill>
                  <a:srgbClr val="C00000"/>
                </a:solidFill>
              </a:rPr>
              <a:t>v každodenním </a:t>
            </a:r>
            <a:r>
              <a:rPr lang="cs-CZ" sz="2100" dirty="0"/>
              <a:t>výzkumem v rámci etnometodologických výzkumů a etnografické kriminologie;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100" u="sng" dirty="0" err="1"/>
              <a:t>labellingová</a:t>
            </a:r>
            <a:r>
              <a:rPr lang="cs-CZ" sz="2100" u="sng" dirty="0"/>
              <a:t> teorie (1965-)</a:t>
            </a:r>
            <a:r>
              <a:rPr lang="cs-CZ" sz="2100" dirty="0"/>
              <a:t> – vychází z důrazu na proces </a:t>
            </a:r>
            <a:r>
              <a:rPr lang="cs-CZ" sz="2100" dirty="0">
                <a:solidFill>
                  <a:srgbClr val="C00000"/>
                </a:solidFill>
              </a:rPr>
              <a:t>identifikace</a:t>
            </a:r>
            <a:r>
              <a:rPr lang="cs-CZ" sz="2100" dirty="0"/>
              <a:t> osob jako deviantů a jejich reakcí na toto označení/nálepku/label;</a:t>
            </a:r>
          </a:p>
          <a:p>
            <a:pPr marL="342900" lvl="0" indent="-342900" algn="l" fontAlgn="base" hangingPunct="0">
              <a:buFont typeface="Arial" panose="020B0604020202020204" pitchFamily="34" charset="0"/>
              <a:buChar char="•"/>
            </a:pPr>
            <a:r>
              <a:rPr lang="cs-CZ" sz="2100" u="sng" dirty="0"/>
              <a:t>konfliktní teorie (1968-)</a:t>
            </a:r>
            <a:r>
              <a:rPr lang="cs-CZ" sz="2100" dirty="0"/>
              <a:t> – deviace je odvozována přímočaře z </a:t>
            </a:r>
            <a:r>
              <a:rPr lang="cs-CZ" sz="2100" dirty="0">
                <a:solidFill>
                  <a:srgbClr val="C00000"/>
                </a:solidFill>
              </a:rPr>
              <a:t>třídního charakteru norem</a:t>
            </a:r>
            <a:r>
              <a:rPr lang="cs-CZ" sz="2100" dirty="0"/>
              <a:t> a třídního konfliktu</a:t>
            </a:r>
          </a:p>
        </p:txBody>
      </p:sp>
    </p:spTree>
    <p:extLst>
      <p:ext uri="{BB962C8B-B14F-4D97-AF65-F5344CB8AC3E}">
        <p14:creationId xmlns:p14="http://schemas.microsoft.com/office/powerpoint/2010/main" val="2888547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8" y="476250"/>
            <a:ext cx="7772400" cy="649288"/>
          </a:xfrm>
        </p:spPr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Historický vývoj sociálních deviací</a:t>
            </a:r>
            <a:b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</a:br>
            <a:endParaRPr lang="en-US" sz="2800" dirty="0">
              <a:solidFill>
                <a:srgbClr val="006699"/>
              </a:solidFill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1196976"/>
            <a:ext cx="7848600" cy="4968875"/>
          </a:xfrm>
        </p:spPr>
        <p:txBody>
          <a:bodyPr/>
          <a:lstStyle/>
          <a:p>
            <a:pPr marL="630238" lvl="1" indent="-285750">
              <a:tabLst>
                <a:tab pos="630238" algn="l"/>
              </a:tabLst>
              <a:defRPr/>
            </a:pPr>
            <a:r>
              <a:rPr lang="cs-CZ" sz="1800" i="1" dirty="0">
                <a:solidFill>
                  <a:srgbClr val="FF0000"/>
                </a:solidFill>
              </a:rPr>
              <a:t>povinně čteno </a:t>
            </a:r>
            <a:r>
              <a:rPr lang="en-US" sz="1800" i="1" dirty="0" err="1">
                <a:solidFill>
                  <a:srgbClr val="FF0000"/>
                </a:solidFill>
              </a:rPr>
              <a:t>Komenda</a:t>
            </a:r>
            <a:r>
              <a:rPr lang="en-US" sz="1800" i="1" dirty="0">
                <a:solidFill>
                  <a:srgbClr val="FF0000"/>
                </a:solidFill>
              </a:rPr>
              <a:t> (1999)</a:t>
            </a:r>
            <a:endParaRPr lang="cs-CZ" sz="1800" i="1" dirty="0">
              <a:solidFill>
                <a:srgbClr val="FF0000"/>
              </a:solidFill>
            </a:endParaRPr>
          </a:p>
          <a:p>
            <a:pPr marL="630238" lvl="1" indent="-285750">
              <a:tabLst>
                <a:tab pos="630238" algn="l"/>
              </a:tabLst>
              <a:defRPr/>
            </a:pPr>
            <a:r>
              <a:rPr lang="cs-CZ" sz="1800" b="1" dirty="0"/>
              <a:t>Evropa</a:t>
            </a:r>
            <a:endParaRPr lang="cs-CZ" sz="1800" dirty="0"/>
          </a:p>
          <a:p>
            <a:pPr marL="630238" lvl="1" indent="-285750">
              <a:tabLst>
                <a:tab pos="630238" algn="l"/>
              </a:tabLst>
              <a:defRPr/>
            </a:pPr>
            <a:r>
              <a:rPr lang="cs-CZ" sz="1800" b="1" dirty="0"/>
              <a:t>16. a 17. st.: nadpřirozené síly</a:t>
            </a:r>
            <a:r>
              <a:rPr lang="cs-CZ" sz="1800" dirty="0"/>
              <a:t> (</a:t>
            </a:r>
            <a:r>
              <a:rPr lang="cs-CZ" sz="1800" dirty="0" err="1"/>
              <a:t>B.Spinoza</a:t>
            </a:r>
            <a:r>
              <a:rPr lang="cs-CZ" sz="1800" dirty="0"/>
              <a:t>, </a:t>
            </a:r>
            <a:r>
              <a:rPr lang="cs-CZ" sz="1800" dirty="0" err="1"/>
              <a:t>R.Descartes</a:t>
            </a:r>
            <a:r>
              <a:rPr lang="cs-CZ" sz="1800" dirty="0"/>
              <a:t>, </a:t>
            </a:r>
            <a:r>
              <a:rPr lang="cs-CZ" sz="1800" dirty="0" err="1"/>
              <a:t>G</a:t>
            </a:r>
            <a:r>
              <a:rPr lang="cs-CZ" sz="1800" dirty="0"/>
              <a:t>.</a:t>
            </a:r>
            <a:r>
              <a:rPr lang="cs-CZ" sz="1800" dirty="0" err="1"/>
              <a:t>W.Leibniz</a:t>
            </a:r>
            <a:r>
              <a:rPr lang="cs-CZ" sz="1800" dirty="0"/>
              <a:t>) </a:t>
            </a:r>
          </a:p>
          <a:p>
            <a:pPr marL="630238" lvl="1" indent="-285750">
              <a:tabLst>
                <a:tab pos="630238" algn="l"/>
              </a:tabLst>
              <a:defRPr/>
            </a:pPr>
            <a:r>
              <a:rPr lang="cs-CZ" sz="1800" b="1" dirty="0"/>
              <a:t>18, st.: svobodná vůle jednotlivce </a:t>
            </a:r>
            <a:r>
              <a:rPr lang="cs-CZ" sz="1800" dirty="0"/>
              <a:t>(Ch. de </a:t>
            </a:r>
            <a:r>
              <a:rPr lang="cs-CZ" sz="1800" dirty="0" err="1"/>
              <a:t>Montesquie</a:t>
            </a:r>
            <a:r>
              <a:rPr lang="cs-CZ" sz="1800" dirty="0"/>
              <a:t>, </a:t>
            </a:r>
            <a:r>
              <a:rPr lang="cs-CZ" sz="1800" dirty="0" err="1"/>
              <a:t>F.M.Voltaire</a:t>
            </a:r>
            <a:r>
              <a:rPr lang="cs-CZ" sz="1800" dirty="0"/>
              <a:t>, </a:t>
            </a:r>
            <a:r>
              <a:rPr lang="cs-CZ" sz="1800" dirty="0" err="1"/>
              <a:t>D.Diderot</a:t>
            </a:r>
            <a:r>
              <a:rPr lang="cs-CZ" sz="1800" dirty="0"/>
              <a:t>, </a:t>
            </a:r>
            <a:r>
              <a:rPr lang="cs-CZ" sz="1800" dirty="0" err="1"/>
              <a:t>J.J.Rousseau</a:t>
            </a:r>
            <a:r>
              <a:rPr lang="cs-CZ" sz="1800" dirty="0"/>
              <a:t>) a racionální volba (</a:t>
            </a:r>
            <a:r>
              <a:rPr lang="cs-CZ" sz="1800" dirty="0" err="1"/>
              <a:t>C.Beccaria</a:t>
            </a:r>
            <a:r>
              <a:rPr lang="cs-CZ" sz="1800" dirty="0"/>
              <a:t>, J. </a:t>
            </a:r>
            <a:r>
              <a:rPr lang="cs-CZ" sz="1800" dirty="0" err="1"/>
              <a:t>Bentham</a:t>
            </a:r>
            <a:r>
              <a:rPr lang="cs-CZ" sz="1800" dirty="0"/>
              <a:t>)</a:t>
            </a:r>
          </a:p>
          <a:p>
            <a:pPr marL="630238" indent="-285750">
              <a:tabLst>
                <a:tab pos="630238" algn="l"/>
              </a:tabLst>
              <a:defRPr/>
            </a:pPr>
            <a:r>
              <a:rPr lang="cs-CZ" sz="1800" i="1" dirty="0"/>
              <a:t>	</a:t>
            </a:r>
            <a:r>
              <a:rPr lang="cs-CZ" sz="1600" i="1" dirty="0"/>
              <a:t>= vystaveni všeobecnému zákonu rozkladu uspokojováním individuálních vášní (</a:t>
            </a:r>
            <a:r>
              <a:rPr lang="cs-CZ" sz="1600" i="1" dirty="0" err="1"/>
              <a:t>Beccaria</a:t>
            </a:r>
            <a:r>
              <a:rPr lang="cs-CZ" sz="1600" i="1" dirty="0"/>
              <a:t>), vyhledávání rozkoše a zabraňování bolesti (</a:t>
            </a:r>
            <a:r>
              <a:rPr lang="cs-CZ" sz="1600" i="1" dirty="0" err="1"/>
              <a:t>Bentham</a:t>
            </a:r>
            <a:r>
              <a:rPr lang="cs-CZ" sz="1600" i="1" dirty="0"/>
              <a:t>)</a:t>
            </a:r>
          </a:p>
          <a:p>
            <a:pPr marL="630238" indent="-285750">
              <a:tabLst>
                <a:tab pos="630238" algn="l"/>
              </a:tabLst>
              <a:defRPr/>
            </a:pPr>
            <a:endParaRPr lang="cs-CZ" sz="1800" i="1" dirty="0"/>
          </a:p>
          <a:p>
            <a:pPr marL="630238" lvl="1" indent="-285750">
              <a:tabLst>
                <a:tab pos="630238" algn="l"/>
              </a:tabLst>
              <a:defRPr/>
            </a:pPr>
            <a:r>
              <a:rPr lang="cs-CZ" sz="1800" b="1" dirty="0"/>
              <a:t>konec 18. st.: deviace jako patologie </a:t>
            </a:r>
            <a:r>
              <a:rPr lang="cs-CZ" sz="1800" dirty="0"/>
              <a:t>(H. </a:t>
            </a:r>
            <a:r>
              <a:rPr lang="cs-CZ" sz="1800" dirty="0" err="1"/>
              <a:t>Spencer</a:t>
            </a:r>
            <a:r>
              <a:rPr lang="cs-CZ" sz="1800" dirty="0"/>
              <a:t>), rozvoj statistiky a kriminologie jako aplikované lékařské discipliny zahrnující diagnostiku a léčbu (</a:t>
            </a:r>
            <a:r>
              <a:rPr lang="cs-CZ" sz="1800" dirty="0" err="1"/>
              <a:t>C.Lombroso</a:t>
            </a:r>
            <a:r>
              <a:rPr lang="cs-CZ" sz="1800" dirty="0"/>
              <a:t>)</a:t>
            </a:r>
          </a:p>
          <a:p>
            <a:pPr marL="630238" lvl="1" indent="-285750">
              <a:tabLst>
                <a:tab pos="630238" algn="l"/>
              </a:tabLst>
              <a:defRPr/>
            </a:pPr>
            <a:r>
              <a:rPr lang="cs-CZ" sz="1800" b="1" dirty="0"/>
              <a:t>začátek 19. st.: sociologie sociálních deviací </a:t>
            </a:r>
            <a:r>
              <a:rPr lang="cs-CZ" sz="1800" dirty="0"/>
              <a:t>– bída, prostituce, krádeže</a:t>
            </a:r>
            <a:r>
              <a:rPr lang="cs-CZ" sz="1800" u="sng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R.Owen</a:t>
            </a:r>
            <a:r>
              <a:rPr lang="cs-CZ" sz="1800" dirty="0"/>
              <a:t>, </a:t>
            </a:r>
            <a:r>
              <a:rPr lang="cs-CZ" sz="1800" dirty="0" err="1"/>
              <a:t>J.Sinclaire</a:t>
            </a:r>
            <a:r>
              <a:rPr lang="cs-CZ" sz="1800" dirty="0"/>
              <a:t>, </a:t>
            </a:r>
            <a:r>
              <a:rPr lang="cs-CZ" sz="1800" dirty="0" err="1"/>
              <a:t>A</a:t>
            </a:r>
            <a:r>
              <a:rPr lang="cs-CZ" sz="1800" dirty="0"/>
              <a:t>.</a:t>
            </a:r>
            <a:r>
              <a:rPr lang="cs-CZ" sz="1800" dirty="0" err="1"/>
              <a:t>Guerry</a:t>
            </a:r>
            <a:r>
              <a:rPr lang="cs-CZ" sz="1800" dirty="0"/>
              <a:t>, </a:t>
            </a:r>
            <a:r>
              <a:rPr lang="cs-CZ" sz="1800" dirty="0" err="1"/>
              <a:t>A</a:t>
            </a:r>
            <a:r>
              <a:rPr lang="cs-CZ" sz="1800" dirty="0"/>
              <a:t>.</a:t>
            </a:r>
            <a:r>
              <a:rPr lang="cs-CZ" sz="1800" dirty="0" err="1"/>
              <a:t>Quételet</a:t>
            </a:r>
            <a:r>
              <a:rPr lang="cs-CZ" sz="1800" dirty="0"/>
              <a:t>)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389" y="404813"/>
            <a:ext cx="1671637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9" y="5516563"/>
            <a:ext cx="1455737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73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8" y="476250"/>
            <a:ext cx="7772400" cy="649288"/>
          </a:xfrm>
        </p:spPr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Historický vývoj sociálních deviací</a:t>
            </a:r>
            <a:b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</a:br>
            <a:endParaRPr lang="en-US" sz="2800" dirty="0">
              <a:solidFill>
                <a:srgbClr val="006699"/>
              </a:solidFill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1341439"/>
            <a:ext cx="7848600" cy="4968875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cap="all" dirty="0"/>
              <a:t>USA</a:t>
            </a:r>
            <a:endParaRPr lang="cs-CZ" sz="2000" dirty="0"/>
          </a:p>
          <a:p>
            <a:pPr lvl="1" eaLnBrk="1">
              <a:defRPr/>
            </a:pPr>
            <a:r>
              <a:rPr lang="cs-CZ" b="1" dirty="0"/>
              <a:t>70. léta 19. st.: masová imigrace „slabých a nedostatečně adaptovaných“ jednotlivců do amerických měst (kriminalita, alkoholismus, duševní poruchy)</a:t>
            </a:r>
            <a:endParaRPr lang="cs-CZ" dirty="0"/>
          </a:p>
          <a:p>
            <a:pPr marL="712788">
              <a:defRPr/>
            </a:pPr>
            <a:r>
              <a:rPr lang="cs-CZ" sz="2000" i="1" dirty="0"/>
              <a:t>= změna sociální a etnické struktury města, náboženských a ekonomických institucí </a:t>
            </a:r>
            <a:endParaRPr lang="cs-CZ" sz="2000" dirty="0"/>
          </a:p>
          <a:p>
            <a:pPr lvl="1" eaLnBrk="1">
              <a:defRPr/>
            </a:pPr>
            <a:r>
              <a:rPr lang="cs-CZ" b="1" dirty="0"/>
              <a:t>20. léta 20. st.: nahrazení individuální patologie sociálním selháním v důsledku neadekvátní socializace</a:t>
            </a:r>
            <a:endParaRPr lang="cs-CZ" dirty="0"/>
          </a:p>
        </p:txBody>
      </p:sp>
      <p:pic>
        <p:nvPicPr>
          <p:cNvPr id="17412" name="Picture 5" descr="C:\Users\Pavel\Desktop\Chicago-1919-preriot_we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4221164"/>
            <a:ext cx="52768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502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9" y="476250"/>
            <a:ext cx="8137525" cy="649288"/>
          </a:xfrm>
        </p:spPr>
        <p:txBody>
          <a:bodyPr/>
          <a:lstStyle/>
          <a:p>
            <a:pPr eaLnBrk="1" hangingPunct="1"/>
            <a:r>
              <a:rPr lang="cs-CZ" altLang="cs-CZ" sz="2800">
                <a:solidFill>
                  <a:srgbClr val="006699"/>
                </a:solidFill>
                <a:latin typeface="Impact" panose="020B0806030902050204" pitchFamily="34" charset="0"/>
              </a:rPr>
              <a:t>V čem je předmět Sociální deviace užitečný?</a:t>
            </a:r>
            <a:endParaRPr lang="en-US" altLang="cs-CZ" sz="2800">
              <a:solidFill>
                <a:srgbClr val="006699"/>
              </a:solidFill>
              <a:latin typeface="Impact" panose="020B080603090205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1" y="1412876"/>
            <a:ext cx="6913563" cy="4968875"/>
          </a:xfrm>
          <a:noFill/>
        </p:spPr>
        <p:txBody>
          <a:bodyPr/>
          <a:lstStyle/>
          <a:p>
            <a:pPr marL="1338263" lvl="1" indent="-533400">
              <a:lnSpc>
                <a:spcPct val="80000"/>
              </a:lnSpc>
            </a:pPr>
            <a:r>
              <a:rPr lang="cs-CZ" altLang="cs-CZ" sz="2200" b="1" dirty="0"/>
              <a:t>„Porozumění“ příčinám vzniku a vývoje sociálně deviantního jednání </a:t>
            </a:r>
            <a:r>
              <a:rPr lang="cs-CZ" altLang="cs-CZ" sz="2200" b="1" dirty="0" smtClean="0"/>
              <a:t>u </a:t>
            </a:r>
            <a:r>
              <a:rPr lang="cs-CZ" altLang="cs-CZ" sz="2200" b="1" dirty="0"/>
              <a:t>konkrétních jednotlivců a skupin</a:t>
            </a:r>
            <a:r>
              <a:rPr lang="cs-CZ" altLang="cs-CZ" sz="2200" dirty="0"/>
              <a:t> </a:t>
            </a:r>
            <a:r>
              <a:rPr lang="cs-CZ" altLang="cs-CZ" sz="2200" i="1" dirty="0"/>
              <a:t>(sebevrazi a duševně nemocní, závislé osoby, pachatelé a oběti mravnostní kriminality. pachatelé delikventních trestných činů a bezdomovci)</a:t>
            </a:r>
          </a:p>
          <a:p>
            <a:pPr marL="1338263" lvl="1" indent="-533400">
              <a:lnSpc>
                <a:spcPct val="80000"/>
              </a:lnSpc>
            </a:pPr>
            <a:endParaRPr lang="cs-CZ" altLang="cs-CZ" sz="2200" b="1" i="1" dirty="0"/>
          </a:p>
          <a:p>
            <a:pPr marL="1338263" lvl="1" indent="-533400">
              <a:lnSpc>
                <a:spcPct val="80000"/>
              </a:lnSpc>
            </a:pPr>
            <a:r>
              <a:rPr lang="cs-CZ" altLang="cs-CZ" sz="2200" b="1" dirty="0"/>
              <a:t>„Znalosti“ o definování těchto jednotlivců a skupin v současné legislativě a v lékařské diagnostice a o aktuálních způsobech intervence vůči nim </a:t>
            </a:r>
            <a:r>
              <a:rPr lang="cs-CZ" altLang="cs-CZ" sz="2200" i="1" dirty="0"/>
              <a:t>státními a nestátními institucemi v ČR a v zahraničí</a:t>
            </a:r>
          </a:p>
          <a:p>
            <a:pPr marL="1338263" lvl="1" indent="-533400">
              <a:lnSpc>
                <a:spcPct val="80000"/>
              </a:lnSpc>
            </a:pPr>
            <a:endParaRPr lang="cs-CZ" altLang="cs-CZ" sz="2200" b="1" i="1" dirty="0"/>
          </a:p>
          <a:p>
            <a:pPr marL="1338263" lvl="1" indent="-533400">
              <a:lnSpc>
                <a:spcPct val="80000"/>
              </a:lnSpc>
            </a:pPr>
            <a:r>
              <a:rPr lang="cs-CZ" altLang="cs-CZ" sz="2200" b="1" dirty="0"/>
              <a:t>Využití „porozumění“ a „</a:t>
            </a:r>
            <a:r>
              <a:rPr lang="cs-CZ" altLang="cs-CZ" sz="2200" b="1" dirty="0" smtClean="0"/>
              <a:t>znalostí“ o </a:t>
            </a:r>
            <a:r>
              <a:rPr lang="cs-CZ" altLang="cs-CZ" sz="2200" b="1" dirty="0"/>
              <a:t>sociálních deviacích v praxi SPSP</a:t>
            </a:r>
          </a:p>
        </p:txBody>
      </p:sp>
      <p:pic>
        <p:nvPicPr>
          <p:cNvPr id="5124" name="Picture 4" descr="C:\Users\Pavel\Desktop\understanding-the-bra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5" y="1844675"/>
            <a:ext cx="1239838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9" y="3933825"/>
            <a:ext cx="1347787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7" descr="C:\Users\Pavel\Desktop\praxi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4" y="5445126"/>
            <a:ext cx="115252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4039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908051"/>
            <a:ext cx="7848600" cy="5688013"/>
          </a:xfrm>
          <a:noFill/>
        </p:spPr>
        <p:txBody>
          <a:bodyPr/>
          <a:lstStyle/>
          <a:p>
            <a:pPr marL="1338263" lvl="1" indent="-533400">
              <a:lnSpc>
                <a:spcPct val="80000"/>
              </a:lnSpc>
            </a:pPr>
            <a:r>
              <a:rPr lang="cs-CZ" altLang="cs-CZ" dirty="0">
                <a:solidFill>
                  <a:srgbClr val="006699"/>
                </a:solidFill>
                <a:latin typeface="Impact" panose="020B0806030902050204" pitchFamily="34" charset="0"/>
              </a:rPr>
              <a:t>Povinná literatura: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sz="1800" dirty="0"/>
              <a:t>Komenda, A. (1999). Sociální deviace. Olomouc: UP. s.55-75 </a:t>
            </a:r>
            <a:r>
              <a:rPr lang="cs-CZ" altLang="cs-CZ" sz="1200" i="1" dirty="0"/>
              <a:t>(historický vývoj sociálních deviací)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sz="1800" dirty="0" err="1"/>
              <a:t>Munková</a:t>
            </a:r>
            <a:r>
              <a:rPr lang="cs-CZ" altLang="cs-CZ" sz="1800" dirty="0"/>
              <a:t>, G. (2004). Sociální deviace. Praha: Karolinum, s. 14-7 </a:t>
            </a:r>
            <a:r>
              <a:rPr lang="cs-CZ" altLang="cs-CZ" sz="1200" i="1" dirty="0"/>
              <a:t>(způsoby nahlížení na sociální deviace)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sz="1800" dirty="0" err="1"/>
              <a:t>Tittle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Ch.R</a:t>
            </a:r>
            <a:r>
              <a:rPr lang="cs-CZ" altLang="cs-CZ" sz="1800" dirty="0"/>
              <a:t>., </a:t>
            </a:r>
            <a:r>
              <a:rPr lang="cs-CZ" altLang="cs-CZ" sz="1800" dirty="0" err="1"/>
              <a:t>Patternoster</a:t>
            </a:r>
            <a:r>
              <a:rPr lang="cs-CZ" altLang="cs-CZ" sz="1800" dirty="0"/>
              <a:t>, R. (2000). </a:t>
            </a:r>
            <a:r>
              <a:rPr lang="cs-CZ" altLang="cs-CZ" sz="1800" dirty="0" err="1"/>
              <a:t>Social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deviance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crime</a:t>
            </a:r>
            <a:r>
              <a:rPr lang="cs-CZ" altLang="cs-CZ" sz="1800" dirty="0"/>
              <a:t>. </a:t>
            </a:r>
            <a:r>
              <a:rPr lang="cs-CZ" altLang="cs-CZ" sz="1800" dirty="0" err="1"/>
              <a:t>An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organizational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theoretical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approach</a:t>
            </a:r>
            <a:r>
              <a:rPr lang="cs-CZ" altLang="cs-CZ" sz="1800" dirty="0"/>
              <a:t>. LA: </a:t>
            </a:r>
            <a:r>
              <a:rPr lang="cs-CZ" altLang="cs-CZ" sz="1800" dirty="0" err="1"/>
              <a:t>Roxbury</a:t>
            </a:r>
            <a:r>
              <a:rPr lang="cs-CZ" altLang="cs-CZ" sz="1800" dirty="0"/>
              <a:t>, pp.4-14 </a:t>
            </a:r>
            <a:r>
              <a:rPr lang="cs-CZ" altLang="cs-CZ" sz="1200" i="1" dirty="0"/>
              <a:t>(způsoby vymezování sociálních deviací)</a:t>
            </a:r>
          </a:p>
          <a:p>
            <a:pPr marL="1338263" lvl="1" indent="-533400">
              <a:lnSpc>
                <a:spcPct val="80000"/>
              </a:lnSpc>
            </a:pPr>
            <a:r>
              <a:rPr lang="cs-CZ" altLang="cs-CZ" dirty="0">
                <a:solidFill>
                  <a:srgbClr val="006699"/>
                </a:solidFill>
                <a:latin typeface="Impact" panose="020B0806030902050204" pitchFamily="34" charset="0"/>
              </a:rPr>
              <a:t>Probíraná témata: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dirty="0"/>
              <a:t>Úvod do tématu sociálních deviací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dirty="0"/>
              <a:t>Základní pojmy: sociální normy a sociální deviace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dirty="0"/>
              <a:t>Jednotlivé typy sociálních deviací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dirty="0"/>
              <a:t>Různé způsoby zkoumání sociálních </a:t>
            </a:r>
            <a:r>
              <a:rPr lang="cs-CZ" altLang="cs-CZ" dirty="0" smtClean="0"/>
              <a:t>deviací </a:t>
            </a:r>
            <a:r>
              <a:rPr lang="cs-CZ" altLang="cs-CZ" i="1" dirty="0" smtClean="0">
                <a:solidFill>
                  <a:srgbClr val="FF0000"/>
                </a:solidFill>
              </a:rPr>
              <a:t>(část povinně čteno)</a:t>
            </a:r>
            <a:endParaRPr lang="cs-CZ" altLang="cs-CZ" i="1" dirty="0">
              <a:solidFill>
                <a:srgbClr val="FF0000"/>
              </a:solidFill>
            </a:endParaRP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dirty="0"/>
              <a:t>Teoretická vysvětlení příčin a existence sociálních deviací</a:t>
            </a:r>
          </a:p>
          <a:p>
            <a:pPr marL="1338263" lvl="1" indent="-533400" algn="l">
              <a:lnSpc>
                <a:spcPct val="80000"/>
              </a:lnSpc>
            </a:pPr>
            <a:r>
              <a:rPr lang="cs-CZ" altLang="cs-CZ" dirty="0"/>
              <a:t>Historický vývoj sociálních </a:t>
            </a:r>
            <a:r>
              <a:rPr lang="cs-CZ" altLang="cs-CZ" dirty="0" smtClean="0"/>
              <a:t>deviací </a:t>
            </a:r>
            <a:r>
              <a:rPr lang="cs-CZ" altLang="cs-CZ" i="1" dirty="0" smtClean="0">
                <a:solidFill>
                  <a:srgbClr val="FF0000"/>
                </a:solidFill>
              </a:rPr>
              <a:t>(povinně čteno)</a:t>
            </a:r>
            <a:endParaRPr lang="cs-CZ" altLang="cs-CZ" dirty="0"/>
          </a:p>
        </p:txBody>
      </p:sp>
      <p:pic>
        <p:nvPicPr>
          <p:cNvPr id="6147" name="Picture 4" descr="http://www.knihy-dvd.cz/image.php?idx=15704&amp;di=5&amp;mw=120&amp;mh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2852739"/>
            <a:ext cx="874713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" descr="C:\Users\Pavel\Desktop\Komend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484314"/>
            <a:ext cx="863600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" descr="http://img2.imagesbn.com/images/5160000/516225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4292600"/>
            <a:ext cx="86360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3168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5188" y="476250"/>
            <a:ext cx="7772400" cy="649288"/>
          </a:xfrm>
        </p:spPr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Úvod do tématu sociálních deviací</a:t>
            </a:r>
            <a:b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</a:br>
            <a:endParaRPr lang="en-US" sz="2800" dirty="0">
              <a:solidFill>
                <a:srgbClr val="006699"/>
              </a:solidFill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1268414"/>
            <a:ext cx="7848600" cy="4968875"/>
          </a:xfrm>
        </p:spPr>
        <p:txBody>
          <a:bodyPr/>
          <a:lstStyle/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r>
              <a:rPr lang="cs-CZ" b="1" dirty="0"/>
              <a:t>deviace</a:t>
            </a:r>
            <a:r>
              <a:rPr lang="cs-CZ" dirty="0"/>
              <a:t> = odchylka, odklon anebo odbočení vs. </a:t>
            </a:r>
            <a:r>
              <a:rPr lang="cs-CZ" b="1" dirty="0"/>
              <a:t>sociální deviace </a:t>
            </a:r>
            <a:r>
              <a:rPr lang="cs-CZ" dirty="0"/>
              <a:t>= lidské, které se odchyluje od společenských norem</a:t>
            </a:r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endParaRPr lang="cs-CZ" b="1" dirty="0"/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r>
              <a:rPr lang="cs-CZ" dirty="0"/>
              <a:t>sociální deviace je </a:t>
            </a:r>
            <a:r>
              <a:rPr lang="cs-CZ" b="1" dirty="0"/>
              <a:t>hodnotově a emocionálně neutrální pojem </a:t>
            </a:r>
            <a:r>
              <a:rPr lang="cs-CZ" dirty="0"/>
              <a:t>= </a:t>
            </a:r>
            <a:r>
              <a:rPr lang="cs-CZ" b="1" dirty="0"/>
              <a:t>pozitivní nebo negativní deviace </a:t>
            </a:r>
            <a:r>
              <a:rPr lang="cs-CZ" i="1" dirty="0"/>
              <a:t>(chudoba i nadměrné bohatství, alkoholismus i </a:t>
            </a:r>
            <a:r>
              <a:rPr lang="cs-CZ" i="1" dirty="0" err="1"/>
              <a:t>abstinenství</a:t>
            </a:r>
            <a:r>
              <a:rPr lang="cs-CZ" i="1" dirty="0"/>
              <a:t> aj.)</a:t>
            </a:r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r>
              <a:rPr lang="cs-CZ" b="1" dirty="0"/>
              <a:t>sociální patologie </a:t>
            </a:r>
            <a:r>
              <a:rPr lang="cs-CZ" dirty="0"/>
              <a:t>= negativně hodnocené, problematické, společensky nežádoucí deviantní chování narušující společenské soužití, soudržnost           a pořádek v určité sociální skupině, komunitě nebo společnosti (</a:t>
            </a:r>
            <a:r>
              <a:rPr lang="cs-CZ" i="1" dirty="0"/>
              <a:t>nejčastěji kriminalita, sebevražednost, zneužívání drog, diskriminace nebo extremismus</a:t>
            </a:r>
            <a:r>
              <a:rPr lang="cs-CZ" dirty="0"/>
              <a:t>).</a:t>
            </a:r>
          </a:p>
          <a:p>
            <a:pPr marL="1322388" lvl="1" indent="-533400">
              <a:defRPr/>
            </a:pPr>
            <a:endParaRPr lang="cs-CZ" dirty="0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319" y="2274889"/>
            <a:ext cx="1963737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09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74825" y="549276"/>
            <a:ext cx="8497888" cy="4968875"/>
          </a:xfrm>
        </p:spPr>
        <p:txBody>
          <a:bodyPr/>
          <a:lstStyle/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endParaRPr lang="cs-CZ" sz="2200" dirty="0"/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endParaRPr lang="cs-CZ" sz="22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v oblasti SPSP = </a:t>
            </a:r>
            <a:r>
              <a:rPr lang="cs-CZ" sz="2200" b="1" dirty="0"/>
              <a:t>rizikové, sociálně problémové</a:t>
            </a:r>
            <a:r>
              <a:rPr lang="cs-CZ" sz="2200" dirty="0"/>
              <a:t> </a:t>
            </a:r>
            <a:r>
              <a:rPr lang="cs-CZ" sz="2200" b="1" dirty="0"/>
              <a:t>chování </a:t>
            </a:r>
            <a:r>
              <a:rPr lang="cs-CZ" sz="2200" dirty="0"/>
              <a:t>jednotlivců a sociálních skupin (ne vždy negativně hodnocené)</a:t>
            </a:r>
          </a:p>
          <a:p>
            <a:pPr algn="l">
              <a:defRPr/>
            </a:pPr>
            <a:r>
              <a:rPr lang="cs-CZ" sz="2200" dirty="0"/>
              <a:t>  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sociálními deviacemi se zabývá </a:t>
            </a:r>
            <a:r>
              <a:rPr lang="cs-CZ" sz="2200" b="1" dirty="0"/>
              <a:t>mnoho vědních disciplín </a:t>
            </a:r>
            <a:r>
              <a:rPr lang="cs-CZ" sz="2200" dirty="0"/>
              <a:t>(sociologie, psychologie, antropologie, kriminalistika, statistika, medicína aj.)</a:t>
            </a:r>
          </a:p>
          <a:p>
            <a:pPr algn="l">
              <a:defRPr/>
            </a:pPr>
            <a:r>
              <a:rPr lang="cs-CZ" sz="2200" dirty="0"/>
              <a:t> 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200" dirty="0"/>
              <a:t>v českém prostředí dvě klíčové disciplíny: </a:t>
            </a:r>
            <a:r>
              <a:rPr lang="cs-CZ" sz="2200" b="1" dirty="0"/>
              <a:t>sociologie deviantního jednání vs. kriminologie </a:t>
            </a:r>
            <a:r>
              <a:rPr lang="cs-CZ" sz="2200" dirty="0"/>
              <a:t>(kriminalistická kriminologie – prevence a kontrola kriminality - kriminální antropologie/psychologická kriminologie)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0456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0713" y="517526"/>
            <a:ext cx="7772400" cy="649288"/>
          </a:xfrm>
        </p:spPr>
        <p:txBody>
          <a:bodyPr>
            <a:normAutofit fontScale="90000"/>
          </a:bodyPr>
          <a:lstStyle/>
          <a:p>
            <a:pPr lvl="1" eaLnBrk="1" hangingPunct="1">
              <a:defRPr/>
            </a:pP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Základní pojmy: </a:t>
            </a:r>
            <a:r>
              <a:rPr lang="cs-CZ" sz="2800" dirty="0" smtClean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/>
            </a:r>
            <a:br>
              <a:rPr lang="cs-CZ" sz="2800" dirty="0" smtClean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</a:br>
            <a:r>
              <a:rPr lang="cs-CZ" sz="2800" dirty="0" smtClean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sociální </a:t>
            </a: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normy </a:t>
            </a:r>
            <a:r>
              <a:rPr lang="cs-CZ" sz="2800" dirty="0" smtClean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a </a:t>
            </a: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sociální </a:t>
            </a:r>
            <a:r>
              <a:rPr lang="cs-CZ" sz="2800" dirty="0" smtClean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deviace</a:t>
            </a:r>
            <a:endParaRPr lang="en-US" sz="2800" dirty="0">
              <a:solidFill>
                <a:srgbClr val="006699"/>
              </a:solidFill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1341439"/>
            <a:ext cx="7848600" cy="5400675"/>
          </a:xfrm>
        </p:spPr>
        <p:txBody>
          <a:bodyPr/>
          <a:lstStyle/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1900" b="1" dirty="0"/>
              <a:t>sociální normy </a:t>
            </a:r>
            <a:r>
              <a:rPr lang="cs-CZ" sz="1900" dirty="0"/>
              <a:t>= pravidla, která ve společnosti řídí jednání jedinců, aby nepřevládly agresivní formy chování a nevznikl chaos (nutnost biologické i sociální a kulturní reprodukce ale i reprodukce)</a:t>
            </a:r>
          </a:p>
          <a:p>
            <a:pPr algn="l">
              <a:defRPr/>
            </a:pPr>
            <a:r>
              <a:rPr lang="cs-CZ" sz="1900" dirty="0"/>
              <a:t> 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1900" b="1" dirty="0"/>
              <a:t>explicitní pravidla </a:t>
            </a:r>
            <a:r>
              <a:rPr lang="cs-CZ" sz="1900" dirty="0"/>
              <a:t>(právní a regulační) vs</a:t>
            </a:r>
            <a:r>
              <a:rPr lang="cs-CZ" sz="1900" b="1" dirty="0"/>
              <a:t>. implicitní pravidla</a:t>
            </a:r>
            <a:r>
              <a:rPr lang="cs-CZ" sz="1900" dirty="0"/>
              <a:t> (uvnitř menších skupin)</a:t>
            </a:r>
          </a:p>
          <a:p>
            <a:pPr algn="l">
              <a:defRPr/>
            </a:pPr>
            <a:r>
              <a:rPr lang="cs-CZ" sz="1900" dirty="0"/>
              <a:t> 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1900" b="1" dirty="0"/>
              <a:t>základní funkcí sociálních norem </a:t>
            </a:r>
            <a:r>
              <a:rPr lang="cs-CZ" sz="1900" dirty="0"/>
              <a:t>= stabilizace chování subjektů sociálních vztahů</a:t>
            </a:r>
          </a:p>
          <a:p>
            <a:pPr algn="l">
              <a:defRPr/>
            </a:pPr>
            <a:r>
              <a:rPr lang="cs-CZ" sz="1900" dirty="0"/>
              <a:t> 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1900" b="1" dirty="0"/>
              <a:t>sankce</a:t>
            </a:r>
            <a:r>
              <a:rPr lang="cs-CZ" sz="1900" dirty="0"/>
              <a:t> (lat. </a:t>
            </a:r>
            <a:r>
              <a:rPr lang="cs-CZ" sz="1900" dirty="0" err="1"/>
              <a:t>sanctio</a:t>
            </a:r>
            <a:r>
              <a:rPr lang="cs-CZ" sz="1900" dirty="0"/>
              <a:t>) = postupy které vedou k posílení a potvrzení sociálních norem formou trestu (sankce negativní) nebo odměny (sankce pozitivní)</a:t>
            </a:r>
          </a:p>
          <a:p>
            <a:pPr algn="l">
              <a:defRPr/>
            </a:pPr>
            <a:r>
              <a:rPr lang="cs-CZ" sz="1900" i="1" dirty="0"/>
              <a:t>	</a:t>
            </a:r>
            <a:r>
              <a:rPr lang="cs-CZ" sz="1400" i="1" dirty="0"/>
              <a:t>psychické  - fyzické - ekonomické – politické</a:t>
            </a:r>
          </a:p>
          <a:p>
            <a:pPr algn="l">
              <a:defRPr/>
            </a:pPr>
            <a:r>
              <a:rPr lang="cs-CZ" sz="1400" i="1" dirty="0"/>
              <a:t>	formální – neformální</a:t>
            </a:r>
            <a:endParaRPr lang="cs-CZ" sz="1400" dirty="0"/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endParaRPr lang="cs-CZ" sz="1900" b="1" dirty="0"/>
          </a:p>
        </p:txBody>
      </p:sp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0"/>
            <a:ext cx="1568450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020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4713" y="669926"/>
            <a:ext cx="7848600" cy="5473699"/>
          </a:xfrm>
        </p:spPr>
        <p:txBody>
          <a:bodyPr/>
          <a:lstStyle/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/>
              <a:t>sociální normy součástí obecně závazného systému sociálních norem = </a:t>
            </a:r>
            <a:r>
              <a:rPr lang="cs-CZ" b="1" dirty="0"/>
              <a:t>normativního řádu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b="1" dirty="0"/>
              <a:t>nejdůležitějšími normativními systémy</a:t>
            </a:r>
            <a:r>
              <a:rPr lang="cs-CZ" dirty="0"/>
              <a:t>: morální, obyčejové, náboženské a právní normy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/>
              <a:t>T. </a:t>
            </a:r>
            <a:r>
              <a:rPr lang="cs-CZ" dirty="0" err="1"/>
              <a:t>Hobbes</a:t>
            </a:r>
            <a:r>
              <a:rPr lang="cs-CZ" b="1" dirty="0"/>
              <a:t>: přechod od přirozeného stavu ke státu</a:t>
            </a:r>
            <a:r>
              <a:rPr lang="cs-CZ" dirty="0"/>
              <a:t> = přechod od práva bez povinností s pocity nejistoty ke zřeknutí se přirozených práv a akceptaci pravidel závazných pro všechny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/>
              <a:t>A. </a:t>
            </a:r>
            <a:r>
              <a:rPr lang="cs-CZ" dirty="0" err="1"/>
              <a:t>Giddens</a:t>
            </a:r>
            <a:r>
              <a:rPr lang="cs-CZ" dirty="0"/>
              <a:t>: konformní chování ze zvyku vs. že jsou považovány za správné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/>
              <a:t>É. </a:t>
            </a:r>
            <a:r>
              <a:rPr lang="cs-CZ" dirty="0" err="1"/>
              <a:t>Durkheim</a:t>
            </a:r>
            <a:r>
              <a:rPr lang="cs-CZ" dirty="0"/>
              <a:t>: deviace přirozeným a normálním jevem posilujícím společenskou soudržnost</a:t>
            </a:r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11665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188" y="1096964"/>
            <a:ext cx="7848600" cy="4708525"/>
          </a:xfrm>
        </p:spPr>
        <p:txBody>
          <a:bodyPr/>
          <a:lstStyle/>
          <a:p>
            <a:pPr algn="l">
              <a:defRPr/>
            </a:pPr>
            <a:endParaRPr lang="cs-CZ" sz="20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b="1" dirty="0"/>
              <a:t>deviantní jednání </a:t>
            </a:r>
            <a:r>
              <a:rPr lang="cs-CZ" dirty="0"/>
              <a:t>k uspokojení určité potřeby </a:t>
            </a:r>
            <a:r>
              <a:rPr lang="cs-CZ" i="1" dirty="0"/>
              <a:t>(materiální zisk, uspokojení biologické nebo sociální potřeby vyhnutí se nepříjemné povinnosti nebo činnosti)</a:t>
            </a:r>
            <a:endParaRPr lang="cs-CZ" dirty="0"/>
          </a:p>
          <a:p>
            <a:pPr algn="l">
              <a:defRPr/>
            </a:pPr>
            <a:endParaRPr lang="cs-CZ" sz="20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/>
              <a:t>možné </a:t>
            </a:r>
            <a:r>
              <a:rPr lang="cs-CZ" b="1" dirty="0"/>
              <a:t>důsledky deviantního chování</a:t>
            </a:r>
            <a:r>
              <a:rPr lang="cs-CZ" dirty="0"/>
              <a:t>: stigmatizace a sankce vs. ztráta deviantního charakteru </a:t>
            </a:r>
            <a:r>
              <a:rPr lang="cs-CZ" i="1" dirty="0"/>
              <a:t>(homosexualita, potraty, rozvody)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dirty="0"/>
              <a:t>další pojmy: </a:t>
            </a:r>
            <a:r>
              <a:rPr lang="cs-CZ" b="1" dirty="0"/>
              <a:t>skrytá deviace – toleranční limit – </a:t>
            </a:r>
            <a:r>
              <a:rPr lang="cs-CZ" b="1" dirty="0" err="1"/>
              <a:t>semideviantní</a:t>
            </a:r>
            <a:r>
              <a:rPr lang="cs-CZ" b="1" dirty="0"/>
              <a:t> chování</a:t>
            </a:r>
          </a:p>
          <a:p>
            <a:pPr marL="1322388" lvl="1" indent="-533400" algn="l">
              <a:buFont typeface="Arial" panose="020B0604020202020204" pitchFamily="34" charset="0"/>
              <a:buChar char="•"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14035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476250"/>
            <a:ext cx="7772400" cy="649288"/>
          </a:xfrm>
        </p:spPr>
        <p:txBody>
          <a:bodyPr>
            <a:normAutofit/>
          </a:bodyPr>
          <a:lstStyle/>
          <a:p>
            <a:pPr lvl="1" eaLnBrk="1" hangingPunct="1">
              <a:defRPr/>
            </a:pPr>
            <a:r>
              <a:rPr lang="cs-CZ" sz="2800" dirty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Jednotlivé typy sociálních </a:t>
            </a:r>
            <a:r>
              <a:rPr lang="cs-CZ" sz="2800" dirty="0" smtClean="0">
                <a:solidFill>
                  <a:srgbClr val="006699"/>
                </a:solidFill>
                <a:latin typeface="Impact" pitchFamily="34" charset="0"/>
                <a:ea typeface="+mj-ea"/>
                <a:cs typeface="+mj-cs"/>
              </a:rPr>
              <a:t>deviací</a:t>
            </a:r>
            <a:endParaRPr lang="en-US" sz="2800" dirty="0">
              <a:solidFill>
                <a:srgbClr val="006699"/>
              </a:solidFill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5350" y="1795464"/>
            <a:ext cx="7848600" cy="2663825"/>
          </a:xfrm>
        </p:spPr>
        <p:txBody>
          <a:bodyPr/>
          <a:lstStyle/>
          <a:p>
            <a:pPr lvl="1"/>
            <a:endParaRPr lang="cs-CZ" altLang="cs-CZ" dirty="0"/>
          </a:p>
          <a:p>
            <a:pPr lvl="1" algn="l"/>
            <a:r>
              <a:rPr lang="cs-CZ" altLang="cs-CZ" dirty="0" smtClean="0"/>
              <a:t>1. </a:t>
            </a:r>
            <a:endParaRPr lang="cs-CZ" altLang="cs-CZ" dirty="0"/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776" y="2122489"/>
            <a:ext cx="8689975" cy="21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318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830</Words>
  <Application>Microsoft Office PowerPoint</Application>
  <PresentationFormat>Širokoúhlá obrazovka</PresentationFormat>
  <Paragraphs>162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Impact</vt:lpstr>
      <vt:lpstr>Symbol</vt:lpstr>
      <vt:lpstr>Times New Roman</vt:lpstr>
      <vt:lpstr>Motiv Office</vt:lpstr>
      <vt:lpstr>Sociální deviace v SPSP</vt:lpstr>
      <vt:lpstr>V čem je předmět Sociální deviace užitečný?</vt:lpstr>
      <vt:lpstr>Prezentace aplikace PowerPoint</vt:lpstr>
      <vt:lpstr>Úvod do tématu sociálních deviací </vt:lpstr>
      <vt:lpstr>Prezentace aplikace PowerPoint</vt:lpstr>
      <vt:lpstr>Základní pojmy:  sociální normy a sociální deviace</vt:lpstr>
      <vt:lpstr>Prezentace aplikace PowerPoint</vt:lpstr>
      <vt:lpstr>Prezentace aplikace PowerPoint</vt:lpstr>
      <vt:lpstr>Jednotlivé typy sociálních deviací</vt:lpstr>
      <vt:lpstr>Prezentace aplikace PowerPoint</vt:lpstr>
      <vt:lpstr>Prezentace aplikace PowerPoint</vt:lpstr>
      <vt:lpstr>Způsoby zkoumání sociálních deviací</vt:lpstr>
      <vt:lpstr>Prezentace aplikace PowerPoint</vt:lpstr>
      <vt:lpstr>Prezentace aplikace PowerPoint</vt:lpstr>
      <vt:lpstr>Prezentace aplikace PowerPoint</vt:lpstr>
      <vt:lpstr>Teoretická vysvětlení příčin a existence  sociálních deviací </vt:lpstr>
      <vt:lpstr>Prezentace aplikace PowerPoint</vt:lpstr>
      <vt:lpstr>Historický vývoj sociálních deviací </vt:lpstr>
      <vt:lpstr>Historický vývoj sociálních deviací 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Horáková</dc:creator>
  <cp:lastModifiedBy>Markéta Horáková</cp:lastModifiedBy>
  <cp:revision>6</cp:revision>
  <dcterms:created xsi:type="dcterms:W3CDTF">2015-02-19T10:08:27Z</dcterms:created>
  <dcterms:modified xsi:type="dcterms:W3CDTF">2015-02-19T10:22:25Z</dcterms:modified>
</cp:coreProperties>
</file>