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2" r:id="rId5"/>
    <p:sldId id="273" r:id="rId6"/>
    <p:sldId id="260" r:id="rId7"/>
    <p:sldId id="274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811D2-3DFF-4DE2-A3E5-CDF744696B9C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FD33A-821E-4E25-9F59-0F7D58D1E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6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2BBE7C-BC12-443E-A102-6C6D1BFEE27F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060069-8183-43D7-B021-C4674884ACC7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B98D89-78EA-4D01-A6A7-F8C2C0C5530B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D67503-C30A-400E-BC8E-C07BEA0817AD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1A241F-7305-46F1-8579-9A3636C55842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3E0802-81FE-4218-B054-35F2B12BED6C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BD091E-8285-4EDD-8CC8-4E615D02A982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6E741E-0B0F-4E1D-A1FC-FF67D71F0796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813325-5841-4B27-AE20-25A077A26586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1FEE3C-AB6F-4CFA-A1DC-4A2B4B9C3D93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C6DB28-B659-44A1-B74A-DDB06353722B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C6DB28-B659-44A1-B74A-DDB06353722B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C6DB28-B659-44A1-B74A-DDB06353722B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EF4125-F98D-45CB-97AF-AF7F7A199453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EF4125-F98D-45CB-97AF-AF7F7A199453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73B659-C836-4BF5-9E3E-F73442B53A9C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ADDD70-3489-4538-ABEF-18968E18EF5C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97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68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87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99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54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1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68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5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8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69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1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46A5-3F4D-4DB3-A430-C7D9CB420763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F049-C659-4AB2-AC5E-1714F38C7D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7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052513"/>
            <a:ext cx="6988175" cy="1057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0" dirty="0" smtClean="0">
                <a:solidFill>
                  <a:srgbClr val="C00000"/>
                </a:solidFill>
                <a:latin typeface="Impact" pitchFamily="34" charset="0"/>
              </a:rPr>
              <a:t>Sociální deviace v SPSP</a:t>
            </a:r>
            <a:endParaRPr lang="en-US" sz="3300" b="0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221163"/>
            <a:ext cx="7847012" cy="22320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tx1"/>
                </a:solidFill>
                <a:latin typeface="Impact" pitchFamily="34" charset="0"/>
              </a:rPr>
              <a:t>4. Sociologické teorie 3.: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100" u="sng" dirty="0" smtClean="0">
                <a:solidFill>
                  <a:schemeClr val="tx1"/>
                </a:solidFill>
                <a:latin typeface="Impact" pitchFamily="34" charset="0"/>
              </a:rPr>
              <a:t>kritická a vývojová kriminologie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3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3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FSS MU Brno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3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50323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Vývojová kriminologie </a:t>
            </a:r>
            <a:endParaRPr lang="en-US" sz="24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268413"/>
            <a:ext cx="7848600" cy="5040312"/>
          </a:xfrm>
        </p:spPr>
        <p:txBody>
          <a:bodyPr>
            <a:normAutofit/>
          </a:bodyPr>
          <a:lstStyle/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Benson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(2002); Samson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and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Laub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(1990; 1992; 1993; 1995)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odhalit rizikové faktory páchání zločinu v průběhu života + vysvětlit trvalost nebo změnu kriminálního chování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narušení úvahy o stabilitě sociálních                            kontextů jejich překračování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příčiny zločinu v dětství, participace                                     na zločinu vývojovým procesem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265113" indent="-26511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90825"/>
            <a:ext cx="320357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760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92150"/>
            <a:ext cx="7848600" cy="604996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Teorie </a:t>
            </a:r>
            <a:r>
              <a:rPr lang="cs-CZ" sz="2400" b="1" dirty="0" smtClean="0">
                <a:solidFill>
                  <a:srgbClr val="0070C0"/>
                </a:solidFill>
              </a:rPr>
              <a:t>trvalé delikvence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(teorie sebekontroly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Gottfredsona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a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Hirschiho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-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General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Theory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of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Crime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1995)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všichni delikventi trvale (nezvladatelně a nezměnitelně) delikventní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nízká sebekontrola v důsledku pochybení rodičů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křivka zločin-věk ve společnostech neměnná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308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20713"/>
            <a:ext cx="7848600" cy="6048375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Teorie </a:t>
            </a:r>
            <a:r>
              <a:rPr lang="cs-CZ" sz="2400" b="1" dirty="0" smtClean="0">
                <a:solidFill>
                  <a:srgbClr val="0070C0"/>
                </a:solidFill>
              </a:rPr>
              <a:t>trvalé </a:t>
            </a:r>
            <a:r>
              <a:rPr lang="cs-CZ" sz="2400" b="1" u="sng" dirty="0" smtClean="0">
                <a:solidFill>
                  <a:srgbClr val="0070C0"/>
                </a:solidFill>
              </a:rPr>
              <a:t>nebo </a:t>
            </a:r>
            <a:r>
              <a:rPr lang="cs-CZ" sz="2400" b="1" dirty="0" smtClean="0">
                <a:solidFill>
                  <a:srgbClr val="0070C0"/>
                </a:solidFill>
              </a:rPr>
              <a:t>dočasné delikvence </a:t>
            </a:r>
            <a:r>
              <a:rPr lang="cs-CZ" sz="1600" b="1" dirty="0" smtClean="0">
                <a:solidFill>
                  <a:srgbClr val="0070C0"/>
                </a:solidFill>
              </a:rPr>
              <a:t>(odlišných delikventních skupin)</a:t>
            </a:r>
            <a:endParaRPr lang="cs-CZ" sz="1600" b="1" dirty="0" smtClean="0">
              <a:solidFill>
                <a:srgbClr val="0070C0"/>
              </a:solidFill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(teorie antisociálního chování dvou delikventních skupin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moffitové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dvě skupiny delikventů (trvalí, adolescentní):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neuropsychologické deficity uzamykají do zločinu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mezera mezi biologickou a sociální zralostí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011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20713"/>
            <a:ext cx="7848600" cy="6048375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Teorie </a:t>
            </a:r>
            <a:r>
              <a:rPr lang="cs-CZ" sz="2400" b="1" dirty="0" smtClean="0">
                <a:solidFill>
                  <a:srgbClr val="0070C0"/>
                </a:solidFill>
              </a:rPr>
              <a:t>dočasné delikvence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(využití konceptu sociálních pout a lidského kapitálu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Sampsonem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a </a:t>
            </a:r>
            <a:r>
              <a:rPr lang="cs-CZ" sz="18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Laubem</a:t>
            </a:r>
            <a:r>
              <a:rPr lang="cs-CZ" sz="18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u všech delikventů s časem odklon od zločinu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slabá pouta nahrazena růstem sociálního kapitálu a upevněním konvenčních pout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1879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20713"/>
            <a:ext cx="7848600" cy="6048375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b="1" dirty="0" err="1">
                <a:solidFill>
                  <a:srgbClr val="0070C0"/>
                </a:solidFill>
              </a:rPr>
              <a:t>Loeberův</a:t>
            </a:r>
            <a:r>
              <a:rPr lang="cs-CZ" sz="2400" b="1" dirty="0">
                <a:solidFill>
                  <a:srgbClr val="0070C0"/>
                </a:solidFill>
              </a:rPr>
              <a:t> kumulativní vývojový model kriminality (2008) </a:t>
            </a:r>
          </a:p>
          <a:p>
            <a:pPr marL="0" algn="l" eaLnBrk="1" fontAlgn="auto" hangingPunct="1">
              <a:spcAft>
                <a:spcPts val="0"/>
              </a:spcAft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tří </a:t>
            </a:r>
            <a:r>
              <a:rPr lang="cs-CZ" sz="2400" b="1" u="sng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cesty ke </a:t>
            </a:r>
            <a:r>
              <a:rPr lang="cs-CZ" sz="24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kriminalitě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: </a:t>
            </a:r>
            <a:r>
              <a:rPr lang="cs-CZ" sz="2400" b="1" dirty="0" smtClean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konfliktní </a:t>
            </a:r>
            <a:r>
              <a:rPr lang="cs-CZ" sz="2400" b="1" dirty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dráha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(před 12 rokem, tvrdohlavost, vzdor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 odmítání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autorit) - </a:t>
            </a:r>
            <a:r>
              <a:rPr lang="cs-CZ" sz="2400" b="1" dirty="0" smtClean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skrytá </a:t>
            </a:r>
            <a:r>
              <a:rPr lang="cs-CZ" sz="2400" b="1" dirty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dráha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(před 15. rokem,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drobnější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majetková kriminalita,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ničení věcí, krádeže aut) - </a:t>
            </a:r>
            <a:r>
              <a:rPr lang="cs-CZ" sz="2400" b="1" dirty="0" smtClean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otevřená </a:t>
            </a:r>
            <a:r>
              <a:rPr lang="cs-CZ" sz="2400" b="1" dirty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dráha násilí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(ozbrojené útoky až vraždy)</a:t>
            </a:r>
          </a:p>
          <a:p>
            <a:pPr marL="0" algn="l" eaLnBrk="1" fontAlgn="auto" hangingPunct="1">
              <a:spcAft>
                <a:spcPts val="0"/>
              </a:spcAft>
              <a:defRPr/>
            </a:pPr>
            <a:endParaRPr lang="cs-CZ" sz="2400" b="1" u="sng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interní </a:t>
            </a:r>
            <a:r>
              <a:rPr lang="cs-CZ" sz="2400" b="1" u="sng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 </a:t>
            </a:r>
            <a:r>
              <a:rPr lang="cs-CZ" sz="24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externí faktory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z 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pěti různých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prostředí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od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narození až po ranou dospělost u jedince (</a:t>
            </a:r>
            <a:r>
              <a:rPr lang="cs-CZ" sz="2400" b="1" dirty="0">
                <a:solidFill>
                  <a:srgbClr val="006699"/>
                </a:solidFill>
                <a:latin typeface="Andalus" pitchFamily="2" charset="-78"/>
                <a:cs typeface="Andalus" pitchFamily="2" charset="-78"/>
              </a:rPr>
              <a:t>individuální charakteristiky jedinců - rodinné vlivy - vlivy ze sousedství - od vrstevníků - ze školního prostředí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):</a:t>
            </a:r>
          </a:p>
          <a:p>
            <a:pPr marL="493776" indent="-457200" algn="l"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většině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rizikových faktorů je jedinec vystaven ještě před nástupem adolescence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(snížení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počtu rizikových faktorů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od druhého stupně ZŠ)</a:t>
            </a:r>
          </a:p>
          <a:p>
            <a:pPr marL="493776" indent="-457200" algn="l"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většina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faktorů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má potenciál 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vyvolávat další faktory 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nízké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IQ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- zpožďování ve vývoji - jazykové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problémy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- slabé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školní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výsledky - nízké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očekávání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rodičů - problémy </a:t>
            </a:r>
            <a:r>
              <a:rPr lang="cs-CZ" sz="24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 motivací vzdělávat </a:t>
            </a:r>
            <a:r>
              <a:rPr lang="cs-CZ" sz="2400" b="1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se - nezaměstnanosti</a:t>
            </a:r>
            <a:r>
              <a:rPr lang="cs-CZ" sz="24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708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20713"/>
            <a:ext cx="7848600" cy="6048375"/>
          </a:xfrm>
        </p:spPr>
        <p:txBody>
          <a:bodyPr/>
          <a:lstStyle/>
          <a:p>
            <a:pPr marL="182563" indent="-182563" algn="l" eaLnBrk="1" hangingPunct="1">
              <a:spcBef>
                <a:spcPct val="0"/>
              </a:spcBef>
            </a:pPr>
            <a:endParaRPr lang="cs-CZ" altLang="cs-CZ" sz="240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hangingPunct="1">
              <a:spcBef>
                <a:spcPct val="0"/>
              </a:spcBef>
            </a:pPr>
            <a:endParaRPr lang="cs-CZ" altLang="cs-CZ" sz="240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052513"/>
            <a:ext cx="8499475" cy="467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95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57300"/>
            <a:ext cx="8489950" cy="480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36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68450"/>
            <a:ext cx="8459788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82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92150"/>
            <a:ext cx="7704137" cy="5905500"/>
          </a:xfrm>
        </p:spPr>
        <p:txBody>
          <a:bodyPr>
            <a:normAutofit fontScale="85000" lnSpcReduction="10000"/>
          </a:bodyPr>
          <a:lstStyle/>
          <a:p>
            <a:pPr marL="1338263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Povinná literatura</a:t>
            </a:r>
          </a:p>
          <a:p>
            <a:pPr marL="182563" indent="-1825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400" dirty="0" smtClean="0">
              <a:solidFill>
                <a:schemeClr val="tx1"/>
              </a:solidFill>
            </a:endParaRPr>
          </a:p>
          <a:p>
            <a:pPr algn="l" eaLnBrk="1"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>
                <a:solidFill>
                  <a:schemeClr val="tx1"/>
                </a:solidFill>
              </a:rPr>
              <a:t>Moffit</a:t>
            </a:r>
            <a:r>
              <a:rPr lang="cs-CZ" dirty="0" smtClean="0">
                <a:solidFill>
                  <a:schemeClr val="tx1"/>
                </a:solidFill>
              </a:rPr>
              <a:t>, E.T. (1993). </a:t>
            </a:r>
            <a:r>
              <a:rPr lang="cs-CZ" dirty="0" err="1" smtClean="0">
                <a:solidFill>
                  <a:schemeClr val="tx1"/>
                </a:solidFill>
              </a:rPr>
              <a:t>Pathways</a:t>
            </a:r>
            <a:r>
              <a:rPr lang="cs-CZ" dirty="0" smtClean="0">
                <a:solidFill>
                  <a:schemeClr val="tx1"/>
                </a:solidFill>
              </a:rPr>
              <a:t> in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Life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Course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Crime</a:t>
            </a:r>
            <a:r>
              <a:rPr lang="cs-CZ" dirty="0" smtClean="0">
                <a:solidFill>
                  <a:schemeClr val="tx1"/>
                </a:solidFill>
              </a:rPr>
              <a:t>. In: </a:t>
            </a:r>
            <a:r>
              <a:rPr lang="cs-CZ" dirty="0" err="1" smtClean="0">
                <a:solidFill>
                  <a:schemeClr val="tx1"/>
                </a:solidFill>
              </a:rPr>
              <a:t>Cullen</a:t>
            </a:r>
            <a:r>
              <a:rPr lang="cs-CZ" dirty="0" smtClean="0">
                <a:solidFill>
                  <a:schemeClr val="tx1"/>
                </a:solidFill>
              </a:rPr>
              <a:t>, F.T, </a:t>
            </a:r>
            <a:r>
              <a:rPr lang="cs-CZ" dirty="0" err="1" smtClean="0">
                <a:solidFill>
                  <a:schemeClr val="tx1"/>
                </a:solidFill>
              </a:rPr>
              <a:t>Agnew</a:t>
            </a:r>
            <a:r>
              <a:rPr lang="cs-CZ" dirty="0" smtClean="0">
                <a:solidFill>
                  <a:schemeClr val="tx1"/>
                </a:solidFill>
              </a:rPr>
              <a:t>, R. (2003). </a:t>
            </a:r>
            <a:r>
              <a:rPr lang="cs-CZ" dirty="0" err="1" smtClean="0">
                <a:solidFill>
                  <a:schemeClr val="tx1"/>
                </a:solidFill>
              </a:rPr>
              <a:t>Criminological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Theory</a:t>
            </a:r>
            <a:r>
              <a:rPr lang="cs-CZ" dirty="0" smtClean="0">
                <a:solidFill>
                  <a:schemeClr val="tx1"/>
                </a:solidFill>
              </a:rPr>
              <a:t>. Past to </a:t>
            </a:r>
            <a:r>
              <a:rPr lang="cs-CZ" dirty="0" err="1" smtClean="0">
                <a:solidFill>
                  <a:schemeClr val="tx1"/>
                </a:solidFill>
              </a:rPr>
              <a:t>present</a:t>
            </a:r>
            <a:r>
              <a:rPr lang="cs-CZ" dirty="0" smtClean="0">
                <a:solidFill>
                  <a:schemeClr val="tx1"/>
                </a:solidFill>
              </a:rPr>
              <a:t>. Essentials </a:t>
            </a:r>
            <a:r>
              <a:rPr lang="cs-CZ" dirty="0" err="1" smtClean="0">
                <a:solidFill>
                  <a:schemeClr val="tx1"/>
                </a:solidFill>
              </a:rPr>
              <a:t>Readings</a:t>
            </a:r>
            <a:r>
              <a:rPr lang="cs-CZ" dirty="0" smtClean="0">
                <a:solidFill>
                  <a:schemeClr val="tx1"/>
                </a:solidFill>
              </a:rPr>
              <a:t>. LA, </a:t>
            </a:r>
            <a:r>
              <a:rPr lang="cs-CZ" dirty="0" err="1" smtClean="0">
                <a:solidFill>
                  <a:schemeClr val="tx1"/>
                </a:solidFill>
              </a:rPr>
              <a:t>California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 err="1" smtClean="0">
                <a:solidFill>
                  <a:schemeClr val="tx1"/>
                </a:solidFill>
              </a:rPr>
              <a:t>Roxbury</a:t>
            </a:r>
            <a:r>
              <a:rPr lang="cs-CZ" dirty="0" smtClean="0">
                <a:solidFill>
                  <a:schemeClr val="tx1"/>
                </a:solidFill>
              </a:rPr>
              <a:t>, pp.451-468 (18s.)</a:t>
            </a:r>
          </a:p>
          <a:p>
            <a:pPr marL="1338263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marL="1338263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Probíraná témata</a:t>
            </a:r>
            <a:r>
              <a:rPr lang="cs-CZ" b="1" dirty="0" smtClean="0">
                <a:solidFill>
                  <a:srgbClr val="0070C0"/>
                </a:solidFill>
              </a:rPr>
              <a:t> </a:t>
            </a:r>
          </a:p>
          <a:p>
            <a:pPr eaLnBrk="1">
              <a:spcAft>
                <a:spcPts val="0"/>
              </a:spcAft>
              <a:buFont typeface="Wingdings 2"/>
              <a:buNone/>
              <a:defRPr/>
            </a:pPr>
            <a:endParaRPr lang="cs-CZ" sz="1800" dirty="0" smtClean="0"/>
          </a:p>
          <a:p>
            <a:pPr algn="l" eaLnBrk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1. KRITICKÁ KRIMINOLOGIE: Koncept morální paniky - Morální relativismus v procesu šíření drog - Antipsychiatrické hnutí</a:t>
            </a:r>
          </a:p>
          <a:p>
            <a:pPr algn="l" eaLnBrk="1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eaLnBrk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2. VÝVOJOVÁ KRIMINOLOGIE: Teorie kontinuálního jednání - Teorie kontinuálního jednání NEBO změny  - Teorie kontinuálního jednání A změny </a:t>
            </a:r>
          </a:p>
        </p:txBody>
      </p:sp>
    </p:spTree>
    <p:extLst>
      <p:ext uri="{BB962C8B-B14F-4D97-AF65-F5344CB8AC3E}">
        <p14:creationId xmlns:p14="http://schemas.microsoft.com/office/powerpoint/2010/main" val="3317418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86201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Kritická kriminologie </a:t>
            </a:r>
            <a:endParaRPr lang="en-US" sz="2400" b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268760"/>
            <a:ext cx="7848600" cy="5040313"/>
          </a:xfrm>
        </p:spPr>
        <p:txBody>
          <a:bodyPr>
            <a:normAutofit fontScale="92500" lnSpcReduction="10000"/>
          </a:bodyPr>
          <a:lstStyle/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vzniká v období rozvoje nových sociálních hnutí v 70. letech minulého století, </a:t>
            </a:r>
            <a:r>
              <a:rPr lang="cs-CZ" sz="2400" cap="all" dirty="0">
                <a:solidFill>
                  <a:schemeClr val="tx1"/>
                </a:solidFill>
              </a:rPr>
              <a:t>(feminismus</a:t>
            </a:r>
            <a:r>
              <a:rPr lang="cs-CZ" sz="2400" cap="all" baseline="30000" dirty="0">
                <a:solidFill>
                  <a:schemeClr val="tx1"/>
                </a:solidFill>
              </a:rPr>
              <a:t>, </a:t>
            </a:r>
            <a:r>
              <a:rPr lang="cs-CZ" sz="2400" cap="all" dirty="0" err="1">
                <a:solidFill>
                  <a:schemeClr val="tx1"/>
                </a:solidFill>
              </a:rPr>
              <a:t>antirasimus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cap="all" dirty="0">
                <a:solidFill>
                  <a:schemeClr val="tx1"/>
                </a:solidFill>
              </a:rPr>
              <a:t>nacionalismus), </a:t>
            </a:r>
            <a:r>
              <a:rPr lang="cs-CZ" sz="2400" dirty="0">
                <a:solidFill>
                  <a:schemeClr val="tx1"/>
                </a:solidFill>
              </a:rPr>
              <a:t>mezi kterými se vyskytuje ve zvýšené míře kriminalita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patří proto mezi TEORIE KONFLIKTU= dochází ke konfliktům mezi různými sociálními skupinami a třídami</a:t>
            </a:r>
            <a:r>
              <a:rPr lang="cs-CZ" sz="2400" i="1" dirty="0">
                <a:solidFill>
                  <a:schemeClr val="tx1"/>
                </a:solidFill>
              </a:rPr>
              <a:t> (= marxistické teorie, teorie zájmových skupin</a:t>
            </a:r>
            <a:r>
              <a:rPr lang="cs-CZ" sz="2400" i="1" dirty="0" smtClean="0">
                <a:solidFill>
                  <a:schemeClr val="tx1"/>
                </a:solidFill>
              </a:rPr>
              <a:t>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719138" lvl="0" algn="l"/>
            <a:r>
              <a:rPr lang="cs-CZ" sz="2400" i="1" dirty="0" err="1">
                <a:solidFill>
                  <a:schemeClr val="tx1"/>
                </a:solidFill>
              </a:rPr>
              <a:t>Quinny</a:t>
            </a:r>
            <a:r>
              <a:rPr lang="cs-CZ" sz="2400" i="1" dirty="0">
                <a:solidFill>
                  <a:schemeClr val="tx1"/>
                </a:solidFill>
              </a:rPr>
              <a:t> (1970): kriminální skupiny „subjektivně definují sociální realitu“</a:t>
            </a:r>
            <a:endParaRPr lang="cs-CZ" sz="2400" dirty="0">
              <a:solidFill>
                <a:schemeClr val="tx1"/>
              </a:solidFill>
            </a:endParaRPr>
          </a:p>
          <a:p>
            <a:pPr marL="719138" lvl="0" algn="l"/>
            <a:r>
              <a:rPr lang="cs-CZ" sz="2400" i="1" dirty="0" err="1">
                <a:solidFill>
                  <a:schemeClr val="tx1"/>
                </a:solidFill>
              </a:rPr>
              <a:t>Dahrendorf</a:t>
            </a:r>
            <a:r>
              <a:rPr lang="cs-CZ" sz="2400" i="1" dirty="0">
                <a:solidFill>
                  <a:schemeClr val="tx1"/>
                </a:solidFill>
              </a:rPr>
              <a:t> (1968):  v každé stratifikované společnosti existují neustálé konflikty mezi lidmi, kteří se snaží zlepšit své sociálního postavení </a:t>
            </a:r>
            <a:endParaRPr lang="cs-CZ" sz="2400" dirty="0">
              <a:solidFill>
                <a:schemeClr val="tx1"/>
              </a:solidFill>
            </a:endParaRPr>
          </a:p>
          <a:p>
            <a:pPr marL="265113" indent="-26511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8280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86201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Častá </a:t>
            </a:r>
            <a:r>
              <a:rPr lang="cs-CZ" sz="2400" b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témata kritické kriminologie</a:t>
            </a:r>
            <a:endParaRPr lang="en-US" sz="2400" b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268760"/>
            <a:ext cx="7848600" cy="5040313"/>
          </a:xfrm>
        </p:spPr>
        <p:txBody>
          <a:bodyPr>
            <a:normAutofit fontScale="925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cs-CZ" sz="2400" b="1" dirty="0" smtClean="0">
                <a:solidFill>
                  <a:schemeClr val="tx1"/>
                </a:solidFill>
              </a:rPr>
              <a:t>Nerovnosti </a:t>
            </a:r>
            <a:r>
              <a:rPr lang="cs-CZ" sz="2400" b="1" dirty="0">
                <a:solidFill>
                  <a:schemeClr val="tx1"/>
                </a:solidFill>
              </a:rPr>
              <a:t>mezi muži a ženami </a:t>
            </a:r>
            <a:r>
              <a:rPr lang="cs-CZ" sz="2400" dirty="0">
                <a:solidFill>
                  <a:schemeClr val="tx1"/>
                </a:solidFill>
              </a:rPr>
              <a:t>(FEMINISMUS):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= nadvládě mužů nad ženami, muži definují standardy fyzické atraktivity, krásy, vymezují správně a nežádoucí chování žen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klasické kriminologické teorie podceňují nebo ignorují ženskou kriminalitu – příčiny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869950" lvl="0" indent="-514350" algn="l">
              <a:buFont typeface="+mj-lt"/>
              <a:buAutoNum type="romanUcPeriod"/>
            </a:pPr>
            <a:r>
              <a:rPr lang="cs-CZ" sz="2400" dirty="0">
                <a:solidFill>
                  <a:schemeClr val="tx1"/>
                </a:solidFill>
              </a:rPr>
              <a:t>ženská kriminalita se specializuje pouze na vybrané trestné činy </a:t>
            </a:r>
            <a:r>
              <a:rPr lang="cs-CZ" sz="2400" i="1" dirty="0">
                <a:solidFill>
                  <a:schemeClr val="tx1"/>
                </a:solidFill>
              </a:rPr>
              <a:t>(prostituci nebo krádeže),</a:t>
            </a:r>
            <a:r>
              <a:rPr lang="cs-CZ" sz="2400" dirty="0">
                <a:solidFill>
                  <a:schemeClr val="tx1"/>
                </a:solidFill>
              </a:rPr>
              <a:t> ženy spíše oběťmi </a:t>
            </a:r>
            <a:r>
              <a:rPr lang="cs-CZ" sz="2400" i="1" dirty="0">
                <a:solidFill>
                  <a:schemeClr val="tx1"/>
                </a:solidFill>
              </a:rPr>
              <a:t>(např. znásilnění, domácího násilí apod.)</a:t>
            </a:r>
            <a:endParaRPr lang="cs-CZ" sz="2400" dirty="0">
              <a:solidFill>
                <a:schemeClr val="tx1"/>
              </a:solidFill>
            </a:endParaRPr>
          </a:p>
          <a:p>
            <a:pPr marL="869950" lvl="0" indent="-514350" algn="l">
              <a:buFont typeface="+mj-lt"/>
              <a:buAutoNum type="romanUcPeriod"/>
            </a:pPr>
            <a:r>
              <a:rPr lang="cs-CZ" sz="2400" dirty="0">
                <a:solidFill>
                  <a:schemeClr val="tx1"/>
                </a:solidFill>
              </a:rPr>
              <a:t>nižší kriminalita žen v důsledku vyšší socializace v rodině </a:t>
            </a:r>
            <a:r>
              <a:rPr lang="cs-CZ" sz="2400" i="1" dirty="0">
                <a:solidFill>
                  <a:schemeClr val="tx1"/>
                </a:solidFill>
              </a:rPr>
              <a:t>(zatímco muži více riskují, páchají závažnější delikty a jsou častěji subjekty a objekty formální sociální kontroly)</a:t>
            </a:r>
            <a:endParaRPr lang="cs-CZ" sz="24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6116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692696"/>
            <a:ext cx="7848600" cy="5040313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+mj-lt"/>
              <a:buAutoNum type="arabicPeriod" startAt="2"/>
            </a:pPr>
            <a:r>
              <a:rPr lang="cs-CZ" sz="2400" b="1" dirty="0">
                <a:solidFill>
                  <a:schemeClr val="tx1"/>
                </a:solidFill>
              </a:rPr>
              <a:t>Politické a ekonomické konflikty – příčiny</a:t>
            </a:r>
            <a:r>
              <a:rPr lang="cs-CZ" sz="2400" b="1" dirty="0" smtClean="0">
                <a:solidFill>
                  <a:schemeClr val="tx1"/>
                </a:solidFill>
              </a:rPr>
              <a:t>:</a:t>
            </a:r>
          </a:p>
          <a:p>
            <a:pPr marL="457200" lvl="0" indent="-457200" algn="l">
              <a:buFont typeface="+mj-lt"/>
              <a:buAutoNum type="arabicPeriod" startAt="2"/>
            </a:pPr>
            <a:endParaRPr lang="cs-CZ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romanUcPeriod"/>
            </a:pPr>
            <a:r>
              <a:rPr lang="cs-CZ" sz="2400" dirty="0">
                <a:solidFill>
                  <a:schemeClr val="tx1"/>
                </a:solidFill>
              </a:rPr>
              <a:t>zneužití moci vládnoucí třídou, která formuluje zákony ve svůj prospěch </a:t>
            </a:r>
            <a:r>
              <a:rPr lang="cs-CZ" sz="2400" cap="all" dirty="0">
                <a:solidFill>
                  <a:schemeClr val="tx1"/>
                </a:solidFill>
              </a:rPr>
              <a:t>(</a:t>
            </a:r>
            <a:r>
              <a:rPr lang="cs-CZ" sz="2400" cap="all" dirty="0" err="1">
                <a:solidFill>
                  <a:schemeClr val="tx1"/>
                </a:solidFill>
              </a:rPr>
              <a:t>nEOMARXISMUS</a:t>
            </a:r>
            <a:r>
              <a:rPr lang="cs-CZ" sz="2400" cap="all" dirty="0">
                <a:solidFill>
                  <a:schemeClr val="tx1"/>
                </a:solidFill>
              </a:rPr>
              <a:t>, TEORIE ZÁJMOVÝCH SKUPIN), </a:t>
            </a:r>
            <a:endParaRPr lang="cs-CZ" sz="2400" cap="all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romanUcPeriod"/>
            </a:pPr>
            <a:endParaRPr lang="cs-CZ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romanUcPeriod"/>
            </a:pPr>
            <a:r>
              <a:rPr lang="cs-CZ" sz="2400" dirty="0">
                <a:solidFill>
                  <a:schemeClr val="tx1"/>
                </a:solidFill>
              </a:rPr>
              <a:t>selhání nebo zneužití moci odborníků zabývajících se deviantními skupinami (ANTIPSYCHIATICKÉ HNUTÍ, KONCEPT MORÁLNÍHO RELATIVISMU) a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romanUcPeriod"/>
            </a:pPr>
            <a:endParaRPr lang="cs-CZ" sz="24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romanUcPeriod"/>
            </a:pPr>
            <a:r>
              <a:rPr lang="cs-CZ" sz="2400" dirty="0">
                <a:solidFill>
                  <a:schemeClr val="tx1"/>
                </a:solidFill>
              </a:rPr>
              <a:t>šíření zkreslených nebo falešných informací o kriminálních skupinách masmédii (TEORIE MORÁLNÍ PANIKY)</a:t>
            </a:r>
          </a:p>
        </p:txBody>
      </p:sp>
    </p:spTree>
    <p:extLst>
      <p:ext uri="{BB962C8B-B14F-4D97-AF65-F5344CB8AC3E}">
        <p14:creationId xmlns:p14="http://schemas.microsoft.com/office/powerpoint/2010/main" val="3543718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6220" y="1772816"/>
            <a:ext cx="7848600" cy="4536356"/>
          </a:xfrm>
        </p:spPr>
        <p:txBody>
          <a:bodyPr>
            <a:normAutofit fontScale="92500" lnSpcReduction="20000"/>
          </a:bodyPr>
          <a:lstStyle/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Společná vize marxistické i nemarxistické kriminologie </a:t>
            </a:r>
            <a:r>
              <a:rPr lang="cs-CZ" sz="1700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(</a:t>
            </a:r>
            <a:r>
              <a:rPr lang="cs-CZ" sz="1700" dirty="0" err="1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Meier</a:t>
            </a:r>
            <a:r>
              <a:rPr lang="cs-CZ" sz="1700" dirty="0" smtClean="0"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 1977):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společnost řízena vládnoucí třídou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zájmy 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chráněny politickou mocí státu a formulovány do zákonů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uplatňovaných 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výhradně proti příslušníkům podřízené třídy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kriminalita 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důsledkem třídních konfliktů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neomarxistický</a:t>
            </a: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přístup 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(Marx, </a:t>
            </a:r>
            <a:r>
              <a:rPr lang="cs-CZ" sz="2400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Bonger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Spitzer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- deviantní chování proletariátu, pozitivní funkce kriminality)</a:t>
            </a:r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teorie zájmových skupin 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</a:t>
            </a:r>
            <a:r>
              <a:rPr lang="cs-CZ" sz="2400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Dahrendorf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Quinny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– permanentní konflikty a </a:t>
            </a:r>
            <a:r>
              <a:rPr lang="cs-CZ" sz="2400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readaptace</a:t>
            </a: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méně mocných skupin, sociální realita kriminality)</a:t>
            </a:r>
          </a:p>
          <a:p>
            <a:pPr marL="265113" indent="-26511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1560" y="332656"/>
            <a:ext cx="82089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Ad I. </a:t>
            </a:r>
            <a:r>
              <a:rPr lang="cs-CZ" sz="2400" b="1" dirty="0">
                <a:solidFill>
                  <a:srgbClr val="C00000"/>
                </a:solidFill>
              </a:rPr>
              <a:t>Zneužití moci vládnoucí třídy formulovat a vynutit si zákony na úkor ovládané třídy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cap="all" dirty="0"/>
              <a:t>(NEOMARXISMUS, TEORIE ZÁJMOVÝCH SKUPIN</a:t>
            </a:r>
            <a:r>
              <a:rPr lang="cs-CZ" sz="2400" cap="all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0642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756" y="2132856"/>
            <a:ext cx="7848600" cy="4536356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ct val="0"/>
              </a:spcBef>
            </a:pPr>
            <a:r>
              <a:rPr lang="cs-CZ" altLang="cs-CZ" sz="2400" b="1" dirty="0" smtClean="0">
                <a:solidFill>
                  <a:srgbClr val="0070C0"/>
                </a:solidFill>
              </a:rPr>
              <a:t>Antipsychiatrické hnutí </a:t>
            </a:r>
          </a:p>
          <a:p>
            <a:pPr marL="182563" indent="-182563" algn="l">
              <a:spcBef>
                <a:spcPct val="0"/>
              </a:spcBef>
            </a:pPr>
            <a:endParaRPr lang="cs-CZ" altLang="cs-CZ" sz="2400" b="1" dirty="0" smtClean="0">
              <a:solidFill>
                <a:srgbClr val="0070C0"/>
              </a:solidFill>
            </a:endParaRPr>
          </a:p>
          <a:p>
            <a:pPr marL="182563" lvl="0" indent="-182563" algn="l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požadavek </a:t>
            </a:r>
            <a:r>
              <a:rPr lang="cs-CZ" sz="24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současné společnosti, aby byl každý člověk vyrovnaný, konformní a rozumný, i když žije ve stresujícím prostředí anonymního, průmyslového města </a:t>
            </a:r>
          </a:p>
          <a:p>
            <a:pPr marL="182563" lvl="0" indent="-182563" algn="l">
              <a:spcBef>
                <a:spcPct val="0"/>
              </a:spcBef>
              <a:buFont typeface="Arial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psychiatři neschopni rozlišit mezi normalitou a duševní chorobou</a:t>
            </a:r>
          </a:p>
          <a:p>
            <a:pPr marL="182563" lvl="0" indent="-182563" algn="l">
              <a:spcBef>
                <a:spcPct val="0"/>
              </a:spcBef>
              <a:buFont typeface="Arial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léčba psychiatry (léky, elektrošoky) neřeší vnitřní problémy pacientů, ale </a:t>
            </a:r>
            <a:r>
              <a:rPr lang="cs-CZ" sz="2400" dirty="0" err="1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přzpůsobení</a:t>
            </a:r>
            <a:r>
              <a:rPr lang="cs-CZ" sz="24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požadavků vnějšího světa</a:t>
            </a:r>
          </a:p>
          <a:p>
            <a:pPr marL="265113" indent="-26511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182563" indent="-18256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1560" y="332656"/>
            <a:ext cx="8208912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Ad2. Selhání nebo zneužití moci odborníků zabývajících se deviantními skupinami </a:t>
            </a:r>
            <a:r>
              <a:rPr lang="cs-CZ" sz="2400" dirty="0"/>
              <a:t>(ANTIPSYCHIATICKÉ HNUTÍ, KONCEPT MORÁLNÍHO RELATIVISMU)</a:t>
            </a:r>
          </a:p>
        </p:txBody>
      </p:sp>
    </p:spTree>
    <p:extLst>
      <p:ext uri="{BB962C8B-B14F-4D97-AF65-F5344CB8AC3E}">
        <p14:creationId xmlns:p14="http://schemas.microsoft.com/office/powerpoint/2010/main" val="2998784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92150"/>
            <a:ext cx="7848600" cy="6049963"/>
          </a:xfrm>
        </p:spPr>
        <p:txBody>
          <a:bodyPr>
            <a:normAutofit lnSpcReduction="10000"/>
          </a:bodyPr>
          <a:lstStyle/>
          <a:p>
            <a:pPr algn="l" eaLnBrk="1" hangingPunct="1">
              <a:spcBef>
                <a:spcPct val="0"/>
              </a:spcBef>
            </a:pPr>
            <a:r>
              <a:rPr lang="cs-CZ" altLang="cs-CZ" sz="2400" b="1" dirty="0" smtClean="0">
                <a:solidFill>
                  <a:srgbClr val="0070C0"/>
                </a:solidFill>
              </a:rPr>
              <a:t>Relativismus morálky v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 procesu 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šíření informací o zneužívání drog masmédii</a:t>
            </a:r>
            <a:endParaRPr lang="cs-CZ" altLang="cs-CZ" sz="2400" b="1" dirty="0" smtClean="0">
              <a:solidFill>
                <a:srgbClr val="0070C0"/>
              </a:solidFill>
            </a:endParaRPr>
          </a:p>
          <a:p>
            <a:pPr marL="182563" indent="-182563" algn="l" eaLnBrk="1" hangingPunct="1">
              <a:spcBef>
                <a:spcPct val="0"/>
              </a:spcBef>
            </a:pPr>
            <a:r>
              <a:rPr lang="cs-CZ" altLang="cs-CZ" sz="1400" i="1" dirty="0" err="1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Young</a:t>
            </a:r>
            <a:r>
              <a:rPr lang="cs-CZ" altLang="cs-CZ" sz="1400" i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C.G. Uživatelé drog: sociální význam užívání drog. (1971) </a:t>
            </a:r>
          </a:p>
          <a:p>
            <a:pPr marL="182563" indent="-182563" algn="l" eaLnBrk="1" hangingPunct="1">
              <a:spcBef>
                <a:spcPct val="0"/>
              </a:spcBef>
            </a:pPr>
            <a:endParaRPr lang="cs-CZ" alt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braní drog </a:t>
            </a:r>
            <a:r>
              <a:rPr lang="cs-CZ" sz="2400" b="1" dirty="0" smtClean="0">
                <a:solidFill>
                  <a:schemeClr val="tx1"/>
                </a:solidFill>
              </a:rPr>
              <a:t>řeší individuální problémy jednotlivců neřešitelné jiným způsobem</a:t>
            </a:r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braní drog </a:t>
            </a:r>
            <a:r>
              <a:rPr lang="cs-CZ" sz="2400" dirty="0" smtClean="0">
                <a:solidFill>
                  <a:schemeClr val="tx1"/>
                </a:solidFill>
              </a:rPr>
              <a:t>vnímáno </a:t>
            </a:r>
            <a:r>
              <a:rPr lang="cs-CZ" sz="2400" dirty="0">
                <a:solidFill>
                  <a:schemeClr val="tx1"/>
                </a:solidFill>
              </a:rPr>
              <a:t>jako </a:t>
            </a:r>
            <a:r>
              <a:rPr lang="cs-CZ" sz="2400" b="1" dirty="0">
                <a:solidFill>
                  <a:schemeClr val="tx1"/>
                </a:solidFill>
              </a:rPr>
              <a:t>ohrožení systému středostavovských hodnot životním stylem drogové subkultury</a:t>
            </a:r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experti nejsou </a:t>
            </a:r>
            <a:r>
              <a:rPr lang="cs-CZ" sz="2400" b="1" dirty="0">
                <a:solidFill>
                  <a:schemeClr val="tx1"/>
                </a:solidFill>
              </a:rPr>
              <a:t>schopni zhodnotit realitu uživatelů drog objektivně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smtClean="0">
                <a:solidFill>
                  <a:schemeClr val="tx1"/>
                </a:solidFill>
              </a:rPr>
              <a:t>využívají svých středostavovských </a:t>
            </a:r>
            <a:r>
              <a:rPr lang="cs-CZ" sz="2400" dirty="0">
                <a:solidFill>
                  <a:schemeClr val="tx1"/>
                </a:solidFill>
              </a:rPr>
              <a:t>hodnot </a:t>
            </a:r>
            <a:r>
              <a:rPr lang="cs-CZ" sz="2400" dirty="0" smtClean="0">
                <a:solidFill>
                  <a:schemeClr val="tx1"/>
                </a:solidFill>
              </a:rPr>
              <a:t>a ne hodnot uživatelů drog </a:t>
            </a:r>
            <a:r>
              <a:rPr lang="cs-CZ" sz="2400" b="1" dirty="0" smtClean="0">
                <a:solidFill>
                  <a:schemeClr val="tx1"/>
                </a:solidFill>
              </a:rPr>
              <a:t>a mají moc </a:t>
            </a:r>
            <a:r>
              <a:rPr lang="cs-CZ" sz="2400" b="1" dirty="0">
                <a:solidFill>
                  <a:schemeClr val="tx1"/>
                </a:solidFill>
              </a:rPr>
              <a:t>ovlivňovat </a:t>
            </a:r>
            <a:r>
              <a:rPr lang="cs-CZ" sz="2400" b="1" dirty="0" smtClean="0">
                <a:solidFill>
                  <a:schemeClr val="tx1"/>
                </a:solidFill>
              </a:rPr>
              <a:t>tvorbu </a:t>
            </a:r>
            <a:r>
              <a:rPr lang="cs-CZ" sz="2400" b="1" dirty="0">
                <a:solidFill>
                  <a:schemeClr val="tx1"/>
                </a:solidFill>
              </a:rPr>
              <a:t>politických </a:t>
            </a:r>
            <a:r>
              <a:rPr lang="cs-CZ" sz="2400" b="1" dirty="0" smtClean="0">
                <a:solidFill>
                  <a:schemeClr val="tx1"/>
                </a:solidFill>
              </a:rPr>
              <a:t>programů i </a:t>
            </a:r>
            <a:r>
              <a:rPr lang="cs-CZ" sz="2400" b="1" dirty="0">
                <a:solidFill>
                  <a:schemeClr val="tx1"/>
                </a:solidFill>
              </a:rPr>
              <a:t>způsob zacházení s uživateli drog </a:t>
            </a:r>
            <a:r>
              <a:rPr lang="cs-CZ" sz="2400" i="1" dirty="0" smtClean="0">
                <a:solidFill>
                  <a:schemeClr val="tx1"/>
                </a:solidFill>
              </a:rPr>
              <a:t>(</a:t>
            </a:r>
            <a:r>
              <a:rPr lang="cs-CZ" sz="2400" i="1" dirty="0">
                <a:solidFill>
                  <a:schemeClr val="tx1"/>
                </a:solidFill>
              </a:rPr>
              <a:t>čímž mění </a:t>
            </a:r>
            <a:r>
              <a:rPr lang="cs-CZ" sz="2400" i="1" dirty="0" smtClean="0">
                <a:solidFill>
                  <a:schemeClr val="tx1"/>
                </a:solidFill>
              </a:rPr>
              <a:t>jejich realitu</a:t>
            </a:r>
            <a:r>
              <a:rPr lang="cs-CZ" sz="2400" i="1" dirty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neobjektivně informovaná masmédia </a:t>
            </a:r>
            <a:r>
              <a:rPr lang="cs-CZ" sz="2400" b="1" dirty="0" smtClean="0">
                <a:solidFill>
                  <a:schemeClr val="tx1"/>
                </a:solidFill>
              </a:rPr>
              <a:t>často šíří </a:t>
            </a:r>
            <a:r>
              <a:rPr lang="cs-CZ" sz="2400" b="1" dirty="0">
                <a:solidFill>
                  <a:schemeClr val="tx1"/>
                </a:solidFill>
              </a:rPr>
              <a:t>falešné informace, čímž rekonstruují </a:t>
            </a:r>
            <a:r>
              <a:rPr lang="cs-CZ" sz="2400" b="1" dirty="0" smtClean="0">
                <a:solidFill>
                  <a:schemeClr val="tx1"/>
                </a:solidFill>
              </a:rPr>
              <a:t>individuální realitu uživatelů drog </a:t>
            </a:r>
            <a:r>
              <a:rPr lang="cs-CZ" sz="2400" dirty="0" smtClean="0">
                <a:solidFill>
                  <a:schemeClr val="tx1"/>
                </a:solidFill>
              </a:rPr>
              <a:t>tak</a:t>
            </a:r>
            <a:r>
              <a:rPr lang="cs-CZ" sz="2400" dirty="0">
                <a:solidFill>
                  <a:schemeClr val="tx1"/>
                </a:solidFill>
              </a:rPr>
              <a:t>, aby odpovídala představám </a:t>
            </a:r>
            <a:r>
              <a:rPr lang="cs-CZ" sz="2400" dirty="0" smtClean="0">
                <a:solidFill>
                  <a:schemeClr val="tx1"/>
                </a:solidFill>
              </a:rPr>
              <a:t>expertů</a:t>
            </a:r>
            <a:endParaRPr lang="cs-CZ" sz="2400" dirty="0">
              <a:solidFill>
                <a:schemeClr val="tx1"/>
              </a:solidFill>
            </a:endParaRPr>
          </a:p>
          <a:p>
            <a:pPr marL="182563" indent="-182563" algn="l" eaLnBrk="1" hangingPunct="1">
              <a:spcBef>
                <a:spcPct val="0"/>
              </a:spcBef>
            </a:pPr>
            <a:endParaRPr lang="cs-CZ" alt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381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784"/>
            <a:ext cx="7848600" cy="4752504"/>
          </a:xfrm>
        </p:spPr>
        <p:txBody>
          <a:bodyPr>
            <a:normAutofit fontScale="92500" lnSpcReduction="10000"/>
          </a:bodyPr>
          <a:lstStyle/>
          <a:p>
            <a:pPr marL="182563" indent="-182563" algn="l" eaLnBrk="1" hangingPunct="1">
              <a:spcBef>
                <a:spcPct val="0"/>
              </a:spcBef>
            </a:pPr>
            <a:r>
              <a:rPr lang="cs-CZ" altLang="cs-CZ" sz="2400" b="1" dirty="0" smtClean="0">
                <a:solidFill>
                  <a:srgbClr val="0070C0"/>
                </a:solidFill>
              </a:rPr>
              <a:t>Koncept morální paniky S. </a:t>
            </a:r>
            <a:r>
              <a:rPr lang="cs-CZ" altLang="cs-CZ" sz="2400" b="1" dirty="0" err="1" smtClean="0">
                <a:solidFill>
                  <a:srgbClr val="0070C0"/>
                </a:solidFill>
              </a:rPr>
              <a:t>Cohena</a:t>
            </a:r>
            <a:endParaRPr lang="cs-CZ" altLang="cs-CZ" sz="2400" b="1" dirty="0" smtClean="0">
              <a:solidFill>
                <a:srgbClr val="0070C0"/>
              </a:solidFill>
            </a:endParaRPr>
          </a:p>
          <a:p>
            <a:pPr marL="182563" indent="-182563" algn="l" eaLnBrk="1" hangingPunct="1">
              <a:spcBef>
                <a:spcPct val="0"/>
              </a:spcBef>
            </a:pPr>
            <a:r>
              <a:rPr lang="cs-CZ" altLang="cs-CZ" sz="17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Cohen</a:t>
            </a:r>
            <a:r>
              <a:rPr lang="cs-CZ" alt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Folk </a:t>
            </a:r>
            <a:r>
              <a:rPr lang="cs-CZ" altLang="cs-CZ" sz="17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Devils</a:t>
            </a:r>
            <a:r>
              <a:rPr lang="cs-CZ" alt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7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</a:t>
            </a:r>
            <a:r>
              <a:rPr lang="cs-CZ" alt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7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Panics</a:t>
            </a:r>
            <a:r>
              <a:rPr lang="cs-CZ" altLang="cs-CZ" sz="1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(1973)</a:t>
            </a:r>
          </a:p>
          <a:p>
            <a:pPr marL="182563" indent="-182563" algn="l" eaLnBrk="1" hangingPunct="1">
              <a:spcBef>
                <a:spcPct val="0"/>
              </a:spcBef>
            </a:pPr>
            <a:endParaRPr lang="cs-CZ" altLang="cs-CZ" sz="2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= konflikty vyvolány různými okolnostmi, událostmi, osobami nebo jednotlivci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Panika má </a:t>
            </a:r>
            <a:r>
              <a:rPr lang="cs-CZ" sz="2400" cap="all" dirty="0">
                <a:solidFill>
                  <a:schemeClr val="tx1"/>
                </a:solidFill>
              </a:rPr>
              <a:t>epizodický charakter a různé dopady</a:t>
            </a:r>
            <a:r>
              <a:rPr lang="cs-CZ" sz="2400" cap="all" dirty="0" smtClean="0">
                <a:solidFill>
                  <a:schemeClr val="tx1"/>
                </a:solidFill>
              </a:rPr>
              <a:t>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719138" lvl="0" indent="-363538" algn="l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nový předmět paniky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(bití chovatelů chovanci v </a:t>
            </a:r>
            <a:r>
              <a:rPr lang="cs-CZ" sz="2400" i="1" dirty="0" err="1">
                <a:solidFill>
                  <a:schemeClr val="tx1"/>
                </a:solidFill>
              </a:rPr>
              <a:t>úsp</a:t>
            </a:r>
            <a:r>
              <a:rPr lang="cs-CZ" sz="2400" i="1" dirty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  <a:p>
            <a:pPr marL="719138" lvl="0" indent="-363538" algn="l">
              <a:buFont typeface="+mj-lt"/>
              <a:buAutoNum type="arabicPeriod"/>
            </a:pPr>
            <a:r>
              <a:rPr lang="cs-CZ" sz="2400" b="1" dirty="0">
                <a:solidFill>
                  <a:schemeClr val="tx1"/>
                </a:solidFill>
              </a:rPr>
              <a:t>něco, co dlouho existuje, ale objeví se v novém světle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(přivazování duševně nemocných k lůžku)</a:t>
            </a:r>
            <a:endParaRPr lang="cs-CZ" sz="2400" dirty="0">
              <a:solidFill>
                <a:schemeClr val="tx1"/>
              </a:solidFill>
            </a:endParaRPr>
          </a:p>
          <a:p>
            <a:pPr marL="719138" lvl="0" indent="-363538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panika </a:t>
            </a:r>
            <a:r>
              <a:rPr lang="cs-CZ" sz="2400" b="1" dirty="0">
                <a:solidFill>
                  <a:schemeClr val="tx1"/>
                </a:solidFill>
              </a:rPr>
              <a:t>projde a pomine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i="1" dirty="0">
                <a:solidFill>
                  <a:schemeClr val="tx1"/>
                </a:solidFill>
              </a:rPr>
              <a:t>(prasečí chřipka)</a:t>
            </a:r>
            <a:endParaRPr lang="cs-CZ" sz="2400" dirty="0">
              <a:solidFill>
                <a:schemeClr val="tx1"/>
              </a:solidFill>
            </a:endParaRPr>
          </a:p>
          <a:p>
            <a:pPr marL="719138" lvl="0" indent="-363538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může mít </a:t>
            </a:r>
            <a:r>
              <a:rPr lang="cs-CZ" sz="2400" b="1" dirty="0">
                <a:solidFill>
                  <a:schemeClr val="tx1"/>
                </a:solidFill>
              </a:rPr>
              <a:t>vážnější a dlouhotrvající následky</a:t>
            </a:r>
            <a:r>
              <a:rPr lang="cs-CZ" sz="2400" dirty="0">
                <a:solidFill>
                  <a:schemeClr val="tx1"/>
                </a:solidFill>
              </a:rPr>
              <a:t> (užívání marihuany zdrojem změn v právu, politice, ve způsobu jejího vnímání veřejností)</a:t>
            </a:r>
          </a:p>
          <a:p>
            <a:pPr marL="719138" indent="-363538" algn="l" eaLnBrk="1" hangingPunct="1">
              <a:spcBef>
                <a:spcPct val="0"/>
              </a:spcBef>
              <a:buFont typeface="+mj-lt"/>
              <a:buAutoNum type="arabicPeriod"/>
            </a:pPr>
            <a:endParaRPr lang="cs-CZ" altLang="cs-CZ" sz="2400" dirty="0" smtClean="0"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332656"/>
            <a:ext cx="8208912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Ad3. Šíření </a:t>
            </a:r>
            <a:r>
              <a:rPr lang="cs-CZ" sz="2400" b="1" dirty="0">
                <a:solidFill>
                  <a:srgbClr val="C00000"/>
                </a:solidFill>
              </a:rPr>
              <a:t>zkreslených nebo falešných informací o kriminálních skupinách masmédii </a:t>
            </a:r>
            <a:r>
              <a:rPr lang="cs-CZ" sz="2400" dirty="0"/>
              <a:t>(TEORIE MORÁLNÍ PANIKY)</a:t>
            </a:r>
          </a:p>
        </p:txBody>
      </p:sp>
    </p:spTree>
    <p:extLst>
      <p:ext uri="{BB962C8B-B14F-4D97-AF65-F5344CB8AC3E}">
        <p14:creationId xmlns:p14="http://schemas.microsoft.com/office/powerpoint/2010/main" val="3759891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618</Words>
  <Application>Microsoft Office PowerPoint</Application>
  <PresentationFormat>Předvádění na obrazovce (4:3)</PresentationFormat>
  <Paragraphs>132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Sociální deviace v SPSP</vt:lpstr>
      <vt:lpstr>Prezentace aplikace PowerPoint</vt:lpstr>
      <vt:lpstr>Kritická kriminologie </vt:lpstr>
      <vt:lpstr>Častá témata kritické kriminologie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Vývojová kriminologie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deviace v SPSP</dc:title>
  <dc:creator>Pavel Horák</dc:creator>
  <cp:lastModifiedBy>Pavel Horák</cp:lastModifiedBy>
  <cp:revision>6</cp:revision>
  <dcterms:created xsi:type="dcterms:W3CDTF">2015-03-19T08:14:38Z</dcterms:created>
  <dcterms:modified xsi:type="dcterms:W3CDTF">2015-03-19T08:41:54Z</dcterms:modified>
</cp:coreProperties>
</file>