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CB61C-0B51-4FA0-BE3E-E3351BA4F9AD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9845D-EABF-47BA-9145-F0D83CE631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831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864C82AC-D080-488E-96BD-B22871E27339}" type="slidenum">
              <a:rPr lang="cs-CZ" altLang="cs-CZ" smtClean="0"/>
              <a:pPr eaLnBrk="1" hangingPunct="1"/>
              <a:t>1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9371E82C-3DC5-4489-A853-15F7F79CE1BE}" type="slidenum">
              <a:rPr lang="cs-CZ" altLang="cs-CZ" smtClean="0"/>
              <a:pPr eaLnBrk="1" hangingPunct="1"/>
              <a:t>10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26DDB6E8-FF18-4B2B-A0DF-BFB0EF9FC4D6}" type="slidenum">
              <a:rPr lang="cs-CZ" altLang="cs-CZ" smtClean="0"/>
              <a:pPr eaLnBrk="1" hangingPunct="1"/>
              <a:t>11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60E0DE47-91ED-4255-991C-0AD1D7729363}" type="slidenum">
              <a:rPr lang="cs-CZ" altLang="cs-CZ" smtClean="0"/>
              <a:pPr eaLnBrk="1" hangingPunct="1"/>
              <a:t>12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965FDD08-2CE9-4B0D-8F22-991E2E6B9BE7}" type="slidenum">
              <a:rPr lang="cs-CZ" altLang="cs-CZ" smtClean="0"/>
              <a:pPr eaLnBrk="1" hangingPunct="1"/>
              <a:t>13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C5915D30-8222-46E4-BD61-EAD5BFA4D0B2}" type="slidenum">
              <a:rPr lang="cs-CZ" altLang="cs-CZ" smtClean="0"/>
              <a:pPr eaLnBrk="1" hangingPunct="1"/>
              <a:t>2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B9603F02-16BB-40F3-AB77-469979117DAD}" type="slidenum">
              <a:rPr lang="cs-CZ" altLang="cs-CZ" smtClean="0"/>
              <a:pPr eaLnBrk="1" hangingPunct="1"/>
              <a:t>3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B909E5B7-C754-4240-A80D-867EF75BED70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3CC3801-600A-4DED-ACE5-7C0BD2B98B17}" type="slidenum">
              <a:rPr lang="cs-CZ" altLang="cs-CZ" smtClean="0"/>
              <a:pPr eaLnBrk="1" hangingPunct="1"/>
              <a:t>5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9CF41F8-84E4-4A54-B45E-35B08A6C2246}" type="slidenum">
              <a:rPr lang="cs-CZ" altLang="cs-CZ" smtClean="0"/>
              <a:pPr eaLnBrk="1" hangingPunct="1"/>
              <a:t>6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978FB329-7207-440A-A426-70C45B3AD85E}" type="slidenum">
              <a:rPr lang="cs-CZ" altLang="cs-CZ" smtClean="0"/>
              <a:pPr eaLnBrk="1" hangingPunct="1"/>
              <a:t>7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443190BA-AD6C-4628-90F2-D072FCFACDB3}" type="slidenum">
              <a:rPr lang="cs-CZ" altLang="cs-CZ" smtClean="0"/>
              <a:pPr eaLnBrk="1" hangingPunct="1"/>
              <a:t>8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8193FE59-8BD4-4B6A-8229-77472AC557BF}" type="slidenum">
              <a:rPr lang="cs-CZ" altLang="cs-CZ" smtClean="0"/>
              <a:pPr eaLnBrk="1" hangingPunct="1"/>
              <a:t>9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C5A7-3BE5-4963-A99B-A9A7E01C2F4C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CE47-7375-408A-984E-858893C6424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C5A7-3BE5-4963-A99B-A9A7E01C2F4C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CE47-7375-408A-984E-858893C642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C5A7-3BE5-4963-A99B-A9A7E01C2F4C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CE47-7375-408A-984E-858893C642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C5A7-3BE5-4963-A99B-A9A7E01C2F4C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CE47-7375-408A-984E-858893C642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C5A7-3BE5-4963-A99B-A9A7E01C2F4C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CE47-7375-408A-984E-858893C6424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C5A7-3BE5-4963-A99B-A9A7E01C2F4C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CE47-7375-408A-984E-858893C642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C5A7-3BE5-4963-A99B-A9A7E01C2F4C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CE47-7375-408A-984E-858893C642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C5A7-3BE5-4963-A99B-A9A7E01C2F4C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CE47-7375-408A-984E-858893C642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C5A7-3BE5-4963-A99B-A9A7E01C2F4C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CE47-7375-408A-984E-858893C642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C5A7-3BE5-4963-A99B-A9A7E01C2F4C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CE47-7375-408A-984E-858893C64249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D11C5A7-3BE5-4963-A99B-A9A7E01C2F4C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105CE47-7375-408A-984E-858893C6424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D11C5A7-3BE5-4963-A99B-A9A7E01C2F4C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105CE47-7375-408A-984E-858893C6424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648" y="1556792"/>
            <a:ext cx="7124700" cy="8810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3399FF"/>
                </a:solidFill>
              </a:rPr>
              <a:t>Sociologie pro SPP/SPR</a:t>
            </a:r>
            <a:endParaRPr lang="en-US" sz="3200" dirty="0" smtClean="0">
              <a:solidFill>
                <a:srgbClr val="3399FF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4149725"/>
            <a:ext cx="7199313" cy="2232025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sz="2400" u="sng" smtClean="0">
                <a:latin typeface="Impact" pitchFamily="34" charset="0"/>
              </a:rPr>
              <a:t>4. Přežití ve společnosti I.: symbolická komunikace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cs-CZ" altLang="cs-CZ" sz="2400" u="sng" smtClean="0">
              <a:latin typeface="Impact" pitchFamily="34" charset="0"/>
            </a:endParaRP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cs-CZ" altLang="cs-CZ" sz="3300" smtClean="0"/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cs-CZ" altLang="cs-CZ" sz="3300" smtClean="0"/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cs-CZ" altLang="cs-CZ" sz="1400" smtClean="0"/>
              <a:t>FSS MU Brno</a:t>
            </a:r>
            <a:endParaRPr lang="en-US" altLang="cs-CZ" sz="1400" smtClean="0"/>
          </a:p>
        </p:txBody>
      </p:sp>
    </p:spTree>
    <p:extLst>
      <p:ext uri="{BB962C8B-B14F-4D97-AF65-F5344CB8AC3E}">
        <p14:creationId xmlns:p14="http://schemas.microsoft.com/office/powerpoint/2010/main" val="35461438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7772400" cy="1079500"/>
          </a:xfrm>
        </p:spPr>
        <p:txBody>
          <a:bodyPr/>
          <a:lstStyle/>
          <a:p>
            <a:pPr lvl="1" algn="ctr" eaLnBrk="1" fontAlgn="auto" hangingPunct="1">
              <a:spcAft>
                <a:spcPts val="0"/>
              </a:spcAft>
              <a:defRPr/>
            </a:pPr>
            <a:r>
              <a:rPr lang="cs-CZ" sz="2800" b="1" kern="1200" dirty="0">
                <a:solidFill>
                  <a:srgbClr val="3399FF"/>
                </a:solidFill>
                <a:latin typeface="+mn-lt"/>
                <a:ea typeface="+mn-ea"/>
                <a:cs typeface="+mn-cs"/>
              </a:rPr>
              <a:t>Jaký je vztah mezi symbolickou komunikací, interakcí a řečí?</a:t>
            </a:r>
            <a:endParaRPr lang="en-US" sz="2800" b="1" kern="1200" dirty="0">
              <a:solidFill>
                <a:srgbClr val="3399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844675"/>
            <a:ext cx="7848600" cy="3313113"/>
          </a:xfrm>
          <a:noFill/>
        </p:spPr>
        <p:txBody>
          <a:bodyPr/>
          <a:lstStyle/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provázanost komunikace a interakce</a:t>
            </a:r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endParaRPr lang="cs-CZ" altLang="cs-CZ" sz="2400" b="1" smtClean="0"/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každý řečový akt má OBSAH (co sdělujeme) a SOCIÁLNÍ PŮSOBNOST (smysl sdělení)</a:t>
            </a:r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endParaRPr lang="cs-CZ" altLang="cs-CZ" sz="2400" b="1" smtClean="0"/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sociálním působením symbolické komunikace je vytvářen sociální svět </a:t>
            </a:r>
          </a:p>
        </p:txBody>
      </p:sp>
    </p:spTree>
    <p:extLst>
      <p:ext uri="{BB962C8B-B14F-4D97-AF65-F5344CB8AC3E}">
        <p14:creationId xmlns:p14="http://schemas.microsoft.com/office/powerpoint/2010/main" val="25903553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7772400" cy="1079500"/>
          </a:xfrm>
        </p:spPr>
        <p:txBody>
          <a:bodyPr>
            <a:normAutofit fontScale="90000"/>
          </a:bodyPr>
          <a:lstStyle/>
          <a:p>
            <a:pPr lvl="1" algn="ctr" eaLnBrk="1" fontAlgn="auto" hangingPunct="1">
              <a:spcAft>
                <a:spcPts val="0"/>
              </a:spcAft>
              <a:defRPr/>
            </a:pPr>
            <a:r>
              <a:rPr lang="cs-CZ" sz="2800" b="1" kern="1200" dirty="0">
                <a:solidFill>
                  <a:srgbClr val="3399FF"/>
                </a:solidFill>
                <a:latin typeface="+mn-lt"/>
                <a:ea typeface="+mn-ea"/>
                <a:cs typeface="+mn-cs"/>
              </a:rPr>
              <a:t>Jaká je významová struktura symbolické komunikace a jaké rozlišujeme fáze komunikačního aktu?</a:t>
            </a:r>
            <a:endParaRPr lang="en-US" sz="2800" b="1" kern="1200" dirty="0">
              <a:solidFill>
                <a:srgbClr val="3399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2349500"/>
            <a:ext cx="7848600" cy="4032250"/>
          </a:xfrm>
        </p:spPr>
        <p:txBody>
          <a:bodyPr>
            <a:noAutofit/>
          </a:bodyPr>
          <a:lstStyle/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cs-CZ" sz="2400" b="1" dirty="0" smtClean="0"/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cs-CZ" sz="2400" b="1" dirty="0" smtClean="0"/>
              <a:t>Vícevrstevný a strukturovaný obsah sdělení:</a:t>
            </a:r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endParaRPr lang="cs-CZ" sz="2400" b="1" dirty="0" smtClean="0"/>
          </a:p>
          <a:p>
            <a:pPr marL="493713" indent="-457200" eaLnBrk="1" fontAlgn="auto" hangingPunct="1"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motiv komunikace pro mluvčího</a:t>
            </a:r>
          </a:p>
          <a:p>
            <a:pPr marL="493713" indent="-457200" eaLnBrk="1" fontAlgn="auto" hangingPunct="1"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cs-CZ" sz="2400" dirty="0" smtClean="0"/>
          </a:p>
          <a:p>
            <a:pPr marL="493713" indent="-457200" eaLnBrk="1" fontAlgn="auto" hangingPunct="1"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subjektivního významu sdělení pro mluvčího</a:t>
            </a:r>
          </a:p>
          <a:p>
            <a:pPr marL="493713" indent="-457200" eaLnBrk="1" fontAlgn="auto" hangingPunct="1"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cs-CZ" sz="2400" dirty="0" smtClean="0"/>
          </a:p>
          <a:p>
            <a:pPr marL="493713" indent="-457200" eaLnBrk="1" fontAlgn="auto" hangingPunct="1"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objektivního významu sdělovaných slov</a:t>
            </a:r>
          </a:p>
          <a:p>
            <a:pPr marL="493713" indent="-457200" eaLnBrk="1" fontAlgn="auto" hangingPunct="1"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cs-CZ" sz="2400" dirty="0" smtClean="0"/>
          </a:p>
          <a:p>
            <a:pPr marL="493713" indent="-457200" eaLnBrk="1" fontAlgn="auto" hangingPunct="1"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subjektivní smysl sdělení pro příjemce</a:t>
            </a:r>
          </a:p>
          <a:p>
            <a:pPr marL="493713" indent="-457200" eaLnBrk="1" fontAlgn="auto" hangingPunct="1"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cs-CZ" sz="2400" dirty="0" smtClean="0"/>
          </a:p>
          <a:p>
            <a:pPr marL="493713" indent="-457200" eaLnBrk="1" fontAlgn="auto" hangingPunct="1"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důsledek komunikace na příjemcovo chování</a:t>
            </a:r>
          </a:p>
        </p:txBody>
      </p:sp>
    </p:spTree>
    <p:extLst>
      <p:ext uri="{BB962C8B-B14F-4D97-AF65-F5344CB8AC3E}">
        <p14:creationId xmlns:p14="http://schemas.microsoft.com/office/powerpoint/2010/main" val="3239786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04813"/>
            <a:ext cx="7848600" cy="5616575"/>
          </a:xfrm>
        </p:spPr>
        <p:txBody>
          <a:bodyPr>
            <a:normAutofit/>
          </a:bodyPr>
          <a:lstStyle/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cs-CZ" sz="2800" b="1" dirty="0" smtClean="0"/>
              <a:t>Fáze komunikace:</a:t>
            </a:r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endParaRPr lang="cs-CZ" sz="2800" b="1" dirty="0" smtClean="0"/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endParaRPr lang="cs-CZ" sz="2800" b="1" dirty="0" smtClean="0"/>
          </a:p>
          <a:p>
            <a:pPr marL="493713" indent="-457200" eaLnBrk="1" fontAlgn="auto" hangingPunct="1"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800" dirty="0" smtClean="0"/>
              <a:t>zvažování způsobu prezentace záměru mluvčím (sociální situace – </a:t>
            </a:r>
            <a:r>
              <a:rPr lang="cs-CZ" sz="2800" dirty="0" err="1" smtClean="0"/>
              <a:t>sebepojetí</a:t>
            </a:r>
            <a:r>
              <a:rPr lang="cs-CZ" sz="2800" dirty="0" smtClean="0"/>
              <a:t> – přání a postoje)</a:t>
            </a:r>
          </a:p>
          <a:p>
            <a:pPr marL="493713" indent="-457200" eaLnBrk="1" fontAlgn="auto" hangingPunct="1"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cs-CZ" sz="2800" dirty="0" smtClean="0"/>
          </a:p>
          <a:p>
            <a:pPr marL="493713" indent="-457200" eaLnBrk="1" fontAlgn="auto" hangingPunct="1"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800" dirty="0" smtClean="0"/>
              <a:t>kódování obsahu sdělení mluvčím</a:t>
            </a:r>
          </a:p>
          <a:p>
            <a:pPr marL="493713" indent="-457200" eaLnBrk="1" fontAlgn="auto" hangingPunct="1"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cs-CZ" sz="2800" dirty="0" smtClean="0"/>
          </a:p>
          <a:p>
            <a:pPr marL="493713" indent="-457200" eaLnBrk="1" fontAlgn="auto" hangingPunct="1"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800" dirty="0" smtClean="0"/>
              <a:t>přijetí sdělení příjemcem</a:t>
            </a:r>
          </a:p>
          <a:p>
            <a:pPr marL="493713" indent="-457200" eaLnBrk="1" fontAlgn="auto" hangingPunct="1"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cs-CZ" sz="2800" dirty="0" smtClean="0"/>
          </a:p>
          <a:p>
            <a:pPr marL="493713" indent="-457200" eaLnBrk="1" fontAlgn="auto" hangingPunct="1"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800" dirty="0" smtClean="0"/>
              <a:t>přeměna rolí</a:t>
            </a:r>
          </a:p>
        </p:txBody>
      </p:sp>
    </p:spTree>
    <p:extLst>
      <p:ext uri="{BB962C8B-B14F-4D97-AF65-F5344CB8AC3E}">
        <p14:creationId xmlns:p14="http://schemas.microsoft.com/office/powerpoint/2010/main" val="3876488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7772400" cy="1079500"/>
          </a:xfrm>
        </p:spPr>
        <p:txBody>
          <a:bodyPr/>
          <a:lstStyle/>
          <a:p>
            <a:pPr lvl="1" algn="ctr" eaLnBrk="1" fontAlgn="auto" hangingPunct="1">
              <a:spcAft>
                <a:spcPts val="0"/>
              </a:spcAft>
              <a:defRPr/>
            </a:pPr>
            <a:r>
              <a:rPr lang="cs-CZ" sz="2800" b="1" kern="1200" dirty="0">
                <a:solidFill>
                  <a:srgbClr val="3399FF"/>
                </a:solidFill>
                <a:latin typeface="+mn-lt"/>
                <a:ea typeface="+mn-ea"/>
                <a:cs typeface="+mn-cs"/>
              </a:rPr>
              <a:t>Jaké jsou důsledky komunikace?</a:t>
            </a:r>
            <a:endParaRPr lang="en-US" sz="2800" b="1" kern="1200" dirty="0">
              <a:solidFill>
                <a:srgbClr val="3399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268413"/>
            <a:ext cx="7848600" cy="4248150"/>
          </a:xfrm>
          <a:noFill/>
        </p:spPr>
        <p:txBody>
          <a:bodyPr/>
          <a:lstStyle/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posiluje interpersonální jednání x lidi od sebe navzájem izoluje</a:t>
            </a:r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endParaRPr lang="cs-CZ" altLang="cs-CZ" sz="2400" b="1" smtClean="0"/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intervenuje do sociálního styku změnou toho, co zdánlivě jenom přenáší</a:t>
            </a:r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endParaRPr lang="cs-CZ" altLang="cs-CZ" sz="2400" b="1" smtClean="0"/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vytrácení vzájemnosti z lidské komunikace díky cestování světa a zůstávání lidí na místě (Bauman 2004)</a:t>
            </a:r>
          </a:p>
        </p:txBody>
      </p:sp>
    </p:spTree>
    <p:extLst>
      <p:ext uri="{BB962C8B-B14F-4D97-AF65-F5344CB8AC3E}">
        <p14:creationId xmlns:p14="http://schemas.microsoft.com/office/powerpoint/2010/main" val="2057853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76250"/>
            <a:ext cx="7848600" cy="619283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1338263" lvl="1" indent="-533400" eaLnBrk="1" hangingPunct="1">
              <a:lnSpc>
                <a:spcPct val="80000"/>
              </a:lnSpc>
            </a:pPr>
            <a:r>
              <a:rPr lang="cs-CZ" altLang="cs-CZ" sz="2000" b="1" dirty="0" smtClean="0">
                <a:solidFill>
                  <a:srgbClr val="3399FF"/>
                </a:solidFill>
              </a:rPr>
              <a:t>Povinná literatura: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</a:pPr>
            <a:endParaRPr lang="cs-CZ" altLang="cs-CZ" sz="1800" dirty="0" smtClean="0"/>
          </a:p>
          <a:p>
            <a:pPr marL="1338263" lvl="1" indent="-533400">
              <a:lnSpc>
                <a:spcPct val="80000"/>
              </a:lnSpc>
            </a:pPr>
            <a:r>
              <a:rPr lang="cs-CZ" sz="2100" dirty="0"/>
              <a:t>Jandourek, J. Úvod do sociologie. Praha: Portál, </a:t>
            </a:r>
            <a:r>
              <a:rPr lang="cs-CZ" sz="2100" dirty="0" smtClean="0"/>
              <a:t>s.175-86</a:t>
            </a:r>
            <a:endParaRPr lang="cs-CZ" sz="2100" dirty="0"/>
          </a:p>
          <a:p>
            <a:pPr marL="1338263" lvl="1" indent="-533400">
              <a:lnSpc>
                <a:spcPct val="80000"/>
              </a:lnSpc>
            </a:pPr>
            <a:r>
              <a:rPr lang="cs-CZ" altLang="cs-CZ" sz="2100" dirty="0" smtClean="0"/>
              <a:t>Keller</a:t>
            </a:r>
            <a:r>
              <a:rPr lang="cs-CZ" altLang="cs-CZ" sz="2100" dirty="0" smtClean="0"/>
              <a:t>, J. 1995. Úvod do sociologie. Praha: Slon, s.36-54 (symbolická komunikace).</a:t>
            </a:r>
          </a:p>
          <a:p>
            <a:pPr marL="1338263" lvl="1" indent="-533400">
              <a:lnSpc>
                <a:spcPct val="80000"/>
              </a:lnSpc>
            </a:pPr>
            <a:r>
              <a:rPr lang="cs-CZ" altLang="cs-CZ" sz="2100" dirty="0" smtClean="0"/>
              <a:t>Winkler, J. 2000. Ekonomika s společnost. Brno: ESF MU (</a:t>
            </a:r>
            <a:r>
              <a:rPr lang="cs-CZ" altLang="cs-CZ" sz="2100" u="sng" dirty="0" smtClean="0"/>
              <a:t>pouze text od</a:t>
            </a:r>
            <a:r>
              <a:rPr lang="cs-CZ" altLang="cs-CZ" sz="2100" dirty="0" smtClean="0"/>
              <a:t>: jazyk jako komunikační systém), dostupné v elektronické podobě v IS MU. (12s</a:t>
            </a:r>
            <a:r>
              <a:rPr lang="cs-CZ" altLang="cs-CZ" sz="2100" dirty="0" smtClean="0"/>
              <a:t>.)</a:t>
            </a:r>
            <a:endParaRPr lang="cs-CZ" altLang="cs-CZ" sz="2100" dirty="0" smtClean="0">
              <a:solidFill>
                <a:srgbClr val="FFFF00"/>
              </a:solidFill>
            </a:endParaRPr>
          </a:p>
          <a:p>
            <a:pPr marL="1338263" lvl="1" indent="-533400">
              <a:lnSpc>
                <a:spcPct val="80000"/>
              </a:lnSpc>
            </a:pPr>
            <a:endParaRPr lang="cs-CZ" altLang="cs-CZ" sz="1800" dirty="0" smtClean="0">
              <a:solidFill>
                <a:srgbClr val="FFFF00"/>
              </a:solidFill>
            </a:endParaRPr>
          </a:p>
          <a:p>
            <a:pPr marL="1338263" lvl="1" indent="-533400" eaLnBrk="1" hangingPunct="1">
              <a:lnSpc>
                <a:spcPct val="80000"/>
              </a:lnSpc>
            </a:pPr>
            <a:r>
              <a:rPr lang="cs-CZ" altLang="cs-CZ" sz="2000" b="1" dirty="0" smtClean="0">
                <a:solidFill>
                  <a:srgbClr val="3399FF"/>
                </a:solidFill>
              </a:rPr>
              <a:t>Probíraná témata:</a:t>
            </a:r>
          </a:p>
          <a:p>
            <a:pPr marL="1338263" lvl="1" indent="-533400" eaLnBrk="1" hangingPunct="1">
              <a:lnSpc>
                <a:spcPct val="80000"/>
              </a:lnSpc>
            </a:pPr>
            <a:endParaRPr lang="cs-CZ" altLang="cs-CZ" sz="2000" b="1" dirty="0" smtClean="0"/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Char char="•"/>
            </a:pPr>
            <a:r>
              <a:rPr lang="cs-CZ" altLang="cs-CZ" dirty="0" smtClean="0"/>
              <a:t>Základní problémy přežití řešené každou společností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Char char="•"/>
            </a:pPr>
            <a:r>
              <a:rPr lang="cs-CZ" altLang="cs-CZ" dirty="0" smtClean="0"/>
              <a:t>Klíčové prvky kultury a role komunikace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Char char="•"/>
            </a:pPr>
            <a:r>
              <a:rPr lang="cs-CZ" altLang="cs-CZ" dirty="0" smtClean="0"/>
              <a:t>Význam symbolická komunikace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Char char="•"/>
            </a:pPr>
            <a:r>
              <a:rPr lang="cs-CZ" altLang="cs-CZ" dirty="0" smtClean="0"/>
              <a:t>Vymezení a význam jazyka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Char char="•"/>
            </a:pPr>
            <a:r>
              <a:rPr lang="cs-CZ" altLang="cs-CZ" dirty="0" smtClean="0"/>
              <a:t>Obsah symbolické komunikace a význam verbálních                          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cs-CZ" altLang="cs-CZ" dirty="0" smtClean="0"/>
              <a:t>a neverbálních symbolů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Char char="•"/>
            </a:pPr>
            <a:r>
              <a:rPr lang="cs-CZ" altLang="cs-CZ" dirty="0" smtClean="0"/>
              <a:t>Vztah mezi symbolickou komunikací, interakcí a řečí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Char char="•"/>
            </a:pPr>
            <a:r>
              <a:rPr lang="cs-CZ" altLang="cs-CZ" dirty="0" smtClean="0"/>
              <a:t>Významová struktura symbolické komunikace  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cs-CZ" altLang="cs-CZ" dirty="0" smtClean="0"/>
              <a:t>a fáze komunikačního aktu?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Char char="•"/>
            </a:pPr>
            <a:r>
              <a:rPr lang="cs-CZ" altLang="cs-CZ" dirty="0" smtClean="0"/>
              <a:t>Důsledky komunikace?</a:t>
            </a:r>
            <a:endParaRPr lang="cs-CZ" altLang="cs-CZ" sz="2200" dirty="0" smtClean="0"/>
          </a:p>
          <a:p>
            <a:pPr marL="1338263" lvl="1" indent="-533400" eaLnBrk="1" hangingPunct="1">
              <a:lnSpc>
                <a:spcPct val="80000"/>
              </a:lnSpc>
              <a:buFont typeface="Symbol" pitchFamily="18" charset="2"/>
              <a:buChar char=""/>
            </a:pPr>
            <a:endParaRPr lang="cs-CZ" alt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6199304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11188" y="404813"/>
            <a:ext cx="7772400" cy="10795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342900" marR="0" indent="-342900" algn="ctr" eaLnBrk="1" hangingPunct="1"/>
            <a:r>
              <a:rPr lang="cs-CZ" altLang="cs-CZ" sz="2800" cap="none" dirty="0" smtClean="0">
                <a:solidFill>
                  <a:srgbClr val="3399FF"/>
                </a:solidFill>
                <a:effectLst/>
                <a:latin typeface="Corbel" pitchFamily="34" charset="0"/>
              </a:rPr>
              <a:t>Jaké jsou základní problémy, </a:t>
            </a:r>
            <a:br>
              <a:rPr lang="cs-CZ" altLang="cs-CZ" sz="2800" cap="none" dirty="0" smtClean="0">
                <a:solidFill>
                  <a:srgbClr val="3399FF"/>
                </a:solidFill>
                <a:effectLst/>
                <a:latin typeface="Corbel" pitchFamily="34" charset="0"/>
              </a:rPr>
            </a:br>
            <a:r>
              <a:rPr lang="cs-CZ" altLang="cs-CZ" sz="2800" cap="none" dirty="0" smtClean="0">
                <a:solidFill>
                  <a:srgbClr val="3399FF"/>
                </a:solidFill>
                <a:effectLst/>
                <a:latin typeface="Corbel" pitchFamily="34" charset="0"/>
              </a:rPr>
              <a:t>které musí řešit každá společnost, aby přežila?</a:t>
            </a:r>
            <a:endParaRPr lang="en-US" altLang="cs-CZ" sz="2800" cap="none" dirty="0" smtClean="0">
              <a:solidFill>
                <a:srgbClr val="3399FF"/>
              </a:solidFill>
              <a:effectLst/>
              <a:latin typeface="Corbel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060575"/>
            <a:ext cx="7848600" cy="3816350"/>
          </a:xfrm>
          <a:noFill/>
        </p:spPr>
        <p:txBody>
          <a:bodyPr/>
          <a:lstStyle/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biologické přežití člověka (reprodukce kultury)</a:t>
            </a:r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endParaRPr lang="cs-CZ" altLang="cs-CZ" sz="2400" b="1" smtClean="0"/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legitimace sociálních nerovností</a:t>
            </a:r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endParaRPr lang="cs-CZ" altLang="cs-CZ" sz="2400" b="1" smtClean="0"/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orientace ve světě (výklady světa obsahující řád)</a:t>
            </a:r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endParaRPr lang="cs-CZ" altLang="cs-CZ" sz="2400" b="1" smtClean="0"/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kulturní reprodukce společnosti (kontrola a socializace)</a:t>
            </a:r>
          </a:p>
        </p:txBody>
      </p:sp>
    </p:spTree>
    <p:extLst>
      <p:ext uri="{BB962C8B-B14F-4D97-AF65-F5344CB8AC3E}">
        <p14:creationId xmlns:p14="http://schemas.microsoft.com/office/powerpoint/2010/main" val="4173216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7772400" cy="1079500"/>
          </a:xfrm>
        </p:spPr>
        <p:txBody>
          <a:bodyPr/>
          <a:lstStyle/>
          <a:p>
            <a:pPr lvl="1" algn="ctr" eaLnBrk="1" fontAlgn="auto" hangingPunct="1">
              <a:spcAft>
                <a:spcPts val="0"/>
              </a:spcAft>
              <a:defRPr/>
            </a:pPr>
            <a:r>
              <a:rPr lang="cs-CZ" sz="2800" b="1" kern="1200" dirty="0">
                <a:solidFill>
                  <a:srgbClr val="3399FF"/>
                </a:solidFill>
                <a:latin typeface="+mn-lt"/>
                <a:ea typeface="+mn-ea"/>
                <a:cs typeface="+mn-cs"/>
              </a:rPr>
              <a:t>Jaké jsou klíčové prvky kultury, </a:t>
            </a:r>
            <a:br>
              <a:rPr lang="cs-CZ" sz="2800" b="1" kern="1200" dirty="0">
                <a:solidFill>
                  <a:srgbClr val="3399FF"/>
                </a:solidFill>
                <a:latin typeface="+mn-lt"/>
                <a:ea typeface="+mn-ea"/>
                <a:cs typeface="+mn-cs"/>
              </a:rPr>
            </a:br>
            <a:r>
              <a:rPr lang="cs-CZ" sz="2800" b="1" kern="1200" dirty="0">
                <a:solidFill>
                  <a:srgbClr val="3399FF"/>
                </a:solidFill>
                <a:latin typeface="+mn-lt"/>
                <a:ea typeface="+mn-ea"/>
                <a:cs typeface="+mn-cs"/>
              </a:rPr>
              <a:t>které člověku umožňují přežití?</a:t>
            </a:r>
            <a:endParaRPr lang="en-US" sz="2800" b="1" kern="1200" dirty="0">
              <a:solidFill>
                <a:srgbClr val="3399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420938"/>
            <a:ext cx="7848600" cy="2447925"/>
          </a:xfrm>
          <a:noFill/>
        </p:spPr>
        <p:txBody>
          <a:bodyPr/>
          <a:lstStyle/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Komunikace pomocí jazyka</a:t>
            </a:r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endParaRPr lang="cs-CZ" altLang="cs-CZ" sz="2400" b="1" smtClean="0"/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Institucionalizace jednání</a:t>
            </a:r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endParaRPr lang="cs-CZ" altLang="cs-CZ" sz="2400" b="1" smtClean="0"/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Organizace jednání</a:t>
            </a:r>
          </a:p>
        </p:txBody>
      </p:sp>
    </p:spTree>
    <p:extLst>
      <p:ext uri="{BB962C8B-B14F-4D97-AF65-F5344CB8AC3E}">
        <p14:creationId xmlns:p14="http://schemas.microsoft.com/office/powerpoint/2010/main" val="37354847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7772400" cy="1079500"/>
          </a:xfrm>
        </p:spPr>
        <p:txBody>
          <a:bodyPr>
            <a:normAutofit fontScale="90000"/>
          </a:bodyPr>
          <a:lstStyle/>
          <a:p>
            <a:pPr lvl="1" algn="ctr" eaLnBrk="1" fontAlgn="auto" hangingPunct="1">
              <a:spcAft>
                <a:spcPts val="0"/>
              </a:spcAft>
              <a:defRPr/>
            </a:pPr>
            <a:r>
              <a:rPr lang="cs-CZ" sz="2800" b="1" kern="1200" dirty="0">
                <a:solidFill>
                  <a:srgbClr val="3399FF"/>
                </a:solidFill>
                <a:latin typeface="+mn-lt"/>
                <a:ea typeface="+mn-ea"/>
                <a:cs typeface="+mn-cs"/>
              </a:rPr>
              <a:t>Jaký má symbolická komunikace význam? </a:t>
            </a:r>
            <a:br>
              <a:rPr lang="cs-CZ" sz="2800" b="1" kern="1200" dirty="0">
                <a:solidFill>
                  <a:srgbClr val="3399FF"/>
                </a:solidFill>
                <a:latin typeface="+mn-lt"/>
                <a:ea typeface="+mn-ea"/>
                <a:cs typeface="+mn-cs"/>
              </a:rPr>
            </a:br>
            <a:r>
              <a:rPr lang="cs-CZ" sz="2800" b="1" kern="1200" dirty="0">
                <a:solidFill>
                  <a:srgbClr val="3399FF"/>
                </a:solidFill>
                <a:latin typeface="+mn-lt"/>
                <a:ea typeface="+mn-ea"/>
                <a:cs typeface="+mn-cs"/>
              </a:rPr>
              <a:t>(funkce komunikace)</a:t>
            </a:r>
            <a:r>
              <a:rPr lang="cs-CZ" sz="2800" dirty="0">
                <a:solidFill>
                  <a:sysClr val="windowText" lastClr="000000"/>
                </a:solidFill>
              </a:rPr>
              <a:t/>
            </a:r>
            <a:br>
              <a:rPr lang="cs-CZ" sz="2800" dirty="0">
                <a:solidFill>
                  <a:sysClr val="windowText" lastClr="000000"/>
                </a:solidFill>
              </a:rPr>
            </a:br>
            <a:endParaRPr lang="en-US" sz="2800" b="1" kern="1200" dirty="0">
              <a:solidFill>
                <a:srgbClr val="3399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73238"/>
            <a:ext cx="7848600" cy="4248150"/>
          </a:xfrm>
          <a:noFill/>
        </p:spPr>
        <p:txBody>
          <a:bodyPr>
            <a:normAutofit/>
          </a:bodyPr>
          <a:lstStyle/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organizovat mentální procesy </a:t>
            </a:r>
            <a:r>
              <a:rPr lang="cs-CZ" altLang="cs-CZ" sz="2400" smtClean="0"/>
              <a:t>(orientace v prostoru, nalezení řádu)</a:t>
            </a:r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endParaRPr lang="cs-CZ" altLang="cs-CZ" sz="2400" b="1" smtClean="0"/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rozvíjet mentální procesy </a:t>
            </a:r>
            <a:r>
              <a:rPr lang="cs-CZ" altLang="cs-CZ" sz="2400" smtClean="0"/>
              <a:t>(žití ve světě abstrakcí)</a:t>
            </a:r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endParaRPr lang="cs-CZ" altLang="cs-CZ" sz="2400" b="1" smtClean="0"/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získávat informace </a:t>
            </a:r>
            <a:r>
              <a:rPr lang="cs-CZ" altLang="cs-CZ" sz="2400" smtClean="0"/>
              <a:t>(o prostorově a časově vzdálených věcech a událostech)</a:t>
            </a:r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endParaRPr lang="cs-CZ" altLang="cs-CZ" sz="2400" b="1" smtClean="0"/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koordinovat každodenní aktivity </a:t>
            </a:r>
            <a:r>
              <a:rPr lang="cs-CZ" altLang="cs-CZ" sz="2400" smtClean="0"/>
              <a:t>(kolektivní akce)</a:t>
            </a:r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endParaRPr lang="cs-CZ" altLang="cs-CZ" sz="2400" b="1" smtClean="0"/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oživit minulé zkušenosti </a:t>
            </a:r>
            <a:r>
              <a:rPr lang="cs-CZ" altLang="cs-CZ" sz="2400" smtClean="0"/>
              <a:t>(plánování budoucích aktivit)</a:t>
            </a:r>
          </a:p>
        </p:txBody>
      </p:sp>
    </p:spTree>
    <p:extLst>
      <p:ext uri="{BB962C8B-B14F-4D97-AF65-F5344CB8AC3E}">
        <p14:creationId xmlns:p14="http://schemas.microsoft.com/office/powerpoint/2010/main" val="25987811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7772400" cy="1079500"/>
          </a:xfrm>
        </p:spPr>
        <p:txBody>
          <a:bodyPr/>
          <a:lstStyle/>
          <a:p>
            <a:pPr lvl="1" algn="ctr" eaLnBrk="1" fontAlgn="auto" hangingPunct="1">
              <a:spcAft>
                <a:spcPts val="0"/>
              </a:spcAft>
              <a:defRPr/>
            </a:pPr>
            <a:r>
              <a:rPr lang="cs-CZ" sz="2800" b="1" kern="1200" dirty="0">
                <a:solidFill>
                  <a:srgbClr val="3399FF"/>
                </a:solidFill>
                <a:latin typeface="+mn-lt"/>
                <a:ea typeface="+mn-ea"/>
                <a:cs typeface="+mn-cs"/>
              </a:rPr>
              <a:t>Co je to jazyk a jak jej lze vymezit? </a:t>
            </a:r>
            <a:r>
              <a:rPr lang="cs-CZ" sz="2800" dirty="0">
                <a:solidFill>
                  <a:sysClr val="windowText" lastClr="000000"/>
                </a:solidFill>
              </a:rPr>
              <a:t/>
            </a:r>
            <a:br>
              <a:rPr lang="cs-CZ" sz="2800" dirty="0">
                <a:solidFill>
                  <a:sysClr val="windowText" lastClr="000000"/>
                </a:solidFill>
              </a:rPr>
            </a:br>
            <a:endParaRPr lang="en-US" sz="2800" b="1" kern="1200" dirty="0">
              <a:solidFill>
                <a:srgbClr val="3399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268413"/>
            <a:ext cx="7848600" cy="4060825"/>
          </a:xfrm>
          <a:noFill/>
        </p:spPr>
        <p:txBody>
          <a:bodyPr/>
          <a:lstStyle/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síť významů - jazykové struktury,  pravidla kultury DETERMINUJÍCÍ lidské vnímání, myšlení a jednání</a:t>
            </a:r>
          </a:p>
          <a:p>
            <a:pPr marL="357188" indent="-320675" eaLnBrk="1" hangingPunct="1">
              <a:spcBef>
                <a:spcPct val="0"/>
              </a:spcBef>
            </a:pPr>
            <a:endParaRPr lang="cs-CZ" altLang="cs-CZ" sz="2400" b="1" smtClean="0"/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soustava symbolů k nějakému VNĚJŠÍMU sdělování (např. písmena, státní vlajky apod.) </a:t>
            </a:r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endParaRPr lang="cs-CZ" altLang="cs-CZ" sz="2400" b="1" smtClean="0"/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systém slovních vyjádření ke strukturaci vlastních VNITŘNÍCH myšlenek</a:t>
            </a:r>
          </a:p>
        </p:txBody>
      </p:sp>
    </p:spTree>
    <p:extLst>
      <p:ext uri="{BB962C8B-B14F-4D97-AF65-F5344CB8AC3E}">
        <p14:creationId xmlns:p14="http://schemas.microsoft.com/office/powerpoint/2010/main" val="36139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7772400" cy="1079500"/>
          </a:xfrm>
        </p:spPr>
        <p:txBody>
          <a:bodyPr/>
          <a:lstStyle/>
          <a:p>
            <a:pPr lvl="1" algn="ctr" eaLnBrk="1" fontAlgn="auto" hangingPunct="1">
              <a:spcAft>
                <a:spcPts val="0"/>
              </a:spcAft>
              <a:defRPr/>
            </a:pPr>
            <a:r>
              <a:rPr lang="cs-CZ" sz="2800" b="1" kern="1200" dirty="0">
                <a:solidFill>
                  <a:srgbClr val="3399FF"/>
                </a:solidFill>
                <a:latin typeface="+mn-lt"/>
                <a:ea typeface="+mn-ea"/>
                <a:cs typeface="+mn-cs"/>
              </a:rPr>
              <a:t>Co je obsahem symbolické komunikace?</a:t>
            </a:r>
            <a:r>
              <a:rPr lang="cs-CZ" sz="2800" dirty="0">
                <a:solidFill>
                  <a:sysClr val="windowText" lastClr="000000"/>
                </a:solidFill>
              </a:rPr>
              <a:t/>
            </a:r>
            <a:br>
              <a:rPr lang="cs-CZ" sz="2800" dirty="0">
                <a:solidFill>
                  <a:sysClr val="windowText" lastClr="000000"/>
                </a:solidFill>
              </a:rPr>
            </a:br>
            <a:endParaRPr lang="en-US" sz="2800" b="1" kern="1200" dirty="0">
              <a:solidFill>
                <a:srgbClr val="3399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268413"/>
            <a:ext cx="7848600" cy="3773487"/>
          </a:xfrm>
          <a:noFill/>
        </p:spPr>
        <p:txBody>
          <a:bodyPr/>
          <a:lstStyle/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znaky a symboly</a:t>
            </a:r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endParaRPr lang="cs-CZ" altLang="cs-CZ" sz="2400" b="1" smtClean="0"/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verbální a neverbální komunikace</a:t>
            </a:r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endParaRPr lang="cs-CZ" altLang="cs-CZ" sz="2400" b="1" smtClean="0"/>
          </a:p>
          <a:p>
            <a:pPr marL="357188" indent="-320675" eaLnBrk="1" hangingPunct="1">
              <a:spcBef>
                <a:spcPct val="0"/>
              </a:spcBef>
              <a:buFont typeface="Arial" charset="0"/>
              <a:buChar char="•"/>
            </a:pPr>
            <a:r>
              <a:rPr lang="cs-CZ" altLang="cs-CZ" sz="2400" b="1" smtClean="0"/>
              <a:t>druhy neverbálních symbolů (ikony a gesta)</a:t>
            </a:r>
          </a:p>
        </p:txBody>
      </p:sp>
    </p:spTree>
    <p:extLst>
      <p:ext uri="{BB962C8B-B14F-4D97-AF65-F5344CB8AC3E}">
        <p14:creationId xmlns:p14="http://schemas.microsoft.com/office/powerpoint/2010/main" val="2660277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7772400" cy="1079500"/>
          </a:xfrm>
        </p:spPr>
        <p:txBody>
          <a:bodyPr>
            <a:normAutofit fontScale="90000"/>
          </a:bodyPr>
          <a:lstStyle/>
          <a:p>
            <a:pPr lvl="1" algn="ctr" eaLnBrk="1" fontAlgn="auto" hangingPunct="1">
              <a:spcAft>
                <a:spcPts val="0"/>
              </a:spcAft>
              <a:defRPr/>
            </a:pPr>
            <a:r>
              <a:rPr lang="cs-CZ" sz="2800" b="1" kern="1200" dirty="0">
                <a:solidFill>
                  <a:srgbClr val="3399FF"/>
                </a:solidFill>
                <a:latin typeface="+mn-lt"/>
                <a:ea typeface="+mn-ea"/>
                <a:cs typeface="+mn-cs"/>
              </a:rPr>
              <a:t>Jaký je význam verbálních </a:t>
            </a:r>
            <a:br>
              <a:rPr lang="cs-CZ" sz="2800" b="1" kern="1200" dirty="0">
                <a:solidFill>
                  <a:srgbClr val="3399FF"/>
                </a:solidFill>
                <a:latin typeface="+mn-lt"/>
                <a:ea typeface="+mn-ea"/>
                <a:cs typeface="+mn-cs"/>
              </a:rPr>
            </a:br>
            <a:r>
              <a:rPr lang="cs-CZ" sz="2800" b="1" kern="1200" dirty="0">
                <a:solidFill>
                  <a:srgbClr val="3399FF"/>
                </a:solidFill>
                <a:latin typeface="+mn-lt"/>
                <a:ea typeface="+mn-ea"/>
                <a:cs typeface="+mn-cs"/>
              </a:rPr>
              <a:t>a neverbálních symbolů?</a:t>
            </a:r>
            <a:r>
              <a:rPr lang="cs-CZ" sz="2800" dirty="0">
                <a:solidFill>
                  <a:sysClr val="windowText" lastClr="000000"/>
                </a:solidFill>
              </a:rPr>
              <a:t/>
            </a:r>
            <a:br>
              <a:rPr lang="cs-CZ" sz="2800" dirty="0">
                <a:solidFill>
                  <a:sysClr val="windowText" lastClr="000000"/>
                </a:solidFill>
              </a:rPr>
            </a:br>
            <a:endParaRPr lang="en-US" sz="2800" b="1" kern="1200" dirty="0">
              <a:solidFill>
                <a:srgbClr val="3399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628775"/>
            <a:ext cx="7848600" cy="4968875"/>
          </a:xfrm>
        </p:spPr>
        <p:txBody>
          <a:bodyPr>
            <a:normAutofit fontScale="70000" lnSpcReduction="20000"/>
          </a:bodyPr>
          <a:lstStyle/>
          <a:p>
            <a:pPr marL="550863" indent="-514350" eaLnBrk="1" fontAlgn="auto" hangingPunct="1">
              <a:spcBef>
                <a:spcPct val="0"/>
              </a:spcBef>
              <a:spcAft>
                <a:spcPts val="0"/>
              </a:spcAft>
              <a:buFont typeface="Wingdings"/>
              <a:buAutoNum type="arabicPeriod"/>
              <a:defRPr/>
            </a:pPr>
            <a:r>
              <a:rPr lang="cs-CZ" sz="3200" b="1" dirty="0" smtClean="0"/>
              <a:t>verbálními symboly jsou sdělovány LIDSKÉ MYŠLENKY</a:t>
            </a:r>
          </a:p>
          <a:p>
            <a:pPr marL="550863" indent="-514350" eaLnBrk="1" fontAlgn="auto" hangingPunct="1">
              <a:spcBef>
                <a:spcPct val="0"/>
              </a:spcBef>
              <a:spcAft>
                <a:spcPts val="0"/>
              </a:spcAft>
              <a:buFont typeface="Wingdings"/>
              <a:buAutoNum type="arabicPeriod"/>
              <a:defRPr/>
            </a:pPr>
            <a:endParaRPr lang="cs-CZ" sz="3200" b="1" dirty="0" smtClean="0"/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 			                </a:t>
            </a:r>
            <a:r>
              <a:rPr lang="cs-CZ" b="1" dirty="0" smtClean="0"/>
              <a:t>VĚC 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b="1" dirty="0" smtClean="0"/>
              <a:t>			            realita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b="1" dirty="0" smtClean="0"/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                                           myšlenkový vztah                                       označovací vztah 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        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b="1" i="1" dirty="0" smtClean="0"/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b="1" i="1" dirty="0" smtClean="0"/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b="1" dirty="0" smtClean="0"/>
              <a:t>                                                            VÝZNAM/</a:t>
            </a:r>
            <a:r>
              <a:rPr lang="cs-CZ" dirty="0" smtClean="0"/>
              <a:t>                                      </a:t>
            </a:r>
            <a:r>
              <a:rPr lang="cs-CZ" b="1" i="1" dirty="0" smtClean="0"/>
              <a:t>          </a:t>
            </a:r>
            <a:r>
              <a:rPr lang="cs-CZ" b="1" dirty="0" smtClean="0"/>
              <a:t>SLOVO       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b="1" dirty="0" smtClean="0"/>
              <a:t>                                                              myšlení 		                     jazyk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                                                                                      významový vztah</a:t>
            </a:r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cs-CZ" b="1" dirty="0" smtClean="0"/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cs-CZ" b="1" dirty="0" smtClean="0"/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cs-CZ" b="1" dirty="0" smtClean="0"/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cs-CZ" sz="3200" b="1" dirty="0" smtClean="0"/>
              <a:t>věc různými lidmi vnímána odlišně</a:t>
            </a:r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cs-CZ" sz="3200" b="1" dirty="0" smtClean="0"/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cs-CZ" sz="3200" b="1" dirty="0" smtClean="0"/>
              <a:t>mezi  věcí a slovem neexistuje kauzální vztah (dohoda lidí)</a:t>
            </a:r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cs-CZ" sz="3200" b="1" dirty="0" smtClean="0"/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cs-CZ" sz="3200" b="1" dirty="0" smtClean="0"/>
              <a:t>stejná věc vyjádřitelná různými slovy s odlišným významem</a:t>
            </a:r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cs-CZ" b="1" dirty="0" smtClean="0"/>
          </a:p>
        </p:txBody>
      </p:sp>
      <p:sp>
        <p:nvSpPr>
          <p:cNvPr id="4" name="Rovnoramenný trojúhelník 3"/>
          <p:cNvSpPr/>
          <p:nvPr/>
        </p:nvSpPr>
        <p:spPr>
          <a:xfrm>
            <a:off x="3276600" y="2636838"/>
            <a:ext cx="1800225" cy="122396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6680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404813"/>
            <a:ext cx="7848600" cy="6192837"/>
          </a:xfrm>
        </p:spPr>
        <p:txBody>
          <a:bodyPr>
            <a:normAutofit fontScale="92500" lnSpcReduction="10000"/>
          </a:bodyPr>
          <a:lstStyle/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cs-CZ" sz="3200" b="1" dirty="0" smtClean="0"/>
              <a:t>2. řeč těla vyjadřuje NEVĚDOMÉ EMOCE A POCITY</a:t>
            </a:r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cs-CZ" sz="3200" b="1" dirty="0" smtClean="0"/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cs-CZ" sz="3200" b="1" dirty="0" smtClean="0"/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cs-CZ" sz="3200" b="1" dirty="0" smtClean="0"/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cs-CZ" sz="3200" dirty="0" smtClean="0"/>
              <a:t>v počátcích zkoumání omyl o biologické determinaci gest a mimických výrazů</a:t>
            </a:r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cs-CZ" sz="3200" dirty="0" smtClean="0"/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cs-CZ" sz="3200" dirty="0" smtClean="0"/>
              <a:t>odlišnost gest souhlasu a nesouhlasu mezi kulturami</a:t>
            </a:r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cs-CZ" sz="3200" dirty="0" smtClean="0"/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cs-CZ" sz="3200" dirty="0" err="1" smtClean="0"/>
              <a:t>Sapir</a:t>
            </a:r>
            <a:r>
              <a:rPr lang="cs-CZ" sz="3200" dirty="0" smtClean="0"/>
              <a:t>-</a:t>
            </a:r>
            <a:r>
              <a:rPr lang="cs-CZ" sz="3200" dirty="0" err="1" smtClean="0"/>
              <a:t>Whorfova</a:t>
            </a:r>
            <a:r>
              <a:rPr lang="cs-CZ" sz="3200" dirty="0" smtClean="0"/>
              <a:t> hypotéza = každá komunita interpretuje okolní svět odlišně = lidé žijí v odlišných světech</a:t>
            </a:r>
          </a:p>
          <a:p>
            <a:pPr marL="357188" indent="-320675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4014630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</TotalTime>
  <Words>320</Words>
  <Application>Microsoft Office PowerPoint</Application>
  <PresentationFormat>Předvádění na obrazovce (4:3)</PresentationFormat>
  <Paragraphs>143</Paragraphs>
  <Slides>13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Modul</vt:lpstr>
      <vt:lpstr>Sociologie pro SPP/SPR</vt:lpstr>
      <vt:lpstr>Prezentace aplikace PowerPoint</vt:lpstr>
      <vt:lpstr>Jaké jsou základní problémy,  které musí řešit každá společnost, aby přežila?</vt:lpstr>
      <vt:lpstr>Jaké jsou klíčové prvky kultury,  které člověku umožňují přežití?</vt:lpstr>
      <vt:lpstr>Jaký má symbolická komunikace význam?  (funkce komunikace) </vt:lpstr>
      <vt:lpstr>Co je to jazyk a jak jej lze vymezit?  </vt:lpstr>
      <vt:lpstr>Co je obsahem symbolické komunikace? </vt:lpstr>
      <vt:lpstr>Jaký je význam verbálních  a neverbálních symbolů? </vt:lpstr>
      <vt:lpstr>Prezentace aplikace PowerPoint</vt:lpstr>
      <vt:lpstr>Jaký je vztah mezi symbolickou komunikací, interakcí a řečí?</vt:lpstr>
      <vt:lpstr>Jaká je významová struktura symbolické komunikace a jaké rozlišujeme fáze komunikačního aktu?</vt:lpstr>
      <vt:lpstr>Prezentace aplikace PowerPoint</vt:lpstr>
      <vt:lpstr>Jaké jsou důsledky komunikace?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Sociologie pro SPP/SPR</dc:title>
  <dc:creator>Pavel Horák</dc:creator>
  <cp:lastModifiedBy>Pavel Horák</cp:lastModifiedBy>
  <cp:revision>2</cp:revision>
  <dcterms:created xsi:type="dcterms:W3CDTF">2015-04-08T09:44:49Z</dcterms:created>
  <dcterms:modified xsi:type="dcterms:W3CDTF">2015-04-08T09:58:26Z</dcterms:modified>
</cp:coreProperties>
</file>