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F27E3-6998-4886-A14C-2C160954917B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EE110-71D5-405C-9C07-8E9984E223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581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CC775F0-7B7E-4177-9EA7-14B343287C76}" type="slidenum">
              <a:rPr lang="cs-CZ" altLang="cs-CZ" smtClean="0"/>
              <a:pPr eaLnBrk="1" hangingPunct="1"/>
              <a:t>1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8704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2BB6E3EE-2745-4FC7-9F9A-53DD4029F566}" type="slidenum">
              <a:rPr lang="cs-CZ" altLang="cs-CZ" sz="1200"/>
              <a:pPr algn="r" eaLnBrk="1" hangingPunct="1"/>
              <a:t>10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E30601D2-DC65-44BB-98E6-709EC8865C1C}" type="slidenum">
              <a:rPr lang="cs-CZ" altLang="cs-CZ" smtClean="0"/>
              <a:pPr eaLnBrk="1" hangingPunct="1"/>
              <a:t>2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7933A6B5-BFB5-49B4-8374-63F31CFB0AED}" type="slidenum">
              <a:rPr lang="cs-CZ" altLang="cs-CZ" smtClean="0"/>
              <a:pPr eaLnBrk="1" hangingPunct="1"/>
              <a:t>3</a:t>
            </a:fld>
            <a:endParaRPr lang="cs-CZ" alt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7782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A9489064-8BBD-4F1B-9D93-A2E7F1C427F7}" type="slidenum">
              <a:rPr lang="cs-CZ" altLang="cs-CZ" sz="1200"/>
              <a:pPr algn="r" eaLnBrk="1" hangingPunct="1"/>
              <a:t>4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798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876545F5-2F0B-48DE-9A44-4B04F37B7B6F}" type="slidenum">
              <a:rPr lang="cs-CZ" altLang="cs-CZ" sz="1200"/>
              <a:pPr algn="r" eaLnBrk="1" hangingPunct="1"/>
              <a:t>5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819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F738A13E-6233-4F88-84F5-04BA9B1919D9}" type="slidenum">
              <a:rPr lang="cs-CZ" altLang="cs-CZ" sz="1200"/>
              <a:pPr algn="r" eaLnBrk="1" hangingPunct="1"/>
              <a:t>6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8397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A69881A8-4A7E-4210-9AD3-A3D8BBCB5D36}" type="slidenum">
              <a:rPr lang="cs-CZ" altLang="cs-CZ" sz="1200"/>
              <a:pPr algn="r" eaLnBrk="1" hangingPunct="1"/>
              <a:t>7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8704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2BB6E3EE-2745-4FC7-9F9A-53DD4029F566}" type="slidenum">
              <a:rPr lang="cs-CZ" altLang="cs-CZ" sz="1200"/>
              <a:pPr algn="r" eaLnBrk="1" hangingPunct="1"/>
              <a:t>8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8704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r" eaLnBrk="1" hangingPunct="1"/>
            <a:fld id="{2BB6E3EE-2745-4FC7-9F9A-53DD4029F566}" type="slidenum">
              <a:rPr lang="cs-CZ" altLang="cs-CZ" sz="1200"/>
              <a:pPr algn="r" eaLnBrk="1" hangingPunct="1"/>
              <a:t>9</a:t>
            </a:fld>
            <a:endParaRPr lang="cs-CZ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74A8935-3FD5-4B32-9B0A-060F78524C9F}" type="datetimeFigureOut">
              <a:rPr lang="cs-CZ" smtClean="0"/>
              <a:t>8.4.2015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FE2335B-4E80-4DC2-B20A-74DD922326A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55576" y="3068960"/>
            <a:ext cx="7199312" cy="2232025"/>
          </a:xfrm>
        </p:spPr>
        <p:txBody>
          <a:bodyPr>
            <a:noAutofit/>
          </a:bodyPr>
          <a:lstStyle/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u="sng" dirty="0"/>
              <a:t>4. Přežití ve společnosti III.: </a:t>
            </a: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dirty="0">
                <a:solidFill>
                  <a:srgbClr val="FF0000"/>
                </a:solidFill>
              </a:rPr>
              <a:t>organizované jednání </a:t>
            </a: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dirty="0">
                <a:solidFill>
                  <a:srgbClr val="FF0000"/>
                </a:solidFill>
              </a:rPr>
              <a:t>(sociální vztahy, společenství lidí, </a:t>
            </a: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dirty="0">
                <a:solidFill>
                  <a:srgbClr val="FF0000"/>
                </a:solidFill>
              </a:rPr>
              <a:t>sociální skupiny</a:t>
            </a:r>
            <a:r>
              <a:rPr lang="cs-CZ" altLang="cs-CZ" dirty="0" smtClean="0">
                <a:solidFill>
                  <a:srgbClr val="FF0000"/>
                </a:solidFill>
              </a:rPr>
              <a:t>)</a:t>
            </a:r>
            <a:endParaRPr lang="cs-CZ" altLang="cs-CZ" sz="3700" dirty="0">
              <a:solidFill>
                <a:schemeClr val="bg2"/>
              </a:solidFill>
            </a:endParaRPr>
          </a:p>
          <a:p>
            <a:pPr marL="0" indent="0" algn="ctr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600" dirty="0"/>
              <a:t>FSS MU Brno</a:t>
            </a:r>
            <a:endParaRPr lang="en-US" altLang="cs-CZ" sz="1600" dirty="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547813" y="1628775"/>
            <a:ext cx="492673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3200" b="1" dirty="0">
                <a:solidFill>
                  <a:srgbClr val="00B050"/>
                </a:solidFill>
              </a:rPr>
              <a:t>Sociologie pro SPP/SPR/VPL</a:t>
            </a:r>
          </a:p>
        </p:txBody>
      </p:sp>
    </p:spTree>
    <p:extLst>
      <p:ext uri="{BB962C8B-B14F-4D97-AF65-F5344CB8AC3E}">
        <p14:creationId xmlns:p14="http://schemas.microsoft.com/office/powerpoint/2010/main" val="26169232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552" y="1700808"/>
            <a:ext cx="7848600" cy="4967288"/>
          </a:xfrm>
          <a:noFill/>
        </p:spPr>
        <p:txBody>
          <a:bodyPr>
            <a:noAutofit/>
          </a:bodyPr>
          <a:lstStyle/>
          <a:p>
            <a:pPr marL="531813" indent="-495300">
              <a:buFontTx/>
              <a:buChar char="•"/>
            </a:pPr>
            <a:r>
              <a:rPr lang="cs-CZ" altLang="cs-CZ" sz="2000" b="1" dirty="0" smtClean="0"/>
              <a:t>Charakteristiky:</a:t>
            </a:r>
            <a:endParaRPr lang="cs-CZ" altLang="cs-CZ" sz="2000" dirty="0" smtClean="0"/>
          </a:p>
          <a:p>
            <a:pPr marL="1077913" indent="-457200">
              <a:buFont typeface="+mj-lt"/>
              <a:buAutoNum type="arabicPeriod"/>
            </a:pPr>
            <a:r>
              <a:rPr lang="cs-CZ" altLang="cs-CZ" sz="2000" dirty="0" smtClean="0"/>
              <a:t>Jsou převážně většími skupinami </a:t>
            </a:r>
            <a:r>
              <a:rPr lang="cs-CZ" altLang="cs-CZ" sz="2000" b="1" dirty="0" smtClean="0">
                <a:solidFill>
                  <a:srgbClr val="00B050"/>
                </a:solidFill>
              </a:rPr>
              <a:t>neumožňujícími navázat osobní známosti</a:t>
            </a:r>
          </a:p>
          <a:p>
            <a:pPr marL="1077913" indent="-457200">
              <a:buFont typeface="+mj-lt"/>
              <a:buAutoNum type="arabicPeriod"/>
            </a:pPr>
            <a:r>
              <a:rPr lang="cs-CZ" altLang="cs-CZ" sz="2000" dirty="0" smtClean="0"/>
              <a:t>Intimita a důvěra mezi členy je neočekávaným, vedlejším efektem </a:t>
            </a:r>
            <a:r>
              <a:rPr lang="cs-CZ" altLang="cs-CZ" sz="2000" b="1" dirty="0" smtClean="0">
                <a:solidFill>
                  <a:srgbClr val="00B050"/>
                </a:solidFill>
              </a:rPr>
              <a:t>racionálních interakcí mezi členy</a:t>
            </a:r>
          </a:p>
          <a:p>
            <a:pPr marL="1077913" indent="-457200">
              <a:buFont typeface="+mj-lt"/>
              <a:buAutoNum type="arabicPeriod"/>
            </a:pPr>
            <a:r>
              <a:rPr lang="cs-CZ" altLang="cs-CZ" sz="2000" dirty="0" smtClean="0"/>
              <a:t>Její trvání </a:t>
            </a:r>
            <a:r>
              <a:rPr lang="cs-CZ" altLang="cs-CZ" sz="2000" b="1" dirty="0" smtClean="0">
                <a:solidFill>
                  <a:srgbClr val="00B050"/>
                </a:solidFill>
              </a:rPr>
              <a:t>zaniká po splnění účelu nebo funkce</a:t>
            </a:r>
            <a:r>
              <a:rPr lang="cs-CZ" altLang="cs-CZ" sz="2000" dirty="0" smtClean="0"/>
              <a:t>, pro který vznikla</a:t>
            </a:r>
          </a:p>
          <a:p>
            <a:pPr marL="1077913" indent="-457200">
              <a:buFont typeface="+mj-lt"/>
              <a:buAutoNum type="arabicPeriod"/>
            </a:pPr>
            <a:endParaRPr lang="cs-CZ" altLang="cs-CZ" sz="2000" dirty="0"/>
          </a:p>
          <a:p>
            <a:pPr marL="538163" indent="-538163"/>
            <a:r>
              <a:rPr lang="cs-CZ" altLang="cs-CZ" sz="2000" b="1" dirty="0" smtClean="0"/>
              <a:t>Role ve společnosti: </a:t>
            </a:r>
            <a:r>
              <a:rPr lang="cs-CZ" altLang="cs-CZ" sz="2000" dirty="0" smtClean="0"/>
              <a:t>Efektivní </a:t>
            </a:r>
            <a:r>
              <a:rPr lang="cs-CZ" altLang="cs-CZ" sz="2000" dirty="0" err="1" smtClean="0"/>
              <a:t>doshaování</a:t>
            </a:r>
            <a:r>
              <a:rPr lang="cs-CZ" altLang="cs-CZ" sz="2000" dirty="0" smtClean="0"/>
              <a:t> společných nebo individuálních cílů – rozvoj racionálních stránek lidské osobnosti</a:t>
            </a:r>
            <a:endParaRPr lang="cs-CZ" altLang="cs-CZ" sz="2000" dirty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3375"/>
            <a:ext cx="7997825" cy="1011238"/>
          </a:xfrm>
        </p:spPr>
        <p:txBody>
          <a:bodyPr>
            <a:noAutofit/>
          </a:bodyPr>
          <a:lstStyle/>
          <a:p>
            <a:pPr marL="342900" indent="-342900" algn="ctr"/>
            <a:r>
              <a:rPr lang="cs-CZ" altLang="cs-CZ" sz="2400" b="1" dirty="0" smtClean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Jaké jsou charakteristiky sekundárních skupin a jaká je jejich role ve společnosti?</a:t>
            </a:r>
            <a:endParaRPr lang="en-US" altLang="cs-CZ" sz="5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075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3568" y="476672"/>
            <a:ext cx="7848600" cy="6192838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1338263" lvl="1" indent="-533400" algn="ctr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200" b="1" dirty="0"/>
              <a:t>Povinná literatura:</a:t>
            </a:r>
          </a:p>
          <a:p>
            <a:pPr marL="266700" indent="-266700" algn="ctr">
              <a:lnSpc>
                <a:spcPct val="90000"/>
              </a:lnSpc>
              <a:buFont typeface="Wingdings" pitchFamily="2" charset="2"/>
              <a:buNone/>
            </a:pPr>
            <a:endParaRPr lang="cs-CZ" altLang="cs-CZ" sz="2500" dirty="0">
              <a:solidFill>
                <a:schemeClr val="tx2"/>
              </a:solidFill>
            </a:endParaRPr>
          </a:p>
          <a:p>
            <a:pPr marL="266700" indent="-266700" algn="ctr">
              <a:lnSpc>
                <a:spcPct val="90000"/>
              </a:lnSpc>
              <a:buSzTx/>
              <a:buFont typeface="Symbol" pitchFamily="18" charset="2"/>
              <a:buNone/>
            </a:pPr>
            <a:r>
              <a:rPr lang="cs-CZ" altLang="cs-CZ" sz="1800" dirty="0" err="1"/>
              <a:t>Baumann</a:t>
            </a:r>
            <a:r>
              <a:rPr lang="cs-CZ" altLang="cs-CZ" sz="1800" dirty="0"/>
              <a:t>, Z. 2004. Myslet sociologicky. Praha: Slon,  s.59-73 (vazby, které </a:t>
            </a:r>
            <a:r>
              <a:rPr lang="cs-CZ" altLang="cs-CZ" sz="1800" dirty="0" smtClean="0"/>
              <a:t>sjednocují)</a:t>
            </a:r>
          </a:p>
          <a:p>
            <a:pPr marL="266700" indent="-266700" algn="ctr">
              <a:lnSpc>
                <a:spcPct val="90000"/>
              </a:lnSpc>
              <a:buSzTx/>
              <a:buFont typeface="Symbol" pitchFamily="18" charset="2"/>
              <a:buNone/>
            </a:pPr>
            <a:r>
              <a:rPr lang="cs-CZ" sz="1800" dirty="0" smtClean="0"/>
              <a:t>Kubátová</a:t>
            </a:r>
            <a:r>
              <a:rPr lang="cs-CZ" sz="1800" dirty="0"/>
              <a:t>, H. 2003. Základy sociologie, Olomouc: UP, s.72-81 (společnost jako realita).</a:t>
            </a:r>
          </a:p>
          <a:p>
            <a:pPr marL="266700" indent="-266700" algn="ctr">
              <a:lnSpc>
                <a:spcPct val="90000"/>
              </a:lnSpc>
              <a:buFont typeface="Arial" charset="0"/>
              <a:buNone/>
            </a:pPr>
            <a:endParaRPr lang="cs-CZ" altLang="cs-CZ" sz="1800" dirty="0"/>
          </a:p>
          <a:p>
            <a:pPr marL="1338263" lvl="1" indent="-533400" algn="ctr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200" b="1" dirty="0"/>
              <a:t>Probíraná témata:</a:t>
            </a:r>
          </a:p>
          <a:p>
            <a:pPr marL="1338263" lvl="1" indent="-533400" algn="ctr">
              <a:lnSpc>
                <a:spcPct val="90000"/>
              </a:lnSpc>
              <a:buFont typeface="Wingdings" pitchFamily="2" charset="2"/>
              <a:buNone/>
            </a:pPr>
            <a:endParaRPr lang="cs-CZ" altLang="cs-CZ" sz="2200" b="1" dirty="0"/>
          </a:p>
          <a:p>
            <a:pPr marL="266700" indent="-266700" algn="ctr">
              <a:lnSpc>
                <a:spcPct val="90000"/>
              </a:lnSpc>
              <a:buFontTx/>
              <a:buChar char="•"/>
            </a:pPr>
            <a:r>
              <a:rPr lang="cs-CZ" altLang="cs-CZ" sz="2100" dirty="0"/>
              <a:t>Souvislost sociální struktury, sociální pozice a sociální role s organizovaným jednáním</a:t>
            </a:r>
          </a:p>
          <a:p>
            <a:pPr marL="266700" indent="-266700" algn="ctr">
              <a:lnSpc>
                <a:spcPct val="90000"/>
              </a:lnSpc>
              <a:buFontTx/>
              <a:buChar char="•"/>
            </a:pPr>
            <a:r>
              <a:rPr lang="cs-CZ" altLang="cs-CZ" sz="2100" dirty="0"/>
              <a:t>Sociální vztahy, druhy a typy</a:t>
            </a:r>
          </a:p>
          <a:p>
            <a:pPr marL="266700" indent="-266700" algn="ctr">
              <a:lnSpc>
                <a:spcPct val="90000"/>
              </a:lnSpc>
              <a:buFontTx/>
              <a:buChar char="•"/>
            </a:pPr>
            <a:r>
              <a:rPr lang="cs-CZ" altLang="cs-CZ" sz="2100" dirty="0"/>
              <a:t>Základní typy společenství lidí</a:t>
            </a:r>
          </a:p>
          <a:p>
            <a:pPr marL="266700" indent="-266700" algn="ctr">
              <a:lnSpc>
                <a:spcPct val="90000"/>
              </a:lnSpc>
              <a:buFontTx/>
              <a:buChar char="•"/>
            </a:pPr>
            <a:r>
              <a:rPr lang="cs-CZ" altLang="cs-CZ" sz="2100" dirty="0"/>
              <a:t>Typy sociálních skupin</a:t>
            </a:r>
          </a:p>
          <a:p>
            <a:pPr marL="266700" indent="-266700" algn="ctr">
              <a:lnSpc>
                <a:spcPct val="90000"/>
              </a:lnSpc>
              <a:buFontTx/>
              <a:buChar char="•"/>
            </a:pPr>
            <a:r>
              <a:rPr lang="cs-CZ" altLang="cs-CZ" sz="2100" dirty="0"/>
              <a:t>Charakteristiky primární skupiny</a:t>
            </a:r>
          </a:p>
          <a:p>
            <a:pPr marL="266700" indent="-266700" algn="ctr">
              <a:lnSpc>
                <a:spcPct val="90000"/>
              </a:lnSpc>
              <a:buFontTx/>
              <a:buChar char="•"/>
            </a:pPr>
            <a:r>
              <a:rPr lang="cs-CZ" altLang="cs-CZ" sz="2100" dirty="0"/>
              <a:t>Referenční skupina a její charakteristiky</a:t>
            </a:r>
          </a:p>
          <a:p>
            <a:pPr marL="266700" indent="-266700" algn="ctr">
              <a:lnSpc>
                <a:spcPct val="90000"/>
              </a:lnSpc>
              <a:buFontTx/>
              <a:buChar char="•"/>
            </a:pPr>
            <a:r>
              <a:rPr lang="cs-CZ" altLang="cs-CZ" sz="2100" dirty="0"/>
              <a:t>Charakteristiky sekundární skupiny</a:t>
            </a:r>
          </a:p>
          <a:p>
            <a:pPr marL="266700" indent="-266700" algn="ctr">
              <a:lnSpc>
                <a:spcPct val="90000"/>
              </a:lnSpc>
              <a:buFontTx/>
              <a:buChar char="•"/>
            </a:pPr>
            <a:r>
              <a:rPr lang="cs-CZ" altLang="cs-CZ" sz="2100" dirty="0"/>
              <a:t>Role primárních a sekundárních skupin ve společnosti</a:t>
            </a:r>
          </a:p>
        </p:txBody>
      </p:sp>
    </p:spTree>
    <p:extLst>
      <p:ext uri="{BB962C8B-B14F-4D97-AF65-F5344CB8AC3E}">
        <p14:creationId xmlns:p14="http://schemas.microsoft.com/office/powerpoint/2010/main" val="21795739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552" y="1844824"/>
            <a:ext cx="7848600" cy="4464050"/>
          </a:xfrm>
          <a:noFill/>
        </p:spPr>
        <p:txBody>
          <a:bodyPr>
            <a:noAutofit/>
          </a:bodyPr>
          <a:lstStyle/>
          <a:p>
            <a:pPr marL="357188" indent="-320675"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/>
              <a:t>společné řešení společenských problémů</a:t>
            </a:r>
          </a:p>
          <a:p>
            <a:pPr marL="357188" indent="-320675">
              <a:lnSpc>
                <a:spcPct val="80000"/>
              </a:lnSpc>
              <a:spcBef>
                <a:spcPct val="0"/>
              </a:spcBef>
              <a:buFontTx/>
              <a:buChar char="•"/>
            </a:pPr>
            <a:r>
              <a:rPr lang="cs-CZ" altLang="cs-CZ" sz="2600" dirty="0"/>
              <a:t>vstupováním do vzájemných interakcí (sociální vztahy)</a:t>
            </a:r>
          </a:p>
          <a:p>
            <a:pPr marL="357188" indent="-320675">
              <a:lnSpc>
                <a:spcPct val="80000"/>
              </a:lnSpc>
              <a:buFontTx/>
              <a:buChar char="•"/>
            </a:pPr>
            <a:r>
              <a:rPr lang="cs-CZ" altLang="cs-CZ" sz="2600" dirty="0"/>
              <a:t>vytvářejících různá společenství (pospolitosti)</a:t>
            </a:r>
          </a:p>
          <a:p>
            <a:pPr marL="357188" indent="-320675">
              <a:lnSpc>
                <a:spcPct val="80000"/>
              </a:lnSpc>
              <a:buFontTx/>
              <a:buChar char="•"/>
            </a:pPr>
            <a:endParaRPr lang="cs-CZ" altLang="cs-CZ" sz="2600" dirty="0"/>
          </a:p>
          <a:p>
            <a:pPr marL="357188" indent="-320675">
              <a:lnSpc>
                <a:spcPct val="80000"/>
              </a:lnSpc>
              <a:buFontTx/>
              <a:buChar char="•"/>
            </a:pPr>
            <a:r>
              <a:rPr lang="cs-CZ" altLang="cs-CZ" sz="2600" dirty="0"/>
              <a:t>svět je možné vnímat jako sociální mapu, na které je mnoho sociálních pozic</a:t>
            </a:r>
          </a:p>
          <a:p>
            <a:pPr marL="357188" indent="-320675">
              <a:lnSpc>
                <a:spcPct val="80000"/>
              </a:lnSpc>
              <a:buFontTx/>
              <a:buChar char="•"/>
            </a:pPr>
            <a:r>
              <a:rPr lang="cs-CZ" altLang="cs-CZ" sz="2600" dirty="0"/>
              <a:t>která jsou ve vzájemném vztahu (síť vztahů) </a:t>
            </a:r>
          </a:p>
          <a:p>
            <a:pPr marL="357188" indent="-320675">
              <a:lnSpc>
                <a:spcPct val="80000"/>
              </a:lnSpc>
              <a:buFontTx/>
              <a:buChar char="•"/>
            </a:pPr>
            <a:r>
              <a:rPr lang="cs-CZ" altLang="cs-CZ" sz="2600" dirty="0"/>
              <a:t>a pojí se s nimi určitá práva a povinnosti a očekávané chování (sociální role)</a:t>
            </a: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71475"/>
            <a:ext cx="7997825" cy="1011238"/>
          </a:xfrm>
        </p:spPr>
        <p:txBody>
          <a:bodyPr>
            <a:noAutofit/>
          </a:bodyPr>
          <a:lstStyle/>
          <a:p>
            <a:pPr marL="342900" indent="-342900" algn="ctr"/>
            <a:r>
              <a:rPr lang="cs-CZ" altLang="cs-CZ" sz="2400" b="1" dirty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Jak souvisí sociální struktura, sociální </a:t>
            </a:r>
            <a:r>
              <a:rPr lang="cs-CZ" altLang="cs-CZ" sz="2400" b="1" dirty="0" smtClean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pozice a </a:t>
            </a:r>
            <a:r>
              <a:rPr lang="cs-CZ" altLang="cs-CZ" sz="2400" b="1" dirty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sociální </a:t>
            </a:r>
            <a:r>
              <a:rPr lang="cs-CZ" altLang="cs-CZ" sz="2400" b="1" dirty="0" smtClean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role s</a:t>
            </a:r>
            <a:r>
              <a:rPr lang="cs-CZ" altLang="cs-CZ" sz="2400" b="1" dirty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 organizovaným jednáním?</a:t>
            </a:r>
            <a:r>
              <a:rPr lang="cs-CZ" altLang="cs-CZ" sz="3200" b="1" dirty="0">
                <a:solidFill>
                  <a:srgbClr val="00B050"/>
                </a:solidFill>
              </a:rPr>
              <a:t> </a:t>
            </a:r>
            <a:endParaRPr lang="en-US" altLang="cs-CZ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7016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27584" y="1844824"/>
            <a:ext cx="7848600" cy="4464050"/>
          </a:xfrm>
          <a:noFill/>
        </p:spPr>
        <p:txBody>
          <a:bodyPr>
            <a:noAutofit/>
          </a:bodyPr>
          <a:lstStyle/>
          <a:p>
            <a:pPr marL="357188" indent="-320675">
              <a:lnSpc>
                <a:spcPct val="90000"/>
              </a:lnSpc>
              <a:buFontTx/>
              <a:buChar char="•"/>
            </a:pPr>
            <a:r>
              <a:rPr lang="cs-CZ" altLang="cs-CZ" sz="2600" dirty="0"/>
              <a:t>sociální struktura představuje určitou uspořádanost společnosti (hrozí riziko zablokování vztahů)</a:t>
            </a:r>
          </a:p>
          <a:p>
            <a:pPr marL="357188" indent="-320675">
              <a:lnSpc>
                <a:spcPct val="90000"/>
              </a:lnSpc>
              <a:buFontTx/>
              <a:buChar char="•"/>
            </a:pPr>
            <a:endParaRPr lang="cs-CZ" altLang="cs-CZ" sz="2600" dirty="0"/>
          </a:p>
          <a:p>
            <a:pPr marL="357188" indent="-320675">
              <a:lnSpc>
                <a:spcPct val="90000"/>
              </a:lnSpc>
              <a:buFontTx/>
              <a:buChar char="•"/>
            </a:pPr>
            <a:r>
              <a:rPr lang="cs-CZ" altLang="cs-CZ" sz="2600" dirty="0"/>
              <a:t>diferencovanost společnosti do různých pozic je důsledkem odvěké nutnosti spolupráce a následné specializace</a:t>
            </a:r>
          </a:p>
          <a:p>
            <a:pPr marL="357188" indent="-320675">
              <a:lnSpc>
                <a:spcPct val="90000"/>
              </a:lnSpc>
              <a:buFontTx/>
              <a:buChar char="•"/>
            </a:pPr>
            <a:endParaRPr lang="cs-CZ" altLang="cs-CZ" sz="2600" dirty="0"/>
          </a:p>
          <a:p>
            <a:pPr marL="357188" indent="-320675">
              <a:lnSpc>
                <a:spcPct val="90000"/>
              </a:lnSpc>
              <a:buFontTx/>
              <a:buChar char="•"/>
            </a:pPr>
            <a:r>
              <a:rPr lang="cs-CZ" altLang="cs-CZ" sz="2600" dirty="0"/>
              <a:t>v důsledku specializace je každá struktura vnitřně hierarchizovaná (rozdílnost pozic jednotlivců i celých sociálních skupin</a:t>
            </a:r>
          </a:p>
        </p:txBody>
      </p:sp>
    </p:spTree>
    <p:extLst>
      <p:ext uri="{BB962C8B-B14F-4D97-AF65-F5344CB8AC3E}">
        <p14:creationId xmlns:p14="http://schemas.microsoft.com/office/powerpoint/2010/main" val="5441770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552" y="1844824"/>
            <a:ext cx="7848600" cy="4464050"/>
          </a:xfrm>
          <a:noFill/>
        </p:spPr>
        <p:txBody>
          <a:bodyPr>
            <a:noAutofit/>
          </a:bodyPr>
          <a:lstStyle/>
          <a:p>
            <a:pPr marL="357188" indent="-320675">
              <a:buFontTx/>
              <a:buChar char="•"/>
            </a:pPr>
            <a:r>
              <a:rPr lang="cs-CZ" altLang="cs-CZ" sz="2600" dirty="0"/>
              <a:t>základní prvky organizace společnosti založené na stabilními očekávání aktérů těchto vztahů</a:t>
            </a:r>
          </a:p>
          <a:p>
            <a:pPr marL="357188" indent="-320675">
              <a:buFontTx/>
              <a:buChar char="•"/>
            </a:pPr>
            <a:r>
              <a:rPr lang="cs-CZ" altLang="cs-CZ" sz="2600" dirty="0"/>
              <a:t>různorodost sociálních vztahů v různých situací a mezi různými jedinci </a:t>
            </a:r>
          </a:p>
          <a:p>
            <a:pPr marL="357188" indent="-320675"/>
            <a:endParaRPr lang="cs-CZ" altLang="cs-CZ" sz="2600" b="1" dirty="0"/>
          </a:p>
          <a:p>
            <a:pPr lvl="1"/>
            <a:r>
              <a:rPr lang="cs-CZ" altLang="cs-CZ" sz="2000" b="1" dirty="0"/>
              <a:t>KOOPERACE (spolupráce)</a:t>
            </a:r>
          </a:p>
          <a:p>
            <a:pPr lvl="1"/>
            <a:r>
              <a:rPr lang="cs-CZ" altLang="cs-CZ" sz="2000" b="1" dirty="0"/>
              <a:t>KONFLIKT</a:t>
            </a:r>
          </a:p>
          <a:p>
            <a:pPr lvl="1"/>
            <a:r>
              <a:rPr lang="cs-CZ" altLang="cs-CZ" sz="2000" b="1" dirty="0"/>
              <a:t>SOUTĚŽENÍ (kooperativní konflikt)</a:t>
            </a:r>
          </a:p>
          <a:p>
            <a:pPr lvl="1"/>
            <a:r>
              <a:rPr lang="cs-CZ" altLang="cs-CZ" sz="2000" b="1" dirty="0"/>
              <a:t>NÁSILÍ</a:t>
            </a:r>
          </a:p>
          <a:p>
            <a:pPr lvl="1"/>
            <a:r>
              <a:rPr lang="cs-CZ" altLang="cs-CZ" sz="2000" b="1" dirty="0"/>
              <a:t>SMĚNA</a:t>
            </a: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3375"/>
            <a:ext cx="7997825" cy="1011238"/>
          </a:xfrm>
        </p:spPr>
        <p:txBody>
          <a:bodyPr>
            <a:noAutofit/>
          </a:bodyPr>
          <a:lstStyle/>
          <a:p>
            <a:pPr marL="342900" indent="-342900" algn="ctr"/>
            <a:r>
              <a:rPr lang="cs-CZ" altLang="cs-CZ" sz="2400" b="1" dirty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Co jsou to sociální vztahy a jaké druhy </a:t>
            </a:r>
            <a:r>
              <a:rPr lang="cs-CZ" altLang="cs-CZ" sz="2400" b="1" dirty="0" smtClean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a </a:t>
            </a:r>
            <a:r>
              <a:rPr lang="cs-CZ" altLang="cs-CZ" sz="2400" b="1" dirty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typy rozlišujeme?</a:t>
            </a:r>
            <a:endParaRPr lang="en-US" altLang="cs-CZ" sz="5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7011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39552" y="764704"/>
            <a:ext cx="7848600" cy="5832475"/>
          </a:xfrm>
          <a:noFill/>
        </p:spPr>
        <p:txBody>
          <a:bodyPr>
            <a:noAutofit/>
          </a:bodyPr>
          <a:lstStyle/>
          <a:p>
            <a:pPr marL="357188" indent="-320675">
              <a:lnSpc>
                <a:spcPct val="90000"/>
              </a:lnSpc>
              <a:buFontTx/>
              <a:buChar char="•"/>
            </a:pPr>
            <a:r>
              <a:rPr lang="cs-CZ" altLang="cs-CZ" sz="2100" b="1" dirty="0"/>
              <a:t>PRIMÁRNÍ VZTAHY </a:t>
            </a:r>
            <a:r>
              <a:rPr lang="cs-CZ" altLang="cs-CZ" sz="2100" dirty="0"/>
              <a:t>cílem sami o sobě ( rodina, okruh přátel, soudržná pracovní skupina, vrstevníci, náboženské sekty atd.)</a:t>
            </a:r>
          </a:p>
          <a:p>
            <a:pPr marL="357188" indent="-320675">
              <a:lnSpc>
                <a:spcPct val="90000"/>
              </a:lnSpc>
              <a:buFontTx/>
              <a:buChar char="•"/>
            </a:pPr>
            <a:endParaRPr lang="cs-CZ" altLang="cs-CZ" sz="2100" b="1" dirty="0"/>
          </a:p>
          <a:p>
            <a:pPr marL="357188" indent="-320675">
              <a:lnSpc>
                <a:spcPct val="90000"/>
              </a:lnSpc>
              <a:buFontTx/>
              <a:buChar char="•"/>
            </a:pPr>
            <a:r>
              <a:rPr lang="cs-CZ" altLang="cs-CZ" sz="2100" b="1" dirty="0"/>
              <a:t>SEKUNDÁRNÍ VZTAHY</a:t>
            </a:r>
            <a:r>
              <a:rPr lang="cs-CZ" altLang="cs-CZ" sz="2100" dirty="0"/>
              <a:t> prostředky k dosažení jiných cílů a hodnot (ve formálních organizacích typu podnik, škola, úřad nebo v politických stranách)</a:t>
            </a:r>
            <a:endParaRPr lang="cs-CZ" altLang="cs-CZ" sz="2100" b="1" dirty="0"/>
          </a:p>
          <a:p>
            <a:pPr marL="357188" indent="-320675">
              <a:lnSpc>
                <a:spcPct val="90000"/>
              </a:lnSpc>
              <a:buFontTx/>
              <a:buChar char="•"/>
            </a:pPr>
            <a:endParaRPr lang="cs-CZ" altLang="cs-CZ" sz="2100" b="1" dirty="0"/>
          </a:p>
          <a:p>
            <a:pPr marL="357188" indent="-320675">
              <a:lnSpc>
                <a:spcPct val="90000"/>
              </a:lnSpc>
              <a:buFontTx/>
              <a:buChar char="•"/>
            </a:pPr>
            <a:endParaRPr lang="cs-CZ" altLang="cs-CZ" sz="2100" b="1" dirty="0"/>
          </a:p>
          <a:p>
            <a:pPr marL="357188" indent="-320675">
              <a:lnSpc>
                <a:spcPct val="90000"/>
              </a:lnSpc>
              <a:buFontTx/>
              <a:buNone/>
            </a:pPr>
            <a:r>
              <a:rPr lang="cs-CZ" altLang="cs-CZ" sz="2100" b="1" dirty="0"/>
              <a:t>Typy sociální vazby (SOUDRŽNOSTI) mezi lidmi: </a:t>
            </a:r>
          </a:p>
          <a:p>
            <a:pPr marL="357188" indent="-320675">
              <a:lnSpc>
                <a:spcPct val="90000"/>
              </a:lnSpc>
              <a:buFontTx/>
              <a:buNone/>
            </a:pPr>
            <a:endParaRPr lang="cs-CZ" altLang="cs-CZ" sz="2100" dirty="0"/>
          </a:p>
          <a:p>
            <a:pPr marL="357188" indent="-320675">
              <a:lnSpc>
                <a:spcPct val="90000"/>
              </a:lnSpc>
              <a:buFontTx/>
              <a:buChar char="•"/>
            </a:pPr>
            <a:r>
              <a:rPr lang="cs-CZ" altLang="cs-CZ" sz="2100" dirty="0"/>
              <a:t>názorová a morální podobnost a blízkost (emoce)</a:t>
            </a:r>
          </a:p>
          <a:p>
            <a:pPr marL="357188" indent="-320675">
              <a:lnSpc>
                <a:spcPct val="90000"/>
              </a:lnSpc>
              <a:buFontTx/>
              <a:buChar char="•"/>
            </a:pPr>
            <a:endParaRPr lang="cs-CZ" altLang="cs-CZ" sz="2100" dirty="0"/>
          </a:p>
          <a:p>
            <a:pPr marL="357188" indent="-320675">
              <a:lnSpc>
                <a:spcPct val="90000"/>
              </a:lnSpc>
              <a:buFontTx/>
              <a:buChar char="•"/>
            </a:pPr>
            <a:r>
              <a:rPr lang="cs-CZ" altLang="cs-CZ" sz="2100" dirty="0"/>
              <a:t>vědomí užitečnosti vztahů pro dosažení individuálního nebo společného cíle (racionalita)</a:t>
            </a:r>
          </a:p>
        </p:txBody>
      </p:sp>
    </p:spTree>
    <p:extLst>
      <p:ext uri="{BB962C8B-B14F-4D97-AF65-F5344CB8AC3E}">
        <p14:creationId xmlns:p14="http://schemas.microsoft.com/office/powerpoint/2010/main" val="17266316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95536" y="1700808"/>
            <a:ext cx="7848600" cy="4824412"/>
          </a:xfrm>
          <a:noFill/>
        </p:spPr>
        <p:txBody>
          <a:bodyPr>
            <a:noAutofit/>
          </a:bodyPr>
          <a:lstStyle/>
          <a:p>
            <a:pPr marL="531813" indent="-495300">
              <a:buFontTx/>
              <a:buChar char="•"/>
            </a:pPr>
            <a:r>
              <a:rPr lang="cs-CZ" altLang="cs-CZ" sz="2400" b="1" dirty="0"/>
              <a:t>Soubory </a:t>
            </a:r>
            <a:r>
              <a:rPr lang="cs-CZ" altLang="cs-CZ" sz="2400" dirty="0"/>
              <a:t>(sociální kategorie: společný znak)</a:t>
            </a:r>
            <a:r>
              <a:rPr lang="cs-CZ" altLang="cs-CZ" sz="2400" b="1" dirty="0"/>
              <a:t> </a:t>
            </a:r>
          </a:p>
          <a:p>
            <a:pPr marL="531813" indent="-495300">
              <a:buFontTx/>
              <a:buChar char="•"/>
            </a:pPr>
            <a:r>
              <a:rPr lang="cs-CZ" altLang="cs-CZ" sz="2400" b="1" dirty="0"/>
              <a:t>Pospolitosti </a:t>
            </a:r>
          </a:p>
          <a:p>
            <a:pPr marL="531813" indent="-495300">
              <a:buFontTx/>
              <a:buChar char="•"/>
            </a:pPr>
            <a:endParaRPr lang="cs-CZ" altLang="cs-CZ" sz="2400" b="1" dirty="0"/>
          </a:p>
          <a:p>
            <a:pPr marL="838200" lvl="1" indent="-381000"/>
            <a:r>
              <a:rPr lang="cs-CZ" altLang="cs-CZ" sz="2000" b="1" dirty="0"/>
              <a:t>Sociální agregát</a:t>
            </a:r>
            <a:r>
              <a:rPr lang="cs-CZ" altLang="cs-CZ" sz="2000" dirty="0"/>
              <a:t> (sociální okruhy a teritoriální pospolitosti)</a:t>
            </a:r>
          </a:p>
          <a:p>
            <a:pPr marL="838200" lvl="1" indent="-381000"/>
            <a:endParaRPr lang="cs-CZ" altLang="cs-CZ" sz="2000" b="1" dirty="0"/>
          </a:p>
          <a:p>
            <a:pPr marL="838200" lvl="1" indent="-381000"/>
            <a:r>
              <a:rPr lang="cs-CZ" altLang="cs-CZ" sz="2000" b="1" dirty="0"/>
              <a:t>Dav</a:t>
            </a:r>
            <a:r>
              <a:rPr lang="cs-CZ" altLang="cs-CZ" sz="2000" dirty="0"/>
              <a:t> (pospolitost s volnou vnitřní vazbou: strukturované – náhodné - nezákonné)</a:t>
            </a:r>
          </a:p>
          <a:p>
            <a:pPr marL="838200" lvl="1" indent="-381000"/>
            <a:endParaRPr lang="cs-CZ" altLang="cs-CZ" sz="2000" b="1" dirty="0"/>
          </a:p>
          <a:p>
            <a:pPr marL="838200" lvl="1" indent="-381000"/>
            <a:r>
              <a:rPr lang="cs-CZ" altLang="cs-CZ" sz="2000" b="1" dirty="0"/>
              <a:t>Sociální skupina</a:t>
            </a:r>
            <a:r>
              <a:rPr lang="cs-CZ" altLang="cs-CZ" sz="2000" dirty="0"/>
              <a:t> (počet členů – společná činnost – hierarchie pozic a rolí – systém norem a sankcí + velikost – pojítko – trvalost – charakter členství – typ solidarity)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333375"/>
            <a:ext cx="7997825" cy="10112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/>
            <a:r>
              <a:rPr lang="cs-CZ" altLang="cs-CZ" sz="2400" b="1" dirty="0" smtClean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Jaké existují základní typy společenství lidí?</a:t>
            </a:r>
            <a:endParaRPr lang="en-US" altLang="cs-CZ" sz="5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655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3568" y="2276872"/>
            <a:ext cx="7848600" cy="2881313"/>
          </a:xfrm>
          <a:noFill/>
        </p:spPr>
        <p:txBody>
          <a:bodyPr>
            <a:noAutofit/>
          </a:bodyPr>
          <a:lstStyle/>
          <a:p>
            <a:pPr marL="531813" indent="-495300">
              <a:buFontTx/>
              <a:buChar char="•"/>
            </a:pPr>
            <a:r>
              <a:rPr lang="cs-CZ" altLang="cs-CZ" sz="2400" dirty="0"/>
              <a:t>podle míry osobního začlenění jednotlivých členů skupiny do jejího života (primární vs. sekundární)</a:t>
            </a:r>
          </a:p>
          <a:p>
            <a:pPr marL="531813" indent="-495300">
              <a:buFontTx/>
              <a:buChar char="•"/>
            </a:pPr>
            <a:endParaRPr lang="cs-CZ" altLang="cs-CZ" sz="2400" dirty="0"/>
          </a:p>
          <a:p>
            <a:pPr marL="531813" indent="-495300">
              <a:buFontTx/>
              <a:buChar char="•"/>
            </a:pPr>
            <a:r>
              <a:rPr lang="cs-CZ" altLang="cs-CZ" sz="2400" dirty="0"/>
              <a:t>podle způsobů vytváření skupinových pravidel a norem chování (formální vs. neformální)</a:t>
            </a:r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333375"/>
            <a:ext cx="7997825" cy="1011238"/>
          </a:xfrm>
        </p:spPr>
        <p:txBody>
          <a:bodyPr>
            <a:noAutofit/>
          </a:bodyPr>
          <a:lstStyle/>
          <a:p>
            <a:pPr marL="342900" indent="-342900"/>
            <a:r>
              <a:rPr lang="cs-CZ" altLang="cs-CZ" sz="2400" b="1" dirty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Jaké rozlišujeme typy sociálních skupin? </a:t>
            </a:r>
            <a:endParaRPr lang="en-US" altLang="cs-CZ" sz="2400" b="1" dirty="0">
              <a:solidFill>
                <a:srgbClr val="00B050"/>
              </a:solidFill>
              <a:latin typeface="Verdan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6325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11560" y="1052736"/>
            <a:ext cx="7848600" cy="5688632"/>
          </a:xfrm>
          <a:noFill/>
        </p:spPr>
        <p:txBody>
          <a:bodyPr>
            <a:noAutofit/>
          </a:bodyPr>
          <a:lstStyle/>
          <a:p>
            <a:pPr marL="531813" indent="-495300">
              <a:buFontTx/>
              <a:buChar char="•"/>
            </a:pPr>
            <a:r>
              <a:rPr lang="cs-CZ" altLang="cs-CZ" sz="1800" b="1" dirty="0" smtClean="0"/>
              <a:t>Význam: </a:t>
            </a:r>
            <a:r>
              <a:rPr lang="cs-CZ" altLang="cs-CZ" sz="1800" dirty="0" smtClean="0"/>
              <a:t>jde o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první sociální prostředí</a:t>
            </a:r>
            <a:r>
              <a:rPr lang="cs-CZ" altLang="cs-CZ" sz="1800" dirty="0" smtClean="0"/>
              <a:t>, do kterého vstupujeme a učíme se žít s druhými lidmi – mají největší vliv na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rozvoj osobnosti a chování</a:t>
            </a:r>
            <a:r>
              <a:rPr lang="cs-CZ" altLang="cs-CZ" sz="1800" dirty="0" smtClean="0"/>
              <a:t> jedince</a:t>
            </a:r>
          </a:p>
          <a:p>
            <a:pPr marL="531813" indent="-495300">
              <a:buFontTx/>
              <a:buChar char="•"/>
            </a:pPr>
            <a:r>
              <a:rPr lang="cs-CZ" altLang="cs-CZ" sz="1800" b="1" dirty="0" smtClean="0"/>
              <a:t>Charakteristiky:</a:t>
            </a:r>
            <a:endParaRPr lang="cs-CZ" altLang="cs-CZ" sz="1800" dirty="0" smtClean="0"/>
          </a:p>
          <a:p>
            <a:pPr marL="1077913" indent="-457200">
              <a:buFont typeface="+mj-lt"/>
              <a:buAutoNum type="arabicPeriod"/>
            </a:pPr>
            <a:r>
              <a:rPr lang="cs-CZ" altLang="cs-CZ" sz="1800" dirty="0" smtClean="0"/>
              <a:t>Jsou založeny na bezprostředních interakcích tváří v tvář, umožňujících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vzájemné dorozumění</a:t>
            </a:r>
          </a:p>
          <a:p>
            <a:pPr marL="1077913" indent="-457200">
              <a:buFont typeface="+mj-lt"/>
              <a:buAutoNum type="arabicPeriod"/>
            </a:pPr>
            <a:r>
              <a:rPr lang="cs-CZ" altLang="cs-CZ" sz="1800" dirty="0" smtClean="0"/>
              <a:t>Nejsou příliš velké a umožňují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osobní známost </a:t>
            </a:r>
            <a:r>
              <a:rPr lang="cs-CZ" altLang="cs-CZ" sz="1800" dirty="0" smtClean="0"/>
              <a:t>jednotlivých členů</a:t>
            </a:r>
          </a:p>
          <a:p>
            <a:pPr marL="1077913" indent="-457200">
              <a:buFont typeface="+mj-lt"/>
              <a:buAutoNum type="arabicPeriod"/>
            </a:pPr>
            <a:r>
              <a:rPr lang="cs-CZ" altLang="cs-CZ" sz="1800" dirty="0" smtClean="0"/>
              <a:t>Vztahy vzájemné psychické blízkosti a důvěry posilují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skupinovou soudržnost</a:t>
            </a:r>
          </a:p>
          <a:p>
            <a:pPr marL="1077913" indent="-457200">
              <a:buFont typeface="+mj-lt"/>
              <a:buAutoNum type="arabicPeriod"/>
            </a:pPr>
            <a:r>
              <a:rPr lang="cs-CZ" altLang="cs-CZ" sz="1800" dirty="0" smtClean="0"/>
              <a:t>Slouží k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uspokojení psychických potřeb</a:t>
            </a:r>
            <a:r>
              <a:rPr lang="cs-CZ" altLang="cs-CZ" sz="1800" dirty="0" smtClean="0"/>
              <a:t>, citových vztahů</a:t>
            </a:r>
          </a:p>
          <a:p>
            <a:pPr marL="1077913" indent="-457200">
              <a:buFont typeface="+mj-lt"/>
              <a:buAutoNum type="arabicPeriod"/>
            </a:pPr>
            <a:r>
              <a:rPr lang="cs-CZ" altLang="cs-CZ" sz="1800" dirty="0" smtClean="0"/>
              <a:t>Citové vazby mezi členy zaručují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dlouhodobost trvání skupiny</a:t>
            </a:r>
          </a:p>
          <a:p>
            <a:pPr marL="1077913" indent="-457200">
              <a:buFont typeface="+mj-lt"/>
              <a:buAutoNum type="arabicPeriod"/>
            </a:pPr>
            <a:r>
              <a:rPr lang="cs-CZ" altLang="cs-CZ" sz="1800" dirty="0" smtClean="0"/>
              <a:t>Jedinec se ve skupině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angažuje celou svou osobností </a:t>
            </a:r>
            <a:r>
              <a:rPr lang="cs-CZ" altLang="cs-CZ" sz="1800" dirty="0" smtClean="0"/>
              <a:t>a neomezuje se na výkon předem stanovené role</a:t>
            </a:r>
          </a:p>
          <a:p>
            <a:pPr marL="541338" indent="-541338"/>
            <a:r>
              <a:rPr lang="cs-CZ" altLang="cs-CZ" sz="1800" b="1" dirty="0" smtClean="0"/>
              <a:t>Role ve společnosti: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socializace </a:t>
            </a:r>
            <a:r>
              <a:rPr lang="cs-CZ" altLang="cs-CZ" sz="1800" dirty="0" smtClean="0"/>
              <a:t>členů společnosti kontrolou – utvářejí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soudržnost</a:t>
            </a:r>
            <a:r>
              <a:rPr lang="cs-CZ" altLang="cs-CZ" sz="1800" dirty="0" smtClean="0">
                <a:solidFill>
                  <a:srgbClr val="00B050"/>
                </a:solidFill>
              </a:rPr>
              <a:t> </a:t>
            </a:r>
            <a:r>
              <a:rPr lang="cs-CZ" altLang="cs-CZ" sz="1800" dirty="0" smtClean="0"/>
              <a:t>mezi lidmi – slouží jako </a:t>
            </a:r>
            <a:r>
              <a:rPr lang="cs-CZ" altLang="cs-CZ" sz="1800" b="1" dirty="0" smtClean="0">
                <a:solidFill>
                  <a:srgbClr val="00B050"/>
                </a:solidFill>
              </a:rPr>
              <a:t>emocionální podpora </a:t>
            </a:r>
            <a:r>
              <a:rPr lang="cs-CZ" altLang="cs-CZ" sz="1800" dirty="0" smtClean="0"/>
              <a:t>jednotlivých členů</a:t>
            </a:r>
          </a:p>
          <a:p>
            <a:pPr marL="1077913" indent="-457200">
              <a:buFont typeface="+mj-lt"/>
              <a:buAutoNum type="arabicPeriod"/>
            </a:pPr>
            <a:endParaRPr lang="cs-CZ" altLang="cs-CZ" sz="1800" dirty="0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15888"/>
            <a:ext cx="7997825" cy="1011237"/>
          </a:xfrm>
        </p:spPr>
        <p:txBody>
          <a:bodyPr>
            <a:noAutofit/>
          </a:bodyPr>
          <a:lstStyle/>
          <a:p>
            <a:pPr marL="342900" indent="-342900" algn="ctr"/>
            <a:r>
              <a:rPr lang="cs-CZ" altLang="cs-CZ" sz="2400" b="1" dirty="0" smtClean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Jaký je význam primárních skupin</a:t>
            </a:r>
            <a:br>
              <a:rPr lang="cs-CZ" altLang="cs-CZ" sz="2400" b="1" dirty="0" smtClean="0">
                <a:solidFill>
                  <a:srgbClr val="00B050"/>
                </a:solidFill>
                <a:latin typeface="Verdana" pitchFamily="34" charset="0"/>
                <a:cs typeface="Arial" charset="0"/>
              </a:rPr>
            </a:br>
            <a:r>
              <a:rPr lang="cs-CZ" altLang="cs-CZ" sz="2400" b="1" dirty="0" smtClean="0">
                <a:solidFill>
                  <a:srgbClr val="00B050"/>
                </a:solidFill>
                <a:latin typeface="Verdana" pitchFamily="34" charset="0"/>
                <a:cs typeface="Arial" charset="0"/>
              </a:rPr>
              <a:t>a jaké jsou jejich charakteristiky?</a:t>
            </a:r>
            <a:endParaRPr lang="en-US" altLang="cs-CZ" sz="5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997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Lékárn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</TotalTime>
  <Words>483</Words>
  <Application>Microsoft Office PowerPoint</Application>
  <PresentationFormat>Předvádění na obrazovce (4:3)</PresentationFormat>
  <Paragraphs>93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Lékárna</vt:lpstr>
      <vt:lpstr>Prezentace aplikace PowerPoint</vt:lpstr>
      <vt:lpstr>Prezentace aplikace PowerPoint</vt:lpstr>
      <vt:lpstr>Jak souvisí sociální struktura, sociální pozice a sociální role s organizovaným jednáním? </vt:lpstr>
      <vt:lpstr>Prezentace aplikace PowerPoint</vt:lpstr>
      <vt:lpstr>Co jsou to sociální vztahy a jaké druhy a typy rozlišujeme?</vt:lpstr>
      <vt:lpstr>Prezentace aplikace PowerPoint</vt:lpstr>
      <vt:lpstr>Prezentace aplikace PowerPoint</vt:lpstr>
      <vt:lpstr>Jaké rozlišujeme typy sociálních skupin? </vt:lpstr>
      <vt:lpstr>Jaký je význam primárních skupin a jaké jsou jejich charakteristiky?</vt:lpstr>
      <vt:lpstr>Jaké jsou charakteristiky sekundárních skupin a jaká je jejich role ve společnosti?</vt:lpstr>
    </vt:vector>
  </TitlesOfParts>
  <Company>CIKT 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Pavel Horák</dc:creator>
  <cp:lastModifiedBy>Pavel Horák</cp:lastModifiedBy>
  <cp:revision>2</cp:revision>
  <dcterms:created xsi:type="dcterms:W3CDTF">2015-04-08T10:00:14Z</dcterms:created>
  <dcterms:modified xsi:type="dcterms:W3CDTF">2015-04-08T10:04:50Z</dcterms:modified>
</cp:coreProperties>
</file>