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64" r:id="rId11"/>
    <p:sldId id="270" r:id="rId12"/>
    <p:sldId id="271" r:id="rId13"/>
    <p:sldId id="265" r:id="rId14"/>
    <p:sldId id="266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08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3CDC6-E6D6-4FC7-BBBE-6883556D1F22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DFE75-D70F-47B4-93B3-DCDCDC97F4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7980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A24D4BF4-CE35-4C80-8C93-CCFAE3DBC675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445437B-AC15-4E6E-BE2E-621CE2C3F686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445437B-AC15-4E6E-BE2E-621CE2C3F686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7C3A0A4-EC8E-4DB0-9887-24A46CCA394A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7C3A0A4-EC8E-4DB0-9887-24A46CCA394A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CC6E8C-4012-45A7-8745-26D2AEA1C138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CC6E8C-4012-45A7-8745-26D2AEA1C138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CC6E8C-4012-45A7-8745-26D2AEA1C138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CC6E8C-4012-45A7-8745-26D2AEA1C138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CC6E8C-4012-45A7-8745-26D2AEA1C138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CC6E8C-4012-45A7-8745-26D2AEA1C138}" type="slidenum">
              <a:rPr lang="cs-CZ" altLang="cs-CZ" smtClean="0"/>
              <a:pPr eaLnBrk="1" hangingPunct="1"/>
              <a:t>19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F6D022A-BF18-4AEE-A96B-068B1CC3B384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0E05C7-5BD0-4704-934C-4F6189F7B14B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5823B7-FF49-44B2-B02E-C718071656C0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E6AE7-CE97-42F5-8893-02DCAFF9B408}" type="slidenum">
              <a:rPr lang="cs-CZ" smtClean="0"/>
              <a:pPr/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0A19861-865B-4D85-9C8C-BEF83943A8FA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656BF3-5401-425C-AB0C-A1371DC3F319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2D94F329-E9CE-4BBB-B5F3-2A52AB7FC4F9}" type="slidenum">
              <a:rPr lang="cs-CZ" altLang="cs-CZ" smtClean="0"/>
              <a:pPr eaLnBrk="1" hangingPunct="1"/>
              <a:t>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8A16AF0-55B5-49D9-8053-031D077FAD88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60F5727-6C1E-4ECB-9B55-DC929F17B492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60F5727-6C1E-4ECB-9B55-DC929F17B492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60F5727-6C1E-4ECB-9B55-DC929F17B492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CEF1CF-A9C1-4D72-A7F5-0E9A3955C6C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707369-FF5A-4801-BB7D-595ACDBC9E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149725"/>
            <a:ext cx="6400800" cy="2232025"/>
          </a:xfrm>
        </p:spPr>
        <p:txBody>
          <a:bodyPr/>
          <a:lstStyle/>
          <a:p>
            <a:pPr eaLnBrk="1" hangingPunct="1"/>
            <a:r>
              <a:rPr lang="cs-CZ" altLang="cs-CZ" sz="2500" u="sng" dirty="0" smtClean="0">
                <a:latin typeface="Impact" pitchFamily="34" charset="0"/>
              </a:rPr>
              <a:t>1.</a:t>
            </a:r>
            <a:r>
              <a:rPr lang="cs-CZ" altLang="cs-CZ" sz="3400" u="sng" dirty="0" smtClean="0"/>
              <a:t> </a:t>
            </a:r>
            <a:r>
              <a:rPr lang="cs-CZ" altLang="cs-CZ" sz="2500" u="sng" dirty="0" smtClean="0">
                <a:latin typeface="Impact" pitchFamily="34" charset="0"/>
              </a:rPr>
              <a:t>Úvod do studia sociologie</a:t>
            </a:r>
            <a:r>
              <a:rPr lang="cs-CZ" altLang="cs-CZ" sz="3400" dirty="0" smtClean="0"/>
              <a:t> </a:t>
            </a:r>
          </a:p>
          <a:p>
            <a:pPr eaLnBrk="1" hangingPunct="1"/>
            <a:endParaRPr lang="cs-CZ" altLang="cs-CZ" sz="3400" dirty="0" smtClean="0"/>
          </a:p>
          <a:p>
            <a:pPr eaLnBrk="1" hangingPunct="1"/>
            <a:endParaRPr lang="cs-CZ" altLang="cs-CZ" sz="3400" dirty="0" smtClean="0"/>
          </a:p>
          <a:p>
            <a:pPr eaLnBrk="1" hangingPunct="1"/>
            <a:r>
              <a:rPr lang="cs-CZ" altLang="cs-CZ" sz="1400" dirty="0" smtClean="0"/>
              <a:t>FSS MU Brno, </a:t>
            </a:r>
            <a:r>
              <a:rPr lang="cs-CZ" altLang="cs-CZ" sz="1400" b="1" dirty="0" smtClean="0">
                <a:solidFill>
                  <a:srgbClr val="FF0000"/>
                </a:solidFill>
              </a:rPr>
              <a:t>jaro 2015</a:t>
            </a:r>
            <a:endParaRPr lang="en-US" altLang="cs-CZ" sz="1400" b="1" dirty="0" smtClean="0">
              <a:solidFill>
                <a:srgbClr val="FF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908050"/>
            <a:ext cx="7124700" cy="1368425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006699"/>
                </a:solidFill>
                <a:latin typeface="Impact" pitchFamily="34" charset="0"/>
              </a:rPr>
              <a:t>Sociologie pro SPP/SPR/VPL</a:t>
            </a:r>
            <a:endParaRPr lang="en-US" altLang="cs-CZ" sz="2400" smtClean="0">
              <a:solidFill>
                <a:srgbClr val="00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555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412875"/>
            <a:ext cx="8640763" cy="4968875"/>
          </a:xfrm>
          <a:noFill/>
        </p:spPr>
        <p:txBody>
          <a:bodyPr>
            <a:normAutofit/>
          </a:bodyPr>
          <a:lstStyle/>
          <a:p>
            <a:r>
              <a:rPr lang="cs-CZ" sz="2400" cap="all" dirty="0"/>
              <a:t>Předpoklady vzniku sociologie</a:t>
            </a:r>
            <a:r>
              <a:rPr lang="cs-CZ" sz="2400" cap="all" dirty="0" smtClean="0"/>
              <a:t>:</a:t>
            </a:r>
          </a:p>
          <a:p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Sociální procesy</a:t>
            </a:r>
            <a:r>
              <a:rPr lang="cs-CZ" sz="2400" dirty="0"/>
              <a:t> </a:t>
            </a:r>
            <a:r>
              <a:rPr lang="cs-CZ" sz="2400" i="1" dirty="0"/>
              <a:t>(industrializace, urbanizace, demokratizace)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Kulturní procesy</a:t>
            </a:r>
            <a:r>
              <a:rPr lang="cs-CZ" sz="2400" dirty="0"/>
              <a:t> </a:t>
            </a:r>
            <a:r>
              <a:rPr lang="cs-CZ" sz="2400" i="1" dirty="0"/>
              <a:t>(materializace, sekularizace, emancipace, kulturní expanze, reformace)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Teoretické procesy</a:t>
            </a:r>
            <a:r>
              <a:rPr lang="cs-CZ" sz="2400" dirty="0"/>
              <a:t> </a:t>
            </a:r>
            <a:r>
              <a:rPr lang="cs-CZ" sz="2400" i="1" dirty="0"/>
              <a:t>(protestantství, matematika a přírodní vědy, utopismus, větší reflexe společnosti ve vědách obecně – právo, historie atd</a:t>
            </a:r>
            <a:r>
              <a:rPr lang="cs-CZ" sz="2400" i="1" dirty="0" smtClean="0"/>
              <a:t>.)</a:t>
            </a:r>
            <a:endParaRPr lang="cs-CZ" sz="20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152525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rgbClr val="006699"/>
                </a:solidFill>
                <a:latin typeface="Impact" pitchFamily="34" charset="0"/>
              </a:rPr>
              <a:t>Proč sociologie jako věda vůbec vznikla            a jaké byly její počátky?</a:t>
            </a:r>
            <a:r>
              <a:rPr lang="cs-CZ" altLang="cs-CZ" sz="3600" i="1" smtClean="0"/>
              <a:t> </a:t>
            </a:r>
            <a:endParaRPr lang="en-US" altLang="cs-CZ" sz="3600" i="1" smtClean="0"/>
          </a:p>
        </p:txBody>
      </p:sp>
    </p:spTree>
    <p:extLst>
      <p:ext uri="{BB962C8B-B14F-4D97-AF65-F5344CB8AC3E}">
        <p14:creationId xmlns:p14="http://schemas.microsoft.com/office/powerpoint/2010/main" xmlns="" val="855950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764705"/>
            <a:ext cx="8640763" cy="5617046"/>
          </a:xfrm>
          <a:noFill/>
        </p:spPr>
        <p:txBody>
          <a:bodyPr/>
          <a:lstStyle/>
          <a:p>
            <a:pPr marL="355600" lvl="1" indent="-3556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Objektivně a systematicky zjistit, co ovlivňuje chování lidí</a:t>
            </a:r>
          </a:p>
          <a:p>
            <a:pPr marL="355600" lvl="1" indent="-3556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Průmyslová </a:t>
            </a:r>
            <a:r>
              <a:rPr lang="cs-CZ" altLang="cs-CZ" sz="2100" b="1" dirty="0" smtClean="0">
                <a:solidFill>
                  <a:schemeClr val="tx1"/>
                </a:solidFill>
              </a:rPr>
              <a:t>a politické revoluce </a:t>
            </a:r>
            <a:r>
              <a:rPr lang="cs-CZ" altLang="cs-CZ" sz="2100" dirty="0" smtClean="0">
                <a:solidFill>
                  <a:schemeClr val="tx1"/>
                </a:solidFill>
              </a:rPr>
              <a:t>(1780-1860),</a:t>
            </a:r>
            <a:r>
              <a:rPr lang="cs-CZ" altLang="cs-CZ" sz="2100" b="1" dirty="0" smtClean="0">
                <a:solidFill>
                  <a:schemeClr val="tx1"/>
                </a:solidFill>
              </a:rPr>
              <a:t> rozklad tradičního způsobu života</a:t>
            </a:r>
          </a:p>
          <a:p>
            <a:pPr marL="355600" lvl="1" indent="-3556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Idiografické </a:t>
            </a:r>
            <a:r>
              <a:rPr lang="cs-CZ" altLang="cs-CZ" sz="2100" b="1" dirty="0" smtClean="0">
                <a:solidFill>
                  <a:schemeClr val="tx1"/>
                </a:solidFill>
              </a:rPr>
              <a:t>vs. Nomotetické vědy </a:t>
            </a:r>
            <a:r>
              <a:rPr lang="cs-CZ" altLang="cs-CZ" sz="2100" dirty="0" smtClean="0">
                <a:solidFill>
                  <a:schemeClr val="tx1"/>
                </a:solidFill>
              </a:rPr>
              <a:t>(1850-1945) </a:t>
            </a:r>
          </a:p>
          <a:p>
            <a:pPr marL="355600" lvl="1" indent="-3556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Budování </a:t>
            </a:r>
            <a:r>
              <a:rPr lang="cs-CZ" altLang="cs-CZ" sz="2100" b="1" dirty="0" smtClean="0">
                <a:solidFill>
                  <a:schemeClr val="tx1"/>
                </a:solidFill>
              </a:rPr>
              <a:t>sociologie jako pozitivistické vědy po vzoru přírodních věd </a:t>
            </a:r>
            <a:r>
              <a:rPr lang="cs-CZ" altLang="cs-CZ" sz="2100" dirty="0" smtClean="0">
                <a:solidFill>
                  <a:schemeClr val="tx1"/>
                </a:solidFill>
              </a:rPr>
              <a:t>(August </a:t>
            </a:r>
            <a:r>
              <a:rPr lang="cs-CZ" altLang="cs-CZ" sz="2100" dirty="0" err="1" smtClean="0">
                <a:solidFill>
                  <a:schemeClr val="tx1"/>
                </a:solidFill>
              </a:rPr>
              <a:t>Comte</a:t>
            </a:r>
            <a:r>
              <a:rPr lang="cs-CZ" altLang="cs-CZ" sz="2100" dirty="0" smtClean="0">
                <a:solidFill>
                  <a:schemeClr val="tx1"/>
                </a:solidFill>
              </a:rPr>
              <a:t>):</a:t>
            </a:r>
          </a:p>
          <a:p>
            <a:pPr marL="719138" lvl="1" algn="l" eaLnBrk="1" hangingPunct="1"/>
            <a:endParaRPr lang="cs-CZ" altLang="cs-CZ" sz="1200" u="sng" dirty="0" smtClean="0">
              <a:solidFill>
                <a:schemeClr val="tx1"/>
              </a:solidFill>
            </a:endParaRPr>
          </a:p>
          <a:p>
            <a:pPr marL="890588" lvl="1" algn="l">
              <a:defRPr/>
            </a:pPr>
            <a:r>
              <a:rPr lang="cs-CZ" i="1" u="sng" dirty="0" smtClean="0">
                <a:solidFill>
                  <a:schemeClr val="tx1"/>
                </a:solidFill>
              </a:rPr>
              <a:t>znaky pozitivismu</a:t>
            </a:r>
            <a:r>
              <a:rPr lang="cs-CZ" i="1" dirty="0" smtClean="0">
                <a:solidFill>
                  <a:schemeClr val="tx1"/>
                </a:solidFill>
              </a:rPr>
              <a:t>: přímé pozorování – empirické metody po vzoru přírodních věd – identifikace společenských zákonitostí</a:t>
            </a:r>
          </a:p>
          <a:p>
            <a:pPr marL="890588" lvl="1" algn="l">
              <a:defRPr/>
            </a:pPr>
            <a:r>
              <a:rPr lang="cs-CZ" i="1" u="sng" dirty="0" smtClean="0">
                <a:solidFill>
                  <a:schemeClr val="tx1"/>
                </a:solidFill>
              </a:rPr>
              <a:t>Limity:</a:t>
            </a:r>
            <a:r>
              <a:rPr lang="cs-CZ" i="1" dirty="0" smtClean="0">
                <a:solidFill>
                  <a:schemeClr val="tx1"/>
                </a:solidFill>
              </a:rPr>
              <a:t> svět člověka ztělesňuje lidskou tvořivost, je obdařený významem subjektivně připisovaný jednotlivci – nutno využít jiných metod než přírodovědných</a:t>
            </a:r>
          </a:p>
          <a:p>
            <a:pPr marL="719138" lvl="1" algn="l" eaLnBrk="1" hangingPunct="1"/>
            <a:endParaRPr lang="cs-CZ" altLang="cs-CZ" sz="1200" u="sng" dirty="0" smtClean="0">
              <a:solidFill>
                <a:schemeClr val="tx1"/>
              </a:solidFill>
            </a:endParaRPr>
          </a:p>
          <a:p>
            <a:pPr marL="355600" lvl="1" indent="-355600" algn="l" eaLnBrk="1" hangingPunct="1">
              <a:buFont typeface="Arial" panose="020B0604020202020204" pitchFamily="34" charset="0"/>
              <a:buChar char="•"/>
            </a:pPr>
            <a:endParaRPr lang="cs-CZ" altLang="cs-CZ" sz="1200" dirty="0" smtClean="0">
              <a:solidFill>
                <a:schemeClr val="tx1"/>
              </a:solidFill>
            </a:endParaRPr>
          </a:p>
          <a:p>
            <a:pPr marL="355600" lvl="1" indent="-3556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Doposud uvnitř sociologie nejednotnost ve vymezování charakteru sociální reality</a:t>
            </a:r>
            <a:r>
              <a:rPr lang="cs-CZ" altLang="cs-CZ" sz="2100" dirty="0" smtClean="0">
                <a:solidFill>
                  <a:schemeClr val="tx1"/>
                </a:solidFill>
              </a:rPr>
              <a:t> (realismus vs. nominalismus)</a:t>
            </a:r>
          </a:p>
        </p:txBody>
      </p:sp>
    </p:spTree>
    <p:extLst>
      <p:ext uri="{BB962C8B-B14F-4D97-AF65-F5344CB8AC3E}">
        <p14:creationId xmlns:p14="http://schemas.microsoft.com/office/powerpoint/2010/main" xmlns="" val="504267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268760"/>
            <a:ext cx="8280400" cy="5067796"/>
          </a:xfrm>
          <a:noFill/>
        </p:spPr>
        <p:txBody>
          <a:bodyPr>
            <a:noAutofit/>
          </a:bodyPr>
          <a:lstStyle/>
          <a:p>
            <a:pPr marL="539750" lvl="1" indent="-5334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2400" b="1" dirty="0" smtClean="0">
              <a:solidFill>
                <a:schemeClr val="tx1"/>
              </a:solidFill>
            </a:endParaRPr>
          </a:p>
          <a:p>
            <a:pPr marL="539750" lvl="1" indent="-5334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solidFill>
                  <a:schemeClr val="tx1"/>
                </a:solidFill>
              </a:rPr>
              <a:t>Zhroucení systému mocenské legitimity a způsobu výkladu světa:</a:t>
            </a:r>
          </a:p>
          <a:p>
            <a:pPr marL="900113" lvl="1" indent="-363538" algn="l">
              <a:lnSpc>
                <a:spcPct val="90000"/>
              </a:lnSpc>
            </a:pPr>
            <a:r>
              <a:rPr lang="cs-CZ" altLang="cs-CZ" sz="2400" i="1" dirty="0" smtClean="0">
                <a:solidFill>
                  <a:schemeClr val="tx1"/>
                </a:solidFill>
              </a:rPr>
              <a:t>Ospravedlnění vládců na vládnutí </a:t>
            </a:r>
          </a:p>
          <a:p>
            <a:pPr marL="900113" lvl="1" indent="-363538" algn="l">
              <a:lnSpc>
                <a:spcPct val="90000"/>
              </a:lnSpc>
            </a:pPr>
            <a:r>
              <a:rPr lang="cs-CZ" altLang="cs-CZ" sz="2400" i="1" dirty="0" smtClean="0">
                <a:solidFill>
                  <a:schemeClr val="tx1"/>
                </a:solidFill>
              </a:rPr>
              <a:t>Zdůvodňovala sociálních nerovností</a:t>
            </a:r>
          </a:p>
          <a:p>
            <a:pPr marL="900113" lvl="1" indent="-363538" algn="l">
              <a:lnSpc>
                <a:spcPct val="90000"/>
              </a:lnSpc>
            </a:pPr>
            <a:r>
              <a:rPr lang="cs-CZ" altLang="cs-CZ" sz="2400" i="1" dirty="0" smtClean="0">
                <a:solidFill>
                  <a:schemeClr val="tx1"/>
                </a:solidFill>
              </a:rPr>
              <a:t>Určování zásluh a trestů</a:t>
            </a:r>
          </a:p>
          <a:p>
            <a:pPr marL="539750" lvl="1" indent="-533400" algn="l">
              <a:lnSpc>
                <a:spcPct val="90000"/>
              </a:lnSpc>
              <a:buFont typeface="Wingdings" pitchFamily="2" charset="2"/>
              <a:buAutoNum type="arabicPeriod"/>
            </a:pPr>
            <a:endParaRPr lang="cs-CZ" altLang="cs-CZ" sz="2400" dirty="0" smtClean="0">
              <a:solidFill>
                <a:schemeClr val="tx1"/>
              </a:solidFill>
            </a:endParaRPr>
          </a:p>
          <a:p>
            <a:pPr marL="539750" lvl="1" indent="-5334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solidFill>
                  <a:schemeClr val="tx1"/>
                </a:solidFill>
              </a:rPr>
              <a:t>Pád jistot a vznik nejistot + snaha definovat nové kontrolní mechanismy společnosti</a:t>
            </a:r>
          </a:p>
          <a:p>
            <a:pPr marL="539750" lvl="1" indent="-533400" algn="l">
              <a:lnSpc>
                <a:spcPct val="90000"/>
              </a:lnSpc>
            </a:pPr>
            <a:endParaRPr lang="cs-CZ" altLang="cs-CZ" sz="2400" b="1" dirty="0" smtClean="0">
              <a:solidFill>
                <a:schemeClr val="tx1"/>
              </a:solidFill>
            </a:endParaRPr>
          </a:p>
          <a:p>
            <a:pPr marL="539750" lvl="1" indent="-5334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solidFill>
                  <a:schemeClr val="tx1"/>
                </a:solidFill>
              </a:rPr>
              <a:t>Stabilnější společenské uspořádání + možnost inovací (= jasný řád a neomezený vývoj společnosti)</a:t>
            </a:r>
          </a:p>
          <a:p>
            <a:pPr marL="539750" lvl="1" indent="-533400" algn="l">
              <a:lnSpc>
                <a:spcPct val="90000"/>
              </a:lnSpc>
            </a:pPr>
            <a:endParaRPr lang="cs-CZ" alt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u="sng" dirty="0" smtClean="0">
                <a:solidFill>
                  <a:srgbClr val="006699"/>
                </a:solidFill>
                <a:latin typeface="Impact" pitchFamily="34" charset="0"/>
              </a:rPr>
              <a:t>V důsledku jakých konkrétních změn sociologie vznikla?</a:t>
            </a:r>
            <a:endParaRPr lang="en-US" altLang="cs-CZ" sz="3200" u="sng" dirty="0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5075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84313"/>
            <a:ext cx="8280400" cy="4968875"/>
          </a:xfrm>
          <a:noFill/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Generalizace </a:t>
            </a:r>
            <a:r>
              <a:rPr lang="cs-CZ" sz="2400" b="1" dirty="0"/>
              <a:t>trhu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K</a:t>
            </a:r>
            <a:r>
              <a:rPr lang="cs-CZ" sz="1800" i="1" dirty="0" smtClean="0"/>
              <a:t>.</a:t>
            </a:r>
            <a:r>
              <a:rPr lang="cs-CZ" sz="1800" i="1" dirty="0" err="1" smtClean="0"/>
              <a:t>Polanyi</a:t>
            </a:r>
            <a:r>
              <a:rPr lang="cs-CZ" sz="1800" i="1" dirty="0" smtClean="0"/>
              <a:t>) </a:t>
            </a:r>
            <a:r>
              <a:rPr lang="cs-CZ" sz="1800" i="1" dirty="0" smtClean="0">
                <a:solidFill>
                  <a:srgbClr val="FF0000"/>
                </a:solidFill>
              </a:rPr>
              <a:t>povinně čteno</a:t>
            </a:r>
            <a:endParaRPr lang="cs-CZ" sz="1800" i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Nástup </a:t>
            </a:r>
            <a:r>
              <a:rPr lang="cs-CZ" sz="2400" b="1" dirty="0"/>
              <a:t>společnosti vědění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A</a:t>
            </a:r>
            <a:r>
              <a:rPr lang="cs-CZ" sz="1800" i="1" dirty="0" smtClean="0"/>
              <a:t>.</a:t>
            </a:r>
            <a:r>
              <a:rPr lang="cs-CZ" sz="1800" i="1" dirty="0" err="1" smtClean="0"/>
              <a:t>Comte</a:t>
            </a:r>
            <a:r>
              <a:rPr lang="cs-CZ" sz="1800" i="1" dirty="0" smtClean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Pád </a:t>
            </a:r>
            <a:r>
              <a:rPr lang="cs-CZ" sz="2400" b="1" dirty="0"/>
              <a:t>tradičních kontrolních mechanismů a přeměna mechanického typu solidarity v organický typ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É.Durkheim</a:t>
            </a:r>
            <a:r>
              <a:rPr lang="cs-CZ" sz="1800" i="1" dirty="0" smtClean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Rozvoj </a:t>
            </a:r>
            <a:r>
              <a:rPr lang="cs-CZ" sz="2400" b="1" dirty="0"/>
              <a:t>kapitalismu /ekonomiky/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K</a:t>
            </a:r>
            <a:r>
              <a:rPr lang="cs-CZ" sz="1800" i="1" dirty="0" smtClean="0"/>
              <a:t>.Marx)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Rozvoj </a:t>
            </a:r>
            <a:r>
              <a:rPr lang="cs-CZ" sz="2400" b="1" dirty="0"/>
              <a:t>kapitalismu/ekonomiky, kulturních představ a hodnot protestantismu/, moderní techniky a byrokracie </a:t>
            </a:r>
            <a:r>
              <a:rPr lang="cs-CZ" sz="1800" i="1" dirty="0" smtClean="0"/>
              <a:t>(</a:t>
            </a:r>
            <a:r>
              <a:rPr lang="cs-CZ" sz="1800" i="1" dirty="0" err="1" smtClean="0"/>
              <a:t>M</a:t>
            </a:r>
            <a:r>
              <a:rPr lang="cs-CZ" sz="1800" i="1" dirty="0" smtClean="0"/>
              <a:t>.Weber</a:t>
            </a:r>
            <a:r>
              <a:rPr lang="cs-CZ" sz="1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015124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12776"/>
            <a:ext cx="7848600" cy="5184353"/>
          </a:xfrm>
          <a:noFill/>
        </p:spPr>
        <p:txBody>
          <a:bodyPr>
            <a:normAutofit/>
          </a:bodyPr>
          <a:lstStyle/>
          <a:p>
            <a:pPr lvl="1" indent="-457200">
              <a:lnSpc>
                <a:spcPct val="90000"/>
              </a:lnSpc>
              <a:defRPr/>
            </a:pPr>
            <a:r>
              <a:rPr lang="cs-CZ" dirty="0" smtClean="0">
                <a:solidFill>
                  <a:schemeClr val="tx1"/>
                </a:solidFill>
              </a:rPr>
              <a:t>1. August </a:t>
            </a:r>
            <a:r>
              <a:rPr lang="cs-CZ" dirty="0" err="1" smtClean="0">
                <a:solidFill>
                  <a:schemeClr val="tx1"/>
                </a:solidFill>
              </a:rPr>
              <a:t>Comte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ctr">
              <a:defRPr/>
            </a:pPr>
            <a:r>
              <a:rPr lang="cs-CZ" sz="2000" b="1" cap="all" dirty="0" smtClean="0">
                <a:solidFill>
                  <a:schemeClr val="tx1"/>
                </a:solidFill>
              </a:rPr>
              <a:t>společnost založená </a:t>
            </a:r>
          </a:p>
          <a:p>
            <a:pPr marL="457200" indent="-457200" algn="ctr">
              <a:defRPr/>
            </a:pPr>
            <a:r>
              <a:rPr lang="cs-CZ" sz="2000" b="1" cap="all" dirty="0" smtClean="0">
                <a:solidFill>
                  <a:schemeClr val="tx1"/>
                </a:solidFill>
              </a:rPr>
              <a:t>na pozitivním systému vědění</a:t>
            </a:r>
            <a:endParaRPr lang="cs-CZ" sz="20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1800" cap="all" dirty="0" smtClean="0">
                <a:solidFill>
                  <a:schemeClr val="tx1"/>
                </a:solidFill>
              </a:rPr>
              <a:t> 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Zákon tří stádií rozvoje lidského ducha </a:t>
            </a:r>
            <a:r>
              <a:rPr lang="cs-CZ" sz="1800" i="1" dirty="0" smtClean="0">
                <a:solidFill>
                  <a:schemeClr val="tx1"/>
                </a:solidFill>
              </a:rPr>
              <a:t>(teologické stadium středověkých společností, metafyzické stadium období renesance až osvícenství, pozitivistické stádium průmyslové společnosti)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1800" b="1" cap="all" dirty="0" smtClean="0">
                <a:solidFill>
                  <a:schemeClr val="tx1"/>
                </a:solidFill>
              </a:rPr>
              <a:t>P</a:t>
            </a:r>
            <a:r>
              <a:rPr lang="cs-CZ" sz="1800" b="1" dirty="0" smtClean="0">
                <a:solidFill>
                  <a:schemeClr val="tx1"/>
                </a:solidFill>
              </a:rPr>
              <a:t>ožadavek využívání sociologie v moderní (průmyslové) společnosti </a:t>
            </a:r>
            <a:r>
              <a:rPr lang="cs-CZ" sz="1800" dirty="0" smtClean="0">
                <a:solidFill>
                  <a:schemeClr val="tx1"/>
                </a:solidFill>
              </a:rPr>
              <a:t>jako vědy využívající metod přírodní vědy, odkrývající SPOLEČENSKÉ ZÁKONY 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Nově vytvářený NOVÝ SYSTÉM (pozitivního) VĚDĚNÍ by měl být využíván technokraty </a:t>
            </a:r>
            <a:r>
              <a:rPr lang="cs-CZ" sz="1800" dirty="0" smtClean="0">
                <a:solidFill>
                  <a:schemeClr val="tx1"/>
                </a:solidFill>
              </a:rPr>
              <a:t>- (1) techniky schopnými optimalizovat výrobu a (2) sociology jakožto odborníky na organizování sociálních vztahů 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1800" b="1" dirty="0" smtClean="0">
                <a:solidFill>
                  <a:schemeClr val="tx1"/>
                </a:solidFill>
              </a:rPr>
              <a:t>Pozitivní vědění by mělo být předáváno nevzdělaným masám</a:t>
            </a:r>
            <a:r>
              <a:rPr lang="cs-CZ" sz="1800" dirty="0" smtClean="0">
                <a:solidFill>
                  <a:schemeClr val="tx1"/>
                </a:solidFill>
              </a:rPr>
              <a:t>, aby nedocházelo k revolucím</a:t>
            </a:r>
          </a:p>
          <a:p>
            <a:pPr marL="1338263" lvl="1" indent="-533400">
              <a:lnSpc>
                <a:spcPct val="90000"/>
              </a:lnSpc>
              <a:defRPr/>
            </a:pPr>
            <a:endParaRPr lang="cs-CZ" sz="1800" b="1" i="1" dirty="0" smtClean="0">
              <a:solidFill>
                <a:schemeClr val="tx1"/>
              </a:solidFill>
            </a:endParaRPr>
          </a:p>
          <a:p>
            <a:pPr marL="1338263" lvl="1" indent="-533400">
              <a:lnSpc>
                <a:spcPct val="90000"/>
              </a:lnSpc>
              <a:buSzPct val="100000"/>
              <a:buFont typeface="Symbol" pitchFamily="18" charset="2"/>
              <a:buChar char=""/>
              <a:defRPr/>
            </a:pPr>
            <a:endParaRPr lang="cs-CZ" sz="1800" b="1" dirty="0" smtClean="0">
              <a:solidFill>
                <a:schemeClr val="tx1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7772400" cy="1154113"/>
          </a:xfrm>
        </p:spPr>
        <p:txBody>
          <a:bodyPr>
            <a:normAutofit fontScale="90000"/>
          </a:bodyPr>
          <a:lstStyle/>
          <a:p>
            <a:r>
              <a:rPr lang="cs-CZ" sz="3600" u="sng" dirty="0" smtClean="0">
                <a:solidFill>
                  <a:srgbClr val="006699"/>
                </a:solidFill>
                <a:latin typeface="Impact" pitchFamily="34" charset="0"/>
              </a:rPr>
              <a:t>Jaké </a:t>
            </a:r>
            <a:r>
              <a:rPr lang="cs-CZ" sz="3600" u="sng" dirty="0">
                <a:solidFill>
                  <a:srgbClr val="006699"/>
                </a:solidFill>
                <a:latin typeface="Impact" pitchFamily="34" charset="0"/>
              </a:rPr>
              <a:t>jsou projevy změn přechodu tradiční společnosti do společnosti moderní?</a:t>
            </a:r>
            <a:endParaRPr lang="en-US" altLang="cs-CZ" sz="3600" u="sng" dirty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228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620688"/>
            <a:ext cx="7848600" cy="4968875"/>
          </a:xfrm>
          <a:noFill/>
        </p:spPr>
        <p:txBody>
          <a:bodyPr/>
          <a:lstStyle/>
          <a:p>
            <a:pPr algn="ctr">
              <a:defRPr/>
            </a:pPr>
            <a:r>
              <a:rPr lang="cs-CZ" sz="2000" cap="all" dirty="0" smtClean="0">
                <a:solidFill>
                  <a:schemeClr val="tx1"/>
                </a:solidFill>
              </a:rPr>
              <a:t>2. </a:t>
            </a:r>
            <a:r>
              <a:rPr lang="cs-CZ" sz="2000" dirty="0" smtClean="0">
                <a:solidFill>
                  <a:schemeClr val="tx1"/>
                </a:solidFill>
              </a:rPr>
              <a:t>Herbert </a:t>
            </a:r>
            <a:r>
              <a:rPr lang="cs-CZ" sz="2000" dirty="0" err="1" smtClean="0">
                <a:solidFill>
                  <a:schemeClr val="tx1"/>
                </a:solidFill>
              </a:rPr>
              <a:t>Spencer</a:t>
            </a:r>
            <a:r>
              <a:rPr lang="cs-CZ" sz="2000" dirty="0" smtClean="0">
                <a:solidFill>
                  <a:schemeClr val="tx1"/>
                </a:solidFill>
              </a:rPr>
              <a:t>: </a:t>
            </a:r>
          </a:p>
          <a:p>
            <a:pPr algn="ctr">
              <a:defRPr/>
            </a:pPr>
            <a:r>
              <a:rPr lang="cs-CZ" sz="2000" b="1" cap="all" dirty="0" smtClean="0">
                <a:solidFill>
                  <a:schemeClr val="tx1"/>
                </a:solidFill>
              </a:rPr>
              <a:t>společnost vojenská </a:t>
            </a:r>
          </a:p>
          <a:p>
            <a:pPr algn="ctr">
              <a:defRPr/>
            </a:pPr>
            <a:r>
              <a:rPr lang="cs-CZ" sz="2000" b="1" cap="all" dirty="0" smtClean="0">
                <a:solidFill>
                  <a:schemeClr val="tx1"/>
                </a:solidFill>
              </a:rPr>
              <a:t>a společnost průmyslová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4904"/>
            <a:ext cx="8561633" cy="24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713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836712"/>
            <a:ext cx="7848600" cy="4968875"/>
          </a:xfrm>
          <a:noFill/>
        </p:spPr>
        <p:txBody>
          <a:bodyPr/>
          <a:lstStyle/>
          <a:p>
            <a:pPr algn="ctr">
              <a:defRPr/>
            </a:pPr>
            <a:r>
              <a:rPr lang="cs-CZ" sz="2000" cap="all" dirty="0" smtClean="0"/>
              <a:t>3</a:t>
            </a:r>
            <a:r>
              <a:rPr lang="cs-CZ" sz="2000" dirty="0" smtClean="0"/>
              <a:t>. Ferdinand </a:t>
            </a:r>
            <a:r>
              <a:rPr lang="cs-CZ" sz="2000" dirty="0" err="1" smtClean="0"/>
              <a:t>Toennies</a:t>
            </a:r>
            <a:r>
              <a:rPr lang="cs-CZ" sz="2000" cap="all" dirty="0" smtClean="0"/>
              <a:t>: </a:t>
            </a:r>
            <a:endParaRPr lang="cs-CZ" sz="2000" dirty="0" smtClean="0"/>
          </a:p>
          <a:p>
            <a:pPr algn="ctr">
              <a:defRPr/>
            </a:pPr>
            <a:r>
              <a:rPr lang="cs-CZ" sz="2000" b="1" dirty="0" smtClean="0"/>
              <a:t>TRADIČNÍ POSPOLITOST (GEMEINSCHAFT) </a:t>
            </a:r>
            <a:endParaRPr lang="cs-CZ" sz="2000" dirty="0" smtClean="0"/>
          </a:p>
          <a:p>
            <a:pPr algn="ctr">
              <a:defRPr/>
            </a:pPr>
            <a:r>
              <a:rPr lang="cs-CZ" sz="2000" b="1" dirty="0" smtClean="0"/>
              <a:t>A MODERNÍ SPOLEČNOSTI (GESELLSCHAFT)</a:t>
            </a:r>
            <a:endParaRPr lang="cs-CZ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1" y="2852936"/>
            <a:ext cx="843012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713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692696"/>
            <a:ext cx="7848600" cy="4968875"/>
          </a:xfrm>
          <a:noFill/>
        </p:spPr>
        <p:txBody>
          <a:bodyPr/>
          <a:lstStyle/>
          <a:p>
            <a:pPr algn="ctr">
              <a:defRPr/>
            </a:pPr>
            <a:r>
              <a:rPr lang="cs-CZ" sz="2000" cap="all" dirty="0" smtClean="0"/>
              <a:t>4</a:t>
            </a:r>
            <a:r>
              <a:rPr lang="cs-CZ" sz="2000" dirty="0" smtClean="0"/>
              <a:t>. </a:t>
            </a:r>
            <a:r>
              <a:rPr lang="cs-CZ" sz="2000" dirty="0" err="1" smtClean="0"/>
              <a:t>Émile</a:t>
            </a:r>
            <a:r>
              <a:rPr lang="cs-CZ" sz="2000" dirty="0" smtClean="0"/>
              <a:t> </a:t>
            </a:r>
            <a:r>
              <a:rPr lang="cs-CZ" sz="2000" dirty="0" err="1" smtClean="0"/>
              <a:t>Durkheim</a:t>
            </a:r>
            <a:r>
              <a:rPr lang="cs-CZ" sz="2000" dirty="0" smtClean="0"/>
              <a:t>:</a:t>
            </a:r>
          </a:p>
          <a:p>
            <a:pPr algn="ctr">
              <a:defRPr/>
            </a:pPr>
            <a:r>
              <a:rPr lang="cs-CZ" sz="2000" b="1" cap="all" dirty="0" smtClean="0"/>
              <a:t>mechanická SOLIDARITA </a:t>
            </a:r>
          </a:p>
          <a:p>
            <a:pPr algn="ctr">
              <a:defRPr/>
            </a:pPr>
            <a:r>
              <a:rPr lang="cs-CZ" sz="2000" b="1" cap="all" dirty="0" smtClean="0"/>
              <a:t>vs. organická solidarita</a:t>
            </a:r>
            <a:endParaRPr lang="cs-CZ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2"/>
            <a:ext cx="7956773" cy="186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713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620688"/>
            <a:ext cx="7848600" cy="4968875"/>
          </a:xfrm>
          <a:noFill/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Předmětem dnešní sociologie je </a:t>
            </a:r>
            <a:r>
              <a:rPr lang="cs-CZ" sz="2400" b="1" dirty="0" smtClean="0">
                <a:solidFill>
                  <a:schemeClr val="tx1"/>
                </a:solidFill>
              </a:rPr>
              <a:t>MODERNÍ SPOLEČNOST</a:t>
            </a:r>
            <a:r>
              <a:rPr lang="cs-CZ" sz="2400" dirty="0" smtClean="0">
                <a:solidFill>
                  <a:schemeClr val="tx1"/>
                </a:solidFill>
              </a:rPr>
              <a:t>, která vznikla díky racionalizaci a univerzalizaci tradiční společnosti </a:t>
            </a:r>
            <a:r>
              <a:rPr lang="cs-CZ" sz="2400" i="1" dirty="0" smtClean="0">
                <a:solidFill>
                  <a:schemeClr val="tx1"/>
                </a:solidFill>
              </a:rPr>
              <a:t>(industrializace, urbanizace, demokratizace) – </a:t>
            </a:r>
            <a:r>
              <a:rPr lang="cs-CZ" sz="2400" b="1" dirty="0" smtClean="0">
                <a:solidFill>
                  <a:schemeClr val="tx1"/>
                </a:solidFill>
              </a:rPr>
              <a:t>klíčové charakteristiky:</a:t>
            </a:r>
          </a:p>
          <a:p>
            <a:pPr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Vztahy založené na dělbě práce a sociální mobilitě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Abstraktní svazky a vztahy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Zájmová, univerzalistická politika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Hospodářství průmyslového typu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Rozvinutá dělba práce a specializace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Rozvinutá technika a technologie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Stále méně omezovaná komunikace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13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988840"/>
            <a:ext cx="7848600" cy="3600400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cs-CZ" sz="2400" dirty="0" smtClean="0"/>
              <a:t>Počátky sociologie jako samostatné vědy jsou spojená zejména se jmény myslitelů, jakými byl: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cs-CZ" sz="2400" dirty="0" smtClean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400" b="1" dirty="0" smtClean="0"/>
              <a:t>Auguste </a:t>
            </a:r>
            <a:r>
              <a:rPr lang="cs-CZ" sz="2400" b="1" dirty="0" err="1" smtClean="0"/>
              <a:t>Comte</a:t>
            </a:r>
            <a:r>
              <a:rPr lang="cs-CZ" sz="2400" b="1" dirty="0" smtClean="0"/>
              <a:t> (1798-1857)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400" b="1" dirty="0" err="1" smtClean="0"/>
              <a:t>Émile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Durkheim</a:t>
            </a:r>
            <a:r>
              <a:rPr lang="cs-CZ" sz="2400" b="1" dirty="0" smtClean="0"/>
              <a:t> (1858-1917)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400" b="1" dirty="0" smtClean="0"/>
              <a:t>Karel Marx (1818-1883)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cs-CZ" sz="2400" b="1" dirty="0" smtClean="0"/>
              <a:t>Max Weber (1864-1920)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cs-CZ" sz="20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332656"/>
            <a:ext cx="7772400" cy="1154113"/>
          </a:xfrm>
        </p:spPr>
        <p:txBody>
          <a:bodyPr/>
          <a:lstStyle/>
          <a:p>
            <a:pPr eaLnBrk="1" hangingPunct="1"/>
            <a:r>
              <a:rPr lang="cs-CZ" sz="2800" u="sng" dirty="0" smtClean="0">
                <a:solidFill>
                  <a:srgbClr val="006699"/>
                </a:solidFill>
                <a:latin typeface="Impact" pitchFamily="34" charset="0"/>
              </a:rPr>
              <a:t>Jaké myšlenkové tradice a jací myslitelé stáli                    u počátku sociologie? </a:t>
            </a:r>
            <a:endParaRPr lang="en-US" sz="2800" u="sng" dirty="0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13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412875"/>
            <a:ext cx="7848600" cy="4968875"/>
          </a:xfrm>
          <a:noFill/>
        </p:spPr>
        <p:txBody>
          <a:bodyPr/>
          <a:lstStyle/>
          <a:p>
            <a:pPr marL="539750" lvl="1" indent="-5334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altLang="cs-CZ" sz="1900" b="1" dirty="0" smtClean="0">
              <a:solidFill>
                <a:schemeClr val="tx1"/>
              </a:solidFill>
            </a:endParaRPr>
          </a:p>
          <a:p>
            <a:pPr marL="539750" lvl="1" indent="-5334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>
                <a:solidFill>
                  <a:schemeClr val="tx1"/>
                </a:solidFill>
              </a:rPr>
              <a:t>Slouží k přemostění a ke komplexnímu využití poznatků mnoha vědeckých disciplín využívaných v rámci SPSP 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(psychologie, ekonomie, politologie, právo a metodologie)</a:t>
            </a:r>
          </a:p>
          <a:p>
            <a:pPr marL="539750" lvl="1" indent="-533400" algn="l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1900" i="1" dirty="0" smtClean="0">
              <a:solidFill>
                <a:schemeClr val="tx1"/>
              </a:solidFill>
            </a:endParaRPr>
          </a:p>
          <a:p>
            <a:pPr marL="539750" lvl="1" indent="-5334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>
                <a:solidFill>
                  <a:schemeClr val="tx1"/>
                </a:solidFill>
              </a:rPr>
              <a:t>Umožňuje vysvětlit a porozumět sociálním jevům a současným veřejným a sociálním problémům 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(nezamýšlené důsledky plánování veřejných politik, korupce, kriminalita, nezaměstnanost, sebevražednost, bezdomovectví, závislosti, týrání a zneužívání ad.) </a:t>
            </a:r>
          </a:p>
          <a:p>
            <a:pPr marL="539750" lvl="1" indent="-533400" algn="l" eaLnBrk="1" hangingPunct="1">
              <a:lnSpc>
                <a:spcPct val="90000"/>
              </a:lnSpc>
            </a:pPr>
            <a:endParaRPr lang="cs-CZ" altLang="cs-CZ" sz="1900" b="1" dirty="0" smtClean="0">
              <a:solidFill>
                <a:schemeClr val="tx1"/>
              </a:solidFill>
            </a:endParaRPr>
          </a:p>
          <a:p>
            <a:pPr marL="539750" lvl="1" indent="-533400" algn="l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>
                <a:solidFill>
                  <a:schemeClr val="tx1"/>
                </a:solidFill>
              </a:rPr>
              <a:t>Umožňuje zkoumat konkrétní jevy pomocí vybraných konceptů (teorií) a z empirických výsledků navrhovat relevantní intervence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649288"/>
          </a:xfrm>
        </p:spPr>
        <p:txBody>
          <a:bodyPr/>
          <a:lstStyle/>
          <a:p>
            <a:pPr eaLnBrk="1" hangingPunct="1"/>
            <a:r>
              <a:rPr lang="cs-CZ" altLang="cs-CZ" sz="2800" u="sng" smtClean="0">
                <a:solidFill>
                  <a:srgbClr val="006699"/>
                </a:solidFill>
                <a:latin typeface="Impact" pitchFamily="34" charset="0"/>
              </a:rPr>
              <a:t>V čem by měla být Sociologie užitečná pro SPP/SPR?</a:t>
            </a:r>
            <a:endParaRPr lang="en-US" altLang="cs-CZ" sz="2800" u="sng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3379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76250"/>
            <a:ext cx="7848600" cy="496887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Naturalismus v sociologii</a:t>
            </a:r>
            <a:endParaRPr lang="cs-CZ" sz="2400" dirty="0" smtClean="0"/>
          </a:p>
          <a:p>
            <a:pPr>
              <a:defRPr/>
            </a:pPr>
            <a:endParaRPr lang="cs-CZ" sz="2400" dirty="0" smtClean="0"/>
          </a:p>
          <a:p>
            <a:pPr marL="450850" indent="-450850"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200" dirty="0" smtClean="0"/>
              <a:t>Snaha o vysvětlení dění ve společnosti pomocí etablovaných přírodovědných disciplín nebo teorií </a:t>
            </a:r>
          </a:p>
          <a:p>
            <a:pPr marL="450850" indent="-450850"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200" dirty="0" smtClean="0"/>
              <a:t>Využívání fyziky (mechaniky), demografie, rasové antropologie, vývojové biologie (darwinismus, </a:t>
            </a:r>
            <a:r>
              <a:rPr lang="cs-CZ" sz="2200" dirty="0" err="1" smtClean="0"/>
              <a:t>organicismus</a:t>
            </a:r>
            <a:r>
              <a:rPr lang="cs-CZ" sz="2200" dirty="0" smtClean="0"/>
              <a:t> atp.)</a:t>
            </a:r>
          </a:p>
          <a:p>
            <a:pPr marL="450850" indent="-450850"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200" dirty="0" smtClean="0"/>
              <a:t>Analogie mezi společností a předměty přírodovědy – počátek již u A. </a:t>
            </a:r>
            <a:r>
              <a:rPr lang="cs-CZ" sz="2200" dirty="0" err="1" smtClean="0"/>
              <a:t>Comta</a:t>
            </a:r>
            <a:r>
              <a:rPr lang="cs-CZ" sz="2200" dirty="0" smtClean="0"/>
              <a:t> </a:t>
            </a:r>
          </a:p>
          <a:p>
            <a:pPr marL="450850" indent="-450850"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200" dirty="0" smtClean="0"/>
              <a:t>Důraz klade na přirozenost, zákonitost, </a:t>
            </a:r>
            <a:r>
              <a:rPr lang="cs-CZ" sz="2200" dirty="0" err="1" smtClean="0"/>
              <a:t>nezpochybnitelnost</a:t>
            </a:r>
            <a:r>
              <a:rPr lang="cs-CZ" sz="2200" dirty="0" smtClean="0"/>
              <a:t> – tj. objektivitu</a:t>
            </a:r>
          </a:p>
          <a:p>
            <a:pPr marL="450850" indent="-450850"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200" dirty="0" smtClean="0"/>
              <a:t>Problém s uchopením kulturních jevů</a:t>
            </a:r>
          </a:p>
          <a:p>
            <a:pPr marL="450850" indent="-450850">
              <a:buFont typeface="Arial" pitchFamily="34" charset="0"/>
              <a:buChar char="•"/>
              <a:tabLst>
                <a:tab pos="358775" algn="l"/>
              </a:tabLst>
              <a:defRPr/>
            </a:pPr>
            <a:r>
              <a:rPr lang="cs-CZ" sz="2200" dirty="0" smtClean="0"/>
              <a:t>Představitelé: A. de </a:t>
            </a:r>
            <a:r>
              <a:rPr lang="cs-CZ" sz="2200" dirty="0" err="1" smtClean="0"/>
              <a:t>Gobineau</a:t>
            </a:r>
            <a:r>
              <a:rPr lang="cs-CZ" sz="2200" dirty="0" smtClean="0"/>
              <a:t>, H.S. </a:t>
            </a:r>
            <a:r>
              <a:rPr lang="cs-CZ" sz="2200" dirty="0" err="1" smtClean="0"/>
              <a:t>Chaberlain</a:t>
            </a:r>
            <a:r>
              <a:rPr lang="cs-CZ" sz="2200" dirty="0" smtClean="0"/>
              <a:t> (rasové teorie), R. </a:t>
            </a:r>
            <a:r>
              <a:rPr lang="cs-CZ" sz="2200" dirty="0" err="1" smtClean="0"/>
              <a:t>Worms</a:t>
            </a:r>
            <a:r>
              <a:rPr lang="cs-CZ" sz="2200" dirty="0" smtClean="0"/>
              <a:t> (</a:t>
            </a:r>
            <a:r>
              <a:rPr lang="cs-CZ" sz="2200" dirty="0" err="1" smtClean="0"/>
              <a:t>organicismus</a:t>
            </a:r>
            <a:r>
              <a:rPr lang="cs-CZ" sz="2200" dirty="0" smtClean="0"/>
              <a:t>), H. </a:t>
            </a:r>
            <a:r>
              <a:rPr lang="cs-CZ" sz="2200" dirty="0" err="1" smtClean="0"/>
              <a:t>Spencer</a:t>
            </a:r>
            <a:r>
              <a:rPr lang="cs-CZ" sz="2200" dirty="0" smtClean="0"/>
              <a:t> (sociální darwinismus)</a:t>
            </a:r>
            <a:endParaRPr lang="cs-CZ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76250"/>
            <a:ext cx="7848600" cy="496887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Psychologismus v sociologii</a:t>
            </a:r>
          </a:p>
          <a:p>
            <a:pPr>
              <a:defRPr/>
            </a:pPr>
            <a:endParaRPr lang="cs-CZ" sz="2400" dirty="0" smtClean="0"/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Snaha o vysvětlení sociálních struktur, procesů a vztahů pomocí psychologických dat a konceptů (např. kolektivní jednání a konflikty, „národní“ politická kultura atd.)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Starší představitelé kladli důraz na základní psychické atributy člověka – zejména na ty, které považovali za konstantní (např. sexualitu, agresivitu, </a:t>
            </a:r>
            <a:r>
              <a:rPr lang="cs-CZ" sz="2000" dirty="0" err="1" smtClean="0"/>
              <a:t>afektivitu</a:t>
            </a:r>
            <a:r>
              <a:rPr lang="cs-CZ" sz="2000" dirty="0" smtClean="0"/>
              <a:t> a další instinkty)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Averze vůči objektivizujícím sociologickým přístupům (realita pouze jako bezprostřední prožitek, reálné je to, co tady a teď vnímáme jako reálné a na co tedy jako na reálné reagujeme) – blízké vazby na sociální psychologii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Představitelé: G. </a:t>
            </a:r>
            <a:r>
              <a:rPr lang="cs-CZ" sz="2000" dirty="0" err="1" smtClean="0"/>
              <a:t>Tarde</a:t>
            </a:r>
            <a:r>
              <a:rPr lang="cs-CZ" sz="2000" dirty="0" smtClean="0"/>
              <a:t> a G. </a:t>
            </a:r>
            <a:r>
              <a:rPr lang="cs-CZ" sz="2000" dirty="0" err="1" smtClean="0"/>
              <a:t>Le</a:t>
            </a:r>
            <a:r>
              <a:rPr lang="cs-CZ" sz="2000" dirty="0" smtClean="0"/>
              <a:t> Bon (psychologie davu), </a:t>
            </a:r>
            <a:r>
              <a:rPr lang="cs-CZ" sz="2000" dirty="0" err="1" smtClean="0"/>
              <a:t>Ch</a:t>
            </a:r>
            <a:r>
              <a:rPr lang="cs-CZ" sz="2000" dirty="0" smtClean="0"/>
              <a:t>.H. </a:t>
            </a:r>
            <a:r>
              <a:rPr lang="cs-CZ" sz="2000" dirty="0" err="1" smtClean="0"/>
              <a:t>Cooley</a:t>
            </a:r>
            <a:r>
              <a:rPr lang="cs-CZ" sz="2000" dirty="0" smtClean="0"/>
              <a:t> a G.H. </a:t>
            </a:r>
            <a:r>
              <a:rPr lang="cs-CZ" sz="2000" dirty="0" err="1" smtClean="0"/>
              <a:t>Mead</a:t>
            </a:r>
            <a:r>
              <a:rPr lang="cs-CZ" sz="2000" dirty="0" smtClean="0"/>
              <a:t> (komunikace, socializace), freudismus (kultura, společnost), fenomenologická sociologie (vědění, ideologie)</a:t>
            </a: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76250"/>
            <a:ext cx="7848600" cy="4968875"/>
          </a:xfrm>
        </p:spPr>
        <p:txBody>
          <a:bodyPr/>
          <a:lstStyle/>
          <a:p>
            <a:pPr>
              <a:defRPr/>
            </a:pPr>
            <a:r>
              <a:rPr lang="cs-CZ" sz="2000" b="1" dirty="0" smtClean="0"/>
              <a:t>Sociologismus</a:t>
            </a:r>
          </a:p>
          <a:p>
            <a:pPr>
              <a:defRPr/>
            </a:pPr>
            <a:endParaRPr lang="cs-CZ" sz="2000" dirty="0" smtClean="0"/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Vznik v reakci na redukcionistické vlivy naturalismu a psychologismu při zkoumání společnosti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V protikladu k individualistickým koncepcím (tj. psychologismu) zastává princip primátu sociální reality ve vztahu k jednotlivcům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V protikladu k naturalismu zastává princip specifičnosti a autonomie sociální reality ve vztahu k dalším složkám reality (fyzické, chemické, biologické)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Zásada objasňovat společenské jevy a procesy jinými společenskými jevy, předmětem sociologismu jsou pak tzv. sociální fakta nadindividuální, vykonávající na jedince sociální tlak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Snaha o vybudování sociologie jakožto univerzální disciplíny, která do sebe zahrne stávající dílčí vědy, zabývající se jednotlivými aspekty společnosti</a:t>
            </a:r>
          </a:p>
          <a:p>
            <a:pPr marL="358775" indent="-358775">
              <a:buFont typeface="Arial" pitchFamily="34" charset="0"/>
              <a:buChar char="•"/>
              <a:defRPr/>
            </a:pPr>
            <a:r>
              <a:rPr lang="cs-CZ" sz="2000" dirty="0" smtClean="0"/>
              <a:t>Představitelé: É. </a:t>
            </a:r>
            <a:r>
              <a:rPr lang="cs-CZ" sz="2000" dirty="0" err="1" smtClean="0"/>
              <a:t>Durkheim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04812"/>
            <a:ext cx="7848600" cy="6120531"/>
          </a:xfrm>
          <a:noFill/>
        </p:spPr>
        <p:txBody>
          <a:bodyPr>
            <a:normAutofit fontScale="92500" lnSpcReduction="10000"/>
          </a:bodyPr>
          <a:lstStyle/>
          <a:p>
            <a:pPr marL="1338263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100" b="1" i="1" dirty="0" smtClean="0">
                <a:solidFill>
                  <a:schemeClr val="tx1"/>
                </a:solidFill>
              </a:rPr>
              <a:t>Povinná literatura:</a:t>
            </a:r>
          </a:p>
          <a:p>
            <a:pPr marL="1338263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100" b="1" i="1" dirty="0" smtClean="0">
              <a:solidFill>
                <a:schemeClr val="tx1"/>
              </a:solidFill>
            </a:endParaRPr>
          </a:p>
          <a:p>
            <a:pPr marL="342900" lvl="0" indent="-342900" algn="ctr">
              <a:buFont typeface="Arial" panose="020B0604020202020204" pitchFamily="34" charset="0"/>
              <a:buChar char="•"/>
            </a:pPr>
            <a:r>
              <a:rPr lang="cs-CZ" sz="1900" i="1" dirty="0">
                <a:solidFill>
                  <a:schemeClr val="tx1"/>
                </a:solidFill>
              </a:rPr>
              <a:t>Keller, J. 1995. Úvod do sociologie. Praha: Slon, s. 15-19 (generalizace trhu jako hlavní zdroj proměny společnosti).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cs-CZ" sz="1900" i="1" dirty="0" err="1">
                <a:solidFill>
                  <a:schemeClr val="tx1"/>
                </a:solidFill>
              </a:rPr>
              <a:t>Mills</a:t>
            </a:r>
            <a:r>
              <a:rPr lang="cs-CZ" sz="1900" i="1" dirty="0">
                <a:solidFill>
                  <a:schemeClr val="tx1"/>
                </a:solidFill>
              </a:rPr>
              <a:t>, </a:t>
            </a:r>
            <a:r>
              <a:rPr lang="cs-CZ" sz="1900" i="1" dirty="0" err="1">
                <a:solidFill>
                  <a:schemeClr val="tx1"/>
                </a:solidFill>
              </a:rPr>
              <a:t>Ch.W</a:t>
            </a:r>
            <a:r>
              <a:rPr lang="cs-CZ" sz="1900" i="1" dirty="0">
                <a:solidFill>
                  <a:schemeClr val="tx1"/>
                </a:solidFill>
              </a:rPr>
              <a:t>. Sociologická imaginace. Praha: Slon, s. 7-30 (příslib)</a:t>
            </a:r>
          </a:p>
          <a:p>
            <a:pPr marL="1338263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100" b="1" i="1" dirty="0" smtClean="0">
              <a:solidFill>
                <a:schemeClr val="tx1"/>
              </a:solidFill>
            </a:endParaRPr>
          </a:p>
          <a:p>
            <a:pPr marL="1338263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100" b="1" i="1" dirty="0" smtClean="0">
                <a:solidFill>
                  <a:schemeClr val="tx1"/>
                </a:solidFill>
              </a:rPr>
              <a:t>Probíraná témata:</a:t>
            </a:r>
          </a:p>
          <a:p>
            <a:pPr marL="1338263" lvl="1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100" b="1" i="1" dirty="0" smtClean="0">
              <a:solidFill>
                <a:schemeClr val="tx1"/>
              </a:solidFill>
            </a:endParaRP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Co </a:t>
            </a:r>
            <a:r>
              <a:rPr lang="cs-CZ" sz="2100" i="1" dirty="0">
                <a:solidFill>
                  <a:schemeClr val="tx1"/>
                </a:solidFill>
              </a:rPr>
              <a:t>je to sociologie a proč je vymezení sociologie jako vědy o „společnosti“ </a:t>
            </a:r>
            <a:r>
              <a:rPr lang="cs-CZ" sz="2100" i="1" dirty="0" smtClean="0">
                <a:solidFill>
                  <a:schemeClr val="tx1"/>
                </a:solidFill>
              </a:rPr>
              <a:t>problematické?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Jakými </a:t>
            </a:r>
            <a:r>
              <a:rPr lang="cs-CZ" sz="2100" i="1" dirty="0">
                <a:solidFill>
                  <a:schemeClr val="tx1"/>
                </a:solidFill>
              </a:rPr>
              <a:t>tématy se sociologie </a:t>
            </a:r>
            <a:r>
              <a:rPr lang="cs-CZ" sz="2100" i="1" dirty="0" smtClean="0">
                <a:solidFill>
                  <a:schemeClr val="tx1"/>
                </a:solidFill>
              </a:rPr>
              <a:t>zabývá?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Co </a:t>
            </a:r>
            <a:r>
              <a:rPr lang="cs-CZ" sz="2100" i="1" dirty="0">
                <a:solidFill>
                  <a:schemeClr val="tx1"/>
                </a:solidFill>
              </a:rPr>
              <a:t>je hlavní funkcí sociologie a k čemu může být </a:t>
            </a:r>
            <a:r>
              <a:rPr lang="cs-CZ" sz="2100" i="1" dirty="0" smtClean="0">
                <a:solidFill>
                  <a:schemeClr val="tx1"/>
                </a:solidFill>
              </a:rPr>
              <a:t>užitečná?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Co </a:t>
            </a:r>
            <a:r>
              <a:rPr lang="cs-CZ" sz="2100" i="1" dirty="0">
                <a:solidFill>
                  <a:schemeClr val="tx1"/>
                </a:solidFill>
              </a:rPr>
              <a:t>sociologie využívá ke zkoumání lidského chování a společenských </a:t>
            </a:r>
            <a:r>
              <a:rPr lang="cs-CZ" sz="2100" i="1" dirty="0" smtClean="0">
                <a:solidFill>
                  <a:schemeClr val="tx1"/>
                </a:solidFill>
              </a:rPr>
              <a:t>procesů?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Proč </a:t>
            </a:r>
            <a:r>
              <a:rPr lang="cs-CZ" sz="2100" i="1" dirty="0">
                <a:solidFill>
                  <a:schemeClr val="tx1"/>
                </a:solidFill>
              </a:rPr>
              <a:t>sociologie jako věda vůbec vznikla a jaké byly její </a:t>
            </a:r>
            <a:r>
              <a:rPr lang="cs-CZ" sz="2100" i="1" dirty="0" smtClean="0">
                <a:solidFill>
                  <a:schemeClr val="tx1"/>
                </a:solidFill>
              </a:rPr>
              <a:t>počátky?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V</a:t>
            </a:r>
            <a:r>
              <a:rPr lang="cs-CZ" sz="2100" i="1" dirty="0">
                <a:solidFill>
                  <a:schemeClr val="tx1"/>
                </a:solidFill>
              </a:rPr>
              <a:t> důsledku jakých konkrétních společenských změn vznikla sociologie jako nový vědní </a:t>
            </a:r>
            <a:r>
              <a:rPr lang="cs-CZ" sz="2100" i="1" dirty="0" smtClean="0">
                <a:solidFill>
                  <a:schemeClr val="tx1"/>
                </a:solidFill>
              </a:rPr>
              <a:t>obor?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Jaké </a:t>
            </a:r>
            <a:r>
              <a:rPr lang="cs-CZ" sz="2100" i="1" dirty="0">
                <a:solidFill>
                  <a:schemeClr val="tx1"/>
                </a:solidFill>
              </a:rPr>
              <a:t>jsou projevy změn přechodu tradiční společnosti do společnosti </a:t>
            </a:r>
            <a:r>
              <a:rPr lang="cs-CZ" sz="2100" i="1" dirty="0" smtClean="0">
                <a:solidFill>
                  <a:schemeClr val="tx1"/>
                </a:solidFill>
              </a:rPr>
              <a:t>moderní?</a:t>
            </a:r>
          </a:p>
          <a:p>
            <a:pPr marL="358775" lvl="1" indent="-358775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r>
              <a:rPr lang="cs-CZ" sz="2100" i="1" dirty="0" smtClean="0">
                <a:solidFill>
                  <a:schemeClr val="tx1"/>
                </a:solidFill>
              </a:rPr>
              <a:t>Jaké </a:t>
            </a:r>
            <a:r>
              <a:rPr lang="cs-CZ" sz="2100" i="1" dirty="0">
                <a:solidFill>
                  <a:schemeClr val="tx1"/>
                </a:solidFill>
              </a:rPr>
              <a:t>myšlenkové tradice a jací myslitelé stáli u počátku sociologie?</a:t>
            </a:r>
          </a:p>
          <a:p>
            <a:pPr marL="358775" lvl="1" indent="-358775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100" b="1" i="1" dirty="0" smtClean="0">
              <a:solidFill>
                <a:schemeClr val="tx1"/>
              </a:solidFill>
            </a:endParaRPr>
          </a:p>
          <a:p>
            <a:pPr marL="1338263" lvl="1" indent="-533400" eaLnBrk="1" hangingPunct="1">
              <a:lnSpc>
                <a:spcPct val="80000"/>
              </a:lnSpc>
              <a:buSzPct val="100000"/>
              <a:buFont typeface="Symbol" pitchFamily="18" charset="2"/>
              <a:buChar char=""/>
            </a:pPr>
            <a:endParaRPr lang="cs-CZ" altLang="cs-CZ" sz="21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055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341438"/>
            <a:ext cx="7848600" cy="4968875"/>
          </a:xfrm>
          <a:noFill/>
        </p:spPr>
        <p:txBody>
          <a:bodyPr>
            <a:normAutofit fontScale="92500" lnSpcReduction="10000"/>
          </a:bodyPr>
          <a:lstStyle/>
          <a:p>
            <a:pPr marL="541338" lvl="1" indent="-5334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Věda, která se zabývá studiem společenského života různých sociálních skupin a společností</a:t>
            </a:r>
          </a:p>
          <a:p>
            <a:pPr marL="541338" lvl="1" indent="-5334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Předmětem jejího zkoumání je člověk jakožto společenský tvor a jeho chování</a:t>
            </a:r>
          </a:p>
          <a:p>
            <a:pPr marL="541338" lvl="1" indent="-5334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Má široký záběr 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(jednorázové interakce jednotlivců až složité celospolečenské procesy)</a:t>
            </a:r>
            <a:endParaRPr lang="cs-CZ" altLang="cs-CZ" sz="1900" i="1" dirty="0">
              <a:solidFill>
                <a:schemeClr val="tx1"/>
              </a:solidFill>
            </a:endParaRPr>
          </a:p>
          <a:p>
            <a:pPr marL="541338" lvl="1" indent="-533400" algn="l" eaLnBrk="1" hangingPunct="1">
              <a:buFont typeface="Arial" panose="020B0604020202020204" pitchFamily="34" charset="0"/>
              <a:buChar char="•"/>
            </a:pPr>
            <a:endParaRPr lang="cs-CZ" altLang="cs-CZ" sz="2100" b="1" i="1" dirty="0" smtClean="0">
              <a:solidFill>
                <a:schemeClr val="tx1"/>
              </a:solidFill>
            </a:endParaRPr>
          </a:p>
          <a:p>
            <a:pPr marL="541338" lvl="1" indent="-533400" algn="l" eaLnBrk="1" hangingPunct="1">
              <a:buFont typeface="Arial" panose="020B0604020202020204" pitchFamily="34" charset="0"/>
              <a:buChar char="•"/>
            </a:pPr>
            <a:r>
              <a:rPr lang="cs-CZ" altLang="cs-CZ" sz="2100" b="1" dirty="0" smtClean="0">
                <a:solidFill>
                  <a:schemeClr val="tx1"/>
                </a:solidFill>
              </a:rPr>
              <a:t>Vymezení sociologie jakožto vědy o „společnosti“</a:t>
            </a:r>
            <a:r>
              <a:rPr lang="cs-CZ" altLang="cs-CZ" sz="2100" i="1" dirty="0" smtClean="0">
                <a:solidFill>
                  <a:schemeClr val="tx1"/>
                </a:solidFill>
              </a:rPr>
              <a:t> </a:t>
            </a:r>
            <a:r>
              <a:rPr lang="cs-CZ" altLang="cs-CZ" sz="2100" b="1" dirty="0" smtClean="0">
                <a:solidFill>
                  <a:schemeClr val="tx1"/>
                </a:solidFill>
              </a:rPr>
              <a:t>je sporné </a:t>
            </a:r>
            <a:r>
              <a:rPr lang="cs-CZ" altLang="cs-CZ" sz="2100" b="1" i="1" dirty="0" smtClean="0">
                <a:solidFill>
                  <a:schemeClr val="tx1"/>
                </a:solidFill>
              </a:rPr>
              <a:t>(společnost jako </a:t>
            </a:r>
            <a:r>
              <a:rPr lang="cs-CZ" altLang="cs-CZ" sz="2100" i="1" dirty="0" smtClean="0">
                <a:solidFill>
                  <a:schemeClr val="tx1"/>
                </a:solidFill>
              </a:rPr>
              <a:t>národní stád, moderní společnost, antropomorfizovaná bytost)</a:t>
            </a:r>
          </a:p>
          <a:p>
            <a:pPr marL="541338" lvl="1" indent="-533400" algn="l" eaLnBrk="1" hangingPunct="1"/>
            <a:endParaRPr lang="cs-CZ" altLang="cs-CZ" sz="2100" i="1" dirty="0" smtClean="0">
              <a:solidFill>
                <a:schemeClr val="tx1"/>
              </a:solidFill>
            </a:endParaRPr>
          </a:p>
          <a:p>
            <a:pPr marL="541338" lvl="1" indent="-533400" algn="l" eaLnBrk="1" hangingPunct="1">
              <a:buFont typeface="Wingdings" pitchFamily="2" charset="2"/>
              <a:buNone/>
            </a:pPr>
            <a:r>
              <a:rPr lang="cs-CZ" altLang="cs-CZ" sz="2100" i="1" dirty="0" smtClean="0">
                <a:solidFill>
                  <a:schemeClr val="tx1"/>
                </a:solidFill>
              </a:rPr>
              <a:t>	</a:t>
            </a:r>
            <a:r>
              <a:rPr lang="cs-CZ" altLang="cs-CZ" sz="2100" b="1" dirty="0" smtClean="0">
                <a:solidFill>
                  <a:schemeClr val="tx1"/>
                </a:solidFill>
              </a:rPr>
              <a:t>SPOLEČNOST V SOCIOLOGII </a:t>
            </a:r>
            <a:r>
              <a:rPr lang="cs-CZ" altLang="cs-CZ" sz="2100" b="1" i="1" dirty="0" smtClean="0">
                <a:solidFill>
                  <a:schemeClr val="tx1"/>
                </a:solidFill>
              </a:rPr>
              <a:t>= souhrn individuí jednajících s ohledem na jednání druhých v určitém historickým, prostorovém, kulturním a sociálním kontextu, kterého parametry mohou svým jednáním ovlivňovat jen částečně</a:t>
            </a:r>
            <a:r>
              <a:rPr lang="cs-CZ" altLang="cs-CZ" sz="2100" dirty="0" smtClean="0">
                <a:solidFill>
                  <a:schemeClr val="tx1"/>
                </a:solidFill>
              </a:rPr>
              <a:t> 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(Keller 1995)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649288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rgbClr val="006699"/>
                </a:solidFill>
                <a:latin typeface="Impact" pitchFamily="34" charset="0"/>
              </a:rPr>
              <a:t>Co je to sociologie?</a:t>
            </a:r>
            <a:endParaRPr lang="en-US" altLang="cs-CZ" sz="3200" u="sng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289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736"/>
            <a:ext cx="8135938" cy="5805264"/>
          </a:xfrm>
          <a:noFill/>
        </p:spPr>
        <p:txBody>
          <a:bodyPr>
            <a:normAutofit fontScale="77500" lnSpcReduction="20000"/>
          </a:bodyPr>
          <a:lstStyle/>
          <a:p>
            <a:pPr marL="1338263" lvl="1" indent="-533400" eaLnBrk="1" hangingPunct="1">
              <a:buFont typeface="Wingdings" pitchFamily="2" charset="2"/>
              <a:buNone/>
            </a:pPr>
            <a:endParaRPr lang="cs-CZ" altLang="cs-CZ" b="1" dirty="0" smtClean="0">
              <a:solidFill>
                <a:schemeClr val="tx1"/>
              </a:solidFill>
            </a:endParaRPr>
          </a:p>
          <a:p>
            <a:pPr marL="533400" lvl="1" indent="-533400" eaLnBrk="1" hangingPunct="1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solidFill>
                  <a:schemeClr val="tx1"/>
                </a:solidFill>
              </a:rPr>
              <a:t>Vlivem prostředí člověka na jeho jednání a postavení ve světě – </a:t>
            </a:r>
            <a:r>
              <a:rPr lang="cs-CZ" altLang="cs-CZ" dirty="0" smtClean="0">
                <a:solidFill>
                  <a:schemeClr val="tx1"/>
                </a:solidFill>
              </a:rPr>
              <a:t>příklady</a:t>
            </a:r>
            <a:r>
              <a:rPr lang="cs-CZ" altLang="cs-CZ" b="1" dirty="0" smtClean="0">
                <a:solidFill>
                  <a:schemeClr val="tx1"/>
                </a:solidFill>
              </a:rPr>
              <a:t>:</a:t>
            </a:r>
          </a:p>
          <a:p>
            <a:pPr marL="1338263" lvl="1" indent="-533400" eaLnBrk="1" hangingPunct="1"/>
            <a:endParaRPr lang="cs-CZ" altLang="cs-CZ" b="1" dirty="0">
              <a:solidFill>
                <a:schemeClr val="tx1"/>
              </a:solidFill>
            </a:endParaRPr>
          </a:p>
          <a:p>
            <a:pPr marL="539750" lvl="1" indent="-533400"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chemeClr val="tx1"/>
                </a:solidFill>
              </a:rPr>
              <a:t>tematika zdraví a </a:t>
            </a:r>
            <a:r>
              <a:rPr lang="cs-CZ" u="sng" dirty="0" smtClean="0">
                <a:solidFill>
                  <a:schemeClr val="tx1"/>
                </a:solidFill>
              </a:rPr>
              <a:t>nemoci/péče o nemocné:</a:t>
            </a:r>
          </a:p>
          <a:p>
            <a:pPr marL="539750" lvl="1" indent="-533400"/>
            <a:r>
              <a:rPr lang="cs-CZ" b="1" i="1" cap="all" dirty="0">
                <a:solidFill>
                  <a:schemeClr val="tx1"/>
                </a:solidFill>
              </a:rPr>
              <a:t>„</a:t>
            </a:r>
            <a:r>
              <a:rPr lang="cs-CZ" b="1" i="1" dirty="0">
                <a:solidFill>
                  <a:schemeClr val="tx1"/>
                </a:solidFill>
              </a:rPr>
              <a:t>Je nemoc důsledkem </a:t>
            </a:r>
            <a:r>
              <a:rPr lang="cs-CZ" b="1" i="1" dirty="0" smtClean="0">
                <a:solidFill>
                  <a:schemeClr val="tx1"/>
                </a:solidFill>
              </a:rPr>
              <a:t>fyzických nebo duševních problémů nebo </a:t>
            </a:r>
            <a:r>
              <a:rPr lang="cs-CZ" b="1" i="1" dirty="0">
                <a:solidFill>
                  <a:schemeClr val="tx1"/>
                </a:solidFill>
              </a:rPr>
              <a:t>společenských vlivů?“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endParaRPr lang="cs-CZ" i="1" dirty="0" smtClean="0">
              <a:solidFill>
                <a:schemeClr val="tx1"/>
              </a:solidFill>
            </a:endParaRPr>
          </a:p>
          <a:p>
            <a:pPr marL="539750" lvl="1" indent="-533400"/>
            <a:endParaRPr lang="cs-CZ" i="1" dirty="0" smtClean="0">
              <a:solidFill>
                <a:schemeClr val="tx1"/>
              </a:solidFill>
            </a:endParaRPr>
          </a:p>
          <a:p>
            <a:pPr marL="539750" lvl="1" indent="-533400"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chemeClr val="tx1"/>
                </a:solidFill>
              </a:rPr>
              <a:t>tematika zločinu a </a:t>
            </a:r>
            <a:r>
              <a:rPr lang="cs-CZ" u="sng" dirty="0" smtClean="0">
                <a:solidFill>
                  <a:schemeClr val="tx1"/>
                </a:solidFill>
              </a:rPr>
              <a:t>trestu:</a:t>
            </a:r>
          </a:p>
          <a:p>
            <a:pPr marL="539750" lvl="1" indent="-533400"/>
            <a:r>
              <a:rPr lang="cs-CZ" b="1" i="1" dirty="0">
                <a:solidFill>
                  <a:schemeClr val="tx1"/>
                </a:solidFill>
              </a:rPr>
              <a:t>„Byli lidé v minulosti surovější než dnes</a:t>
            </a:r>
            <a:r>
              <a:rPr lang="cs-CZ" b="1" i="1" dirty="0" smtClean="0">
                <a:solidFill>
                  <a:schemeClr val="tx1"/>
                </a:solidFill>
              </a:rPr>
              <a:t>?“</a:t>
            </a:r>
          </a:p>
          <a:p>
            <a:pPr marL="539750" lvl="1" indent="-533400"/>
            <a:endParaRPr lang="cs-CZ" b="1" i="1" dirty="0" smtClean="0">
              <a:solidFill>
                <a:schemeClr val="tx1"/>
              </a:solidFill>
            </a:endParaRPr>
          </a:p>
          <a:p>
            <a:pPr marL="539750" lvl="1" indent="-533400"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chemeClr val="tx1"/>
                </a:solidFill>
              </a:rPr>
              <a:t>tematika </a:t>
            </a:r>
            <a:r>
              <a:rPr lang="cs-CZ" u="sng" dirty="0" smtClean="0">
                <a:solidFill>
                  <a:schemeClr val="tx1"/>
                </a:solidFill>
              </a:rPr>
              <a:t>vzdělávání:</a:t>
            </a:r>
          </a:p>
          <a:p>
            <a:pPr marL="539750" lvl="1" indent="-533400"/>
            <a:r>
              <a:rPr lang="cs-CZ" b="1" i="1" dirty="0">
                <a:solidFill>
                  <a:schemeClr val="tx1"/>
                </a:solidFill>
              </a:rPr>
              <a:t>„Je školní úspěch ovlivněn biologicky, psychologicky nebo sociálně?“ </a:t>
            </a:r>
            <a:endParaRPr lang="cs-CZ" b="1" i="1" dirty="0" smtClean="0">
              <a:solidFill>
                <a:schemeClr val="tx1"/>
              </a:solidFill>
            </a:endParaRPr>
          </a:p>
          <a:p>
            <a:pPr marL="539750" lvl="1" indent="-533400"/>
            <a:endParaRPr lang="cs-CZ" b="1" i="1" dirty="0" smtClean="0">
              <a:solidFill>
                <a:schemeClr val="tx1"/>
              </a:solidFill>
            </a:endParaRPr>
          </a:p>
          <a:p>
            <a:pPr marL="539750" lvl="1" indent="-533400"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chemeClr val="tx1"/>
                </a:solidFill>
              </a:rPr>
              <a:t>tematika </a:t>
            </a:r>
            <a:r>
              <a:rPr lang="cs-CZ" u="sng" dirty="0" smtClean="0">
                <a:solidFill>
                  <a:schemeClr val="tx1"/>
                </a:solidFill>
              </a:rPr>
              <a:t>delikvence:</a:t>
            </a:r>
          </a:p>
          <a:p>
            <a:pPr marL="539750" lvl="1" indent="-533400"/>
            <a:r>
              <a:rPr lang="cs-CZ" b="1" i="1" dirty="0" smtClean="0">
                <a:solidFill>
                  <a:schemeClr val="tx1"/>
                </a:solidFill>
              </a:rPr>
              <a:t>„Je </a:t>
            </a:r>
            <a:r>
              <a:rPr lang="cs-CZ" b="1" i="1" dirty="0">
                <a:solidFill>
                  <a:schemeClr val="tx1"/>
                </a:solidFill>
              </a:rPr>
              <a:t>delikventní chování typu majetkových krádeží nebo domácího násilí determinováno biologicky nebo je podmíněno společenskými vlivy</a:t>
            </a:r>
            <a:r>
              <a:rPr lang="cs-CZ" b="1" i="1" dirty="0" smtClean="0">
                <a:solidFill>
                  <a:schemeClr val="tx1"/>
                </a:solidFill>
              </a:rPr>
              <a:t>?</a:t>
            </a:r>
          </a:p>
          <a:p>
            <a:pPr marL="539750" lvl="1" indent="-533400"/>
            <a:endParaRPr lang="cs-CZ" b="1" i="1" dirty="0" smtClean="0">
              <a:solidFill>
                <a:schemeClr val="tx1"/>
              </a:solidFill>
            </a:endParaRPr>
          </a:p>
          <a:p>
            <a:pPr marL="539750" lvl="1" indent="-533400">
              <a:buFont typeface="Arial" panose="020B0604020202020204" pitchFamily="34" charset="0"/>
              <a:buChar char="•"/>
            </a:pPr>
            <a:r>
              <a:rPr lang="cs-CZ" u="sng" dirty="0">
                <a:solidFill>
                  <a:schemeClr val="tx1"/>
                </a:solidFill>
              </a:rPr>
              <a:t>tematika </a:t>
            </a:r>
            <a:r>
              <a:rPr lang="cs-CZ" u="sng" dirty="0" smtClean="0">
                <a:solidFill>
                  <a:schemeClr val="tx1"/>
                </a:solidFill>
              </a:rPr>
              <a:t>byrokracie/přístupu mnoha pracovníků státních úřadů</a:t>
            </a:r>
          </a:p>
          <a:p>
            <a:pPr marL="539750" lvl="1" indent="-533400"/>
            <a:r>
              <a:rPr lang="cs-CZ" b="1" i="1" dirty="0">
                <a:solidFill>
                  <a:schemeClr val="tx1"/>
                </a:solidFill>
              </a:rPr>
              <a:t>„Je časté ne-příjemné chování státních úředníků způsobeno typem (psychické) osobnosti nebo je jejich chování ovlivněno spíše společenským prostředím, ve kterém pracují?“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endParaRPr lang="cs-CZ" altLang="cs-CZ" b="1" dirty="0" smtClean="0">
              <a:solidFill>
                <a:schemeClr val="tx1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649288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rgbClr val="006699"/>
                </a:solidFill>
                <a:latin typeface="Impact" pitchFamily="34" charset="0"/>
              </a:rPr>
              <a:t>Jakými tématy se sociologie zabývá?</a:t>
            </a:r>
            <a:endParaRPr lang="en-US" altLang="cs-CZ" sz="3200" u="sng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104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353425" cy="4968875"/>
          </a:xfrm>
          <a:noFill/>
        </p:spPr>
        <p:txBody>
          <a:bodyPr>
            <a:normAutofit fontScale="92500" lnSpcReduction="20000"/>
          </a:bodyPr>
          <a:lstStyle/>
          <a:p>
            <a:pPr marL="539750" lvl="1" indent="-533400" eaLnBrk="1" hangingPunct="1">
              <a:buFont typeface="Arial" panose="020B0604020202020204" pitchFamily="34" charset="0"/>
              <a:buChar char="•"/>
            </a:pPr>
            <a:endParaRPr lang="cs-CZ" altLang="cs-CZ" i="1" dirty="0" smtClean="0">
              <a:solidFill>
                <a:schemeClr val="tx1"/>
              </a:solidFill>
            </a:endParaRPr>
          </a:p>
          <a:p>
            <a:pPr marL="358775" lvl="1" indent="-358775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Poznat </a:t>
            </a:r>
            <a:r>
              <a:rPr lang="cs-CZ" b="1" dirty="0" smtClean="0">
                <a:solidFill>
                  <a:schemeClr val="tx1"/>
                </a:solidFill>
              </a:rPr>
              <a:t>rozdíly mezi kulturami </a:t>
            </a:r>
          </a:p>
          <a:p>
            <a:pPr marL="358775" lvl="1" indent="-358775"/>
            <a:r>
              <a:rPr lang="cs-CZ" b="1" i="1" dirty="0" smtClean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(Romové, Vietnamci, bezdomovci)</a:t>
            </a:r>
            <a:endParaRPr lang="cs-CZ" dirty="0" smtClean="0">
              <a:solidFill>
                <a:schemeClr val="tx1"/>
              </a:solidFill>
            </a:endParaRPr>
          </a:p>
          <a:p>
            <a:pPr marL="358775" lvl="1" indent="-358775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358775" lvl="1" indent="-358775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Hodnotit úspěšnost postupů lidského jednání </a:t>
            </a:r>
          </a:p>
          <a:p>
            <a:pPr marL="358775" lvl="1" indent="-358775"/>
            <a:r>
              <a:rPr lang="cs-CZ" i="1" dirty="0" smtClean="0">
                <a:solidFill>
                  <a:schemeClr val="tx1"/>
                </a:solidFill>
              </a:rPr>
              <a:t>	(reformy veřejných a sociálních politik, programů, postupů)</a:t>
            </a:r>
          </a:p>
          <a:p>
            <a:pPr marL="358775" lvl="1" indent="-358775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358775" lvl="1" indent="-358775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Lepší sebepoznání </a:t>
            </a:r>
          </a:p>
          <a:p>
            <a:pPr marL="358775" lvl="1" indent="-358775"/>
            <a:r>
              <a:rPr lang="cs-CZ" i="1" dirty="0" smtClean="0">
                <a:solidFill>
                  <a:schemeClr val="tx1"/>
                </a:solidFill>
              </a:rPr>
              <a:t>	(reflexe zkušeností z fungování v NNO, role matky samoživitelky)</a:t>
            </a:r>
          </a:p>
          <a:p>
            <a:pPr marL="358775" lvl="1" indent="-358775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358775" lvl="1" indent="-358775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Užitečnost sociologů pro společnost </a:t>
            </a:r>
          </a:p>
          <a:p>
            <a:pPr marL="358775" lvl="1" indent="-358775"/>
            <a:r>
              <a:rPr lang="cs-CZ" i="1" dirty="0" smtClean="0">
                <a:solidFill>
                  <a:schemeClr val="tx1"/>
                </a:solidFill>
              </a:rPr>
              <a:t>	(názory na nerovnost, chudobu, vyloučení ve spolčenosti)</a:t>
            </a:r>
          </a:p>
          <a:p>
            <a:pPr marL="358775" lvl="1" indent="-358775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358775" lvl="1" indent="-358775"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/>
                </a:solidFill>
              </a:rPr>
              <a:t>Porozumět mechanismům vzniku a přetrvávání sociálním problémů </a:t>
            </a:r>
          </a:p>
          <a:p>
            <a:pPr marL="358775" lvl="1" indent="-358775"/>
            <a:r>
              <a:rPr lang="cs-CZ" b="1" i="1" dirty="0" smtClean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(sebevražd, duševních poruch, závislostí, kriminality, násilí)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649288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rgbClr val="006699"/>
                </a:solidFill>
                <a:latin typeface="Impact" pitchFamily="34" charset="0"/>
              </a:rPr>
              <a:t>K čemu může být sociologie užitečná?</a:t>
            </a:r>
            <a:endParaRPr lang="en-US" altLang="cs-CZ" sz="3200" u="sng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876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556792"/>
            <a:ext cx="8820150" cy="4968875"/>
          </a:xfrm>
          <a:noFill/>
        </p:spPr>
        <p:txBody>
          <a:bodyPr>
            <a:normAutofit fontScale="70000" lnSpcReduction="20000"/>
          </a:bodyPr>
          <a:lstStyle/>
          <a:p>
            <a:pPr lvl="0" algn="ctr"/>
            <a:r>
              <a:rPr lang="cs-CZ" sz="2900" b="1" cap="all" dirty="0" smtClean="0"/>
              <a:t>1. vědeckého </a:t>
            </a:r>
            <a:r>
              <a:rPr lang="cs-CZ" sz="2900" b="1" cap="all" dirty="0"/>
              <a:t>přístupu </a:t>
            </a:r>
            <a:r>
              <a:rPr lang="cs-CZ" sz="2900" b="1" dirty="0"/>
              <a:t>ke zkoumání reality</a:t>
            </a:r>
            <a:r>
              <a:rPr lang="cs-CZ" sz="2400" b="1" dirty="0"/>
              <a:t>, </a:t>
            </a:r>
            <a:endParaRPr lang="cs-CZ" sz="2400" b="1" dirty="0" smtClean="0"/>
          </a:p>
          <a:p>
            <a:pPr lvl="0" algn="ctr"/>
            <a:r>
              <a:rPr lang="cs-CZ" sz="2400" dirty="0" smtClean="0"/>
              <a:t>který </a:t>
            </a:r>
            <a:r>
              <a:rPr lang="cs-CZ" sz="2400" dirty="0"/>
              <a:t>předpokládá, že sociologie je vědecká disciplína, tj</a:t>
            </a:r>
            <a:r>
              <a:rPr lang="cs-CZ" sz="2400" dirty="0" smtClean="0"/>
              <a:t>.:</a:t>
            </a:r>
          </a:p>
          <a:p>
            <a:pPr lvl="0" algn="ctr"/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Využívá </a:t>
            </a:r>
            <a:r>
              <a:rPr lang="cs-CZ" sz="2400" dirty="0"/>
              <a:t>systematických metod empirického zkoumání, teoretické analýzy dat a logického vyhodnocování argumentů za účelem vytvoření souhrnu znalostí v určité </a:t>
            </a:r>
            <a:r>
              <a:rPr lang="cs-CZ" sz="2400" dirty="0" smtClean="0"/>
              <a:t>oblasti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Výsledky </a:t>
            </a:r>
            <a:r>
              <a:rPr lang="cs-CZ" sz="2400" dirty="0"/>
              <a:t>vědeckého procesu jsou neustále předmětem </a:t>
            </a:r>
            <a:r>
              <a:rPr lang="cs-CZ" sz="2400" dirty="0" smtClean="0"/>
              <a:t>revize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Je </a:t>
            </a:r>
            <a:r>
              <a:rPr lang="cs-CZ" sz="2400" dirty="0"/>
              <a:t>konfrontována s přírodními </a:t>
            </a:r>
            <a:r>
              <a:rPr lang="cs-CZ" sz="2400" dirty="0" smtClean="0"/>
              <a:t>vědami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Počátky </a:t>
            </a:r>
            <a:r>
              <a:rPr lang="cs-CZ" sz="2400" dirty="0"/>
              <a:t>sociologie jsou spojeny s metodami a ambicemi podobat se přírodním vědám (exaktnost, objektivita) = vznik pozitivismus 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Později </a:t>
            </a:r>
            <a:r>
              <a:rPr lang="cs-CZ" sz="2400" dirty="0"/>
              <a:t>došlo k nutnému odklonu od přírodních věd a k její reformulaci, protože užívá odlišných metod zkoumání, analýzy dat a hodnocení teorií (zejména z důvodu odlišnosti předmětu svého zkoumání a otevřenosti sociálních systémů, které </a:t>
            </a:r>
            <a:r>
              <a:rPr lang="cs-CZ" sz="2400" dirty="0" smtClean="0"/>
              <a:t>zkoumá)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Společenská </a:t>
            </a:r>
            <a:r>
              <a:rPr lang="cs-CZ" sz="2400" dirty="0"/>
              <a:t>realita je nadána smyslem pro zúčastněné aktéry, kteří mají své vlastní (individuální) vědomí a </a:t>
            </a:r>
            <a:r>
              <a:rPr lang="cs-CZ" sz="2400" dirty="0" smtClean="0"/>
              <a:t>záměry</a:t>
            </a: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Omezená </a:t>
            </a:r>
            <a:r>
              <a:rPr lang="cs-CZ" sz="2400" dirty="0"/>
              <a:t>možnost objektivity výsledků vyžaduje přezkoumatelnosti metod a výsledků, zveřejňování a diskuzi</a:t>
            </a:r>
            <a:endParaRPr lang="cs-CZ" altLang="cs-CZ" b="1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649288"/>
          </a:xfrm>
        </p:spPr>
        <p:txBody>
          <a:bodyPr/>
          <a:lstStyle/>
          <a:p>
            <a:r>
              <a:rPr lang="cs-CZ" sz="2400" u="sng" dirty="0" smtClean="0">
                <a:solidFill>
                  <a:srgbClr val="006699"/>
                </a:solidFill>
                <a:latin typeface="Impact" pitchFamily="34" charset="0"/>
              </a:rPr>
              <a:t>Co </a:t>
            </a:r>
            <a:r>
              <a:rPr lang="cs-CZ" sz="2400" u="sng" dirty="0">
                <a:solidFill>
                  <a:srgbClr val="006699"/>
                </a:solidFill>
                <a:latin typeface="Impact" pitchFamily="34" charset="0"/>
              </a:rPr>
              <a:t>sociologie využívá ke zkoumání lidského chování </a:t>
            </a:r>
            <a:r>
              <a:rPr lang="cs-CZ" sz="2400" u="sng" dirty="0" smtClean="0">
                <a:solidFill>
                  <a:srgbClr val="006699"/>
                </a:solidFill>
                <a:latin typeface="Impact" pitchFamily="34" charset="0"/>
              </a:rPr>
              <a:t>               a </a:t>
            </a:r>
            <a:r>
              <a:rPr lang="cs-CZ" sz="2400" u="sng" dirty="0">
                <a:solidFill>
                  <a:srgbClr val="006699"/>
                </a:solidFill>
                <a:latin typeface="Impact" pitchFamily="34" charset="0"/>
              </a:rPr>
              <a:t>společenských procesů</a:t>
            </a:r>
            <a:r>
              <a:rPr lang="cs-CZ" sz="2400" u="sng" dirty="0" smtClean="0">
                <a:solidFill>
                  <a:srgbClr val="006699"/>
                </a:solidFill>
                <a:latin typeface="Impact" pitchFamily="34" charset="0"/>
              </a:rPr>
              <a:t>?</a:t>
            </a:r>
            <a:endParaRPr lang="en-US" altLang="cs-CZ" sz="2400" u="sng" dirty="0" smtClean="0">
              <a:solidFill>
                <a:srgbClr val="006699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0720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836712"/>
            <a:ext cx="8820150" cy="4968875"/>
          </a:xfrm>
          <a:noFill/>
        </p:spPr>
        <p:txBody>
          <a:bodyPr>
            <a:normAutofit/>
          </a:bodyPr>
          <a:lstStyle/>
          <a:p>
            <a:pPr lvl="0" algn="ctr"/>
            <a:r>
              <a:rPr lang="cs-CZ" sz="2400" b="1" dirty="0" smtClean="0"/>
              <a:t>2. (specifické</a:t>
            </a:r>
            <a:r>
              <a:rPr lang="cs-CZ" sz="2400" b="1" dirty="0"/>
              <a:t>) SOCIOLOGICKÉ PERSPEKTIVY</a:t>
            </a:r>
            <a:r>
              <a:rPr lang="cs-CZ" sz="2400" dirty="0"/>
              <a:t>, </a:t>
            </a:r>
            <a:endParaRPr lang="cs-CZ" sz="2400" dirty="0" smtClean="0"/>
          </a:p>
          <a:p>
            <a:pPr lvl="0" algn="ctr"/>
            <a:r>
              <a:rPr lang="cs-CZ" sz="2400" dirty="0" smtClean="0"/>
              <a:t>která </a:t>
            </a:r>
            <a:r>
              <a:rPr lang="cs-CZ" sz="2400" dirty="0"/>
              <a:t>je založena na tzv. </a:t>
            </a:r>
            <a:r>
              <a:rPr lang="cs-CZ" sz="2400" u="sng" dirty="0"/>
              <a:t>sociologické imaginaci</a:t>
            </a:r>
            <a:r>
              <a:rPr lang="cs-CZ" sz="2400" dirty="0"/>
              <a:t> (</a:t>
            </a:r>
            <a:r>
              <a:rPr lang="cs-CZ" sz="2400" dirty="0" err="1"/>
              <a:t>Ch.W</a:t>
            </a:r>
            <a:r>
              <a:rPr lang="cs-CZ" sz="2400" dirty="0"/>
              <a:t>. </a:t>
            </a:r>
            <a:r>
              <a:rPr lang="cs-CZ" sz="2400" dirty="0" err="1"/>
              <a:t>Mills</a:t>
            </a:r>
            <a:r>
              <a:rPr lang="cs-CZ" sz="2400" dirty="0"/>
              <a:t>) jakožto souhrnu tří schopností: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Odmyslet se od každodenní zkušenosti a své osobní situace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Podívat se na tyto zkušenosti a situace novým způsobem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Nahlížet na ně a interpretova je v (časově, prostorově, kulturně a sociálně) širších souvislostech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1920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836712"/>
            <a:ext cx="8820150" cy="4968875"/>
          </a:xfrm>
          <a:noFill/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3. (specifické</a:t>
            </a:r>
            <a:r>
              <a:rPr lang="cs-CZ" sz="2400" b="1" dirty="0"/>
              <a:t>) SOCIOLOGICKÉHO MYŠLENÍ</a:t>
            </a:r>
          </a:p>
          <a:p>
            <a:pPr lvl="0" algn="ctr"/>
            <a:r>
              <a:rPr lang="cs-CZ" sz="2400" dirty="0" smtClean="0"/>
              <a:t>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nejčastěji jde o rozlišování na záměrné jednání a nezamýšlené důsledky lidského jednání (</a:t>
            </a:r>
            <a:r>
              <a:rPr lang="cs-CZ" sz="2400" dirty="0" err="1"/>
              <a:t>R.K.Merton</a:t>
            </a:r>
            <a:r>
              <a:rPr lang="cs-CZ" sz="2400" dirty="0"/>
              <a:t>) </a:t>
            </a:r>
            <a:endParaRPr lang="cs-CZ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i </a:t>
            </a:r>
            <a:r>
              <a:rPr lang="cs-CZ" sz="2400" dirty="0"/>
              <a:t>když mohou být tyto typy ve vzájemném protikladu, reálně se vyskytují ve smíšené podobě </a:t>
            </a:r>
            <a:endParaRPr lang="cs-CZ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sociologie zkoumá rovnováhu mezi sociální reprodukcí </a:t>
            </a:r>
            <a:r>
              <a:rPr lang="cs-CZ" sz="1600" i="1" dirty="0" smtClean="0"/>
              <a:t>(udržování řádu dodržováním společenských zvyklostí) </a:t>
            </a:r>
            <a:r>
              <a:rPr lang="cs-CZ" sz="2400" dirty="0" smtClean="0"/>
              <a:t>a </a:t>
            </a:r>
            <a:r>
              <a:rPr lang="cs-CZ" sz="2400" dirty="0"/>
              <a:t>sociální </a:t>
            </a:r>
            <a:r>
              <a:rPr lang="cs-CZ" sz="2400" dirty="0" smtClean="0"/>
              <a:t>transformací </a:t>
            </a:r>
            <a:r>
              <a:rPr lang="cs-CZ" sz="1800" i="1" dirty="0" smtClean="0"/>
              <a:t>(záměrnými či nezamýšlenými společenskými změnami)</a:t>
            </a:r>
            <a:endParaRPr lang="cs-CZ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4813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86</TotalTime>
  <Words>984</Words>
  <Application>Microsoft Office PowerPoint</Application>
  <PresentationFormat>Předvádění na obrazovce (4:3)</PresentationFormat>
  <Paragraphs>206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Aerodynamika</vt:lpstr>
      <vt:lpstr>Sociologie pro SPP/SPR/VPL</vt:lpstr>
      <vt:lpstr>V čem by měla být Sociologie užitečná pro SPP/SPR?</vt:lpstr>
      <vt:lpstr>Snímek 3</vt:lpstr>
      <vt:lpstr>Co je to sociologie?</vt:lpstr>
      <vt:lpstr>Jakými tématy se sociologie zabývá?</vt:lpstr>
      <vt:lpstr>K čemu může být sociologie užitečná?</vt:lpstr>
      <vt:lpstr>Co sociologie využívá ke zkoumání lidského chování                a společenských procesů?</vt:lpstr>
      <vt:lpstr>Snímek 8</vt:lpstr>
      <vt:lpstr>Snímek 9</vt:lpstr>
      <vt:lpstr>Proč sociologie jako věda vůbec vznikla            a jaké byly její počátky? </vt:lpstr>
      <vt:lpstr>Snímek 11</vt:lpstr>
      <vt:lpstr>V důsledku jakých konkrétních změn sociologie vznikla?</vt:lpstr>
      <vt:lpstr>Snímek 13</vt:lpstr>
      <vt:lpstr>Jaké jsou projevy změn přechodu tradiční společnosti do společnosti moderní?</vt:lpstr>
      <vt:lpstr>Snímek 15</vt:lpstr>
      <vt:lpstr>Snímek 16</vt:lpstr>
      <vt:lpstr>Snímek 17</vt:lpstr>
      <vt:lpstr>Snímek 18</vt:lpstr>
      <vt:lpstr>Jaké myšlenkové tradice a jací myslitelé stáli                    u počátku sociologie? </vt:lpstr>
      <vt:lpstr>Snímek 20</vt:lpstr>
      <vt:lpstr>Snímek 21</vt:lpstr>
      <vt:lpstr>Snímek 22</vt:lpstr>
    </vt:vector>
  </TitlesOfParts>
  <Company>CIKT 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pro SPP/SPR/VPL</dc:title>
  <dc:creator>Pavel Horák</dc:creator>
  <cp:lastModifiedBy>CIKT</cp:lastModifiedBy>
  <cp:revision>24</cp:revision>
  <dcterms:created xsi:type="dcterms:W3CDTF">2015-02-18T07:38:45Z</dcterms:created>
  <dcterms:modified xsi:type="dcterms:W3CDTF">2015-02-18T16:53:48Z</dcterms:modified>
</cp:coreProperties>
</file>