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6" r:id="rId9"/>
    <p:sldId id="267" r:id="rId10"/>
    <p:sldId id="263" r:id="rId11"/>
    <p:sldId id="264" r:id="rId12"/>
    <p:sldId id="265" r:id="rId13"/>
    <p:sldId id="273" r:id="rId14"/>
    <p:sldId id="268" r:id="rId15"/>
    <p:sldId id="274" r:id="rId16"/>
    <p:sldId id="269" r:id="rId17"/>
    <p:sldId id="272" r:id="rId18"/>
    <p:sldId id="270" r:id="rId19"/>
    <p:sldId id="271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7838-0D1C-4C18-AB2D-AE90E83C3C41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2468AB5-C57D-40FE-93A1-D9A98E46E3A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7838-0D1C-4C18-AB2D-AE90E83C3C41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68AB5-C57D-40FE-93A1-D9A98E46E3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7838-0D1C-4C18-AB2D-AE90E83C3C41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68AB5-C57D-40FE-93A1-D9A98E46E3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7838-0D1C-4C18-AB2D-AE90E83C3C41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68AB5-C57D-40FE-93A1-D9A98E46E3A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7838-0D1C-4C18-AB2D-AE90E83C3C41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2468AB5-C57D-40FE-93A1-D9A98E46E3A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7838-0D1C-4C18-AB2D-AE90E83C3C41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68AB5-C57D-40FE-93A1-D9A98E46E3A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7838-0D1C-4C18-AB2D-AE90E83C3C41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68AB5-C57D-40FE-93A1-D9A98E46E3A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7838-0D1C-4C18-AB2D-AE90E83C3C41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68AB5-C57D-40FE-93A1-D9A98E46E3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7838-0D1C-4C18-AB2D-AE90E83C3C41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68AB5-C57D-40FE-93A1-D9A98E46E3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7838-0D1C-4C18-AB2D-AE90E83C3C41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68AB5-C57D-40FE-93A1-D9A98E46E3A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7838-0D1C-4C18-AB2D-AE90E83C3C41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2468AB5-C57D-40FE-93A1-D9A98E46E3A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0597838-0D1C-4C18-AB2D-AE90E83C3C41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2468AB5-C57D-40FE-93A1-D9A98E46E3A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SPR 140 Posouzení životní situace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Střední část intervence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0094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Ve svých skupinách vygenerujte vybrané úkoly, které by mohly vést ke zmírnění potíží klienta. </a:t>
            </a:r>
          </a:p>
          <a:p>
            <a:r>
              <a:rPr lang="cs-CZ" dirty="0" smtClean="0"/>
              <a:t>Rozdělte role: klient, sociální pracovník, supervizor! </a:t>
            </a:r>
          </a:p>
          <a:p>
            <a:r>
              <a:rPr lang="cs-CZ" dirty="0" smtClean="0"/>
              <a:t>Zvolte cíl- seznam aktivit.</a:t>
            </a:r>
          </a:p>
          <a:p>
            <a:r>
              <a:rPr lang="cs-CZ" dirty="0" smtClean="0"/>
              <a:t>Sociální pracovník doprovází klienta při volbě aktivit, úkolů. </a:t>
            </a:r>
          </a:p>
          <a:p>
            <a:r>
              <a:rPr lang="cs-CZ" dirty="0" smtClean="0"/>
              <a:t>Sociální pracovník provede kontrolu, zda je počet dostatečný i s ohledem na kapacitu klienta. </a:t>
            </a:r>
          </a:p>
          <a:p>
            <a:r>
              <a:rPr lang="cs-CZ" dirty="0" smtClean="0"/>
              <a:t>Supervizor poskytne  zpětnou vazbu, zda sociální pracovník poskytl dostatek podnětů, povzbuzení pro tvorbu námětů. </a:t>
            </a:r>
          </a:p>
          <a:p>
            <a:r>
              <a:rPr lang="cs-CZ" dirty="0" smtClean="0"/>
              <a:t>Pokud je více cílů, kolečko rolí se posune a vše se dále opakuje. </a:t>
            </a:r>
          </a:p>
          <a:p>
            <a:r>
              <a:rPr lang="cs-CZ" dirty="0" smtClean="0"/>
              <a:t>Promyslete také čas, který bude na splnění potřeba.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8240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4.1.2 Dohoda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Závazek/odhodlání klienta je velmi důležitý.</a:t>
            </a:r>
          </a:p>
          <a:p>
            <a:r>
              <a:rPr lang="cs-CZ" dirty="0" smtClean="0"/>
              <a:t>Zjistilo se, že jenom 30% úkolů je dobře naplněno (pokud je klientovo odhodlání malé či neutrální.</a:t>
            </a:r>
          </a:p>
          <a:p>
            <a:r>
              <a:rPr lang="cs-CZ" dirty="0" smtClean="0"/>
              <a:t>Pokud je odhodlání hodnoceno jako vysoké, vzroste úspěšnost na 63%.</a:t>
            </a:r>
          </a:p>
          <a:p>
            <a:r>
              <a:rPr lang="cs-CZ" dirty="0" smtClean="0"/>
              <a:t>Dohoda jako formální krok x jako proces.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4242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dohody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Smlouva typicky obsahuje: </a:t>
            </a:r>
            <a:r>
              <a:rPr lang="cs-CZ" b="1" dirty="0"/>
              <a:t>kdo udělá co, za jakých podmínek a do kdy</a:t>
            </a:r>
            <a:r>
              <a:rPr lang="cs-CZ" dirty="0"/>
              <a:t>. </a:t>
            </a:r>
            <a:r>
              <a:rPr lang="cs-CZ" dirty="0" smtClean="0"/>
              <a:t>Dále:</a:t>
            </a:r>
          </a:p>
          <a:p>
            <a:r>
              <a:rPr lang="cs-CZ" dirty="0" smtClean="0"/>
              <a:t>žádoucí </a:t>
            </a:r>
            <a:r>
              <a:rPr lang="cs-CZ" dirty="0"/>
              <a:t>výsledek sociální služby klientovi,</a:t>
            </a:r>
            <a:endParaRPr lang="cs-CZ" b="1" dirty="0"/>
          </a:p>
          <a:p>
            <a:pPr lvl="0"/>
            <a:r>
              <a:rPr lang="cs-CZ" dirty="0"/>
              <a:t>seznam termínovaných úkolů klienta,</a:t>
            </a:r>
            <a:endParaRPr lang="cs-CZ" b="1" dirty="0"/>
          </a:p>
          <a:p>
            <a:pPr lvl="0"/>
            <a:r>
              <a:rPr lang="cs-CZ" dirty="0"/>
              <a:t>seznam termínovaných úkolů osob blízkých klientovi,</a:t>
            </a:r>
            <a:endParaRPr lang="cs-CZ" b="1" dirty="0"/>
          </a:p>
          <a:p>
            <a:pPr lvl="0"/>
            <a:r>
              <a:rPr lang="cs-CZ" dirty="0"/>
              <a:t>seznam termínovaných úkolů sociálního pracovníka,</a:t>
            </a:r>
            <a:endParaRPr lang="cs-CZ" b="1" dirty="0"/>
          </a:p>
          <a:p>
            <a:pPr lvl="0"/>
            <a:r>
              <a:rPr lang="cs-CZ" dirty="0"/>
              <a:t>seznam termínovaných úkolů ostatních pracovníků,</a:t>
            </a:r>
            <a:endParaRPr lang="cs-CZ" b="1" dirty="0"/>
          </a:p>
          <a:p>
            <a:pPr lvl="0"/>
            <a:r>
              <a:rPr lang="cs-CZ" dirty="0"/>
              <a:t>výčet služeb vyžádaných u jiných zařízení,</a:t>
            </a:r>
            <a:endParaRPr lang="cs-CZ" b="1" dirty="0"/>
          </a:p>
          <a:p>
            <a:pPr lvl="0"/>
            <a:r>
              <a:rPr lang="cs-CZ" dirty="0"/>
              <a:t>stanovení podmínek, za nichž bude dohoda přepracována (změněna</a:t>
            </a:r>
            <a:r>
              <a:rPr lang="cs-CZ" dirty="0" smtClean="0"/>
              <a:t>).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71726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3: Návrh dohody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Navrhněte dohodu, všechny položky, které bude obsahovat!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39097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4.1.4 Důvody a podněty úkolů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 obou případech jde o motivaci: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Důvody: důvody, proč je úkol potřeba vykonat (zlepšení situace)</a:t>
            </a:r>
          </a:p>
          <a:p>
            <a:pPr marL="320040" lvl="1" indent="0">
              <a:buNone/>
            </a:pPr>
            <a:r>
              <a:rPr lang="cs-CZ" i="1" dirty="0" smtClean="0"/>
              <a:t>Co získáte, když zvládnete tento úkol?</a:t>
            </a:r>
          </a:p>
          <a:p>
            <a:r>
              <a:rPr lang="cs-CZ" dirty="0" smtClean="0"/>
              <a:t>Podněty: odměny ve vztahu k úkolu</a:t>
            </a:r>
          </a:p>
          <a:p>
            <a:r>
              <a:rPr lang="cs-CZ" dirty="0" smtClean="0"/>
              <a:t>Odměny: hledat možné odměny, ocenění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0330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4: Zdůvodnění a ocenění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Zdůvodněte všechny úkoly, jejichž realizaci předpokládáte, navrhněte možnosti ocenění plnění úkolu.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8074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4.1.5 Stimulace plnění úkolů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Nácvik</a:t>
            </a:r>
          </a:p>
          <a:p>
            <a:r>
              <a:rPr lang="cs-CZ" dirty="0" smtClean="0"/>
              <a:t>Hraní rolí</a:t>
            </a:r>
          </a:p>
          <a:p>
            <a:r>
              <a:rPr lang="cs-CZ" dirty="0" smtClean="0"/>
              <a:t>Řízená praxe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6178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Úkol:5 Stimulace plnění úkolů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Navrhněte alespoň jeden nácvik, hraní rolí a alternativně řízenou praxi, která by ve Vašem případě mohla být smysluplná.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00795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4.1.6 Anticipace překážek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Diskuse možných (osobních, kontextuálních) překážek. </a:t>
            </a:r>
          </a:p>
          <a:p>
            <a:r>
              <a:rPr lang="cs-CZ" dirty="0" err="1" smtClean="0"/>
              <a:t>Epstein</a:t>
            </a:r>
            <a:r>
              <a:rPr lang="cs-CZ" dirty="0" smtClean="0"/>
              <a:t> (1988) uvádí následující seznam překážek v oblasti úkolů:</a:t>
            </a:r>
          </a:p>
          <a:p>
            <a:pPr lvl="1"/>
            <a:r>
              <a:rPr lang="cs-CZ" dirty="0" smtClean="0"/>
              <a:t>Deficity (zdroje, podpora, dovednosti, kapacita)</a:t>
            </a:r>
          </a:p>
          <a:p>
            <a:pPr lvl="1"/>
            <a:r>
              <a:rPr lang="cs-CZ" dirty="0" smtClean="0"/>
              <a:t>Postoje a předpoklady (mentální konstrukty)</a:t>
            </a:r>
          </a:p>
          <a:p>
            <a:pPr lvl="1"/>
            <a:r>
              <a:rPr lang="cs-CZ" dirty="0" smtClean="0"/>
              <a:t> Nedostatek příležitosti úkol realizovat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75606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6: Anticipace překážek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Vytvořte seznam možných překážek ke všem úkolům, jejichž plnění předpokládáte a navrhněte možná řešení/ Vaše reakce!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8329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4.0.0 Části střední fáze (2. fáze)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této fázi dochází k vlastní intervenci/ řešení problémů. </a:t>
            </a:r>
          </a:p>
          <a:p>
            <a:r>
              <a:rPr lang="cs-CZ" dirty="0" smtClean="0"/>
              <a:t>Intervence je: „</a:t>
            </a:r>
            <a:r>
              <a:rPr lang="cs-CZ" i="1" dirty="0" smtClean="0"/>
              <a:t>Záměrná a specifická snaha řešit cílové problémy</a:t>
            </a:r>
            <a:r>
              <a:rPr lang="cs-CZ" dirty="0" smtClean="0"/>
              <a:t>“. </a:t>
            </a:r>
          </a:p>
          <a:p>
            <a:r>
              <a:rPr lang="cs-CZ" dirty="0" smtClean="0"/>
              <a:t>Střední (2. fáze) začíná v okamžiku, když zahajujeme vlastní práci na řešení problémů. </a:t>
            </a:r>
          </a:p>
          <a:p>
            <a:r>
              <a:rPr lang="cs-CZ" dirty="0" smtClean="0"/>
              <a:t>Zahrnuje zejména: 1) plánování úkolů, 2) implementační sekvence (PÚIS).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71341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4.1.7 Sumarizace úkolů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dirty="0"/>
              <a:t>Na konci každé schůzky proběhne sumarizace dohody o plnění úkolů/ rekapitulace všeho, co má být </a:t>
            </a:r>
            <a:r>
              <a:rPr lang="cs-CZ" dirty="0" smtClean="0"/>
              <a:t>vykonáno</a:t>
            </a:r>
          </a:p>
          <a:p>
            <a:r>
              <a:rPr lang="cs-CZ" dirty="0" smtClean="0"/>
              <a:t>V posledním sloupci lze využít škálu: </a:t>
            </a:r>
            <a:r>
              <a:rPr lang="cs-CZ" b="1" dirty="0" smtClean="0"/>
              <a:t>splněno</a:t>
            </a:r>
            <a:r>
              <a:rPr lang="cs-CZ" dirty="0" smtClean="0"/>
              <a:t>, </a:t>
            </a:r>
            <a:r>
              <a:rPr lang="cs-CZ" b="1" dirty="0" smtClean="0"/>
              <a:t>téměř splněno</a:t>
            </a:r>
            <a:r>
              <a:rPr lang="cs-CZ" dirty="0" smtClean="0"/>
              <a:t>, </a:t>
            </a:r>
            <a:r>
              <a:rPr lang="cs-CZ" b="1" dirty="0" smtClean="0"/>
              <a:t>částečně</a:t>
            </a:r>
            <a:r>
              <a:rPr lang="cs-CZ" dirty="0" smtClean="0"/>
              <a:t> </a:t>
            </a:r>
            <a:r>
              <a:rPr lang="cs-CZ" b="1" dirty="0" smtClean="0"/>
              <a:t>splněno</a:t>
            </a:r>
            <a:r>
              <a:rPr lang="cs-CZ" dirty="0" smtClean="0"/>
              <a:t>, </a:t>
            </a:r>
            <a:r>
              <a:rPr lang="cs-CZ" b="1" dirty="0" smtClean="0"/>
              <a:t>nesplněno</a:t>
            </a:r>
            <a:endParaRPr lang="cs-CZ" b="1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375647776"/>
              </p:ext>
            </p:extLst>
          </p:nvPr>
        </p:nvGraphicFramePr>
        <p:xfrm>
          <a:off x="4933950" y="1447800"/>
          <a:ext cx="388652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507"/>
                <a:gridCol w="1295507"/>
                <a:gridCol w="1295507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Úkol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Hodnocení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23.1.2013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Navštívit ÚP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Splněno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183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4.1.8 Hodnocení vývoje úkolů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Hodnocení je potřebné!</a:t>
            </a:r>
          </a:p>
          <a:p>
            <a:r>
              <a:rPr lang="cs-CZ" dirty="0" smtClean="0"/>
              <a:t>Ocenění jsou potřebná!</a:t>
            </a:r>
          </a:p>
          <a:p>
            <a:r>
              <a:rPr lang="cs-CZ" dirty="0" smtClean="0"/>
              <a:t>Nešetříme chválou, s kritikou obezřetně!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147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4.1.9 Hodnocení vývoje řešení problémů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Mělo splnění úkolu vliv na problém?</a:t>
            </a:r>
          </a:p>
          <a:p>
            <a:r>
              <a:rPr lang="cs-CZ" dirty="0" smtClean="0"/>
              <a:t>Je potřeba v plnění úkolu pokračovat, ukončit</a:t>
            </a:r>
            <a:r>
              <a:rPr lang="cs-CZ" dirty="0" smtClean="0"/>
              <a:t>?</a:t>
            </a:r>
          </a:p>
          <a:p>
            <a:r>
              <a:rPr lang="cs-CZ" dirty="0" smtClean="0"/>
              <a:t>Proběhly neplánované aktivity?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651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Ukončování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Efekt zakončení kontaktů</a:t>
            </a:r>
          </a:p>
          <a:p>
            <a:r>
              <a:rPr lang="cs-CZ" dirty="0"/>
              <a:t>Strach z nových situací </a:t>
            </a:r>
          </a:p>
          <a:p>
            <a:r>
              <a:rPr lang="cs-CZ" dirty="0"/>
              <a:t>Shrnutí pozitivních bodů spolupráce</a:t>
            </a:r>
          </a:p>
          <a:p>
            <a:r>
              <a:rPr lang="cs-CZ" dirty="0"/>
              <a:t>Další okruhy jeho práce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843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Plánování úkolů a implementační sekvence (PÚIS)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Tvorba úkolů. </a:t>
            </a:r>
          </a:p>
          <a:p>
            <a:r>
              <a:rPr lang="cs-CZ" dirty="0" smtClean="0"/>
              <a:t>Tvorba smlouvy</a:t>
            </a:r>
          </a:p>
          <a:p>
            <a:r>
              <a:rPr lang="cs-CZ" dirty="0" smtClean="0"/>
              <a:t>Plánování detailů implementace úkolů</a:t>
            </a:r>
          </a:p>
          <a:p>
            <a:r>
              <a:rPr lang="cs-CZ" dirty="0" smtClean="0"/>
              <a:t>Promyšlení důvodů a podnětů pro zvládnutí úkolů</a:t>
            </a:r>
          </a:p>
          <a:p>
            <a:r>
              <a:rPr lang="cs-CZ" dirty="0" smtClean="0"/>
              <a:t>Analýza překážek ve zvládnutí úkolů</a:t>
            </a:r>
          </a:p>
          <a:p>
            <a:r>
              <a:rPr lang="cs-CZ" dirty="0" smtClean="0"/>
              <a:t>Podpora při zvládání úkolů</a:t>
            </a:r>
          </a:p>
          <a:p>
            <a:r>
              <a:rPr lang="cs-CZ" dirty="0" smtClean="0"/>
              <a:t>Sumarizace zvládání/ plnění úkolů</a:t>
            </a:r>
          </a:p>
          <a:p>
            <a:r>
              <a:rPr lang="cs-CZ" dirty="0" smtClean="0"/>
              <a:t>Hodnocení stavu problému</a:t>
            </a:r>
          </a:p>
          <a:p>
            <a:r>
              <a:rPr lang="cs-CZ" dirty="0" smtClean="0"/>
              <a:t>Přehodnocení/ úprava neúspěšných úkolů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958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4.0.1 Plánování úkolů a implementační sekvence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Úkoly jsou prostředky, které mají odstranit/redukovat problémy.</a:t>
            </a:r>
          </a:p>
          <a:p>
            <a:r>
              <a:rPr lang="cs-CZ" dirty="0" smtClean="0"/>
              <a:t>Původně byly úkoly definovány jako aktivity, které se realizují výhradně klientem, mimo kancelář sociálního pracovníka </a:t>
            </a:r>
            <a:r>
              <a:rPr lang="cs-CZ" dirty="0" err="1" smtClean="0"/>
              <a:t>Vv</a:t>
            </a:r>
            <a:r>
              <a:rPr lang="cs-CZ" dirty="0" smtClean="0"/>
              <a:t> reálném životě klienta).</a:t>
            </a:r>
          </a:p>
          <a:p>
            <a:r>
              <a:rPr lang="cs-CZ" dirty="0" smtClean="0"/>
              <a:t>V současnosti se považuje za výhodnější, pokud se realizují některé úkoly mimo kancelář a některé aktivity v kanceláři. </a:t>
            </a:r>
          </a:p>
          <a:p>
            <a:r>
              <a:rPr lang="cs-CZ" dirty="0" smtClean="0"/>
              <a:t>Je možné, že některé aktivity plní klient, jiné sociální pracovník. </a:t>
            </a:r>
          </a:p>
          <a:p>
            <a:r>
              <a:rPr lang="cs-CZ" dirty="0" smtClean="0"/>
              <a:t>Zcela výjimečně se může stát, že úkoly převezme sociální pracovník.  </a:t>
            </a:r>
          </a:p>
          <a:p>
            <a:r>
              <a:rPr lang="cs-CZ" dirty="0" smtClean="0"/>
              <a:t>Úkoly na sezení se vykonávají častěji, pokud je klientem rodina, skupina. Často jde o nácvik nových dovedností (např. nové komunikační techniky).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4266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4.1.1 Vytváření alternativních úkolů, výběr úkolu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Metoda generování úkolů </a:t>
            </a:r>
            <a:r>
              <a:rPr lang="cs-CZ" i="1" dirty="0" err="1" smtClean="0"/>
              <a:t>branstorming</a:t>
            </a:r>
            <a:r>
              <a:rPr lang="cs-CZ" i="1" dirty="0" smtClean="0"/>
              <a:t> s klientem</a:t>
            </a:r>
            <a:r>
              <a:rPr lang="cs-CZ" dirty="0" smtClean="0"/>
              <a:t>!</a:t>
            </a:r>
          </a:p>
          <a:p>
            <a:r>
              <a:rPr lang="cs-CZ" dirty="0" smtClean="0"/>
              <a:t>Např. „</a:t>
            </a:r>
            <a:r>
              <a:rPr lang="cs-CZ" i="1" dirty="0" smtClean="0"/>
              <a:t>Zkusme se zamyslet nad aktivitami, které by mohly vést k tomu, že získáte novou práci“.</a:t>
            </a:r>
          </a:p>
          <a:p>
            <a:r>
              <a:rPr lang="cs-CZ" dirty="0" smtClean="0"/>
              <a:t>Důležité je vygenerovat dostatek variant!</a:t>
            </a:r>
          </a:p>
          <a:p>
            <a:r>
              <a:rPr lang="cs-CZ" dirty="0" smtClean="0"/>
              <a:t>V této fázi návrhy nehodnoťte! </a:t>
            </a:r>
          </a:p>
          <a:p>
            <a:r>
              <a:rPr lang="cs-CZ" dirty="0" smtClean="0"/>
              <a:t>Sociální pracovník navrhuje alternativy také! </a:t>
            </a:r>
          </a:p>
          <a:p>
            <a:r>
              <a:rPr lang="cs-CZ" dirty="0" smtClean="0"/>
              <a:t>Pokud nemůžeme alternativy objevit, může pomoci: </a:t>
            </a:r>
          </a:p>
          <a:p>
            <a:pPr lvl="1"/>
            <a:r>
              <a:rPr lang="cs-CZ" dirty="0" smtClean="0"/>
              <a:t>Prozkoumat situaci klienta (další sběr dat);</a:t>
            </a:r>
          </a:p>
          <a:p>
            <a:pPr lvl="1"/>
            <a:r>
              <a:rPr lang="cs-CZ" dirty="0" smtClean="0"/>
              <a:t>Studium literatury;</a:t>
            </a:r>
          </a:p>
          <a:p>
            <a:pPr lvl="1"/>
            <a:r>
              <a:rPr lang="cs-CZ" dirty="0" smtClean="0"/>
              <a:t>Supervize/konzultace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3973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 svých skupinách vygenerujte seznam alternativních úkolů, které by mohly vést ke zmírnění potíží klienta. </a:t>
            </a:r>
          </a:p>
          <a:p>
            <a:r>
              <a:rPr lang="cs-CZ" dirty="0" smtClean="0"/>
              <a:t>Rozdělte role: klient, sociální pracovník, supervizor! </a:t>
            </a:r>
          </a:p>
          <a:p>
            <a:r>
              <a:rPr lang="cs-CZ" dirty="0" smtClean="0"/>
              <a:t>Zvolte cíl, pro které budete generovat úkoly. </a:t>
            </a:r>
          </a:p>
          <a:p>
            <a:r>
              <a:rPr lang="cs-CZ" dirty="0" smtClean="0"/>
              <a:t>Sociální pracovník doprovází klienta při tvorbě námětů, sám některé navrhuje. Cílem je vytvořit obsáhlý seznam možných úkolů pro všechny vybrané cíle. </a:t>
            </a:r>
          </a:p>
          <a:p>
            <a:r>
              <a:rPr lang="cs-CZ" dirty="0" smtClean="0"/>
              <a:t>Supervizor poskytne  zpětnou vazbu, zda sociální pracovník poskytl dostatek podnětů, povzbuzení pro tvorbu námětů. </a:t>
            </a:r>
          </a:p>
          <a:p>
            <a:r>
              <a:rPr lang="cs-CZ" dirty="0" smtClean="0"/>
              <a:t>Pokud je více cílů, kolečko rolí se posune a vše se dále opakuje.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6349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úkolu/úkolů!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Výběr úkolů je důležitým následujícím krokem.</a:t>
            </a:r>
          </a:p>
          <a:p>
            <a:r>
              <a:rPr lang="cs-CZ" dirty="0" smtClean="0"/>
              <a:t>Může být navrženo: </a:t>
            </a:r>
            <a:r>
              <a:rPr lang="cs-CZ" i="1" dirty="0" smtClean="0"/>
              <a:t>S čím začneme?</a:t>
            </a:r>
          </a:p>
          <a:p>
            <a:r>
              <a:rPr lang="cs-CZ" dirty="0" smtClean="0"/>
              <a:t>Klienti mívají jasné preference.</a:t>
            </a:r>
          </a:p>
          <a:p>
            <a:r>
              <a:rPr lang="cs-CZ" dirty="0" smtClean="0"/>
              <a:t>Je ovšem možno diskutovat alternativy, klient má ovšem poslední slovo.  </a:t>
            </a:r>
          </a:p>
          <a:p>
            <a:r>
              <a:rPr lang="cs-CZ" dirty="0" smtClean="0"/>
              <a:t>Počet zvolených úkolů je závislý:</a:t>
            </a:r>
          </a:p>
          <a:p>
            <a:pPr lvl="1"/>
            <a:r>
              <a:rPr lang="cs-CZ" dirty="0" smtClean="0"/>
              <a:t>Náročnost problému;</a:t>
            </a:r>
          </a:p>
          <a:p>
            <a:pPr lvl="1"/>
            <a:r>
              <a:rPr lang="cs-CZ" dirty="0" smtClean="0"/>
              <a:t>Kapacita klienta;</a:t>
            </a:r>
          </a:p>
          <a:p>
            <a:pPr lvl="1"/>
            <a:r>
              <a:rPr lang="cs-CZ" dirty="0" smtClean="0"/>
              <a:t>Počítat s tím, že plnění úkolů vyžaduje pro klienta nové dovednosti;</a:t>
            </a:r>
          </a:p>
          <a:p>
            <a:pPr lvl="1"/>
            <a:r>
              <a:rPr lang="cs-CZ" dirty="0" smtClean="0"/>
              <a:t>Při nejistotě ohledně počtu úkolů, je vhodné se zeptat: „Nejsem si jistý, jestli po Vás nepožaduji v tomto týdnu příliš mnoho?“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143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8606-6598-4365-8A43-5CE1A0FF8E3B}" type="slidenum">
              <a:rPr lang="cs-CZ" altLang="en-US"/>
              <a:pPr/>
              <a:t>8</a:t>
            </a:fld>
            <a:endParaRPr lang="cs-CZ" altLang="en-US"/>
          </a:p>
        </p:txBody>
      </p:sp>
      <p:sp>
        <p:nvSpPr>
          <p:cNvPr id="5018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Typy úkolů</a:t>
            </a:r>
          </a:p>
        </p:txBody>
      </p:sp>
      <p:sp>
        <p:nvSpPr>
          <p:cNvPr id="50185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cs-CZ" sz="2600" b="1" i="1"/>
              <a:t>Průzkumné</a:t>
            </a:r>
            <a:r>
              <a:rPr lang="cs-CZ" sz="2600" b="1"/>
              <a:t> úkoly</a:t>
            </a:r>
          </a:p>
          <a:p>
            <a:pPr marL="533400" indent="-533400"/>
            <a:r>
              <a:rPr lang="cs-CZ" sz="2600" b="1" i="1"/>
              <a:t>Intervenční</a:t>
            </a:r>
            <a:r>
              <a:rPr lang="cs-CZ" sz="2600" b="1"/>
              <a:t> úkoly</a:t>
            </a:r>
          </a:p>
          <a:p>
            <a:pPr marL="533400" indent="-533400"/>
            <a:r>
              <a:rPr lang="cs-CZ" sz="2600" b="1"/>
              <a:t>Úkoly mohou být </a:t>
            </a:r>
            <a:r>
              <a:rPr lang="cs-CZ" sz="2600" b="1" i="1"/>
              <a:t>prosté</a:t>
            </a:r>
            <a:r>
              <a:rPr lang="cs-CZ" sz="2600" b="1"/>
              <a:t> (jedna akce) nebo </a:t>
            </a:r>
            <a:r>
              <a:rPr lang="cs-CZ" sz="2600" b="1" i="1"/>
              <a:t>komplexní</a:t>
            </a:r>
            <a:r>
              <a:rPr lang="cs-CZ" sz="2600" b="1"/>
              <a:t> (množství různých činností). Nicméně jednoduché cíle jsou preferovány. </a:t>
            </a:r>
            <a:endParaRPr lang="cs-CZ" sz="2600" b="1" i="1"/>
          </a:p>
          <a:p>
            <a:pPr marL="533400" indent="-533400"/>
            <a:r>
              <a:rPr lang="cs-CZ" sz="2600" b="1" i="1"/>
              <a:t>Jednostranné</a:t>
            </a:r>
            <a:r>
              <a:rPr lang="cs-CZ" sz="2600" b="1"/>
              <a:t> (realizovatelný jednotlivcem)  úkoly nebo </a:t>
            </a:r>
            <a:r>
              <a:rPr lang="cs-CZ" sz="2600" b="1" i="1"/>
              <a:t>reciproční</a:t>
            </a:r>
            <a:r>
              <a:rPr lang="cs-CZ" sz="2600" b="1"/>
              <a:t> úkoly (někdo něco udělá a druhá osoba vykoná reciproční úkon).</a:t>
            </a:r>
            <a:endParaRPr lang="cs-CZ" sz="2600" b="1" i="1"/>
          </a:p>
        </p:txBody>
      </p:sp>
    </p:spTree>
    <p:extLst>
      <p:ext uri="{BB962C8B-B14F-4D97-AF65-F5344CB8AC3E}">
        <p14:creationId xmlns:p14="http://schemas.microsoft.com/office/powerpoint/2010/main" val="3405357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447A-56B3-4D39-B7E0-41E6D8D5C5F1}" type="slidenum">
              <a:rPr lang="cs-CZ" altLang="en-US"/>
              <a:pPr/>
              <a:t>9</a:t>
            </a:fld>
            <a:endParaRPr lang="cs-CZ" alt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Jiné typy </a:t>
            </a:r>
            <a:r>
              <a:rPr lang="cs-CZ" dirty="0"/>
              <a:t>úkolů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cs-CZ" i="1" dirty="0"/>
              <a:t>Hmotné</a:t>
            </a:r>
            <a:r>
              <a:rPr lang="cs-CZ" dirty="0"/>
              <a:t>  či </a:t>
            </a:r>
            <a:r>
              <a:rPr lang="cs-CZ" i="1" dirty="0"/>
              <a:t>mentální</a:t>
            </a:r>
            <a:r>
              <a:rPr lang="cs-CZ" dirty="0"/>
              <a:t> úkoly  </a:t>
            </a:r>
            <a:endParaRPr lang="cs-CZ" i="1" dirty="0"/>
          </a:p>
          <a:p>
            <a:pPr marL="533400" indent="-533400"/>
            <a:r>
              <a:rPr lang="cs-CZ" i="1" dirty="0"/>
              <a:t>Postupné</a:t>
            </a:r>
            <a:r>
              <a:rPr lang="cs-CZ" dirty="0"/>
              <a:t> úkoly</a:t>
            </a:r>
            <a:endParaRPr lang="cs-CZ" i="1" dirty="0"/>
          </a:p>
          <a:p>
            <a:pPr marL="533400" indent="-533400"/>
            <a:r>
              <a:rPr lang="cs-CZ" i="1" dirty="0"/>
              <a:t>Imaginární  </a:t>
            </a:r>
            <a:r>
              <a:rPr lang="cs-CZ" dirty="0"/>
              <a:t>úkoly</a:t>
            </a:r>
          </a:p>
          <a:p>
            <a:pPr marL="533400" indent="-533400"/>
            <a:r>
              <a:rPr lang="cs-CZ" i="1" dirty="0"/>
              <a:t>Obrácené úkoly</a:t>
            </a:r>
          </a:p>
          <a:p>
            <a:pPr marL="533400" indent="-533400"/>
            <a:r>
              <a:rPr lang="cs-CZ" i="1" dirty="0"/>
              <a:t>Paradoxní úkoly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55863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235</TotalTime>
  <Words>1001</Words>
  <Application>Microsoft Office PowerPoint</Application>
  <PresentationFormat>Předvádění na obrazovce (4:3)</PresentationFormat>
  <Paragraphs>135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Jmění</vt:lpstr>
      <vt:lpstr>Střední část intervence</vt:lpstr>
      <vt:lpstr>4.0.0 Části střední fáze (2. fáze)</vt:lpstr>
      <vt:lpstr>Plánování úkolů a implementační sekvence (PÚIS)</vt:lpstr>
      <vt:lpstr>4.0.1 Plánování úkolů a implementační sekvence</vt:lpstr>
      <vt:lpstr>4.1.1 Vytváření alternativních úkolů, výběr úkolu</vt:lpstr>
      <vt:lpstr>Úkol 1</vt:lpstr>
      <vt:lpstr>Výběr úkolu/úkolů!</vt:lpstr>
      <vt:lpstr>Typy úkolů</vt:lpstr>
      <vt:lpstr>Jiné typy úkolů</vt:lpstr>
      <vt:lpstr>Úkol 2</vt:lpstr>
      <vt:lpstr>4.1.2 Dohoda</vt:lpstr>
      <vt:lpstr>Obsah dohody</vt:lpstr>
      <vt:lpstr>Úkol 3: Návrh dohody</vt:lpstr>
      <vt:lpstr>4.1.4 Důvody a podněty úkolů</vt:lpstr>
      <vt:lpstr>Úkol 4: Zdůvodnění a ocenění</vt:lpstr>
      <vt:lpstr>4.1.5 Stimulace plnění úkolů</vt:lpstr>
      <vt:lpstr>Úkol:5 Stimulace plnění úkolů </vt:lpstr>
      <vt:lpstr>4.1.6 Anticipace překážek</vt:lpstr>
      <vt:lpstr>Úkol 6: Anticipace překážek</vt:lpstr>
      <vt:lpstr>4.1.7 Sumarizace úkolů</vt:lpstr>
      <vt:lpstr>4.1.8 Hodnocení vývoje úkolů</vt:lpstr>
      <vt:lpstr>4.1.9 Hodnocení vývoje řešení problémů</vt:lpstr>
      <vt:lpstr>Ukončování spolupráce</vt:lpstr>
    </vt:vector>
  </TitlesOfParts>
  <Company>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Střední část intervence</dc:title>
  <dc:creator>CIKT</dc:creator>
  <cp:lastModifiedBy>CIKT</cp:lastModifiedBy>
  <cp:revision>15</cp:revision>
  <dcterms:created xsi:type="dcterms:W3CDTF">2012-12-03T09:51:01Z</dcterms:created>
  <dcterms:modified xsi:type="dcterms:W3CDTF">2012-12-03T14:43:39Z</dcterms:modified>
</cp:coreProperties>
</file>