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7" r:id="rId2"/>
    <p:sldId id="259" r:id="rId3"/>
    <p:sldId id="269" r:id="rId4"/>
    <p:sldId id="267" r:id="rId5"/>
    <p:sldId id="268" r:id="rId6"/>
    <p:sldId id="266" r:id="rId7"/>
    <p:sldId id="270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657" autoAdjust="0"/>
  </p:normalViewPr>
  <p:slideViewPr>
    <p:cSldViewPr>
      <p:cViewPr>
        <p:scale>
          <a:sx n="76" d="100"/>
          <a:sy n="76" d="100"/>
        </p:scale>
        <p:origin x="168" y="-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EDA34E-1E46-4987-98BE-85979BF351EF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16978-7DBC-4FE6-9A86-988F06ED69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4480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Systém praxí a analytických stáží se vytváří</a:t>
            </a:r>
            <a:r>
              <a:rPr lang="cs-CZ" baseline="0" dirty="0" smtClean="0"/>
              <a:t> prostřednictvím nových k</a:t>
            </a:r>
            <a:r>
              <a:rPr lang="cs-CZ" dirty="0" smtClean="0"/>
              <a:t>urzů rámci projektu SOVA a INZA (projekty OPVK)</a:t>
            </a:r>
          </a:p>
          <a:p>
            <a:r>
              <a:rPr lang="cs-CZ" dirty="0" smtClean="0"/>
              <a:t>Kurzy mají</a:t>
            </a:r>
            <a:r>
              <a:rPr lang="cs-CZ" baseline="0" dirty="0" smtClean="0"/>
              <a:t> statut výběrových B-kurzů (povinně volitelných, maximum zapsaných studentů je 10)</a:t>
            </a:r>
          </a:p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93DCE-53F5-40A2-BB20-D5DA5453CCB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688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93DCE-53F5-40A2-BB20-D5DA5453CCB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8280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216978-7DBC-4FE6-9A86-988F06ED692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204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216978-7DBC-4FE6-9A86-988F06ED692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330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216978-7DBC-4FE6-9A86-988F06ED692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759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216978-7DBC-4FE6-9A86-988F06ED692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611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216978-7DBC-4FE6-9A86-988F06ED692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330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216978-7DBC-4FE6-9A86-988F06ED692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81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E0F21-015F-4EF6-8857-CA13DB66BC90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46E3B-27BA-4051-BEBE-B17C7CD38CD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E0F21-015F-4EF6-8857-CA13DB66BC90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46E3B-27BA-4051-BEBE-B17C7CD38C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E0F21-015F-4EF6-8857-CA13DB66BC90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46E3B-27BA-4051-BEBE-B17C7CD38C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E0F21-015F-4EF6-8857-CA13DB66BC90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46E3B-27BA-4051-BEBE-B17C7CD38C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E0F21-015F-4EF6-8857-CA13DB66BC90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46E3B-27BA-4051-BEBE-B17C7CD38CD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E0F21-015F-4EF6-8857-CA13DB66BC90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46E3B-27BA-4051-BEBE-B17C7CD38C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E0F21-015F-4EF6-8857-CA13DB66BC90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46E3B-27BA-4051-BEBE-B17C7CD38CD9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E0F21-015F-4EF6-8857-CA13DB66BC90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46E3B-27BA-4051-BEBE-B17C7CD38C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E0F21-015F-4EF6-8857-CA13DB66BC90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46E3B-27BA-4051-BEBE-B17C7CD38C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E0F21-015F-4EF6-8857-CA13DB66BC90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46E3B-27BA-4051-BEBE-B17C7CD38CD9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E0F21-015F-4EF6-8857-CA13DB66BC90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46E3B-27BA-4051-BEBE-B17C7CD38C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6D7E0F21-015F-4EF6-8857-CA13DB66BC90}" type="datetimeFigureOut">
              <a:rPr lang="cs-CZ" smtClean="0"/>
              <a:t>16.2.2015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0746E3B-27BA-4051-BEBE-B17C7CD38CD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543800" cy="2028056"/>
          </a:xfrm>
        </p:spPr>
        <p:txBody>
          <a:bodyPr/>
          <a:lstStyle/>
          <a:p>
            <a:pPr algn="ctr"/>
            <a:r>
              <a:rPr lang="cs-CZ" sz="6000" dirty="0" smtClean="0"/>
              <a:t>Praxe oboru VPLZ</a:t>
            </a:r>
            <a:br>
              <a:rPr lang="cs-CZ" sz="6000" dirty="0" smtClean="0"/>
            </a:br>
            <a:r>
              <a:rPr lang="cs-CZ" sz="4800" dirty="0" smtClean="0"/>
              <a:t>- bakalářský stupeň -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5517232"/>
            <a:ext cx="8280920" cy="936104"/>
          </a:xfrm>
        </p:spPr>
        <p:txBody>
          <a:bodyPr>
            <a:normAutofit/>
          </a:bodyPr>
          <a:lstStyle/>
          <a:p>
            <a:r>
              <a:rPr lang="cs-CZ" sz="2600" dirty="0" smtClean="0"/>
              <a:t>Vyučující: </a:t>
            </a:r>
            <a:r>
              <a:rPr lang="cs-CZ" sz="2600" dirty="0"/>
              <a:t>Josef </a:t>
            </a:r>
            <a:r>
              <a:rPr lang="cs-CZ" sz="2600" dirty="0" err="1"/>
              <a:t>Horňáček</a:t>
            </a:r>
            <a:r>
              <a:rPr lang="cs-CZ" sz="2600" dirty="0"/>
              <a:t>, Blanka </a:t>
            </a:r>
            <a:r>
              <a:rPr lang="cs-CZ" sz="2600" dirty="0" smtClean="0"/>
              <a:t>Plasová, Iveta Zelenková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3429000"/>
            <a:ext cx="8064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cs-CZ" sz="2800" b="1" dirty="0" smtClean="0">
              <a:solidFill>
                <a:srgbClr val="FF0000"/>
              </a:solidFill>
            </a:endParaRPr>
          </a:p>
          <a:p>
            <a:pPr lvl="1"/>
            <a:r>
              <a:rPr lang="cs-CZ" sz="2800" b="1" dirty="0" smtClean="0">
                <a:solidFill>
                  <a:schemeClr val="accent1"/>
                </a:solidFill>
              </a:rPr>
              <a:t>VPL160 Odborná praxe pro veřejnou správu</a:t>
            </a:r>
            <a:endParaRPr lang="cs-CZ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46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725144"/>
            <a:ext cx="6781800" cy="1600200"/>
          </a:xfrm>
        </p:spPr>
        <p:txBody>
          <a:bodyPr>
            <a:normAutofit/>
          </a:bodyPr>
          <a:lstStyle/>
          <a:p>
            <a:r>
              <a:rPr lang="cs-CZ" dirty="0" smtClean="0"/>
              <a:t>Cíle a poslání praxí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620688"/>
            <a:ext cx="7920880" cy="424847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sz="2800" b="1" dirty="0" smtClean="0">
                <a:solidFill>
                  <a:schemeClr val="accent1"/>
                </a:solidFill>
              </a:rPr>
              <a:t>Zprostředkovat </a:t>
            </a:r>
            <a:r>
              <a:rPr lang="cs-CZ" sz="2800" b="1" dirty="0">
                <a:solidFill>
                  <a:schemeClr val="accent1"/>
                </a:solidFill>
              </a:rPr>
              <a:t>motivovaným a talentovaným </a:t>
            </a:r>
            <a:r>
              <a:rPr lang="cs-CZ" sz="2800" b="1" dirty="0" smtClean="0">
                <a:solidFill>
                  <a:schemeClr val="accent1"/>
                </a:solidFill>
              </a:rPr>
              <a:t>studentům </a:t>
            </a:r>
            <a:r>
              <a:rPr lang="cs-CZ" sz="2800" dirty="0" smtClean="0">
                <a:solidFill>
                  <a:schemeClr val="tx1"/>
                </a:solidFill>
              </a:rPr>
              <a:t>(ideálně v 2. až 5. semestru studia) </a:t>
            </a:r>
            <a:r>
              <a:rPr lang="cs-CZ" sz="2800" b="1" dirty="0">
                <a:solidFill>
                  <a:schemeClr val="accent1"/>
                </a:solidFill>
              </a:rPr>
              <a:t>praktické zkušenosti </a:t>
            </a:r>
            <a:r>
              <a:rPr lang="cs-CZ" sz="2800" dirty="0"/>
              <a:t>v oblasti </a:t>
            </a:r>
            <a:r>
              <a:rPr lang="cs-CZ" sz="2800" dirty="0" smtClean="0"/>
              <a:t>veřejné politiky a správy </a:t>
            </a:r>
            <a:r>
              <a:rPr lang="cs-CZ" sz="2800" dirty="0"/>
              <a:t>ve vybraných </a:t>
            </a:r>
            <a:r>
              <a:rPr lang="cs-CZ" sz="2800" dirty="0" smtClean="0"/>
              <a:t>organizacích.</a:t>
            </a:r>
            <a:endParaRPr lang="cs-CZ" sz="2800" dirty="0"/>
          </a:p>
          <a:p>
            <a:pPr lvl="0"/>
            <a:r>
              <a:rPr lang="cs-CZ" sz="2800" dirty="0"/>
              <a:t>Poskytnout </a:t>
            </a:r>
            <a:r>
              <a:rPr lang="cs-CZ" sz="2800" b="1" dirty="0">
                <a:solidFill>
                  <a:schemeClr val="accent1"/>
                </a:solidFill>
              </a:rPr>
              <a:t>studentům zpětnou vazbu a supervizi </a:t>
            </a:r>
            <a:r>
              <a:rPr lang="cs-CZ" sz="2800" dirty="0"/>
              <a:t>v rámci získávání prvních praktických </a:t>
            </a:r>
            <a:r>
              <a:rPr lang="cs-CZ" sz="2800" dirty="0" smtClean="0"/>
              <a:t>pracovních </a:t>
            </a:r>
            <a:r>
              <a:rPr lang="cs-CZ" sz="2800" dirty="0"/>
              <a:t>zkušeností na odborných profesních pozicích. </a:t>
            </a:r>
          </a:p>
          <a:p>
            <a:pPr lvl="0"/>
            <a:r>
              <a:rPr lang="cs-CZ" sz="2800" b="1" dirty="0">
                <a:solidFill>
                  <a:schemeClr val="accent1"/>
                </a:solidFill>
              </a:rPr>
              <a:t>Poskytnout zaměstnavatelským organizacím prostor pro rozvoj a praktickou přípravu vybraných studentů</a:t>
            </a:r>
            <a:r>
              <a:rPr lang="cs-CZ" sz="2800" dirty="0"/>
              <a:t> pro jejich budoucí kariéry v rámci daných organizacích.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5716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Rozsah praxí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476672"/>
            <a:ext cx="7543800" cy="4680520"/>
          </a:xfrm>
        </p:spPr>
        <p:txBody>
          <a:bodyPr>
            <a:normAutofit/>
          </a:bodyPr>
          <a:lstStyle/>
          <a:p>
            <a:pPr lvl="1"/>
            <a:r>
              <a:rPr lang="cs-CZ" b="1" cap="small" dirty="0" smtClean="0">
                <a:solidFill>
                  <a:schemeClr val="accent3"/>
                </a:solidFill>
              </a:rPr>
              <a:t>studenti</a:t>
            </a:r>
            <a:r>
              <a:rPr lang="cs-CZ" dirty="0"/>
              <a:t>: 100 hodin praxe </a:t>
            </a:r>
            <a:r>
              <a:rPr lang="cs-CZ" dirty="0" smtClean="0"/>
              <a:t>ve vybrané organizaci </a:t>
            </a:r>
            <a:r>
              <a:rPr lang="cs-CZ" dirty="0"/>
              <a:t>+ </a:t>
            </a:r>
            <a:r>
              <a:rPr lang="cs-CZ" dirty="0" smtClean="0"/>
              <a:t>dle </a:t>
            </a:r>
            <a:r>
              <a:rPr lang="cs-CZ" dirty="0"/>
              <a:t>potřeby individuální konzultace; </a:t>
            </a:r>
            <a:endParaRPr lang="cs-CZ" dirty="0" smtClean="0"/>
          </a:p>
          <a:p>
            <a:pPr lvl="1"/>
            <a:r>
              <a:rPr lang="cs-CZ" dirty="0" smtClean="0"/>
              <a:t>6 hodin semináře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70405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praxí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980728"/>
            <a:ext cx="7543800" cy="3886200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Volba organizace</a:t>
            </a:r>
            <a:r>
              <a:rPr lang="cs-CZ" dirty="0" smtClean="0"/>
              <a:t> (viz Seznam organizací nebo vlastní aktivita, Formulář zájemce o praxi, výběr studentů organizací)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Uzavření „</a:t>
            </a:r>
            <a:r>
              <a:rPr lang="cs-CZ" b="1" i="1" dirty="0" smtClean="0">
                <a:solidFill>
                  <a:schemeClr val="tx1"/>
                </a:solidFill>
              </a:rPr>
              <a:t>Smlouvy </a:t>
            </a:r>
            <a:r>
              <a:rPr lang="cs-CZ" b="1" i="1" dirty="0">
                <a:solidFill>
                  <a:schemeClr val="tx1"/>
                </a:solidFill>
              </a:rPr>
              <a:t>o spolupráci při realizaci odborné praxe studentů FSS </a:t>
            </a:r>
            <a:r>
              <a:rPr lang="cs-CZ" b="1" i="1" dirty="0" smtClean="0">
                <a:solidFill>
                  <a:schemeClr val="tx1"/>
                </a:solidFill>
              </a:rPr>
              <a:t>MU</a:t>
            </a:r>
            <a:r>
              <a:rPr lang="cs-CZ" b="1" dirty="0" smtClean="0">
                <a:solidFill>
                  <a:schemeClr val="tx1"/>
                </a:solidFill>
              </a:rPr>
              <a:t>“</a:t>
            </a:r>
          </a:p>
          <a:p>
            <a:pPr marL="548640" lvl="1" indent="-228600">
              <a:buAutoNum type="alphaLcParenR"/>
            </a:pPr>
            <a:r>
              <a:rPr lang="cs-CZ" i="1" dirty="0" smtClean="0">
                <a:solidFill>
                  <a:schemeClr val="tx1"/>
                </a:solidFill>
              </a:rPr>
              <a:t>Protokol </a:t>
            </a:r>
            <a:r>
              <a:rPr lang="cs-CZ" i="1" dirty="0">
                <a:solidFill>
                  <a:schemeClr val="tx1"/>
                </a:solidFill>
              </a:rPr>
              <a:t>o přijetí studenta na praxi </a:t>
            </a:r>
          </a:p>
          <a:p>
            <a:pPr marL="548640" lvl="1" indent="-228600">
              <a:buAutoNum type="alphaLcParenR"/>
            </a:pPr>
            <a:r>
              <a:rPr lang="cs-CZ" i="1" dirty="0">
                <a:solidFill>
                  <a:schemeClr val="tx1"/>
                </a:solidFill>
              </a:rPr>
              <a:t>Výkaz o vykonané praxi</a:t>
            </a:r>
            <a:r>
              <a:rPr lang="cs-CZ" dirty="0">
                <a:solidFill>
                  <a:schemeClr val="tx1"/>
                </a:solidFill>
              </a:rPr>
              <a:t> </a:t>
            </a:r>
          </a:p>
          <a:p>
            <a:pPr marL="548640" lvl="1" indent="-228600">
              <a:buAutoNum type="alphaLcParenR"/>
            </a:pPr>
            <a:r>
              <a:rPr lang="cs-CZ" i="1" dirty="0">
                <a:solidFill>
                  <a:schemeClr val="tx1"/>
                </a:solidFill>
              </a:rPr>
              <a:t>Závěrečné hodnocení studenta na </a:t>
            </a:r>
            <a:r>
              <a:rPr lang="cs-CZ" i="1" dirty="0" smtClean="0">
                <a:solidFill>
                  <a:schemeClr val="tx1"/>
                </a:solidFill>
              </a:rPr>
              <a:t>praxi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Dvě úvodní (organizační) setkání a následně konzultace.</a:t>
            </a:r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417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Požadavky pro zakončení </a:t>
            </a:r>
            <a:r>
              <a:rPr lang="cs-CZ" dirty="0" smtClean="0"/>
              <a:t>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476672"/>
            <a:ext cx="7986464" cy="4320480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Uzavření </a:t>
            </a:r>
            <a:r>
              <a:rPr lang="cs-CZ" i="1" dirty="0"/>
              <a:t>Smlouvy o spolupráci</a:t>
            </a:r>
            <a:r>
              <a:rPr lang="cs-CZ" dirty="0"/>
              <a:t> a </a:t>
            </a:r>
            <a:r>
              <a:rPr lang="cs-CZ" i="1" dirty="0"/>
              <a:t>Protokolu o přijetí studenta na praxi</a:t>
            </a:r>
            <a:r>
              <a:rPr lang="cs-CZ" dirty="0"/>
              <a:t> (viz příloha 1 Smlouvy o spolupráci). </a:t>
            </a:r>
            <a:endParaRPr lang="cs-CZ" dirty="0" smtClean="0"/>
          </a:p>
          <a:p>
            <a:pPr lvl="0"/>
            <a:r>
              <a:rPr lang="cs-CZ" dirty="0" smtClean="0"/>
              <a:t>Odevzdání </a:t>
            </a:r>
            <a:r>
              <a:rPr lang="cs-CZ" i="1" dirty="0"/>
              <a:t>Výkazu o vykonané praxi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i="1" dirty="0"/>
              <a:t>Závěrečného hodnocení studenta na praxi</a:t>
            </a:r>
            <a:r>
              <a:rPr lang="cs-CZ" dirty="0"/>
              <a:t> potvrzené od školitele v organizaci </a:t>
            </a:r>
            <a:endParaRPr lang="cs-CZ" dirty="0" smtClean="0"/>
          </a:p>
          <a:p>
            <a:pPr lvl="0"/>
            <a:r>
              <a:rPr lang="cs-CZ" dirty="0" smtClean="0"/>
              <a:t>Odevzdání pracovních listů s reflexí praxe.</a:t>
            </a:r>
            <a:endParaRPr lang="cs-CZ" dirty="0"/>
          </a:p>
          <a:p>
            <a:pPr lvl="0"/>
            <a:r>
              <a:rPr lang="cs-CZ" dirty="0"/>
              <a:t>Průběžné plnění </a:t>
            </a:r>
            <a:r>
              <a:rPr lang="cs-CZ" dirty="0" smtClean="0"/>
              <a:t>dalších úkolů </a:t>
            </a:r>
            <a:r>
              <a:rPr lang="cs-CZ" dirty="0"/>
              <a:t>dle </a:t>
            </a:r>
            <a:r>
              <a:rPr lang="cs-CZ" dirty="0" smtClean="0"/>
              <a:t>harmonogramu od října 2014.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6317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Zásadní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Získat příslib od organizace</a:t>
            </a:r>
            <a:r>
              <a:rPr lang="cs-CZ" dirty="0" smtClean="0"/>
              <a:t>, kde bude vykonána praxe (konzultace s vyučujícím kurzu)</a:t>
            </a:r>
          </a:p>
          <a:p>
            <a:r>
              <a:rPr lang="cs-CZ" b="1" dirty="0" smtClean="0">
                <a:solidFill>
                  <a:schemeClr val="accent1"/>
                </a:solidFill>
              </a:rPr>
              <a:t>Zjistit konkrétní osobu v organizaci</a:t>
            </a:r>
            <a:r>
              <a:rPr lang="cs-CZ" dirty="0" smtClean="0"/>
              <a:t>, která bude v organizaci Vaším školitelem </a:t>
            </a:r>
            <a:endParaRPr lang="cs-CZ" dirty="0" smtClean="0"/>
          </a:p>
          <a:p>
            <a:r>
              <a:rPr lang="cs-CZ" b="1" dirty="0" smtClean="0">
                <a:solidFill>
                  <a:schemeClr val="accent1"/>
                </a:solidFill>
              </a:rPr>
              <a:t>Uzavřít </a:t>
            </a:r>
            <a:r>
              <a:rPr lang="cs-CZ" b="1" dirty="0" smtClean="0">
                <a:solidFill>
                  <a:schemeClr val="accent1"/>
                </a:solidFill>
              </a:rPr>
              <a:t>smlouvu o praxi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chemeClr val="accent1"/>
                </a:solidFill>
              </a:rPr>
              <a:t>s organizací (Protokolu o přijetí studenta na praxi) </a:t>
            </a:r>
            <a:endParaRPr lang="cs-CZ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54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8382000" cy="16002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Kde je možné praxe absolvovat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980728"/>
            <a:ext cx="7543800" cy="3886200"/>
          </a:xfrm>
        </p:spPr>
        <p:txBody>
          <a:bodyPr>
            <a:normAutofit/>
          </a:bodyPr>
          <a:lstStyle/>
          <a:p>
            <a:r>
              <a:rPr lang="cs-CZ" b="1" dirty="0" smtClean="0"/>
              <a:t>Státní správa a samospráva. </a:t>
            </a:r>
            <a:r>
              <a:rPr lang="cs-CZ" dirty="0" smtClean="0"/>
              <a:t>Magistrát města Brna, Obecní úřady, Úřad Jihomoravského kraje, ministerstva… 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Organizace zřizované státní správou a samosprávou. </a:t>
            </a:r>
            <a:r>
              <a:rPr lang="cs-CZ" dirty="0" smtClean="0">
                <a:solidFill>
                  <a:schemeClr val="tx1"/>
                </a:solidFill>
              </a:rPr>
              <a:t>Nemocnice, sociální zařízení, domovy mládeže, výzkumné organizace…</a:t>
            </a:r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Další organizace podílející se na implementaci veřejných politik. </a:t>
            </a:r>
            <a:r>
              <a:rPr lang="cs-CZ" dirty="0" smtClean="0">
                <a:solidFill>
                  <a:schemeClr val="tx1"/>
                </a:solidFill>
              </a:rPr>
              <a:t>Doprava, kultura, neziskové organizace, </a:t>
            </a:r>
            <a:r>
              <a:rPr lang="cs-CZ" smtClean="0">
                <a:solidFill>
                  <a:schemeClr val="tx1"/>
                </a:solidFill>
              </a:rPr>
              <a:t>soukromé společnosti…</a:t>
            </a:r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560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340768"/>
            <a:ext cx="792088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6600" b="1" dirty="0" smtClean="0">
                <a:solidFill>
                  <a:schemeClr val="accent1"/>
                </a:solidFill>
              </a:rPr>
              <a:t>Dotazy a náměty?</a:t>
            </a:r>
          </a:p>
        </p:txBody>
      </p:sp>
    </p:spTree>
    <p:extLst>
      <p:ext uri="{BB962C8B-B14F-4D97-AF65-F5344CB8AC3E}">
        <p14:creationId xmlns:p14="http://schemas.microsoft.com/office/powerpoint/2010/main" val="21875187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403</TotalTime>
  <Words>307</Words>
  <Application>Microsoft Office PowerPoint</Application>
  <PresentationFormat>Předvádění na obrazovce (4:3)</PresentationFormat>
  <Paragraphs>42</Paragraphs>
  <Slides>8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NewsPrint</vt:lpstr>
      <vt:lpstr>Praxe oboru VPLZ - bakalářský stupeň -</vt:lpstr>
      <vt:lpstr>Cíle a poslání praxí</vt:lpstr>
      <vt:lpstr>Rozsah praxí</vt:lpstr>
      <vt:lpstr>Organizace praxí</vt:lpstr>
      <vt:lpstr>Požadavky pro zakončení kurzu</vt:lpstr>
      <vt:lpstr>Zásadní informace</vt:lpstr>
      <vt:lpstr>Kde je možné praxe absolvovat</vt:lpstr>
      <vt:lpstr>Prezentace aplikace PowerPoint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Praxe oboru VPLZ - bakalářský stupeň -</dc:title>
  <dc:creator>Blanka Plasová</dc:creator>
  <cp:lastModifiedBy>Josef Horňáček</cp:lastModifiedBy>
  <cp:revision>33</cp:revision>
  <dcterms:created xsi:type="dcterms:W3CDTF">2013-01-13T17:27:04Z</dcterms:created>
  <dcterms:modified xsi:type="dcterms:W3CDTF">2015-02-16T08:31:06Z</dcterms:modified>
</cp:coreProperties>
</file>