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A3753-23BA-4EF3-AAAE-9FA7926A99E1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9279B-1046-46D0-B6F3-91438E86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4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6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4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6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8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7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0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6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8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4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5CF5-FBC0-403D-8207-A192FD159FB0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5058-D643-48F7-AB35-517E8148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27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Seminář </a:t>
            </a:r>
            <a:r>
              <a:rPr lang="cs-CZ" b="1" dirty="0" smtClean="0">
                <a:solidFill>
                  <a:srgbClr val="000000"/>
                </a:solidFill>
              </a:rPr>
              <a:t> 5</a:t>
            </a:r>
            <a:endParaRPr lang="cs-CZ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800" b="1" cap="all" dirty="0" smtClean="0">
                <a:solidFill>
                  <a:srgbClr val="000000"/>
                </a:solidFill>
              </a:rPr>
              <a:t>KOOPERACE  A  KONFLIKT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800" b="1" cap="all" dirty="0" smtClean="0">
                <a:solidFill>
                  <a:srgbClr val="000000"/>
                </a:solidFill>
              </a:rPr>
              <a:t>Ve veřejné politice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cap="all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Josef  </a:t>
            </a:r>
            <a:r>
              <a:rPr lang="cs-CZ" b="1" dirty="0" err="1" smtClean="0">
                <a:solidFill>
                  <a:srgbClr val="000000"/>
                </a:solidFill>
              </a:rPr>
              <a:t>Horňáček</a:t>
            </a:r>
            <a:endParaRPr lang="cs-CZ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Podle materiálů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Martina Potůčka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a Jana Vláčila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05124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Rozhodování v praxi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52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Rozhodování a řešení problémů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Byrokratické: </a:t>
            </a:r>
            <a:r>
              <a:rPr lang="cs-CZ" dirty="0" smtClean="0">
                <a:solidFill>
                  <a:srgbClr val="000000"/>
                </a:solidFill>
              </a:rPr>
              <a:t>každodenní rozhodování a řešení problémů odehrávající se na základě daných pravidel v opakovaných sekvencích u jednotlivých klientů nebo skupin.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Expertní: </a:t>
            </a:r>
            <a:r>
              <a:rPr lang="cs-CZ" dirty="0" smtClean="0">
                <a:solidFill>
                  <a:srgbClr val="000000"/>
                </a:solidFill>
              </a:rPr>
              <a:t>rozhodování o realizaci a implementaci politických programů a intervencích (</a:t>
            </a:r>
            <a:r>
              <a:rPr lang="cs-CZ" dirty="0" err="1" smtClean="0">
                <a:solidFill>
                  <a:srgbClr val="000000"/>
                </a:solidFill>
              </a:rPr>
              <a:t>politics</a:t>
            </a:r>
            <a:r>
              <a:rPr lang="cs-CZ" dirty="0" smtClean="0">
                <a:solidFill>
                  <a:srgbClr val="000000"/>
                </a:solidFill>
              </a:rPr>
              <a:t>).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Kolektivní: </a:t>
            </a:r>
            <a:r>
              <a:rPr lang="cs-CZ" dirty="0" smtClean="0">
                <a:solidFill>
                  <a:srgbClr val="000000"/>
                </a:solidFill>
              </a:rPr>
              <a:t>Rozhodování o cílech veřejné politiky v celé jejich šíři.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09323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Rozhodování v praxi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526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Rozhodování a řešení problémů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Byrokratické: </a:t>
            </a:r>
            <a:r>
              <a:rPr lang="cs-CZ" dirty="0" smtClean="0">
                <a:solidFill>
                  <a:srgbClr val="000000"/>
                </a:solidFill>
              </a:rPr>
              <a:t>každodenní rozhodování a řešení problémů odehrávající se na základě daných pravidel v opakovaných sekvencích u jednotlivých klientů nebo skupin (vyplácení dávek nezaměstnaným).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Expertní: </a:t>
            </a:r>
            <a:r>
              <a:rPr lang="cs-CZ" dirty="0" smtClean="0">
                <a:solidFill>
                  <a:srgbClr val="000000"/>
                </a:solidFill>
              </a:rPr>
              <a:t>rozhodování o realizaci a implementaci politických programů a intervencích (opatření pasivní politiky zaměstnanosti).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Kolektivní: </a:t>
            </a:r>
            <a:r>
              <a:rPr lang="cs-CZ" dirty="0" smtClean="0">
                <a:solidFill>
                  <a:srgbClr val="000000"/>
                </a:solidFill>
              </a:rPr>
              <a:t>Rozhodování o cílech veřejné politiky v celé jejich šíři (zavedení a změny podpory v nezaměstnanosti).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51520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Funkce a kooperace I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89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Funkce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Cíle a hodnoty: </a:t>
            </a:r>
            <a:r>
              <a:rPr lang="cs-CZ" dirty="0" smtClean="0">
                <a:solidFill>
                  <a:srgbClr val="000000"/>
                </a:solidFill>
              </a:rPr>
              <a:t>identifikování, definice, uznání a uspokojování veřejného zájmu (o nezaměstnané se má společnost v rámci svých možností postarat).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Rizika a cílové skupiny: </a:t>
            </a:r>
            <a:r>
              <a:rPr lang="cs-CZ" dirty="0" smtClean="0">
                <a:solidFill>
                  <a:srgbClr val="000000"/>
                </a:solidFill>
              </a:rPr>
              <a:t>marginalizace a sociální exkluze (všichni nezaměstnaní </a:t>
            </a:r>
            <a:r>
              <a:rPr lang="cs-CZ" dirty="0" smtClean="0">
                <a:solidFill>
                  <a:srgbClr val="FF0000"/>
                </a:solidFill>
              </a:rPr>
              <a:t>X</a:t>
            </a:r>
            <a:r>
              <a:rPr lang="cs-CZ" dirty="0" smtClean="0">
                <a:solidFill>
                  <a:srgbClr val="000000"/>
                </a:solidFill>
              </a:rPr>
              <a:t> nad 50 let, OZP, absolventi, ženy po návratu na trh práce).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Integrace a homogenizace: </a:t>
            </a:r>
            <a:r>
              <a:rPr lang="cs-CZ" dirty="0" smtClean="0">
                <a:solidFill>
                  <a:srgbClr val="000000"/>
                </a:solidFill>
              </a:rPr>
              <a:t>eliminace chudoby, sociální začlenění, redistribuce důchodů. 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Kontrola: </a:t>
            </a:r>
            <a:r>
              <a:rPr lang="cs-CZ" dirty="0" smtClean="0">
                <a:solidFill>
                  <a:srgbClr val="000000"/>
                </a:solidFill>
              </a:rPr>
              <a:t>srovnání  normy a reality, monitorování, hodnocení (evaluace), zpětná vazba, příprava nových programů.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51520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Funkce a kooperace II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99592" y="1773238"/>
            <a:ext cx="8053908" cy="452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Kooperace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Agregace: </a:t>
            </a:r>
            <a:r>
              <a:rPr lang="cs-CZ" dirty="0" smtClean="0">
                <a:solidFill>
                  <a:srgbClr val="000000"/>
                </a:solidFill>
              </a:rPr>
              <a:t>formulace a selekce zájmů, definice cílů intervencí a politik.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Plánování: </a:t>
            </a:r>
            <a:r>
              <a:rPr lang="cs-CZ" dirty="0" smtClean="0">
                <a:solidFill>
                  <a:srgbClr val="000000"/>
                </a:solidFill>
              </a:rPr>
              <a:t>analýza potřeb programu, analýza potřeb pro program, zajištění zdrojů lidských i finančních.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Implementace: </a:t>
            </a:r>
            <a:r>
              <a:rPr lang="cs-CZ" dirty="0" smtClean="0">
                <a:solidFill>
                  <a:srgbClr val="000000"/>
                </a:solidFill>
              </a:rPr>
              <a:t>příprava konkrétních projektů a jejich zavedení do praxe.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Koordinace: </a:t>
            </a:r>
            <a:r>
              <a:rPr lang="cs-CZ" dirty="0" smtClean="0">
                <a:solidFill>
                  <a:srgbClr val="000000"/>
                </a:solidFill>
              </a:rPr>
              <a:t>spolupráce aktérů (</a:t>
            </a:r>
            <a:r>
              <a:rPr lang="cs-CZ" dirty="0" err="1" smtClean="0">
                <a:solidFill>
                  <a:srgbClr val="000000"/>
                </a:solidFill>
              </a:rPr>
              <a:t>stakeholderů</a:t>
            </a:r>
            <a:r>
              <a:rPr lang="cs-CZ" dirty="0" smtClean="0">
                <a:solidFill>
                  <a:srgbClr val="000000"/>
                </a:solidFill>
              </a:rPr>
              <a:t>), zapojení cílové skupiny, informovanost veřejnosti (</a:t>
            </a:r>
            <a:r>
              <a:rPr lang="cs-CZ" dirty="0" err="1" smtClean="0">
                <a:solidFill>
                  <a:srgbClr val="000000"/>
                </a:solidFill>
              </a:rPr>
              <a:t>accountability</a:t>
            </a:r>
            <a:r>
              <a:rPr lang="cs-CZ" dirty="0" smtClean="0">
                <a:solidFill>
                  <a:srgbClr val="000000"/>
                </a:solidFill>
              </a:rPr>
              <a:t>).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Inovace: </a:t>
            </a:r>
            <a:r>
              <a:rPr lang="cs-CZ" dirty="0" smtClean="0">
                <a:solidFill>
                  <a:srgbClr val="000000"/>
                </a:solidFill>
              </a:rPr>
              <a:t>změny, utlumení, ukončení programů, počátek nového plánování.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51520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Konflikt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52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Konflikt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Organizační: </a:t>
            </a:r>
            <a:r>
              <a:rPr lang="cs-CZ" dirty="0" smtClean="0">
                <a:solidFill>
                  <a:srgbClr val="000000"/>
                </a:solidFill>
              </a:rPr>
              <a:t>na stupních rozhodování, mezi nadřízenými a podřízenými, zaměstnavatel  X zaměstnanci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Mocenský: </a:t>
            </a:r>
            <a:r>
              <a:rPr lang="cs-CZ" dirty="0" smtClean="0">
                <a:solidFill>
                  <a:srgbClr val="000000"/>
                </a:solidFill>
              </a:rPr>
              <a:t>v hierarchii, mezi </a:t>
            </a:r>
            <a:r>
              <a:rPr lang="cs-CZ" dirty="0" err="1" smtClean="0">
                <a:solidFill>
                  <a:srgbClr val="000000"/>
                </a:solidFill>
              </a:rPr>
              <a:t>stakeholdery</a:t>
            </a:r>
            <a:r>
              <a:rPr lang="cs-CZ" dirty="0" smtClean="0">
                <a:solidFill>
                  <a:srgbClr val="000000"/>
                </a:solidFill>
              </a:rPr>
              <a:t> (politici X úředníci, klienti X úředníci, cílová skupina X veřejnost).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Abstraktní: </a:t>
            </a:r>
            <a:r>
              <a:rPr lang="cs-CZ" dirty="0" smtClean="0">
                <a:solidFill>
                  <a:srgbClr val="000000"/>
                </a:solidFill>
              </a:rPr>
              <a:t>konflikt cílů a pravidel k jejich dosažení.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Zájmový: </a:t>
            </a:r>
            <a:r>
              <a:rPr lang="cs-CZ" dirty="0" smtClean="0">
                <a:solidFill>
                  <a:srgbClr val="000000"/>
                </a:solidFill>
              </a:rPr>
              <a:t>konflikt veřejných a soukromých zájmů (rozhodování o veřejných zakázkách, korupce).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51520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20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smtClean="0">
                <a:solidFill>
                  <a:srgbClr val="000000"/>
                </a:solidFill>
              </a:rPr>
              <a:t>Seminář </a:t>
            </a:r>
            <a:r>
              <a:rPr lang="cs-CZ" b="1" smtClean="0">
                <a:solidFill>
                  <a:srgbClr val="000000"/>
                </a:solidFill>
              </a:rPr>
              <a:t> 5</a:t>
            </a:r>
            <a:endParaRPr lang="cs-CZ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800" b="1" cap="all" dirty="0" smtClean="0">
                <a:solidFill>
                  <a:srgbClr val="000000"/>
                </a:solidFill>
              </a:rPr>
              <a:t>Děkuji  za pozornost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cap="all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45743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437</Words>
  <Application>Microsoft Office PowerPoint</Application>
  <PresentationFormat>Předvádění na obrazovce (4:3)</PresentationFormat>
  <Paragraphs>70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Horňáček</dc:creator>
  <cp:lastModifiedBy>Josef Horňáček</cp:lastModifiedBy>
  <cp:revision>8</cp:revision>
  <dcterms:created xsi:type="dcterms:W3CDTF">2013-05-06T08:16:21Z</dcterms:created>
  <dcterms:modified xsi:type="dcterms:W3CDTF">2013-05-07T06:42:04Z</dcterms:modified>
</cp:coreProperties>
</file>