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02" y="-9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EA3753-23BA-4EF3-AAAE-9FA7926A99E1}" type="datetimeFigureOut">
              <a:rPr lang="en-US" smtClean="0"/>
              <a:t>5/7/2013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F9279B-1046-46D0-B6F3-91438E862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247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B3AF845-ADD1-4C96-92FF-D4E486380C3A}" type="slidenum">
              <a:rPr lang="cs-CZ" sz="1200">
                <a:solidFill>
                  <a:prstClr val="black"/>
                </a:solidFill>
                <a:latin typeface="Arial" charset="0"/>
              </a:rPr>
              <a:pPr eaLnBrk="1" hangingPunct="1"/>
              <a:t>1</a:t>
            </a:fld>
            <a:endParaRPr lang="cs-CZ" sz="12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B3AF845-ADD1-4C96-92FF-D4E486380C3A}" type="slidenum">
              <a:rPr lang="cs-CZ" sz="1200">
                <a:solidFill>
                  <a:prstClr val="black"/>
                </a:solidFill>
                <a:latin typeface="Arial" charset="0"/>
              </a:rPr>
              <a:pPr eaLnBrk="1" hangingPunct="1"/>
              <a:t>2</a:t>
            </a:fld>
            <a:endParaRPr lang="cs-CZ" sz="12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B3AF845-ADD1-4C96-92FF-D4E486380C3A}" type="slidenum">
              <a:rPr lang="cs-CZ" sz="1200">
                <a:solidFill>
                  <a:prstClr val="black"/>
                </a:solidFill>
                <a:latin typeface="Arial" charset="0"/>
              </a:rPr>
              <a:pPr eaLnBrk="1" hangingPunct="1"/>
              <a:t>3</a:t>
            </a:fld>
            <a:endParaRPr lang="cs-CZ" sz="12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B3AF845-ADD1-4C96-92FF-D4E486380C3A}" type="slidenum">
              <a:rPr lang="cs-CZ" sz="1200">
                <a:solidFill>
                  <a:prstClr val="black"/>
                </a:solidFill>
                <a:latin typeface="Arial" charset="0"/>
              </a:rPr>
              <a:pPr eaLnBrk="1" hangingPunct="1"/>
              <a:t>4</a:t>
            </a:fld>
            <a:endParaRPr lang="cs-CZ" sz="12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B3AF845-ADD1-4C96-92FF-D4E486380C3A}" type="slidenum">
              <a:rPr lang="cs-CZ" sz="1200">
                <a:solidFill>
                  <a:prstClr val="black"/>
                </a:solidFill>
                <a:latin typeface="Arial" charset="0"/>
              </a:rPr>
              <a:pPr eaLnBrk="1" hangingPunct="1"/>
              <a:t>5</a:t>
            </a:fld>
            <a:endParaRPr lang="cs-CZ" sz="12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B3AF845-ADD1-4C96-92FF-D4E486380C3A}" type="slidenum">
              <a:rPr lang="cs-CZ" sz="1200">
                <a:solidFill>
                  <a:prstClr val="black"/>
                </a:solidFill>
                <a:latin typeface="Arial" charset="0"/>
              </a:rPr>
              <a:pPr eaLnBrk="1" hangingPunct="1"/>
              <a:t>6</a:t>
            </a:fld>
            <a:endParaRPr lang="cs-CZ" sz="12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B3AF845-ADD1-4C96-92FF-D4E486380C3A}" type="slidenum">
              <a:rPr lang="cs-CZ" sz="1200">
                <a:solidFill>
                  <a:prstClr val="black"/>
                </a:solidFill>
                <a:latin typeface="Arial" charset="0"/>
              </a:rPr>
              <a:pPr eaLnBrk="1" hangingPunct="1"/>
              <a:t>7</a:t>
            </a:fld>
            <a:endParaRPr lang="cs-CZ" sz="12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35CF5-FBC0-403D-8207-A192FD159FB0}" type="datetimeFigureOut">
              <a:rPr lang="en-US" smtClean="0"/>
              <a:t>5/7/2013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5058-D643-48F7-AB35-517E8148B8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448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35CF5-FBC0-403D-8207-A192FD159FB0}" type="datetimeFigureOut">
              <a:rPr lang="en-US" smtClean="0"/>
              <a:t>5/7/2013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5058-D643-48F7-AB35-517E8148B8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864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35CF5-FBC0-403D-8207-A192FD159FB0}" type="datetimeFigureOut">
              <a:rPr lang="en-US" smtClean="0"/>
              <a:t>5/7/2013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5058-D643-48F7-AB35-517E8148B8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888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35CF5-FBC0-403D-8207-A192FD159FB0}" type="datetimeFigureOut">
              <a:rPr lang="en-US" smtClean="0"/>
              <a:t>5/7/2013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5058-D643-48F7-AB35-517E8148B8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23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35CF5-FBC0-403D-8207-A192FD159FB0}" type="datetimeFigureOut">
              <a:rPr lang="en-US" smtClean="0"/>
              <a:t>5/7/2013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5058-D643-48F7-AB35-517E8148B8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577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35CF5-FBC0-403D-8207-A192FD159FB0}" type="datetimeFigureOut">
              <a:rPr lang="en-US" smtClean="0"/>
              <a:t>5/7/2013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5058-D643-48F7-AB35-517E8148B8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506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35CF5-FBC0-403D-8207-A192FD159FB0}" type="datetimeFigureOut">
              <a:rPr lang="en-US" smtClean="0"/>
              <a:t>5/7/2013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5058-D643-48F7-AB35-517E8148B8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768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35CF5-FBC0-403D-8207-A192FD159FB0}" type="datetimeFigureOut">
              <a:rPr lang="en-US" smtClean="0"/>
              <a:t>5/7/2013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5058-D643-48F7-AB35-517E8148B8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686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35CF5-FBC0-403D-8207-A192FD159FB0}" type="datetimeFigureOut">
              <a:rPr lang="en-US" smtClean="0"/>
              <a:t>5/7/2013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5058-D643-48F7-AB35-517E8148B8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436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35CF5-FBC0-403D-8207-A192FD159FB0}" type="datetimeFigureOut">
              <a:rPr lang="en-US" smtClean="0"/>
              <a:t>5/7/2013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5058-D643-48F7-AB35-517E8148B8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33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35CF5-FBC0-403D-8207-A192FD159FB0}" type="datetimeFigureOut">
              <a:rPr lang="en-US" smtClean="0"/>
              <a:t>5/7/2013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5058-D643-48F7-AB35-517E8148B8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543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135CF5-FBC0-403D-8207-A192FD159FB0}" type="datetimeFigureOut">
              <a:rPr lang="en-US" smtClean="0"/>
              <a:t>5/7/2013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35058-D643-48F7-AB35-517E8148B8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64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6453188"/>
            <a:ext cx="9144000" cy="404812"/>
          </a:xfrm>
          <a:prstGeom prst="rect">
            <a:avLst/>
          </a:prstGeom>
          <a:solidFill>
            <a:srgbClr val="0083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cs-CZ">
                <a:solidFill>
                  <a:srgbClr val="FFFFFF"/>
                </a:solidFill>
                <a:latin typeface="Verdana" pitchFamily="34" charset="0"/>
              </a:rPr>
              <a:t>www.fss.muni.cz   </a:t>
            </a:r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2627313" y="188913"/>
            <a:ext cx="6326187" cy="9302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5" rIns="91429" bIns="45715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2200" dirty="0" smtClean="0">
                <a:solidFill>
                  <a:srgbClr val="009999"/>
                </a:solidFill>
                <a:latin typeface="Arial" charset="0"/>
              </a:rPr>
              <a:t>VPL 160 Odborná praxe pro veřejnou správu</a:t>
            </a:r>
            <a:endParaRPr lang="cs-CZ" sz="2200" dirty="0">
              <a:solidFill>
                <a:srgbClr val="009999"/>
              </a:solidFill>
              <a:latin typeface="Arial" charset="0"/>
            </a:endParaRPr>
          </a:p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endParaRPr lang="cs-CZ" sz="2200" dirty="0">
              <a:solidFill>
                <a:srgbClr val="009999"/>
              </a:solidFill>
              <a:latin typeface="Arial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84213" y="1196975"/>
            <a:ext cx="8459787" cy="431800"/>
          </a:xfrm>
          <a:prstGeom prst="rect">
            <a:avLst/>
          </a:prstGeom>
          <a:solidFill>
            <a:srgbClr val="0083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971550" y="1773238"/>
            <a:ext cx="7742238" cy="4278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5" rIns="91429" bIns="45715">
            <a:spAutoFit/>
          </a:bodyPr>
          <a:lstStyle>
            <a:lvl1pPr marL="714375" indent="-714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cs-CZ" b="1" dirty="0" smtClean="0">
                <a:solidFill>
                  <a:srgbClr val="000000"/>
                </a:solidFill>
              </a:rPr>
              <a:t>Seminář </a:t>
            </a:r>
            <a:r>
              <a:rPr lang="cs-CZ" b="1" dirty="0" smtClean="0">
                <a:solidFill>
                  <a:srgbClr val="000000"/>
                </a:solidFill>
              </a:rPr>
              <a:t> 5</a:t>
            </a:r>
            <a:endParaRPr lang="cs-CZ" b="1" dirty="0" smtClean="0">
              <a:solidFill>
                <a:srgbClr val="000000"/>
              </a:solidFill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endParaRPr lang="cs-CZ" b="1" dirty="0">
              <a:solidFill>
                <a:srgbClr val="000000"/>
              </a:solidFill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endParaRPr lang="cs-CZ" b="1" dirty="0" smtClean="0">
              <a:solidFill>
                <a:srgbClr val="000000"/>
              </a:solidFill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cs-CZ" sz="2800" b="1" cap="all" dirty="0" smtClean="0">
                <a:solidFill>
                  <a:srgbClr val="000000"/>
                </a:solidFill>
              </a:rPr>
              <a:t>KOOPERACE  A  KONFLIKT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cs-CZ" sz="2800" b="1" cap="all" dirty="0" smtClean="0">
                <a:solidFill>
                  <a:srgbClr val="000000"/>
                </a:solidFill>
              </a:rPr>
              <a:t>Ve veřejné politice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endParaRPr lang="cs-CZ" b="1" cap="all" dirty="0">
              <a:solidFill>
                <a:srgbClr val="000000"/>
              </a:solidFill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cs-CZ" b="1" dirty="0" smtClean="0">
                <a:solidFill>
                  <a:srgbClr val="000000"/>
                </a:solidFill>
              </a:rPr>
              <a:t>Josef  </a:t>
            </a:r>
            <a:r>
              <a:rPr lang="cs-CZ" b="1" dirty="0" err="1" smtClean="0">
                <a:solidFill>
                  <a:srgbClr val="000000"/>
                </a:solidFill>
              </a:rPr>
              <a:t>Horňáček</a:t>
            </a:r>
            <a:endParaRPr lang="cs-CZ" b="1" dirty="0" smtClean="0">
              <a:solidFill>
                <a:srgbClr val="000000"/>
              </a:solidFill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endParaRPr lang="cs-CZ" b="1" dirty="0">
              <a:solidFill>
                <a:srgbClr val="000000"/>
              </a:solidFill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cs-CZ" b="1" dirty="0" smtClean="0">
                <a:solidFill>
                  <a:srgbClr val="000000"/>
                </a:solidFill>
              </a:rPr>
              <a:t>Podle materiálů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cs-CZ" b="1" dirty="0" smtClean="0">
                <a:solidFill>
                  <a:srgbClr val="000000"/>
                </a:solidFill>
              </a:rPr>
              <a:t>Martina Potůčka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cs-CZ" b="1" dirty="0" smtClean="0">
                <a:solidFill>
                  <a:srgbClr val="000000"/>
                </a:solidFill>
              </a:rPr>
              <a:t>a Jana Vláčila</a:t>
            </a: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684213" cy="6884988"/>
          </a:xfrm>
          <a:prstGeom prst="rect">
            <a:avLst/>
          </a:prstGeom>
          <a:solidFill>
            <a:srgbClr val="0083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7905124"/>
      </p:ext>
    </p:extLst>
  </p:cSld>
  <p:clrMapOvr>
    <a:masterClrMapping/>
  </p:clrMapOvr>
  <p:transition advTm="6515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6453188"/>
            <a:ext cx="9144000" cy="404812"/>
          </a:xfrm>
          <a:prstGeom prst="rect">
            <a:avLst/>
          </a:prstGeom>
          <a:solidFill>
            <a:srgbClr val="0083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cs-CZ">
                <a:solidFill>
                  <a:srgbClr val="FFFFFF"/>
                </a:solidFill>
                <a:latin typeface="Verdana" pitchFamily="34" charset="0"/>
              </a:rPr>
              <a:t>www.fss.muni.cz   </a:t>
            </a:r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2627313" y="188913"/>
            <a:ext cx="6326187" cy="9302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5" rIns="91429" bIns="45715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2200" dirty="0" smtClean="0">
                <a:solidFill>
                  <a:srgbClr val="009999"/>
                </a:solidFill>
                <a:latin typeface="Arial" charset="0"/>
              </a:rPr>
              <a:t>VPL 160 Odborná praxe pro veřejnou správu</a:t>
            </a:r>
            <a:endParaRPr lang="cs-CZ" sz="2200" dirty="0">
              <a:solidFill>
                <a:srgbClr val="009999"/>
              </a:solidFill>
              <a:latin typeface="Arial" charset="0"/>
            </a:endParaRPr>
          </a:p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2200" dirty="0" smtClean="0">
                <a:solidFill>
                  <a:srgbClr val="009999"/>
                </a:solidFill>
                <a:latin typeface="Arial" charset="0"/>
              </a:rPr>
              <a:t>Rozhodování v praxi</a:t>
            </a:r>
            <a:endParaRPr lang="cs-CZ" sz="2200" dirty="0">
              <a:solidFill>
                <a:srgbClr val="009999"/>
              </a:solidFill>
              <a:latin typeface="Arial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84213" y="1196975"/>
            <a:ext cx="8459787" cy="431800"/>
          </a:xfrm>
          <a:prstGeom prst="rect">
            <a:avLst/>
          </a:prstGeom>
          <a:solidFill>
            <a:srgbClr val="0083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971550" y="1773238"/>
            <a:ext cx="7742238" cy="4524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5" rIns="91429" bIns="45715">
            <a:spAutoFit/>
          </a:bodyPr>
          <a:lstStyle>
            <a:lvl1pPr marL="714375" indent="-714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cs-CZ" b="1" dirty="0" smtClean="0">
                <a:solidFill>
                  <a:srgbClr val="000000"/>
                </a:solidFill>
              </a:rPr>
              <a:t>Rozhodování a řešení problémů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endParaRPr lang="cs-CZ" b="1" dirty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Tx/>
              <a:buChar char="-"/>
            </a:pPr>
            <a:r>
              <a:rPr lang="cs-CZ" b="1" dirty="0" smtClean="0">
                <a:solidFill>
                  <a:srgbClr val="000000"/>
                </a:solidFill>
              </a:rPr>
              <a:t>Byrokratické: </a:t>
            </a:r>
            <a:r>
              <a:rPr lang="cs-CZ" dirty="0" smtClean="0">
                <a:solidFill>
                  <a:srgbClr val="000000"/>
                </a:solidFill>
              </a:rPr>
              <a:t>každodenní rozhodování a řešení problémů odehrávající se na základě daných pravidel v opakovaných sekvencích u jednotlivých klientů nebo skupin.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Tx/>
              <a:buChar char="-"/>
            </a:pPr>
            <a:r>
              <a:rPr lang="cs-CZ" b="1" dirty="0" smtClean="0">
                <a:solidFill>
                  <a:srgbClr val="000000"/>
                </a:solidFill>
              </a:rPr>
              <a:t>Expertní: </a:t>
            </a:r>
            <a:r>
              <a:rPr lang="cs-CZ" dirty="0" smtClean="0">
                <a:solidFill>
                  <a:srgbClr val="000000"/>
                </a:solidFill>
              </a:rPr>
              <a:t>rozhodování o realizaci a implementaci politických programů a intervencích (</a:t>
            </a:r>
            <a:r>
              <a:rPr lang="cs-CZ" dirty="0" err="1" smtClean="0">
                <a:solidFill>
                  <a:srgbClr val="000000"/>
                </a:solidFill>
              </a:rPr>
              <a:t>politics</a:t>
            </a:r>
            <a:r>
              <a:rPr lang="cs-CZ" dirty="0" smtClean="0">
                <a:solidFill>
                  <a:srgbClr val="000000"/>
                </a:solidFill>
              </a:rPr>
              <a:t>). 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Tx/>
              <a:buChar char="-"/>
            </a:pPr>
            <a:r>
              <a:rPr lang="cs-CZ" b="1" dirty="0" smtClean="0">
                <a:solidFill>
                  <a:srgbClr val="000000"/>
                </a:solidFill>
              </a:rPr>
              <a:t>Kolektivní: </a:t>
            </a:r>
            <a:r>
              <a:rPr lang="cs-CZ" dirty="0" smtClean="0">
                <a:solidFill>
                  <a:srgbClr val="000000"/>
                </a:solidFill>
              </a:rPr>
              <a:t>Rozhodování o cílech veřejné politiky v celé jejich šíři.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Tx/>
              <a:buChar char="-"/>
            </a:pPr>
            <a:endParaRPr lang="cs-CZ" b="1" dirty="0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684213" cy="6884988"/>
          </a:xfrm>
          <a:prstGeom prst="rect">
            <a:avLst/>
          </a:prstGeom>
          <a:solidFill>
            <a:srgbClr val="0083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3109323"/>
      </p:ext>
    </p:extLst>
  </p:cSld>
  <p:clrMapOvr>
    <a:masterClrMapping/>
  </p:clrMapOvr>
  <p:transition advTm="6515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6453188"/>
            <a:ext cx="9144000" cy="404812"/>
          </a:xfrm>
          <a:prstGeom prst="rect">
            <a:avLst/>
          </a:prstGeom>
          <a:solidFill>
            <a:srgbClr val="0083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cs-CZ">
                <a:solidFill>
                  <a:srgbClr val="FFFFFF"/>
                </a:solidFill>
                <a:latin typeface="Verdana" pitchFamily="34" charset="0"/>
              </a:rPr>
              <a:t>www.fss.muni.cz   </a:t>
            </a:r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2627313" y="188913"/>
            <a:ext cx="6326187" cy="9302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5" rIns="91429" bIns="45715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2200" dirty="0" smtClean="0">
                <a:solidFill>
                  <a:srgbClr val="009999"/>
                </a:solidFill>
                <a:latin typeface="Arial" charset="0"/>
              </a:rPr>
              <a:t>VPL 160 Odborná praxe pro veřejnou správu</a:t>
            </a:r>
            <a:endParaRPr lang="cs-CZ" sz="2200" dirty="0">
              <a:solidFill>
                <a:srgbClr val="009999"/>
              </a:solidFill>
              <a:latin typeface="Arial" charset="0"/>
            </a:endParaRPr>
          </a:p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2200" dirty="0" smtClean="0">
                <a:solidFill>
                  <a:srgbClr val="009999"/>
                </a:solidFill>
                <a:latin typeface="Arial" charset="0"/>
              </a:rPr>
              <a:t>Rozhodování v praxi</a:t>
            </a:r>
            <a:endParaRPr lang="cs-CZ" sz="2200" dirty="0">
              <a:solidFill>
                <a:srgbClr val="009999"/>
              </a:solidFill>
              <a:latin typeface="Arial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84213" y="1196975"/>
            <a:ext cx="8459787" cy="431800"/>
          </a:xfrm>
          <a:prstGeom prst="rect">
            <a:avLst/>
          </a:prstGeom>
          <a:solidFill>
            <a:srgbClr val="0083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971550" y="1773238"/>
            <a:ext cx="7742238" cy="5262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5" rIns="91429" bIns="45715">
            <a:spAutoFit/>
          </a:bodyPr>
          <a:lstStyle>
            <a:lvl1pPr marL="714375" indent="-714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cs-CZ" b="1" dirty="0" smtClean="0">
                <a:solidFill>
                  <a:srgbClr val="000000"/>
                </a:solidFill>
              </a:rPr>
              <a:t>Rozhodování a řešení problémů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endParaRPr lang="cs-CZ" b="1" dirty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Tx/>
              <a:buChar char="-"/>
            </a:pPr>
            <a:r>
              <a:rPr lang="cs-CZ" b="1" dirty="0" smtClean="0">
                <a:solidFill>
                  <a:srgbClr val="000000"/>
                </a:solidFill>
              </a:rPr>
              <a:t>Byrokratické: </a:t>
            </a:r>
            <a:r>
              <a:rPr lang="cs-CZ" dirty="0" smtClean="0">
                <a:solidFill>
                  <a:srgbClr val="000000"/>
                </a:solidFill>
              </a:rPr>
              <a:t>každodenní rozhodování a řešení problémů odehrávající se na základě daných pravidel v opakovaných sekvencích u jednotlivých klientů nebo skupin (vyplácení dávek nezaměstnaným).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Tx/>
              <a:buChar char="-"/>
            </a:pPr>
            <a:r>
              <a:rPr lang="cs-CZ" b="1" dirty="0" smtClean="0">
                <a:solidFill>
                  <a:srgbClr val="000000"/>
                </a:solidFill>
              </a:rPr>
              <a:t>Expertní: </a:t>
            </a:r>
            <a:r>
              <a:rPr lang="cs-CZ" dirty="0" smtClean="0">
                <a:solidFill>
                  <a:srgbClr val="000000"/>
                </a:solidFill>
              </a:rPr>
              <a:t>rozhodování o realizaci a implementaci politických programů a intervencích (opatření pasivní politiky zaměstnanosti). 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Tx/>
              <a:buChar char="-"/>
            </a:pPr>
            <a:r>
              <a:rPr lang="cs-CZ" b="1" dirty="0" smtClean="0">
                <a:solidFill>
                  <a:srgbClr val="000000"/>
                </a:solidFill>
              </a:rPr>
              <a:t>Kolektivní: </a:t>
            </a:r>
            <a:r>
              <a:rPr lang="cs-CZ" dirty="0" smtClean="0">
                <a:solidFill>
                  <a:srgbClr val="000000"/>
                </a:solidFill>
              </a:rPr>
              <a:t>Rozhodování o cílech veřejné politiky v celé jejich šíři (zavedení a změny podpory v nezaměstnanosti).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Tx/>
              <a:buChar char="-"/>
            </a:pPr>
            <a:endParaRPr lang="cs-CZ" b="1" dirty="0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684213" cy="6884988"/>
          </a:xfrm>
          <a:prstGeom prst="rect">
            <a:avLst/>
          </a:prstGeom>
          <a:solidFill>
            <a:srgbClr val="0083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6151520"/>
      </p:ext>
    </p:extLst>
  </p:cSld>
  <p:clrMapOvr>
    <a:masterClrMapping/>
  </p:clrMapOvr>
  <p:transition advTm="6515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6453188"/>
            <a:ext cx="9144000" cy="404812"/>
          </a:xfrm>
          <a:prstGeom prst="rect">
            <a:avLst/>
          </a:prstGeom>
          <a:solidFill>
            <a:srgbClr val="0083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cs-CZ">
                <a:solidFill>
                  <a:srgbClr val="FFFFFF"/>
                </a:solidFill>
                <a:latin typeface="Verdana" pitchFamily="34" charset="0"/>
              </a:rPr>
              <a:t>www.fss.muni.cz   </a:t>
            </a:r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2627313" y="188913"/>
            <a:ext cx="6326187" cy="9302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5" rIns="91429" bIns="45715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2200" dirty="0" smtClean="0">
                <a:solidFill>
                  <a:srgbClr val="009999"/>
                </a:solidFill>
                <a:latin typeface="Arial" charset="0"/>
              </a:rPr>
              <a:t>VPL 160 Odborná praxe pro veřejnou správu</a:t>
            </a:r>
            <a:endParaRPr lang="cs-CZ" sz="2200" dirty="0">
              <a:solidFill>
                <a:srgbClr val="009999"/>
              </a:solidFill>
              <a:latin typeface="Arial" charset="0"/>
            </a:endParaRPr>
          </a:p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2200" dirty="0" smtClean="0">
                <a:solidFill>
                  <a:srgbClr val="009999"/>
                </a:solidFill>
                <a:latin typeface="Arial" charset="0"/>
              </a:rPr>
              <a:t>Funkce a kooperace I</a:t>
            </a:r>
            <a:endParaRPr lang="cs-CZ" sz="2200" dirty="0">
              <a:solidFill>
                <a:srgbClr val="009999"/>
              </a:solidFill>
              <a:latin typeface="Arial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84213" y="1196975"/>
            <a:ext cx="8459787" cy="431800"/>
          </a:xfrm>
          <a:prstGeom prst="rect">
            <a:avLst/>
          </a:prstGeom>
          <a:solidFill>
            <a:srgbClr val="0083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971550" y="1773238"/>
            <a:ext cx="7742238" cy="489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5" rIns="91429" bIns="45715">
            <a:spAutoFit/>
          </a:bodyPr>
          <a:lstStyle>
            <a:lvl1pPr marL="714375" indent="-714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cs-CZ" b="1" dirty="0" smtClean="0">
                <a:solidFill>
                  <a:srgbClr val="000000"/>
                </a:solidFill>
              </a:rPr>
              <a:t>Funkce</a:t>
            </a:r>
          </a:p>
          <a:p>
            <a:pPr marL="0" indent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endParaRPr lang="cs-CZ" b="1" dirty="0">
              <a:solidFill>
                <a:srgbClr val="000000"/>
              </a:solidFill>
            </a:endParaRPr>
          </a:p>
          <a:p>
            <a:pPr marL="342900" indent="-342900"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Tx/>
              <a:buChar char="-"/>
            </a:pPr>
            <a:r>
              <a:rPr lang="cs-CZ" b="1" dirty="0" smtClean="0">
                <a:solidFill>
                  <a:srgbClr val="000000"/>
                </a:solidFill>
              </a:rPr>
              <a:t>Cíle a hodnoty: </a:t>
            </a:r>
            <a:r>
              <a:rPr lang="cs-CZ" dirty="0" smtClean="0">
                <a:solidFill>
                  <a:srgbClr val="000000"/>
                </a:solidFill>
              </a:rPr>
              <a:t>identifikování, definice, uznání a uspokojování veřejného zájmu (o nezaměstnané se má společnost v rámci svých možností postarat).</a:t>
            </a:r>
          </a:p>
          <a:p>
            <a:pPr marL="342900" indent="-342900"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Tx/>
              <a:buChar char="-"/>
            </a:pPr>
            <a:r>
              <a:rPr lang="cs-CZ" b="1" dirty="0" smtClean="0">
                <a:solidFill>
                  <a:srgbClr val="000000"/>
                </a:solidFill>
              </a:rPr>
              <a:t>Rizika a cílové skupiny: </a:t>
            </a:r>
            <a:r>
              <a:rPr lang="cs-CZ" dirty="0" smtClean="0">
                <a:solidFill>
                  <a:srgbClr val="000000"/>
                </a:solidFill>
              </a:rPr>
              <a:t>marginalizace a sociální exkluze (všichni nezaměstnaní </a:t>
            </a:r>
            <a:r>
              <a:rPr lang="cs-CZ" dirty="0" smtClean="0">
                <a:solidFill>
                  <a:srgbClr val="FF0000"/>
                </a:solidFill>
              </a:rPr>
              <a:t>X</a:t>
            </a:r>
            <a:r>
              <a:rPr lang="cs-CZ" dirty="0" smtClean="0">
                <a:solidFill>
                  <a:srgbClr val="000000"/>
                </a:solidFill>
              </a:rPr>
              <a:t> nad 50 let, OZP, absolventi, ženy po návratu na trh práce).</a:t>
            </a:r>
          </a:p>
          <a:p>
            <a:pPr marL="342900" indent="-342900"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Tx/>
              <a:buChar char="-"/>
            </a:pPr>
            <a:r>
              <a:rPr lang="cs-CZ" b="1" dirty="0" smtClean="0">
                <a:solidFill>
                  <a:srgbClr val="000000"/>
                </a:solidFill>
              </a:rPr>
              <a:t>Integrace a homogenizace: </a:t>
            </a:r>
            <a:r>
              <a:rPr lang="cs-CZ" dirty="0" smtClean="0">
                <a:solidFill>
                  <a:srgbClr val="000000"/>
                </a:solidFill>
              </a:rPr>
              <a:t>eliminace chudoby, sociální začlenění, redistribuce důchodů. </a:t>
            </a:r>
          </a:p>
          <a:p>
            <a:pPr marL="342900" indent="-342900"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Tx/>
              <a:buChar char="-"/>
            </a:pPr>
            <a:r>
              <a:rPr lang="cs-CZ" b="1" dirty="0" smtClean="0">
                <a:solidFill>
                  <a:srgbClr val="000000"/>
                </a:solidFill>
              </a:rPr>
              <a:t>Kontrola: </a:t>
            </a:r>
            <a:r>
              <a:rPr lang="cs-CZ" dirty="0" smtClean="0">
                <a:solidFill>
                  <a:srgbClr val="000000"/>
                </a:solidFill>
              </a:rPr>
              <a:t>srovnání  normy a reality, monitorování, hodnocení (evaluace), zpětná vazba, příprava nových programů.</a:t>
            </a: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684213" cy="6884988"/>
          </a:xfrm>
          <a:prstGeom prst="rect">
            <a:avLst/>
          </a:prstGeom>
          <a:solidFill>
            <a:srgbClr val="0083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6151520"/>
      </p:ext>
    </p:extLst>
  </p:cSld>
  <p:clrMapOvr>
    <a:masterClrMapping/>
  </p:clrMapOvr>
  <p:transition advTm="6515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6453188"/>
            <a:ext cx="9144000" cy="404812"/>
          </a:xfrm>
          <a:prstGeom prst="rect">
            <a:avLst/>
          </a:prstGeom>
          <a:solidFill>
            <a:srgbClr val="0083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cs-CZ">
                <a:solidFill>
                  <a:srgbClr val="FFFFFF"/>
                </a:solidFill>
                <a:latin typeface="Verdana" pitchFamily="34" charset="0"/>
              </a:rPr>
              <a:t>www.fss.muni.cz   </a:t>
            </a:r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2627313" y="188913"/>
            <a:ext cx="6326187" cy="9302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5" rIns="91429" bIns="45715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2200" dirty="0" smtClean="0">
                <a:solidFill>
                  <a:srgbClr val="009999"/>
                </a:solidFill>
                <a:latin typeface="Arial" charset="0"/>
              </a:rPr>
              <a:t>VPL 160 Odborná praxe pro veřejnou správu</a:t>
            </a:r>
            <a:endParaRPr lang="cs-CZ" sz="2200" dirty="0">
              <a:solidFill>
                <a:srgbClr val="009999"/>
              </a:solidFill>
              <a:latin typeface="Arial" charset="0"/>
            </a:endParaRPr>
          </a:p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2200" dirty="0" smtClean="0">
                <a:solidFill>
                  <a:srgbClr val="009999"/>
                </a:solidFill>
                <a:latin typeface="Arial" charset="0"/>
              </a:rPr>
              <a:t>Funkce a kooperace II</a:t>
            </a:r>
            <a:endParaRPr lang="cs-CZ" sz="2200" dirty="0">
              <a:solidFill>
                <a:srgbClr val="009999"/>
              </a:solidFill>
              <a:latin typeface="Arial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84213" y="1196975"/>
            <a:ext cx="8459787" cy="431800"/>
          </a:xfrm>
          <a:prstGeom prst="rect">
            <a:avLst/>
          </a:prstGeom>
          <a:solidFill>
            <a:srgbClr val="0083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899592" y="1773238"/>
            <a:ext cx="8053908" cy="4524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9" tIns="45715" rIns="91429" bIns="45715">
            <a:spAutoFit/>
          </a:bodyPr>
          <a:lstStyle>
            <a:lvl1pPr marL="714375" indent="-714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cs-CZ" b="1" dirty="0" smtClean="0">
                <a:solidFill>
                  <a:srgbClr val="000000"/>
                </a:solidFill>
              </a:rPr>
              <a:t>Kooperace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endParaRPr lang="cs-CZ" b="1" dirty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Tx/>
              <a:buChar char="-"/>
            </a:pPr>
            <a:r>
              <a:rPr lang="cs-CZ" b="1" dirty="0" smtClean="0">
                <a:solidFill>
                  <a:srgbClr val="000000"/>
                </a:solidFill>
              </a:rPr>
              <a:t>Agregace: </a:t>
            </a:r>
            <a:r>
              <a:rPr lang="cs-CZ" dirty="0" smtClean="0">
                <a:solidFill>
                  <a:srgbClr val="000000"/>
                </a:solidFill>
              </a:rPr>
              <a:t>formulace a selekce zájmů, definice cílů intervencí a politik.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Tx/>
              <a:buChar char="-"/>
            </a:pPr>
            <a:r>
              <a:rPr lang="cs-CZ" b="1" dirty="0" smtClean="0">
                <a:solidFill>
                  <a:srgbClr val="000000"/>
                </a:solidFill>
              </a:rPr>
              <a:t>Plánování: </a:t>
            </a:r>
            <a:r>
              <a:rPr lang="cs-CZ" dirty="0" smtClean="0">
                <a:solidFill>
                  <a:srgbClr val="000000"/>
                </a:solidFill>
              </a:rPr>
              <a:t>analýza potřeb programu, analýza potřeb pro program, zajištění zdrojů lidských i finančních.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Tx/>
              <a:buChar char="-"/>
            </a:pPr>
            <a:r>
              <a:rPr lang="cs-CZ" b="1" dirty="0" smtClean="0">
                <a:solidFill>
                  <a:srgbClr val="000000"/>
                </a:solidFill>
              </a:rPr>
              <a:t>Implementace: </a:t>
            </a:r>
            <a:r>
              <a:rPr lang="cs-CZ" dirty="0" smtClean="0">
                <a:solidFill>
                  <a:srgbClr val="000000"/>
                </a:solidFill>
              </a:rPr>
              <a:t>příprava konkrétních projektů a jejich zavedení do praxe.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Tx/>
              <a:buChar char="-"/>
            </a:pPr>
            <a:r>
              <a:rPr lang="cs-CZ" b="1" dirty="0" smtClean="0">
                <a:solidFill>
                  <a:srgbClr val="000000"/>
                </a:solidFill>
              </a:rPr>
              <a:t>Koordinace: </a:t>
            </a:r>
            <a:r>
              <a:rPr lang="cs-CZ" dirty="0" smtClean="0">
                <a:solidFill>
                  <a:srgbClr val="000000"/>
                </a:solidFill>
              </a:rPr>
              <a:t>spolupráce aktérů (</a:t>
            </a:r>
            <a:r>
              <a:rPr lang="cs-CZ" dirty="0" err="1" smtClean="0">
                <a:solidFill>
                  <a:srgbClr val="000000"/>
                </a:solidFill>
              </a:rPr>
              <a:t>stakeholderů</a:t>
            </a:r>
            <a:r>
              <a:rPr lang="cs-CZ" dirty="0" smtClean="0">
                <a:solidFill>
                  <a:srgbClr val="000000"/>
                </a:solidFill>
              </a:rPr>
              <a:t>), zapojení cílové skupiny, informovanost veřejnosti (</a:t>
            </a:r>
            <a:r>
              <a:rPr lang="cs-CZ" dirty="0" err="1" smtClean="0">
                <a:solidFill>
                  <a:srgbClr val="000000"/>
                </a:solidFill>
              </a:rPr>
              <a:t>accountability</a:t>
            </a:r>
            <a:r>
              <a:rPr lang="cs-CZ" dirty="0" smtClean="0">
                <a:solidFill>
                  <a:srgbClr val="000000"/>
                </a:solidFill>
              </a:rPr>
              <a:t>).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Tx/>
              <a:buChar char="-"/>
            </a:pPr>
            <a:r>
              <a:rPr lang="cs-CZ" b="1" dirty="0" smtClean="0">
                <a:solidFill>
                  <a:srgbClr val="000000"/>
                </a:solidFill>
              </a:rPr>
              <a:t>Inovace: </a:t>
            </a:r>
            <a:r>
              <a:rPr lang="cs-CZ" dirty="0" smtClean="0">
                <a:solidFill>
                  <a:srgbClr val="000000"/>
                </a:solidFill>
              </a:rPr>
              <a:t>změny, utlumení, ukončení programů, počátek nového plánování.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684213" cy="6884988"/>
          </a:xfrm>
          <a:prstGeom prst="rect">
            <a:avLst/>
          </a:prstGeom>
          <a:solidFill>
            <a:srgbClr val="0083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6151520"/>
      </p:ext>
    </p:extLst>
  </p:cSld>
  <p:clrMapOvr>
    <a:masterClrMapping/>
  </p:clrMapOvr>
  <p:transition advTm="6515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6453188"/>
            <a:ext cx="9144000" cy="404812"/>
          </a:xfrm>
          <a:prstGeom prst="rect">
            <a:avLst/>
          </a:prstGeom>
          <a:solidFill>
            <a:srgbClr val="0083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cs-CZ">
                <a:solidFill>
                  <a:srgbClr val="FFFFFF"/>
                </a:solidFill>
                <a:latin typeface="Verdana" pitchFamily="34" charset="0"/>
              </a:rPr>
              <a:t>www.fss.muni.cz   </a:t>
            </a:r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2627313" y="188913"/>
            <a:ext cx="6326187" cy="9302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5" rIns="91429" bIns="45715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2200" dirty="0" smtClean="0">
                <a:solidFill>
                  <a:srgbClr val="009999"/>
                </a:solidFill>
                <a:latin typeface="Arial" charset="0"/>
              </a:rPr>
              <a:t>VPL 160 Odborná praxe pro veřejnou správu</a:t>
            </a:r>
            <a:endParaRPr lang="cs-CZ" sz="2200" dirty="0">
              <a:solidFill>
                <a:srgbClr val="009999"/>
              </a:solidFill>
              <a:latin typeface="Arial" charset="0"/>
            </a:endParaRPr>
          </a:p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2200" dirty="0" smtClean="0">
                <a:solidFill>
                  <a:srgbClr val="009999"/>
                </a:solidFill>
                <a:latin typeface="Arial" charset="0"/>
              </a:rPr>
              <a:t>Konflikt</a:t>
            </a:r>
            <a:endParaRPr lang="cs-CZ" sz="2200" dirty="0">
              <a:solidFill>
                <a:srgbClr val="009999"/>
              </a:solidFill>
              <a:latin typeface="Arial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84213" y="1196975"/>
            <a:ext cx="8459787" cy="431800"/>
          </a:xfrm>
          <a:prstGeom prst="rect">
            <a:avLst/>
          </a:prstGeom>
          <a:solidFill>
            <a:srgbClr val="0083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971550" y="1773238"/>
            <a:ext cx="7742238" cy="4524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5" rIns="91429" bIns="45715">
            <a:spAutoFit/>
          </a:bodyPr>
          <a:lstStyle>
            <a:lvl1pPr marL="714375" indent="-714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cs-CZ" b="1" dirty="0" smtClean="0">
                <a:solidFill>
                  <a:srgbClr val="000000"/>
                </a:solidFill>
              </a:rPr>
              <a:t>Konflikt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endParaRPr lang="cs-CZ" b="1" dirty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Tx/>
              <a:buChar char="-"/>
            </a:pPr>
            <a:r>
              <a:rPr lang="cs-CZ" b="1" dirty="0" smtClean="0">
                <a:solidFill>
                  <a:srgbClr val="000000"/>
                </a:solidFill>
              </a:rPr>
              <a:t>Organizační: </a:t>
            </a:r>
            <a:r>
              <a:rPr lang="cs-CZ" dirty="0" smtClean="0">
                <a:solidFill>
                  <a:srgbClr val="000000"/>
                </a:solidFill>
              </a:rPr>
              <a:t>na stupních rozhodování, mezi nadřízenými a podřízenými, zaměstnavatel  X zaměstnanci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Tx/>
              <a:buChar char="-"/>
            </a:pPr>
            <a:r>
              <a:rPr lang="cs-CZ" b="1" dirty="0" smtClean="0">
                <a:solidFill>
                  <a:srgbClr val="000000"/>
                </a:solidFill>
              </a:rPr>
              <a:t>Mocenský: </a:t>
            </a:r>
            <a:r>
              <a:rPr lang="cs-CZ" dirty="0" smtClean="0">
                <a:solidFill>
                  <a:srgbClr val="000000"/>
                </a:solidFill>
              </a:rPr>
              <a:t>v hierarchii, mezi </a:t>
            </a:r>
            <a:r>
              <a:rPr lang="cs-CZ" dirty="0" err="1" smtClean="0">
                <a:solidFill>
                  <a:srgbClr val="000000"/>
                </a:solidFill>
              </a:rPr>
              <a:t>stakeholdery</a:t>
            </a:r>
            <a:r>
              <a:rPr lang="cs-CZ" dirty="0" smtClean="0">
                <a:solidFill>
                  <a:srgbClr val="000000"/>
                </a:solidFill>
              </a:rPr>
              <a:t> (politici X úředníci, klienti X úředníci, cílová skupina X veřejnost).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Tx/>
              <a:buChar char="-"/>
            </a:pPr>
            <a:r>
              <a:rPr lang="cs-CZ" b="1" dirty="0" smtClean="0">
                <a:solidFill>
                  <a:srgbClr val="000000"/>
                </a:solidFill>
              </a:rPr>
              <a:t>Abstraktní: </a:t>
            </a:r>
            <a:r>
              <a:rPr lang="cs-CZ" dirty="0" smtClean="0">
                <a:solidFill>
                  <a:srgbClr val="000000"/>
                </a:solidFill>
              </a:rPr>
              <a:t>konflikt cílů a pravidel k jejich dosažení.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Tx/>
              <a:buChar char="-"/>
            </a:pPr>
            <a:r>
              <a:rPr lang="cs-CZ" b="1" dirty="0" smtClean="0">
                <a:solidFill>
                  <a:srgbClr val="000000"/>
                </a:solidFill>
              </a:rPr>
              <a:t>Zájmový: </a:t>
            </a:r>
            <a:r>
              <a:rPr lang="cs-CZ" dirty="0" smtClean="0">
                <a:solidFill>
                  <a:srgbClr val="000000"/>
                </a:solidFill>
              </a:rPr>
              <a:t>konflikt veřejných a soukromých zájmů (rozhodování o veřejných zakázkách, korupce).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684213" cy="6884988"/>
          </a:xfrm>
          <a:prstGeom prst="rect">
            <a:avLst/>
          </a:prstGeom>
          <a:solidFill>
            <a:srgbClr val="0083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6151520"/>
      </p:ext>
    </p:extLst>
  </p:cSld>
  <p:clrMapOvr>
    <a:masterClrMapping/>
  </p:clrMapOvr>
  <p:transition advTm="6515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6453188"/>
            <a:ext cx="9144000" cy="404812"/>
          </a:xfrm>
          <a:prstGeom prst="rect">
            <a:avLst/>
          </a:prstGeom>
          <a:solidFill>
            <a:srgbClr val="0083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cs-CZ">
                <a:solidFill>
                  <a:srgbClr val="FFFFFF"/>
                </a:solidFill>
                <a:latin typeface="Verdana" pitchFamily="34" charset="0"/>
              </a:rPr>
              <a:t>www.fss.muni.cz   </a:t>
            </a:r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2627313" y="188913"/>
            <a:ext cx="6326187" cy="9302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5" rIns="91429" bIns="45715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2200" dirty="0" smtClean="0">
                <a:solidFill>
                  <a:srgbClr val="009999"/>
                </a:solidFill>
                <a:latin typeface="Arial" charset="0"/>
              </a:rPr>
              <a:t>VPL 160 Odborná praxe pro veřejnou správu</a:t>
            </a:r>
            <a:endParaRPr lang="cs-CZ" sz="2200" dirty="0">
              <a:solidFill>
                <a:srgbClr val="009999"/>
              </a:solidFill>
              <a:latin typeface="Arial" charset="0"/>
            </a:endParaRPr>
          </a:p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endParaRPr lang="cs-CZ" sz="2200" dirty="0">
              <a:solidFill>
                <a:srgbClr val="009999"/>
              </a:solidFill>
              <a:latin typeface="Arial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84213" y="1196975"/>
            <a:ext cx="8459787" cy="431800"/>
          </a:xfrm>
          <a:prstGeom prst="rect">
            <a:avLst/>
          </a:prstGeom>
          <a:solidFill>
            <a:srgbClr val="0083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971550" y="1773238"/>
            <a:ext cx="7742238" cy="200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5" rIns="91429" bIns="45715">
            <a:spAutoFit/>
          </a:bodyPr>
          <a:lstStyle>
            <a:lvl1pPr marL="714375" indent="-714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cs-CZ" b="1" smtClean="0">
                <a:solidFill>
                  <a:srgbClr val="000000"/>
                </a:solidFill>
              </a:rPr>
              <a:t>Seminář </a:t>
            </a:r>
            <a:r>
              <a:rPr lang="cs-CZ" b="1" smtClean="0">
                <a:solidFill>
                  <a:srgbClr val="000000"/>
                </a:solidFill>
              </a:rPr>
              <a:t> 5</a:t>
            </a:r>
            <a:endParaRPr lang="cs-CZ" b="1" dirty="0" smtClean="0">
              <a:solidFill>
                <a:srgbClr val="000000"/>
              </a:solidFill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endParaRPr lang="cs-CZ" b="1" dirty="0">
              <a:solidFill>
                <a:srgbClr val="000000"/>
              </a:solidFill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endParaRPr lang="cs-CZ" b="1" dirty="0" smtClean="0">
              <a:solidFill>
                <a:srgbClr val="000000"/>
              </a:solidFill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cs-CZ" sz="2800" b="1" cap="all" dirty="0" smtClean="0">
                <a:solidFill>
                  <a:srgbClr val="000000"/>
                </a:solidFill>
              </a:rPr>
              <a:t>Děkuji  za pozornost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endParaRPr lang="cs-CZ" b="1" cap="all" dirty="0">
              <a:solidFill>
                <a:srgbClr val="000000"/>
              </a:solidFill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684213" cy="6884988"/>
          </a:xfrm>
          <a:prstGeom prst="rect">
            <a:avLst/>
          </a:prstGeom>
          <a:solidFill>
            <a:srgbClr val="0083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0745743"/>
      </p:ext>
    </p:extLst>
  </p:cSld>
  <p:clrMapOvr>
    <a:masterClrMapping/>
  </p:clrMapOvr>
  <p:transition advTm="6515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437</Words>
  <Application>Microsoft Office PowerPoint</Application>
  <PresentationFormat>Předvádění na obrazovce (4:3)</PresentationFormat>
  <Paragraphs>70</Paragraphs>
  <Slides>7</Slides>
  <Notes>7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CIKT FSS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Josef Horňáček</dc:creator>
  <cp:lastModifiedBy>Josef Horňáček</cp:lastModifiedBy>
  <cp:revision>8</cp:revision>
  <dcterms:created xsi:type="dcterms:W3CDTF">2013-05-06T08:16:21Z</dcterms:created>
  <dcterms:modified xsi:type="dcterms:W3CDTF">2013-05-07T06:42:04Z</dcterms:modified>
</cp:coreProperties>
</file>