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B3375-7FAF-41DA-A5DC-316606A794E8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6C5AF-7F16-4AE5-AD8E-2676FA151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2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8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3AF845-ADD1-4C96-92FF-D4E486380C3A}" type="slidenum">
              <a:rPr lang="cs-CZ" sz="1200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cs-CZ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5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1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5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6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0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1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41B2-05CA-4CF0-975A-9ADC79F1AB12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10DDF-B362-44AD-815F-E75716A76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0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27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Seminář </a:t>
            </a:r>
            <a:r>
              <a:rPr lang="cs-CZ" b="1" dirty="0" smtClean="0">
                <a:solidFill>
                  <a:srgbClr val="000000"/>
                </a:solidFill>
              </a:rPr>
              <a:t>4</a:t>
            </a:r>
            <a:endParaRPr lang="cs-CZ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800" b="1" cap="all" dirty="0" smtClean="0">
                <a:solidFill>
                  <a:srgbClr val="000000"/>
                </a:solidFill>
              </a:rPr>
              <a:t>Rozhodování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800" b="1" cap="all" dirty="0" smtClean="0">
                <a:solidFill>
                  <a:srgbClr val="000000"/>
                </a:solidFill>
              </a:rPr>
              <a:t>Ve veřejné politice</a:t>
            </a:r>
            <a:endParaRPr lang="cs-CZ" sz="2800" b="1" cap="all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cap="all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Josef  </a:t>
            </a:r>
            <a:r>
              <a:rPr lang="cs-CZ" b="1" dirty="0" err="1" smtClean="0">
                <a:solidFill>
                  <a:srgbClr val="000000"/>
                </a:solidFill>
              </a:rPr>
              <a:t>Horňáček</a:t>
            </a:r>
            <a:endParaRPr lang="cs-CZ" b="1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Podle materiálů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Martina </a:t>
            </a:r>
            <a:r>
              <a:rPr lang="cs-CZ" b="1" dirty="0" smtClean="0">
                <a:solidFill>
                  <a:srgbClr val="000000"/>
                </a:solidFill>
              </a:rPr>
              <a:t>Potůčka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a Jana Vláčila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81327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3138" y="-1058863"/>
            <a:ext cx="13630276" cy="8982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823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000" b="1" dirty="0" smtClean="0">
                <a:solidFill>
                  <a:srgbClr val="000000"/>
                </a:solidFill>
                <a:latin typeface="Times New Roman" pitchFamily="18" charset="0"/>
              </a:rPr>
              <a:t>KOMUNITNÍ PLÁNOVÁNÍ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cap="all" dirty="0" smtClean="0">
                <a:solidFill>
                  <a:srgbClr val="000000"/>
                </a:solidFill>
                <a:latin typeface="Times New Roman" pitchFamily="18" charset="0"/>
              </a:rPr>
              <a:t>Postavení osob se zdravotním postižením na trhu práce v městě Brně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000" b="1" cap="all" dirty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latin typeface="Times New Roman"/>
                <a:ea typeface="Calibri"/>
              </a:rPr>
              <a:t>HVO: „Co je nutné udělat v městě Brně ve spolupráci aktérů trhu práce pro to, aby se postavení OZP při získávání zaměstnání zlepšilo?“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000" b="1" cap="all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000" b="1" dirty="0" smtClean="0">
                <a:solidFill>
                  <a:srgbClr val="000000"/>
                </a:solidFill>
                <a:latin typeface="Times New Roman" pitchFamily="18" charset="0"/>
              </a:rPr>
              <a:t>Posílení informovanosti zaměstnavatelů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00"/>
                </a:solidFill>
                <a:latin typeface="Times New Roman" pitchFamily="18" charset="0"/>
              </a:rPr>
              <a:t>Informační kampaň, zlepšení spolupráce se zaměstnavatelskými organizacemi a jednotlivými firmami.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000" b="1" dirty="0" smtClean="0">
                <a:solidFill>
                  <a:srgbClr val="000000"/>
                </a:solidFill>
                <a:latin typeface="Times New Roman" pitchFamily="18" charset="0"/>
              </a:rPr>
              <a:t>Podpora propojování nabídky a poptávky na TP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00"/>
                </a:solidFill>
                <a:latin typeface="Times New Roman" pitchFamily="18" charset="0"/>
              </a:rPr>
              <a:t>Zaměřit již participující NNO na monitoring a prognózu trhu  práce, případně ji vytvořit. Vznik NNO zaměřených na pracovní poradenství a zprostředkování.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000" b="1" dirty="0" smtClean="0">
                <a:solidFill>
                  <a:srgbClr val="000000"/>
                </a:solidFill>
                <a:latin typeface="Times New Roman" pitchFamily="18" charset="0"/>
              </a:rPr>
              <a:t>Podpora chráněného TP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00"/>
                </a:solidFill>
                <a:latin typeface="Times New Roman" pitchFamily="18" charset="0"/>
              </a:rPr>
              <a:t>Vznik sociálních firem jako náhrady zrušených chráněných pracovních dílen a družstev invalidů, zvýšení rozsahu pracovní asistence.</a:t>
            </a:r>
            <a:endParaRPr lang="cs-CZ" sz="20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46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230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sz="7200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sz="7200" dirty="0" smtClean="0">
                <a:solidFill>
                  <a:srgbClr val="000000"/>
                </a:solidFill>
              </a:rPr>
              <a:t>Děkuji za pozornost</a:t>
            </a:r>
            <a:endParaRPr lang="cs-CZ" sz="7200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64319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Dva modely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378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Alternativní modely (</a:t>
            </a:r>
            <a:r>
              <a:rPr lang="cs-CZ" b="1" dirty="0" err="1" smtClean="0">
                <a:solidFill>
                  <a:srgbClr val="000000"/>
                </a:solidFill>
              </a:rPr>
              <a:t>Lindblom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Společnost řízená rozumem: </a:t>
            </a:r>
            <a:r>
              <a:rPr lang="cs-CZ" dirty="0" smtClean="0">
                <a:solidFill>
                  <a:srgbClr val="000000"/>
                </a:solidFill>
              </a:rPr>
              <a:t>uzavřený systém, racionálně na základě pravidel řízená organizace, osvícená správa, centralizace a vědecké řízení, autorita.</a:t>
            </a:r>
          </a:p>
          <a:p>
            <a:pPr marL="0" indent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Možnosti racionality jsou omezené: </a:t>
            </a:r>
            <a:r>
              <a:rPr lang="cs-CZ" dirty="0" smtClean="0">
                <a:solidFill>
                  <a:srgbClr val="000000"/>
                </a:solidFill>
              </a:rPr>
              <a:t>otevřený systém, uplatnění preferencí jednotlivců, sociální interakce a směna, decentralizace a dílčí reformy, participace.</a:t>
            </a:r>
            <a:endParaRPr lang="cs-CZ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125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4308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</a:t>
            </a: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15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Společnost </a:t>
            </a:r>
            <a:r>
              <a:rPr lang="cs-CZ" b="1" dirty="0">
                <a:solidFill>
                  <a:srgbClr val="000000"/>
                </a:solidFill>
              </a:rPr>
              <a:t>řízená </a:t>
            </a:r>
            <a:r>
              <a:rPr lang="cs-CZ" b="1" dirty="0" smtClean="0">
                <a:solidFill>
                  <a:srgbClr val="000000"/>
                </a:solidFill>
              </a:rPr>
              <a:t>rozumem (Weber, </a:t>
            </a:r>
            <a:r>
              <a:rPr lang="cs-CZ" b="1" dirty="0" err="1" smtClean="0">
                <a:solidFill>
                  <a:srgbClr val="000000"/>
                </a:solidFill>
              </a:rPr>
              <a:t>Fayol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Inženýrský přístup k racionalizaci procesů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Obecně závazná a racionálně odůvodněná pravidla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Univerzální charakter pro všechny formy sociální organizace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Negace individuálních hodnot a preferencí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Koordinování správních funkcí: </a:t>
            </a:r>
            <a:r>
              <a:rPr lang="cs-CZ" dirty="0" smtClean="0">
                <a:solidFill>
                  <a:srgbClr val="000000"/>
                </a:solidFill>
              </a:rPr>
              <a:t>plánování, organizování, přikazování, koordinace a kontrola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Specializace činností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Klíčová úloha „byrokracie“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16419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3416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Teorie spravedlnosti (</a:t>
            </a:r>
            <a:r>
              <a:rPr lang="cs-CZ" b="1" dirty="0" err="1" smtClean="0">
                <a:solidFill>
                  <a:srgbClr val="000000"/>
                </a:solidFill>
              </a:rPr>
              <a:t>Rawls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Hodnotová orientace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Maximalizace výhod nejméně preferovaným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Všem jsou poskytovány nejméně stejné životní podmínky, jako nejvíce handicapovaným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Vyrovnání systémů redistribuce a faktorů motivace k zabezpečení trvalého růstu </a:t>
            </a: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68143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15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err="1" smtClean="0">
                <a:solidFill>
                  <a:srgbClr val="000000"/>
                </a:solidFill>
              </a:rPr>
              <a:t>Neoinstitucionalismus</a:t>
            </a:r>
            <a:r>
              <a:rPr lang="cs-CZ" b="1" dirty="0" smtClean="0">
                <a:solidFill>
                  <a:srgbClr val="000000"/>
                </a:solidFill>
              </a:rPr>
              <a:t> (</a:t>
            </a:r>
            <a:r>
              <a:rPr lang="cs-CZ" b="1" dirty="0" err="1" smtClean="0">
                <a:solidFill>
                  <a:srgbClr val="000000"/>
                </a:solidFill>
              </a:rPr>
              <a:t>Williamson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Organizace jako alternativa tržní koordinace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Snižování transakční ch nákladů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Specializace činností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Hlavní úloha organizace: </a:t>
            </a:r>
            <a:r>
              <a:rPr lang="cs-CZ" dirty="0" smtClean="0">
                <a:solidFill>
                  <a:srgbClr val="000000"/>
                </a:solidFill>
              </a:rPr>
              <a:t>řešení problémů s informacemi a směnou, redukce nákladů.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err="1" smtClean="0">
                <a:solidFill>
                  <a:srgbClr val="000000"/>
                </a:solidFill>
              </a:rPr>
              <a:t>Agency</a:t>
            </a:r>
            <a:r>
              <a:rPr lang="cs-CZ" b="1" dirty="0" smtClean="0">
                <a:solidFill>
                  <a:srgbClr val="000000"/>
                </a:solidFill>
              </a:rPr>
              <a:t>: </a:t>
            </a:r>
            <a:r>
              <a:rPr lang="cs-CZ" dirty="0" smtClean="0">
                <a:solidFill>
                  <a:srgbClr val="000000"/>
                </a:solidFill>
              </a:rPr>
              <a:t>předcházení morálnímu hazardu, rizika rozdělena mezi </a:t>
            </a:r>
            <a:r>
              <a:rPr lang="cs-CZ" dirty="0" err="1" smtClean="0">
                <a:solidFill>
                  <a:srgbClr val="000000"/>
                </a:solidFill>
              </a:rPr>
              <a:t>stakeholdery</a:t>
            </a:r>
            <a:r>
              <a:rPr lang="cs-CZ" dirty="0" smtClean="0">
                <a:solidFill>
                  <a:srgbClr val="000000"/>
                </a:solidFill>
              </a:rPr>
              <a:t>, informační asymetrie, přesunutí transakčních nákladů na klienta.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Instituce formují veřejnou politiku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15834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Model 2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52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Teorie veřejné volby (</a:t>
            </a:r>
            <a:r>
              <a:rPr lang="cs-CZ" b="1" dirty="0" err="1" smtClean="0">
                <a:solidFill>
                  <a:srgbClr val="000000"/>
                </a:solidFill>
              </a:rPr>
              <a:t>Arrow</a:t>
            </a:r>
            <a:r>
              <a:rPr lang="cs-CZ" b="1" dirty="0" smtClean="0">
                <a:solidFill>
                  <a:srgbClr val="000000"/>
                </a:solidFill>
              </a:rPr>
              <a:t>, Sen)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Konflikty preferencí: </a:t>
            </a:r>
            <a:r>
              <a:rPr lang="cs-CZ" dirty="0" smtClean="0">
                <a:solidFill>
                  <a:srgbClr val="000000"/>
                </a:solidFill>
              </a:rPr>
              <a:t>hlasovací paradox, </a:t>
            </a:r>
            <a:r>
              <a:rPr lang="cs-CZ" dirty="0" err="1" smtClean="0">
                <a:solidFill>
                  <a:srgbClr val="000000"/>
                </a:solidFill>
              </a:rPr>
              <a:t>Nashova</a:t>
            </a:r>
            <a:r>
              <a:rPr lang="cs-CZ" dirty="0" smtClean="0">
                <a:solidFill>
                  <a:srgbClr val="000000"/>
                </a:solidFill>
              </a:rPr>
              <a:t> rovnováha, </a:t>
            </a:r>
            <a:r>
              <a:rPr lang="cs-CZ" dirty="0" err="1" smtClean="0">
                <a:solidFill>
                  <a:srgbClr val="000000"/>
                </a:solidFill>
              </a:rPr>
              <a:t>Paretova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optimalita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Z individuálních preferencí není možné uspořádat společenské preference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Konflikt individuálních a skupinových zájmů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Rozdílné zvládání konfliktu zájmů v malých a velkých skupinách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Nutnost eliminace alternativ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Dosahování konsensu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68143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89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Pluralismus (</a:t>
            </a:r>
            <a:r>
              <a:rPr lang="cs-CZ" b="1" dirty="0" err="1" smtClean="0">
                <a:solidFill>
                  <a:srgbClr val="000000"/>
                </a:solidFill>
              </a:rPr>
              <a:t>Dahl</a:t>
            </a:r>
            <a:r>
              <a:rPr lang="cs-CZ" b="1" dirty="0" smtClean="0">
                <a:solidFill>
                  <a:srgbClr val="000000"/>
                </a:solidFill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Princip </a:t>
            </a:r>
            <a:r>
              <a:rPr lang="cs-CZ" b="1" dirty="0" err="1" smtClean="0">
                <a:solidFill>
                  <a:srgbClr val="000000"/>
                </a:solidFill>
              </a:rPr>
              <a:t>polyarchie</a:t>
            </a: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Navzájem se vetující skupiny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Skupiny se organizují na základě projevených zájmů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Mezi kolektivními zájmy panuje konkurence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Veřejná politika má nastolit harmonii mezi </a:t>
            </a:r>
            <a:r>
              <a:rPr lang="cs-CZ" b="1" smtClean="0">
                <a:solidFill>
                  <a:srgbClr val="000000"/>
                </a:solidFill>
              </a:rPr>
              <a:t>protichůdnými zájmy</a:t>
            </a: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Kritéria demokratické autority: </a:t>
            </a:r>
            <a:r>
              <a:rPr lang="cs-CZ" dirty="0" smtClean="0">
                <a:solidFill>
                  <a:srgbClr val="000000"/>
                </a:solidFill>
              </a:rPr>
              <a:t>kritérium osobní volby, kritérium kompetence, kritérium hospodárnosti.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endParaRPr lang="cs-CZ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15834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452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Organizační teorie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dirty="0" smtClean="0">
                <a:solidFill>
                  <a:srgbClr val="000000"/>
                </a:solidFill>
              </a:rPr>
              <a:t>Teorie sociální konstrukce reality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dirty="0" smtClean="0">
                <a:solidFill>
                  <a:srgbClr val="000000"/>
                </a:solidFill>
              </a:rPr>
              <a:t>Teorie her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dirty="0" smtClean="0">
                <a:solidFill>
                  <a:srgbClr val="000000"/>
                </a:solidFill>
              </a:rPr>
              <a:t>Situační teorie strukturální kontingence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dirty="0" smtClean="0">
                <a:solidFill>
                  <a:srgbClr val="000000"/>
                </a:solidFill>
              </a:rPr>
              <a:t>Teorie populační ekologie organizací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dirty="0" smtClean="0">
                <a:solidFill>
                  <a:srgbClr val="000000"/>
                </a:solidFill>
              </a:rPr>
              <a:t>Teorie organizačního meta-designu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New Public Management, New </a:t>
            </a:r>
            <a:r>
              <a:rPr lang="cs-CZ" b="1" dirty="0" err="1" smtClean="0">
                <a:solidFill>
                  <a:srgbClr val="000000"/>
                </a:solidFill>
              </a:rPr>
              <a:t>Governance</a:t>
            </a:r>
            <a:endParaRPr lang="cs-CZ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Aktéři: </a:t>
            </a:r>
            <a:r>
              <a:rPr lang="cs-CZ" dirty="0" smtClean="0">
                <a:solidFill>
                  <a:srgbClr val="000000"/>
                </a:solidFill>
              </a:rPr>
              <a:t>občané (politici), úředníci (byrokracie), odborníci (experti)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err="1" smtClean="0">
                <a:solidFill>
                  <a:srgbClr val="000000"/>
                </a:solidFill>
              </a:rPr>
              <a:t>Stakeholdeři</a:t>
            </a:r>
            <a:r>
              <a:rPr lang="cs-CZ" b="1" dirty="0" smtClean="0">
                <a:solidFill>
                  <a:srgbClr val="000000"/>
                </a:solidFill>
              </a:rPr>
              <a:t> – </a:t>
            </a:r>
            <a:r>
              <a:rPr lang="cs-CZ" dirty="0" smtClean="0">
                <a:solidFill>
                  <a:srgbClr val="000000"/>
                </a:solidFill>
              </a:rPr>
              <a:t>zapojení aktérů do procesu rozhodování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15834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FFFFFF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6326187" cy="930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200" dirty="0" smtClean="0">
                <a:solidFill>
                  <a:srgbClr val="009999"/>
                </a:solidFill>
                <a:latin typeface="Arial" charset="0"/>
              </a:rPr>
              <a:t>VPL 160 Odborná praxe pro veřejnou správu</a:t>
            </a:r>
            <a:endParaRPr lang="cs-CZ" sz="2200" dirty="0">
              <a:solidFill>
                <a:srgbClr val="009999"/>
              </a:solidFill>
              <a:latin typeface="Arial" charset="0"/>
            </a:endParaRPr>
          </a:p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200" dirty="0">
              <a:solidFill>
                <a:srgbClr val="009999"/>
              </a:solidFill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96975"/>
            <a:ext cx="8459787" cy="431800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742238" cy="267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marL="714375" indent="-714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cs-CZ" b="1" dirty="0" smtClean="0">
                <a:solidFill>
                  <a:srgbClr val="000000"/>
                </a:solidFill>
              </a:rPr>
              <a:t>Příklady nebyrokratického rozhodování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Projektové řízení: </a:t>
            </a:r>
            <a:r>
              <a:rPr lang="cs-CZ" dirty="0" smtClean="0">
                <a:solidFill>
                  <a:srgbClr val="000000"/>
                </a:solidFill>
              </a:rPr>
              <a:t>Logický rámec projektu sociální intervence.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endParaRPr lang="cs-CZ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000000"/>
                </a:solidFill>
              </a:rPr>
              <a:t>Komunitní plánování: </a:t>
            </a:r>
            <a:r>
              <a:rPr lang="cs-CZ" dirty="0" smtClean="0">
                <a:solidFill>
                  <a:srgbClr val="000000"/>
                </a:solidFill>
              </a:rPr>
              <a:t>Zapojení </a:t>
            </a:r>
            <a:r>
              <a:rPr lang="cs-CZ" dirty="0" err="1" smtClean="0">
                <a:solidFill>
                  <a:srgbClr val="000000"/>
                </a:solidFill>
              </a:rPr>
              <a:t>stakeholderů</a:t>
            </a:r>
            <a:r>
              <a:rPr lang="cs-CZ" dirty="0" smtClean="0">
                <a:solidFill>
                  <a:srgbClr val="000000"/>
                </a:solidFill>
              </a:rPr>
              <a:t> do plánování a implementace sociálních intervencí.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4213" cy="6884988"/>
          </a:xfrm>
          <a:prstGeom prst="rect">
            <a:avLst/>
          </a:prstGeom>
          <a:solidFill>
            <a:srgbClr val="008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15834"/>
      </p:ext>
    </p:extLst>
  </p:cSld>
  <p:clrMapOvr>
    <a:masterClrMapping/>
  </p:clrMapOvr>
  <p:transition advTm="651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484</Words>
  <Application>Microsoft Office PowerPoint</Application>
  <PresentationFormat>Předvádění na obrazovce (4:3)</PresentationFormat>
  <Paragraphs>118</Paragraphs>
  <Slides>12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Horňáček</dc:creator>
  <cp:lastModifiedBy>Josef Horňáček</cp:lastModifiedBy>
  <cp:revision>16</cp:revision>
  <dcterms:created xsi:type="dcterms:W3CDTF">2013-04-22T10:06:47Z</dcterms:created>
  <dcterms:modified xsi:type="dcterms:W3CDTF">2013-04-22T12:20:25Z</dcterms:modified>
</cp:coreProperties>
</file>