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58" r:id="rId3"/>
    <p:sldId id="259" r:id="rId4"/>
    <p:sldId id="261" r:id="rId5"/>
    <p:sldId id="262" r:id="rId6"/>
    <p:sldId id="260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02" y="-9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8B3375-7FAF-41DA-A5DC-316606A794E8}" type="datetimeFigureOut">
              <a:rPr lang="en-US" smtClean="0"/>
              <a:t>4/22/2013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F6C5AF-7F16-4AE5-AD8E-2676FA151C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523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B3AF845-ADD1-4C96-92FF-D4E486380C3A}" type="slidenum">
              <a:rPr lang="cs-CZ" sz="1200">
                <a:solidFill>
                  <a:prstClr val="black"/>
                </a:solidFill>
                <a:latin typeface="Arial" charset="0"/>
              </a:rPr>
              <a:pPr eaLnBrk="1" hangingPunct="1"/>
              <a:t>1</a:t>
            </a:fld>
            <a:endParaRPr lang="cs-CZ" sz="12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B3AF845-ADD1-4C96-92FF-D4E486380C3A}" type="slidenum">
              <a:rPr lang="cs-CZ" sz="1200">
                <a:solidFill>
                  <a:prstClr val="black"/>
                </a:solidFill>
                <a:latin typeface="Arial" charset="0"/>
              </a:rPr>
              <a:pPr eaLnBrk="1" hangingPunct="1"/>
              <a:t>12</a:t>
            </a:fld>
            <a:endParaRPr lang="cs-CZ" sz="12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B3AF845-ADD1-4C96-92FF-D4E486380C3A}" type="slidenum">
              <a:rPr lang="cs-CZ" sz="1200">
                <a:solidFill>
                  <a:prstClr val="black"/>
                </a:solidFill>
                <a:latin typeface="Arial" charset="0"/>
              </a:rPr>
              <a:pPr eaLnBrk="1" hangingPunct="1"/>
              <a:t>2</a:t>
            </a:fld>
            <a:endParaRPr lang="cs-CZ" sz="12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B3AF845-ADD1-4C96-92FF-D4E486380C3A}" type="slidenum">
              <a:rPr lang="cs-CZ" sz="1200">
                <a:solidFill>
                  <a:prstClr val="black"/>
                </a:solidFill>
                <a:latin typeface="Arial" charset="0"/>
              </a:rPr>
              <a:pPr eaLnBrk="1" hangingPunct="1"/>
              <a:t>3</a:t>
            </a:fld>
            <a:endParaRPr lang="cs-CZ" sz="12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B3AF845-ADD1-4C96-92FF-D4E486380C3A}" type="slidenum">
              <a:rPr lang="cs-CZ" sz="1200">
                <a:solidFill>
                  <a:prstClr val="black"/>
                </a:solidFill>
                <a:latin typeface="Arial" charset="0"/>
              </a:rPr>
              <a:pPr eaLnBrk="1" hangingPunct="1"/>
              <a:t>4</a:t>
            </a:fld>
            <a:endParaRPr lang="cs-CZ" sz="12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B3AF845-ADD1-4C96-92FF-D4E486380C3A}" type="slidenum">
              <a:rPr lang="cs-CZ" sz="1200">
                <a:solidFill>
                  <a:prstClr val="black"/>
                </a:solidFill>
                <a:latin typeface="Arial" charset="0"/>
              </a:rPr>
              <a:pPr eaLnBrk="1" hangingPunct="1"/>
              <a:t>5</a:t>
            </a:fld>
            <a:endParaRPr lang="cs-CZ" sz="12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B3AF845-ADD1-4C96-92FF-D4E486380C3A}" type="slidenum">
              <a:rPr lang="cs-CZ" sz="1200">
                <a:solidFill>
                  <a:prstClr val="black"/>
                </a:solidFill>
                <a:latin typeface="Arial" charset="0"/>
              </a:rPr>
              <a:pPr eaLnBrk="1" hangingPunct="1"/>
              <a:t>6</a:t>
            </a:fld>
            <a:endParaRPr lang="cs-CZ" sz="12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B3AF845-ADD1-4C96-92FF-D4E486380C3A}" type="slidenum">
              <a:rPr lang="cs-CZ" sz="1200">
                <a:solidFill>
                  <a:prstClr val="black"/>
                </a:solidFill>
                <a:latin typeface="Arial" charset="0"/>
              </a:rPr>
              <a:pPr eaLnBrk="1" hangingPunct="1"/>
              <a:t>7</a:t>
            </a:fld>
            <a:endParaRPr lang="cs-CZ" sz="12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B3AF845-ADD1-4C96-92FF-D4E486380C3A}" type="slidenum">
              <a:rPr lang="cs-CZ" sz="1200">
                <a:solidFill>
                  <a:prstClr val="black"/>
                </a:solidFill>
                <a:latin typeface="Arial" charset="0"/>
              </a:rPr>
              <a:pPr eaLnBrk="1" hangingPunct="1"/>
              <a:t>8</a:t>
            </a:fld>
            <a:endParaRPr lang="cs-CZ" sz="12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B3AF845-ADD1-4C96-92FF-D4E486380C3A}" type="slidenum">
              <a:rPr lang="cs-CZ" sz="1200">
                <a:solidFill>
                  <a:prstClr val="black"/>
                </a:solidFill>
                <a:latin typeface="Arial" charset="0"/>
              </a:rPr>
              <a:pPr eaLnBrk="1" hangingPunct="1"/>
              <a:t>9</a:t>
            </a:fld>
            <a:endParaRPr lang="cs-CZ" sz="12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541B2-05CA-4CF0-975A-9ADC79F1AB12}" type="datetimeFigureOut">
              <a:rPr lang="en-US" smtClean="0"/>
              <a:t>4/22/2013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10DDF-B362-44AD-815F-E75716A76F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657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541B2-05CA-4CF0-975A-9ADC79F1AB12}" type="datetimeFigureOut">
              <a:rPr lang="en-US" smtClean="0"/>
              <a:t>4/22/2013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10DDF-B362-44AD-815F-E75716A76F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415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541B2-05CA-4CF0-975A-9ADC79F1AB12}" type="datetimeFigureOut">
              <a:rPr lang="en-US" smtClean="0"/>
              <a:t>4/22/2013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10DDF-B362-44AD-815F-E75716A76F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58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541B2-05CA-4CF0-975A-9ADC79F1AB12}" type="datetimeFigureOut">
              <a:rPr lang="en-US" smtClean="0"/>
              <a:t>4/22/2013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10DDF-B362-44AD-815F-E75716A76F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42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541B2-05CA-4CF0-975A-9ADC79F1AB12}" type="datetimeFigureOut">
              <a:rPr lang="en-US" smtClean="0"/>
              <a:t>4/22/2013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10DDF-B362-44AD-815F-E75716A76F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01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541B2-05CA-4CF0-975A-9ADC79F1AB12}" type="datetimeFigureOut">
              <a:rPr lang="en-US" smtClean="0"/>
              <a:t>4/22/2013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10DDF-B362-44AD-815F-E75716A76F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052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541B2-05CA-4CF0-975A-9ADC79F1AB12}" type="datetimeFigureOut">
              <a:rPr lang="en-US" smtClean="0"/>
              <a:t>4/22/2013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10DDF-B362-44AD-815F-E75716A76F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369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541B2-05CA-4CF0-975A-9ADC79F1AB12}" type="datetimeFigureOut">
              <a:rPr lang="en-US" smtClean="0"/>
              <a:t>4/22/2013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10DDF-B362-44AD-815F-E75716A76F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904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541B2-05CA-4CF0-975A-9ADC79F1AB12}" type="datetimeFigureOut">
              <a:rPr lang="en-US" smtClean="0"/>
              <a:t>4/22/2013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10DDF-B362-44AD-815F-E75716A76F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511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541B2-05CA-4CF0-975A-9ADC79F1AB12}" type="datetimeFigureOut">
              <a:rPr lang="en-US" smtClean="0"/>
              <a:t>4/22/2013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10DDF-B362-44AD-815F-E75716A76F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394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541B2-05CA-4CF0-975A-9ADC79F1AB12}" type="datetimeFigureOut">
              <a:rPr lang="en-US" smtClean="0"/>
              <a:t>4/22/2013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10DDF-B362-44AD-815F-E75716A76F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045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541B2-05CA-4CF0-975A-9ADC79F1AB12}" type="datetimeFigureOut">
              <a:rPr lang="en-US" smtClean="0"/>
              <a:t>4/22/2013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E10DDF-B362-44AD-815F-E75716A76F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103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6453188"/>
            <a:ext cx="9144000" cy="404812"/>
          </a:xfrm>
          <a:prstGeom prst="rect">
            <a:avLst/>
          </a:prstGeom>
          <a:solidFill>
            <a:srgbClr val="0083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cs-CZ">
                <a:solidFill>
                  <a:srgbClr val="FFFFFF"/>
                </a:solidFill>
                <a:latin typeface="Verdana" pitchFamily="34" charset="0"/>
              </a:rPr>
              <a:t>www.fss.muni.cz   </a:t>
            </a:r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2627313" y="188913"/>
            <a:ext cx="6326187" cy="9302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5" rIns="91429" bIns="45715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2200" dirty="0" smtClean="0">
                <a:solidFill>
                  <a:srgbClr val="009999"/>
                </a:solidFill>
                <a:latin typeface="Arial" charset="0"/>
              </a:rPr>
              <a:t>VPL 160 Odborná praxe pro veřejnou správu</a:t>
            </a:r>
            <a:endParaRPr lang="cs-CZ" sz="2200" dirty="0">
              <a:solidFill>
                <a:srgbClr val="009999"/>
              </a:solidFill>
              <a:latin typeface="Arial" charset="0"/>
            </a:endParaRPr>
          </a:p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</a:pPr>
            <a:endParaRPr lang="cs-CZ" sz="2200" dirty="0">
              <a:solidFill>
                <a:srgbClr val="009999"/>
              </a:solidFill>
              <a:latin typeface="Arial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84213" y="1196975"/>
            <a:ext cx="8459787" cy="431800"/>
          </a:xfrm>
          <a:prstGeom prst="rect">
            <a:avLst/>
          </a:prstGeom>
          <a:solidFill>
            <a:srgbClr val="0083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971550" y="1773238"/>
            <a:ext cx="7742238" cy="4278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5" rIns="91429" bIns="45715">
            <a:spAutoFit/>
          </a:bodyPr>
          <a:lstStyle>
            <a:lvl1pPr marL="714375" indent="-714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cs-CZ" b="1" dirty="0" smtClean="0">
                <a:solidFill>
                  <a:srgbClr val="000000"/>
                </a:solidFill>
              </a:rPr>
              <a:t>Seminář </a:t>
            </a:r>
            <a:r>
              <a:rPr lang="cs-CZ" b="1" dirty="0" smtClean="0">
                <a:solidFill>
                  <a:srgbClr val="000000"/>
                </a:solidFill>
              </a:rPr>
              <a:t>4</a:t>
            </a:r>
            <a:endParaRPr lang="cs-CZ" b="1" dirty="0" smtClean="0">
              <a:solidFill>
                <a:srgbClr val="000000"/>
              </a:solidFill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endParaRPr lang="cs-CZ" b="1" dirty="0">
              <a:solidFill>
                <a:srgbClr val="000000"/>
              </a:solidFill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endParaRPr lang="cs-CZ" b="1" dirty="0" smtClean="0">
              <a:solidFill>
                <a:srgbClr val="000000"/>
              </a:solidFill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cs-CZ" sz="2800" b="1" cap="all" dirty="0" smtClean="0">
                <a:solidFill>
                  <a:srgbClr val="000000"/>
                </a:solidFill>
              </a:rPr>
              <a:t>Rozhodování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cs-CZ" sz="2800" b="1" cap="all" dirty="0" smtClean="0">
                <a:solidFill>
                  <a:srgbClr val="000000"/>
                </a:solidFill>
              </a:rPr>
              <a:t>Ve veřejné politice</a:t>
            </a:r>
            <a:endParaRPr lang="cs-CZ" sz="2800" b="1" cap="all" dirty="0" smtClean="0">
              <a:solidFill>
                <a:srgbClr val="000000"/>
              </a:solidFill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endParaRPr lang="cs-CZ" b="1" cap="all" dirty="0">
              <a:solidFill>
                <a:srgbClr val="000000"/>
              </a:solidFill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cs-CZ" b="1" dirty="0" smtClean="0">
                <a:solidFill>
                  <a:srgbClr val="000000"/>
                </a:solidFill>
              </a:rPr>
              <a:t>Josef  </a:t>
            </a:r>
            <a:r>
              <a:rPr lang="cs-CZ" b="1" dirty="0" err="1" smtClean="0">
                <a:solidFill>
                  <a:srgbClr val="000000"/>
                </a:solidFill>
              </a:rPr>
              <a:t>Horňáček</a:t>
            </a:r>
            <a:endParaRPr lang="cs-CZ" b="1" dirty="0" smtClean="0">
              <a:solidFill>
                <a:srgbClr val="000000"/>
              </a:solidFill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endParaRPr lang="cs-CZ" b="1" dirty="0">
              <a:solidFill>
                <a:srgbClr val="000000"/>
              </a:solidFill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cs-CZ" b="1" dirty="0" smtClean="0">
                <a:solidFill>
                  <a:srgbClr val="000000"/>
                </a:solidFill>
              </a:rPr>
              <a:t>Podle materiálů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cs-CZ" b="1" dirty="0" smtClean="0">
                <a:solidFill>
                  <a:srgbClr val="000000"/>
                </a:solidFill>
              </a:rPr>
              <a:t>Martina </a:t>
            </a:r>
            <a:r>
              <a:rPr lang="cs-CZ" b="1" dirty="0" smtClean="0">
                <a:solidFill>
                  <a:srgbClr val="000000"/>
                </a:solidFill>
              </a:rPr>
              <a:t>Potůčka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cs-CZ" b="1" dirty="0" smtClean="0">
                <a:solidFill>
                  <a:srgbClr val="000000"/>
                </a:solidFill>
              </a:rPr>
              <a:t>a Jana Vláčila</a:t>
            </a:r>
            <a:endParaRPr lang="cs-CZ" b="1" dirty="0">
              <a:solidFill>
                <a:srgbClr val="000000"/>
              </a:solidFill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684213" cy="6884988"/>
          </a:xfrm>
          <a:prstGeom prst="rect">
            <a:avLst/>
          </a:prstGeom>
          <a:solidFill>
            <a:srgbClr val="0083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0981327"/>
      </p:ext>
    </p:extLst>
  </p:cSld>
  <p:clrMapOvr>
    <a:masterClrMapping/>
  </p:clrMapOvr>
  <p:transition advTm="6515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43138" y="-1058863"/>
            <a:ext cx="13630276" cy="89820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658231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11560" y="476672"/>
            <a:ext cx="813690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cs-CZ" sz="2000" b="1" dirty="0" smtClean="0">
                <a:solidFill>
                  <a:srgbClr val="000000"/>
                </a:solidFill>
                <a:latin typeface="Times New Roman" pitchFamily="18" charset="0"/>
              </a:rPr>
              <a:t>KOMUNITNÍ PLÁNOVÁNÍ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endParaRPr lang="cs-CZ" sz="2000" b="1" dirty="0">
              <a:solidFill>
                <a:srgbClr val="000000"/>
              </a:solidFill>
              <a:latin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2000" b="1" cap="all" dirty="0" smtClean="0">
                <a:solidFill>
                  <a:srgbClr val="000000"/>
                </a:solidFill>
                <a:latin typeface="Times New Roman" pitchFamily="18" charset="0"/>
              </a:rPr>
              <a:t>Postavení osob se zdravotním postižením na trhu práce v městě Brně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2000" b="1" cap="all" dirty="0">
              <a:solidFill>
                <a:srgbClr val="000000"/>
              </a:solidFill>
              <a:latin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2000" b="1" dirty="0" smtClean="0">
                <a:latin typeface="Times New Roman"/>
                <a:ea typeface="Calibri"/>
              </a:rPr>
              <a:t>HVO: „Co je nutné udělat v městě Brně ve spolupráci aktérů trhu práce pro to, aby se postavení OZP při získávání zaměstnání zlepšilo?“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2000" b="1" cap="all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cs-CZ" sz="2000" b="1" dirty="0" smtClean="0">
                <a:solidFill>
                  <a:srgbClr val="000000"/>
                </a:solidFill>
                <a:latin typeface="Times New Roman" pitchFamily="18" charset="0"/>
              </a:rPr>
              <a:t>Posílení informovanosti zaměstnavatelů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cs-CZ" sz="2000" dirty="0" smtClean="0">
                <a:solidFill>
                  <a:srgbClr val="000000"/>
                </a:solidFill>
                <a:latin typeface="Times New Roman" pitchFamily="18" charset="0"/>
              </a:rPr>
              <a:t>Informační kampaň, zlepšení spolupráce se zaměstnavatelskými organizacemi a jednotlivými firmami.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cs-CZ" sz="2000" b="1" dirty="0" smtClean="0">
                <a:solidFill>
                  <a:srgbClr val="000000"/>
                </a:solidFill>
                <a:latin typeface="Times New Roman" pitchFamily="18" charset="0"/>
              </a:rPr>
              <a:t>Podpora propojování nabídky a poptávky na TP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cs-CZ" sz="2000" dirty="0" smtClean="0">
                <a:solidFill>
                  <a:srgbClr val="000000"/>
                </a:solidFill>
                <a:latin typeface="Times New Roman" pitchFamily="18" charset="0"/>
              </a:rPr>
              <a:t>Zaměřit již participující NNO na monitoring a prognózu trhu  práce, případně ji vytvořit. Vznik NNO zaměřených na pracovní poradenství a zprostředkování.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cs-CZ" sz="2000" b="1" dirty="0" smtClean="0">
                <a:solidFill>
                  <a:srgbClr val="000000"/>
                </a:solidFill>
                <a:latin typeface="Times New Roman" pitchFamily="18" charset="0"/>
              </a:rPr>
              <a:t>Podpora chráněného TP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cs-CZ" sz="2000" dirty="0" smtClean="0">
                <a:solidFill>
                  <a:srgbClr val="000000"/>
                </a:solidFill>
                <a:latin typeface="Times New Roman" pitchFamily="18" charset="0"/>
              </a:rPr>
              <a:t>Vznik sociálních firem jako náhrady zrušených chráněných pracovních dílen a družstev invalidů, zvýšení rozsahu pracovní asistence.</a:t>
            </a:r>
            <a:endParaRPr lang="cs-CZ" sz="2000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14673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6453188"/>
            <a:ext cx="9144000" cy="404812"/>
          </a:xfrm>
          <a:prstGeom prst="rect">
            <a:avLst/>
          </a:prstGeom>
          <a:solidFill>
            <a:srgbClr val="0083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cs-CZ">
                <a:solidFill>
                  <a:srgbClr val="FFFFFF"/>
                </a:solidFill>
                <a:latin typeface="Verdana" pitchFamily="34" charset="0"/>
              </a:rPr>
              <a:t>www.fss.muni.cz   </a:t>
            </a:r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2627313" y="188913"/>
            <a:ext cx="6326187" cy="9302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5" rIns="91429" bIns="45715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2200" dirty="0" smtClean="0">
                <a:solidFill>
                  <a:srgbClr val="009999"/>
                </a:solidFill>
                <a:latin typeface="Arial" charset="0"/>
              </a:rPr>
              <a:t>VPL 160 Odborná praxe pro veřejnou správu</a:t>
            </a:r>
            <a:endParaRPr lang="cs-CZ" sz="2200" dirty="0">
              <a:solidFill>
                <a:srgbClr val="009999"/>
              </a:solidFill>
              <a:latin typeface="Arial" charset="0"/>
            </a:endParaRPr>
          </a:p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</a:pPr>
            <a:endParaRPr lang="cs-CZ" sz="2200" dirty="0">
              <a:solidFill>
                <a:srgbClr val="009999"/>
              </a:solidFill>
              <a:latin typeface="Arial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84213" y="1196975"/>
            <a:ext cx="8459787" cy="431800"/>
          </a:xfrm>
          <a:prstGeom prst="rect">
            <a:avLst/>
          </a:prstGeom>
          <a:solidFill>
            <a:srgbClr val="0083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971550" y="1773238"/>
            <a:ext cx="7742238" cy="2308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5" rIns="91429" bIns="45715">
            <a:spAutoFit/>
          </a:bodyPr>
          <a:lstStyle>
            <a:lvl1pPr marL="714375" indent="-714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endParaRPr lang="cs-CZ" sz="7200" dirty="0" smtClean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cs-CZ" sz="7200" dirty="0" smtClean="0">
                <a:solidFill>
                  <a:srgbClr val="000000"/>
                </a:solidFill>
              </a:rPr>
              <a:t>Děkuji za pozornost</a:t>
            </a:r>
            <a:endParaRPr lang="cs-CZ" sz="7200" dirty="0">
              <a:solidFill>
                <a:srgbClr val="000000"/>
              </a:solidFill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684213" cy="6884988"/>
          </a:xfrm>
          <a:prstGeom prst="rect">
            <a:avLst/>
          </a:prstGeom>
          <a:solidFill>
            <a:srgbClr val="0083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0564319"/>
      </p:ext>
    </p:extLst>
  </p:cSld>
  <p:clrMapOvr>
    <a:masterClrMapping/>
  </p:clrMapOvr>
  <p:transition advTm="6515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6453188"/>
            <a:ext cx="9144000" cy="404812"/>
          </a:xfrm>
          <a:prstGeom prst="rect">
            <a:avLst/>
          </a:prstGeom>
          <a:solidFill>
            <a:srgbClr val="0083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cs-CZ">
                <a:solidFill>
                  <a:srgbClr val="FFFFFF"/>
                </a:solidFill>
                <a:latin typeface="Verdana" pitchFamily="34" charset="0"/>
              </a:rPr>
              <a:t>www.fss.muni.cz   </a:t>
            </a:r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2627313" y="188913"/>
            <a:ext cx="6326187" cy="9302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5" rIns="91429" bIns="45715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2200" dirty="0" smtClean="0">
                <a:solidFill>
                  <a:srgbClr val="009999"/>
                </a:solidFill>
                <a:latin typeface="Arial" charset="0"/>
              </a:rPr>
              <a:t>VPL 160 Odborná praxe pro veřejnou správu</a:t>
            </a:r>
            <a:endParaRPr lang="cs-CZ" sz="2200" dirty="0">
              <a:solidFill>
                <a:srgbClr val="009999"/>
              </a:solidFill>
              <a:latin typeface="Arial" charset="0"/>
            </a:endParaRPr>
          </a:p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2200" dirty="0" smtClean="0">
                <a:solidFill>
                  <a:srgbClr val="009999"/>
                </a:solidFill>
                <a:latin typeface="Arial" charset="0"/>
              </a:rPr>
              <a:t>Dva modely</a:t>
            </a:r>
            <a:endParaRPr lang="cs-CZ" sz="2200" dirty="0">
              <a:solidFill>
                <a:srgbClr val="009999"/>
              </a:solidFill>
              <a:latin typeface="Arial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84213" y="1196975"/>
            <a:ext cx="8459787" cy="431800"/>
          </a:xfrm>
          <a:prstGeom prst="rect">
            <a:avLst/>
          </a:prstGeom>
          <a:solidFill>
            <a:srgbClr val="0083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971550" y="1773238"/>
            <a:ext cx="7742238" cy="37856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5" rIns="91429" bIns="45715">
            <a:spAutoFit/>
          </a:bodyPr>
          <a:lstStyle>
            <a:lvl1pPr marL="714375" indent="-714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cs-CZ" b="1" dirty="0" smtClean="0">
                <a:solidFill>
                  <a:srgbClr val="000000"/>
                </a:solidFill>
              </a:rPr>
              <a:t>Alternativní modely (</a:t>
            </a:r>
            <a:r>
              <a:rPr lang="cs-CZ" b="1" dirty="0" err="1" smtClean="0">
                <a:solidFill>
                  <a:srgbClr val="000000"/>
                </a:solidFill>
              </a:rPr>
              <a:t>Lindblom</a:t>
            </a:r>
            <a:r>
              <a:rPr lang="cs-CZ" b="1" dirty="0" smtClean="0">
                <a:solidFill>
                  <a:srgbClr val="000000"/>
                </a:solidFill>
              </a:rPr>
              <a:t>)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endParaRPr lang="cs-CZ" b="1" dirty="0" smtClean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Tx/>
              <a:buChar char="-"/>
            </a:pPr>
            <a:r>
              <a:rPr lang="cs-CZ" b="1" dirty="0" smtClean="0">
                <a:solidFill>
                  <a:srgbClr val="000000"/>
                </a:solidFill>
              </a:rPr>
              <a:t>Společnost řízená rozumem: </a:t>
            </a:r>
            <a:r>
              <a:rPr lang="cs-CZ" dirty="0" smtClean="0">
                <a:solidFill>
                  <a:srgbClr val="000000"/>
                </a:solidFill>
              </a:rPr>
              <a:t>uzavřený systém, racionálně na základě pravidel řízená organizace, osvícená správa, centralizace a vědecké řízení, autorita.</a:t>
            </a:r>
          </a:p>
          <a:p>
            <a:pPr marL="0" indent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endParaRPr lang="cs-CZ" b="1" dirty="0" smtClean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Tx/>
              <a:buChar char="-"/>
            </a:pPr>
            <a:r>
              <a:rPr lang="cs-CZ" b="1" dirty="0" smtClean="0">
                <a:solidFill>
                  <a:srgbClr val="000000"/>
                </a:solidFill>
              </a:rPr>
              <a:t>Možnosti racionality jsou omezené: </a:t>
            </a:r>
            <a:r>
              <a:rPr lang="cs-CZ" dirty="0" smtClean="0">
                <a:solidFill>
                  <a:srgbClr val="000000"/>
                </a:solidFill>
              </a:rPr>
              <a:t>otevřený systém, uplatnění preferencí jednotlivců, sociální interakce a směna, decentralizace a dílčí reformy, participace.</a:t>
            </a:r>
            <a:endParaRPr lang="cs-CZ" dirty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endParaRPr lang="cs-CZ" b="1" dirty="0">
              <a:solidFill>
                <a:srgbClr val="000000"/>
              </a:solidFill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684213" cy="6884988"/>
          </a:xfrm>
          <a:prstGeom prst="rect">
            <a:avLst/>
          </a:prstGeom>
          <a:solidFill>
            <a:srgbClr val="0083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33125"/>
      </p:ext>
    </p:extLst>
  </p:cSld>
  <p:clrMapOvr>
    <a:masterClrMapping/>
  </p:clrMapOvr>
  <p:transition advTm="6515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6453188"/>
            <a:ext cx="9144000" cy="404812"/>
          </a:xfrm>
          <a:prstGeom prst="rect">
            <a:avLst/>
          </a:prstGeom>
          <a:solidFill>
            <a:srgbClr val="0083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cs-CZ">
                <a:solidFill>
                  <a:srgbClr val="FFFFFF"/>
                </a:solidFill>
                <a:latin typeface="Verdana" pitchFamily="34" charset="0"/>
              </a:rPr>
              <a:t>www.fss.muni.cz   </a:t>
            </a:r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2627313" y="188913"/>
            <a:ext cx="6326187" cy="43087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5" rIns="91429" bIns="45715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2200" dirty="0" smtClean="0">
                <a:solidFill>
                  <a:srgbClr val="009999"/>
                </a:solidFill>
                <a:latin typeface="Arial" charset="0"/>
              </a:rPr>
              <a:t>VPL 160 Odborná praxe pro veřejnou </a:t>
            </a:r>
            <a:r>
              <a:rPr lang="cs-CZ" sz="2200" dirty="0" smtClean="0">
                <a:solidFill>
                  <a:srgbClr val="009999"/>
                </a:solidFill>
                <a:latin typeface="Arial" charset="0"/>
              </a:rPr>
              <a:t>správu</a:t>
            </a:r>
            <a:endParaRPr lang="cs-CZ" sz="2200" dirty="0">
              <a:solidFill>
                <a:srgbClr val="009999"/>
              </a:solidFill>
              <a:latin typeface="Arial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84213" y="1196975"/>
            <a:ext cx="8459787" cy="431800"/>
          </a:xfrm>
          <a:prstGeom prst="rect">
            <a:avLst/>
          </a:prstGeom>
          <a:solidFill>
            <a:srgbClr val="0083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971550" y="1773238"/>
            <a:ext cx="7742238" cy="4154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5" rIns="91429" bIns="45715">
            <a:spAutoFit/>
          </a:bodyPr>
          <a:lstStyle>
            <a:lvl1pPr marL="714375" indent="-714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cs-CZ" b="1" dirty="0" smtClean="0">
                <a:solidFill>
                  <a:srgbClr val="000000"/>
                </a:solidFill>
              </a:rPr>
              <a:t>Společnost </a:t>
            </a:r>
            <a:r>
              <a:rPr lang="cs-CZ" b="1" dirty="0">
                <a:solidFill>
                  <a:srgbClr val="000000"/>
                </a:solidFill>
              </a:rPr>
              <a:t>řízená </a:t>
            </a:r>
            <a:r>
              <a:rPr lang="cs-CZ" b="1" dirty="0" smtClean="0">
                <a:solidFill>
                  <a:srgbClr val="000000"/>
                </a:solidFill>
              </a:rPr>
              <a:t>rozumem (Weber, </a:t>
            </a:r>
            <a:r>
              <a:rPr lang="cs-CZ" b="1" dirty="0" err="1" smtClean="0">
                <a:solidFill>
                  <a:srgbClr val="000000"/>
                </a:solidFill>
              </a:rPr>
              <a:t>Fayol</a:t>
            </a:r>
            <a:r>
              <a:rPr lang="cs-CZ" b="1" dirty="0" smtClean="0">
                <a:solidFill>
                  <a:srgbClr val="000000"/>
                </a:solidFill>
              </a:rPr>
              <a:t>)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endParaRPr lang="cs-CZ" b="1" dirty="0" smtClean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Tx/>
              <a:buChar char="-"/>
            </a:pPr>
            <a:r>
              <a:rPr lang="cs-CZ" b="1" dirty="0" smtClean="0">
                <a:solidFill>
                  <a:srgbClr val="000000"/>
                </a:solidFill>
              </a:rPr>
              <a:t>Inženýrský přístup k racionalizaci procesů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Tx/>
              <a:buChar char="-"/>
            </a:pPr>
            <a:r>
              <a:rPr lang="cs-CZ" b="1" dirty="0" smtClean="0">
                <a:solidFill>
                  <a:srgbClr val="000000"/>
                </a:solidFill>
              </a:rPr>
              <a:t>Obecně závazná a racionálně odůvodněná pravidla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Tx/>
              <a:buChar char="-"/>
            </a:pPr>
            <a:r>
              <a:rPr lang="cs-CZ" b="1" dirty="0" smtClean="0">
                <a:solidFill>
                  <a:srgbClr val="000000"/>
                </a:solidFill>
              </a:rPr>
              <a:t>Univerzální charakter pro všechny formy sociální organizace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Tx/>
              <a:buChar char="-"/>
            </a:pPr>
            <a:r>
              <a:rPr lang="cs-CZ" b="1" dirty="0" smtClean="0">
                <a:solidFill>
                  <a:srgbClr val="000000"/>
                </a:solidFill>
              </a:rPr>
              <a:t>Negace individuálních hodnot a preferencí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Tx/>
              <a:buChar char="-"/>
            </a:pPr>
            <a:r>
              <a:rPr lang="cs-CZ" b="1" dirty="0" smtClean="0">
                <a:solidFill>
                  <a:srgbClr val="000000"/>
                </a:solidFill>
              </a:rPr>
              <a:t>Koordinování správních funkcí: </a:t>
            </a:r>
            <a:r>
              <a:rPr lang="cs-CZ" dirty="0" smtClean="0">
                <a:solidFill>
                  <a:srgbClr val="000000"/>
                </a:solidFill>
              </a:rPr>
              <a:t>plánování, organizování, přikazování, koordinace a kontrola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Tx/>
              <a:buChar char="-"/>
            </a:pPr>
            <a:r>
              <a:rPr lang="cs-CZ" b="1" dirty="0" smtClean="0">
                <a:solidFill>
                  <a:srgbClr val="000000"/>
                </a:solidFill>
              </a:rPr>
              <a:t>Specializace činností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Tx/>
              <a:buChar char="-"/>
            </a:pPr>
            <a:r>
              <a:rPr lang="cs-CZ" b="1" dirty="0" smtClean="0">
                <a:solidFill>
                  <a:srgbClr val="000000"/>
                </a:solidFill>
              </a:rPr>
              <a:t>Klíčová úloha „byrokracie“</a:t>
            </a:r>
            <a:endParaRPr lang="cs-CZ" b="1" dirty="0">
              <a:solidFill>
                <a:srgbClr val="000000"/>
              </a:solidFill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684213" cy="6884988"/>
          </a:xfrm>
          <a:prstGeom prst="rect">
            <a:avLst/>
          </a:prstGeom>
          <a:solidFill>
            <a:srgbClr val="0083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4516419"/>
      </p:ext>
    </p:extLst>
  </p:cSld>
  <p:clrMapOvr>
    <a:masterClrMapping/>
  </p:clrMapOvr>
  <p:transition advTm="6515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6453188"/>
            <a:ext cx="9144000" cy="404812"/>
          </a:xfrm>
          <a:prstGeom prst="rect">
            <a:avLst/>
          </a:prstGeom>
          <a:solidFill>
            <a:srgbClr val="0083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cs-CZ">
                <a:solidFill>
                  <a:srgbClr val="FFFFFF"/>
                </a:solidFill>
                <a:latin typeface="Verdana" pitchFamily="34" charset="0"/>
              </a:rPr>
              <a:t>www.fss.muni.cz   </a:t>
            </a:r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2627313" y="188913"/>
            <a:ext cx="6326187" cy="9302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5" rIns="91429" bIns="45715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2200" dirty="0" smtClean="0">
                <a:solidFill>
                  <a:srgbClr val="009999"/>
                </a:solidFill>
                <a:latin typeface="Arial" charset="0"/>
              </a:rPr>
              <a:t>VPL 160 Odborná praxe pro veřejnou správu</a:t>
            </a:r>
            <a:endParaRPr lang="cs-CZ" sz="2200" dirty="0">
              <a:solidFill>
                <a:srgbClr val="009999"/>
              </a:solidFill>
              <a:latin typeface="Arial" charset="0"/>
            </a:endParaRPr>
          </a:p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</a:pPr>
            <a:endParaRPr lang="cs-CZ" sz="2200" dirty="0">
              <a:solidFill>
                <a:srgbClr val="009999"/>
              </a:solidFill>
              <a:latin typeface="Arial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84213" y="1196975"/>
            <a:ext cx="8459787" cy="431800"/>
          </a:xfrm>
          <a:prstGeom prst="rect">
            <a:avLst/>
          </a:prstGeom>
          <a:solidFill>
            <a:srgbClr val="0083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971550" y="1773238"/>
            <a:ext cx="7742238" cy="3416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5" rIns="91429" bIns="45715">
            <a:spAutoFit/>
          </a:bodyPr>
          <a:lstStyle>
            <a:lvl1pPr marL="714375" indent="-714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cs-CZ" b="1" dirty="0" smtClean="0">
                <a:solidFill>
                  <a:srgbClr val="000000"/>
                </a:solidFill>
              </a:rPr>
              <a:t>Teorie spravedlnosti (</a:t>
            </a:r>
            <a:r>
              <a:rPr lang="cs-CZ" b="1" dirty="0" err="1" smtClean="0">
                <a:solidFill>
                  <a:srgbClr val="000000"/>
                </a:solidFill>
              </a:rPr>
              <a:t>Rawls</a:t>
            </a:r>
            <a:r>
              <a:rPr lang="cs-CZ" b="1" dirty="0" smtClean="0">
                <a:solidFill>
                  <a:srgbClr val="000000"/>
                </a:solidFill>
              </a:rPr>
              <a:t>)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endParaRPr lang="cs-CZ" b="1" dirty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Tx/>
              <a:buChar char="-"/>
            </a:pPr>
            <a:r>
              <a:rPr lang="cs-CZ" b="1" dirty="0" smtClean="0">
                <a:solidFill>
                  <a:srgbClr val="000000"/>
                </a:solidFill>
              </a:rPr>
              <a:t>Hodnotová orientace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Tx/>
              <a:buChar char="-"/>
            </a:pPr>
            <a:r>
              <a:rPr lang="cs-CZ" b="1" dirty="0" smtClean="0">
                <a:solidFill>
                  <a:srgbClr val="000000"/>
                </a:solidFill>
              </a:rPr>
              <a:t>Maximalizace výhod nejméně preferovaným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Tx/>
              <a:buChar char="-"/>
            </a:pPr>
            <a:r>
              <a:rPr lang="cs-CZ" b="1" dirty="0" smtClean="0">
                <a:solidFill>
                  <a:srgbClr val="000000"/>
                </a:solidFill>
              </a:rPr>
              <a:t>Všem jsou poskytovány nejméně stejné životní podmínky, jako nejvíce handicapovaným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Tx/>
              <a:buChar char="-"/>
            </a:pPr>
            <a:r>
              <a:rPr lang="cs-CZ" b="1" dirty="0" smtClean="0">
                <a:solidFill>
                  <a:srgbClr val="000000"/>
                </a:solidFill>
              </a:rPr>
              <a:t>Vyrovnání systémů redistribuce a faktorů motivace k zabezpečení trvalého růstu </a:t>
            </a:r>
            <a:endParaRPr lang="cs-CZ" b="1" dirty="0" smtClean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Tx/>
              <a:buChar char="-"/>
            </a:pPr>
            <a:endParaRPr lang="cs-CZ" b="1" dirty="0">
              <a:solidFill>
                <a:srgbClr val="000000"/>
              </a:solidFill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684213" cy="6884988"/>
          </a:xfrm>
          <a:prstGeom prst="rect">
            <a:avLst/>
          </a:prstGeom>
          <a:solidFill>
            <a:srgbClr val="0083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5568143"/>
      </p:ext>
    </p:extLst>
  </p:cSld>
  <p:clrMapOvr>
    <a:masterClrMapping/>
  </p:clrMapOvr>
  <p:transition advTm="6515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6453188"/>
            <a:ext cx="9144000" cy="404812"/>
          </a:xfrm>
          <a:prstGeom prst="rect">
            <a:avLst/>
          </a:prstGeom>
          <a:solidFill>
            <a:srgbClr val="0083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cs-CZ">
                <a:solidFill>
                  <a:srgbClr val="FFFFFF"/>
                </a:solidFill>
                <a:latin typeface="Verdana" pitchFamily="34" charset="0"/>
              </a:rPr>
              <a:t>www.fss.muni.cz   </a:t>
            </a:r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2627313" y="188913"/>
            <a:ext cx="6326187" cy="9302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5" rIns="91429" bIns="45715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2200" dirty="0" smtClean="0">
                <a:solidFill>
                  <a:srgbClr val="009999"/>
                </a:solidFill>
                <a:latin typeface="Arial" charset="0"/>
              </a:rPr>
              <a:t>VPL 160 Odborná praxe pro veřejnou správu</a:t>
            </a:r>
            <a:endParaRPr lang="cs-CZ" sz="2200" dirty="0">
              <a:solidFill>
                <a:srgbClr val="009999"/>
              </a:solidFill>
              <a:latin typeface="Arial" charset="0"/>
            </a:endParaRPr>
          </a:p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</a:pPr>
            <a:endParaRPr lang="cs-CZ" sz="2200" dirty="0">
              <a:solidFill>
                <a:srgbClr val="009999"/>
              </a:solidFill>
              <a:latin typeface="Arial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84213" y="1196975"/>
            <a:ext cx="8459787" cy="431800"/>
          </a:xfrm>
          <a:prstGeom prst="rect">
            <a:avLst/>
          </a:prstGeom>
          <a:solidFill>
            <a:srgbClr val="0083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971550" y="1773238"/>
            <a:ext cx="7742238" cy="4154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5" rIns="91429" bIns="45715">
            <a:spAutoFit/>
          </a:bodyPr>
          <a:lstStyle>
            <a:lvl1pPr marL="714375" indent="-714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cs-CZ" b="1" dirty="0" err="1" smtClean="0">
                <a:solidFill>
                  <a:srgbClr val="000000"/>
                </a:solidFill>
              </a:rPr>
              <a:t>Neoinstitucionalismus</a:t>
            </a:r>
            <a:r>
              <a:rPr lang="cs-CZ" b="1" dirty="0" smtClean="0">
                <a:solidFill>
                  <a:srgbClr val="000000"/>
                </a:solidFill>
              </a:rPr>
              <a:t> (</a:t>
            </a:r>
            <a:r>
              <a:rPr lang="cs-CZ" b="1" dirty="0" err="1" smtClean="0">
                <a:solidFill>
                  <a:srgbClr val="000000"/>
                </a:solidFill>
              </a:rPr>
              <a:t>Williamson</a:t>
            </a:r>
            <a:r>
              <a:rPr lang="cs-CZ" b="1" dirty="0" smtClean="0">
                <a:solidFill>
                  <a:srgbClr val="000000"/>
                </a:solidFill>
              </a:rPr>
              <a:t>)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endParaRPr lang="cs-CZ" b="1" dirty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Tx/>
              <a:buChar char="-"/>
            </a:pPr>
            <a:r>
              <a:rPr lang="cs-CZ" b="1" dirty="0" smtClean="0">
                <a:solidFill>
                  <a:srgbClr val="000000"/>
                </a:solidFill>
              </a:rPr>
              <a:t>Organizace jako alternativa tržní koordinace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Tx/>
              <a:buChar char="-"/>
            </a:pPr>
            <a:r>
              <a:rPr lang="cs-CZ" b="1" dirty="0" smtClean="0">
                <a:solidFill>
                  <a:srgbClr val="000000"/>
                </a:solidFill>
              </a:rPr>
              <a:t>Snižování transakční ch nákladů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Tx/>
              <a:buChar char="-"/>
            </a:pPr>
            <a:r>
              <a:rPr lang="cs-CZ" b="1" dirty="0" smtClean="0">
                <a:solidFill>
                  <a:srgbClr val="000000"/>
                </a:solidFill>
              </a:rPr>
              <a:t>Specializace činností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Tx/>
              <a:buChar char="-"/>
            </a:pPr>
            <a:r>
              <a:rPr lang="cs-CZ" b="1" dirty="0" smtClean="0">
                <a:solidFill>
                  <a:srgbClr val="000000"/>
                </a:solidFill>
              </a:rPr>
              <a:t>Hlavní úloha organizace: </a:t>
            </a:r>
            <a:r>
              <a:rPr lang="cs-CZ" dirty="0" smtClean="0">
                <a:solidFill>
                  <a:srgbClr val="000000"/>
                </a:solidFill>
              </a:rPr>
              <a:t>řešení problémů s informacemi a směnou, redukce nákladů.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Tx/>
              <a:buChar char="-"/>
            </a:pPr>
            <a:r>
              <a:rPr lang="cs-CZ" b="1" dirty="0" err="1" smtClean="0">
                <a:solidFill>
                  <a:srgbClr val="000000"/>
                </a:solidFill>
              </a:rPr>
              <a:t>Agency</a:t>
            </a:r>
            <a:r>
              <a:rPr lang="cs-CZ" b="1" dirty="0" smtClean="0">
                <a:solidFill>
                  <a:srgbClr val="000000"/>
                </a:solidFill>
              </a:rPr>
              <a:t>: </a:t>
            </a:r>
            <a:r>
              <a:rPr lang="cs-CZ" dirty="0" smtClean="0">
                <a:solidFill>
                  <a:srgbClr val="000000"/>
                </a:solidFill>
              </a:rPr>
              <a:t>předcházení morálnímu hazardu, rizika rozdělena mezi </a:t>
            </a:r>
            <a:r>
              <a:rPr lang="cs-CZ" dirty="0" err="1" smtClean="0">
                <a:solidFill>
                  <a:srgbClr val="000000"/>
                </a:solidFill>
              </a:rPr>
              <a:t>stakeholdery</a:t>
            </a:r>
            <a:r>
              <a:rPr lang="cs-CZ" dirty="0" smtClean="0">
                <a:solidFill>
                  <a:srgbClr val="000000"/>
                </a:solidFill>
              </a:rPr>
              <a:t>, informační asymetrie, přesunutí transakčních nákladů na klienta.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Tx/>
              <a:buChar char="-"/>
            </a:pPr>
            <a:r>
              <a:rPr lang="cs-CZ" b="1" dirty="0" smtClean="0">
                <a:solidFill>
                  <a:srgbClr val="000000"/>
                </a:solidFill>
              </a:rPr>
              <a:t>Instituce formují veřejnou politiku</a:t>
            </a:r>
            <a:endParaRPr lang="cs-CZ" b="1" dirty="0">
              <a:solidFill>
                <a:srgbClr val="000000"/>
              </a:solidFill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684213" cy="6884988"/>
          </a:xfrm>
          <a:prstGeom prst="rect">
            <a:avLst/>
          </a:prstGeom>
          <a:solidFill>
            <a:srgbClr val="0083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1515834"/>
      </p:ext>
    </p:extLst>
  </p:cSld>
  <p:clrMapOvr>
    <a:masterClrMapping/>
  </p:clrMapOvr>
  <p:transition advTm="6515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6453188"/>
            <a:ext cx="9144000" cy="404812"/>
          </a:xfrm>
          <a:prstGeom prst="rect">
            <a:avLst/>
          </a:prstGeom>
          <a:solidFill>
            <a:srgbClr val="0083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cs-CZ">
                <a:solidFill>
                  <a:srgbClr val="FFFFFF"/>
                </a:solidFill>
                <a:latin typeface="Verdana" pitchFamily="34" charset="0"/>
              </a:rPr>
              <a:t>www.fss.muni.cz   </a:t>
            </a:r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2627313" y="188913"/>
            <a:ext cx="6326187" cy="9302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5" rIns="91429" bIns="45715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2200" dirty="0" smtClean="0">
                <a:solidFill>
                  <a:srgbClr val="009999"/>
                </a:solidFill>
                <a:latin typeface="Arial" charset="0"/>
              </a:rPr>
              <a:t>VPL 160 Odborná praxe pro veřejnou správu</a:t>
            </a:r>
            <a:endParaRPr lang="cs-CZ" sz="2200" dirty="0">
              <a:solidFill>
                <a:srgbClr val="009999"/>
              </a:solidFill>
              <a:latin typeface="Arial" charset="0"/>
            </a:endParaRPr>
          </a:p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2200" dirty="0" smtClean="0">
                <a:solidFill>
                  <a:srgbClr val="009999"/>
                </a:solidFill>
                <a:latin typeface="Arial" charset="0"/>
              </a:rPr>
              <a:t>Model 2</a:t>
            </a:r>
            <a:endParaRPr lang="cs-CZ" sz="2200" dirty="0">
              <a:solidFill>
                <a:srgbClr val="009999"/>
              </a:solidFill>
              <a:latin typeface="Arial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84213" y="1196975"/>
            <a:ext cx="8459787" cy="431800"/>
          </a:xfrm>
          <a:prstGeom prst="rect">
            <a:avLst/>
          </a:prstGeom>
          <a:solidFill>
            <a:srgbClr val="0083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971550" y="1773238"/>
            <a:ext cx="7742238" cy="4524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5" rIns="91429" bIns="45715">
            <a:spAutoFit/>
          </a:bodyPr>
          <a:lstStyle>
            <a:lvl1pPr marL="714375" indent="-714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cs-CZ" b="1" dirty="0" smtClean="0">
                <a:solidFill>
                  <a:srgbClr val="000000"/>
                </a:solidFill>
              </a:rPr>
              <a:t>Teorie veřejné volby (</a:t>
            </a:r>
            <a:r>
              <a:rPr lang="cs-CZ" b="1" dirty="0" err="1" smtClean="0">
                <a:solidFill>
                  <a:srgbClr val="000000"/>
                </a:solidFill>
              </a:rPr>
              <a:t>Arrow</a:t>
            </a:r>
            <a:r>
              <a:rPr lang="cs-CZ" b="1" dirty="0" smtClean="0">
                <a:solidFill>
                  <a:srgbClr val="000000"/>
                </a:solidFill>
              </a:rPr>
              <a:t>, Sen)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endParaRPr lang="cs-CZ" b="1" dirty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Tx/>
              <a:buChar char="-"/>
            </a:pPr>
            <a:r>
              <a:rPr lang="cs-CZ" b="1" dirty="0" smtClean="0">
                <a:solidFill>
                  <a:srgbClr val="000000"/>
                </a:solidFill>
              </a:rPr>
              <a:t>Konflikty preferencí: </a:t>
            </a:r>
            <a:r>
              <a:rPr lang="cs-CZ" dirty="0" smtClean="0">
                <a:solidFill>
                  <a:srgbClr val="000000"/>
                </a:solidFill>
              </a:rPr>
              <a:t>hlasovací paradox, </a:t>
            </a:r>
            <a:r>
              <a:rPr lang="cs-CZ" dirty="0" err="1" smtClean="0">
                <a:solidFill>
                  <a:srgbClr val="000000"/>
                </a:solidFill>
              </a:rPr>
              <a:t>Nashova</a:t>
            </a:r>
            <a:r>
              <a:rPr lang="cs-CZ" dirty="0" smtClean="0">
                <a:solidFill>
                  <a:srgbClr val="000000"/>
                </a:solidFill>
              </a:rPr>
              <a:t> rovnováha, </a:t>
            </a:r>
            <a:r>
              <a:rPr lang="cs-CZ" dirty="0" err="1" smtClean="0">
                <a:solidFill>
                  <a:srgbClr val="000000"/>
                </a:solidFill>
              </a:rPr>
              <a:t>Paretova</a:t>
            </a:r>
            <a:r>
              <a:rPr lang="cs-CZ" dirty="0" smtClean="0">
                <a:solidFill>
                  <a:srgbClr val="000000"/>
                </a:solidFill>
              </a:rPr>
              <a:t> </a:t>
            </a:r>
            <a:r>
              <a:rPr lang="cs-CZ" dirty="0" err="1" smtClean="0">
                <a:solidFill>
                  <a:srgbClr val="000000"/>
                </a:solidFill>
              </a:rPr>
              <a:t>optimalita</a:t>
            </a:r>
            <a:r>
              <a:rPr lang="cs-CZ" dirty="0" smtClean="0">
                <a:solidFill>
                  <a:srgbClr val="000000"/>
                </a:solidFill>
              </a:rPr>
              <a:t>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Tx/>
              <a:buChar char="-"/>
            </a:pPr>
            <a:r>
              <a:rPr lang="cs-CZ" b="1" dirty="0" smtClean="0">
                <a:solidFill>
                  <a:srgbClr val="000000"/>
                </a:solidFill>
              </a:rPr>
              <a:t>Z individuálních preferencí není možné uspořádat společenské preference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Tx/>
              <a:buChar char="-"/>
            </a:pPr>
            <a:r>
              <a:rPr lang="cs-CZ" b="1" dirty="0" smtClean="0">
                <a:solidFill>
                  <a:srgbClr val="000000"/>
                </a:solidFill>
              </a:rPr>
              <a:t>Konflikt individuálních a skupinových zájmů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Tx/>
              <a:buChar char="-"/>
            </a:pPr>
            <a:r>
              <a:rPr lang="cs-CZ" b="1" dirty="0" smtClean="0">
                <a:solidFill>
                  <a:srgbClr val="000000"/>
                </a:solidFill>
              </a:rPr>
              <a:t>Rozdílné zvládání konfliktu zájmů v malých a velkých skupinách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Tx/>
              <a:buChar char="-"/>
            </a:pPr>
            <a:r>
              <a:rPr lang="cs-CZ" b="1" dirty="0" smtClean="0">
                <a:solidFill>
                  <a:srgbClr val="000000"/>
                </a:solidFill>
              </a:rPr>
              <a:t>Nutnost eliminace alternativ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Tx/>
              <a:buChar char="-"/>
            </a:pPr>
            <a:r>
              <a:rPr lang="cs-CZ" b="1" dirty="0" smtClean="0">
                <a:solidFill>
                  <a:srgbClr val="000000"/>
                </a:solidFill>
              </a:rPr>
              <a:t>Dosahování konsensu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cs-CZ" b="1" dirty="0" smtClean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684213" cy="6884988"/>
          </a:xfrm>
          <a:prstGeom prst="rect">
            <a:avLst/>
          </a:prstGeom>
          <a:solidFill>
            <a:srgbClr val="0083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5568143"/>
      </p:ext>
    </p:extLst>
  </p:cSld>
  <p:clrMapOvr>
    <a:masterClrMapping/>
  </p:clrMapOvr>
  <p:transition advTm="6515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6453188"/>
            <a:ext cx="9144000" cy="404812"/>
          </a:xfrm>
          <a:prstGeom prst="rect">
            <a:avLst/>
          </a:prstGeom>
          <a:solidFill>
            <a:srgbClr val="0083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cs-CZ">
                <a:solidFill>
                  <a:srgbClr val="FFFFFF"/>
                </a:solidFill>
                <a:latin typeface="Verdana" pitchFamily="34" charset="0"/>
              </a:rPr>
              <a:t>www.fss.muni.cz   </a:t>
            </a:r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2627313" y="188913"/>
            <a:ext cx="6326187" cy="9302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5" rIns="91429" bIns="45715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2200" dirty="0" smtClean="0">
                <a:solidFill>
                  <a:srgbClr val="009999"/>
                </a:solidFill>
                <a:latin typeface="Arial" charset="0"/>
              </a:rPr>
              <a:t>VPL 160 Odborná praxe pro veřejnou správu</a:t>
            </a:r>
            <a:endParaRPr lang="cs-CZ" sz="2200" dirty="0">
              <a:solidFill>
                <a:srgbClr val="009999"/>
              </a:solidFill>
              <a:latin typeface="Arial" charset="0"/>
            </a:endParaRPr>
          </a:p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</a:pPr>
            <a:endParaRPr lang="cs-CZ" sz="2200" dirty="0">
              <a:solidFill>
                <a:srgbClr val="009999"/>
              </a:solidFill>
              <a:latin typeface="Arial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84213" y="1196975"/>
            <a:ext cx="8459787" cy="431800"/>
          </a:xfrm>
          <a:prstGeom prst="rect">
            <a:avLst/>
          </a:prstGeom>
          <a:solidFill>
            <a:srgbClr val="0083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971550" y="1773238"/>
            <a:ext cx="7742238" cy="489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5" rIns="91429" bIns="45715">
            <a:spAutoFit/>
          </a:bodyPr>
          <a:lstStyle>
            <a:lvl1pPr marL="714375" indent="-714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cs-CZ" b="1" dirty="0" smtClean="0">
                <a:solidFill>
                  <a:srgbClr val="000000"/>
                </a:solidFill>
              </a:rPr>
              <a:t>Pluralismus (</a:t>
            </a:r>
            <a:r>
              <a:rPr lang="cs-CZ" b="1" dirty="0" err="1" smtClean="0">
                <a:solidFill>
                  <a:srgbClr val="000000"/>
                </a:solidFill>
              </a:rPr>
              <a:t>Dahl</a:t>
            </a:r>
            <a:r>
              <a:rPr lang="cs-CZ" b="1" dirty="0" smtClean="0">
                <a:solidFill>
                  <a:srgbClr val="000000"/>
                </a:solidFill>
              </a:rPr>
              <a:t>)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endParaRPr lang="cs-CZ" b="1" dirty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Tx/>
              <a:buChar char="-"/>
            </a:pPr>
            <a:r>
              <a:rPr lang="cs-CZ" b="1" dirty="0" smtClean="0">
                <a:solidFill>
                  <a:srgbClr val="000000"/>
                </a:solidFill>
              </a:rPr>
              <a:t>Princip </a:t>
            </a:r>
            <a:r>
              <a:rPr lang="cs-CZ" b="1" dirty="0" err="1" smtClean="0">
                <a:solidFill>
                  <a:srgbClr val="000000"/>
                </a:solidFill>
              </a:rPr>
              <a:t>polyarchie</a:t>
            </a:r>
            <a:endParaRPr lang="cs-CZ" b="1" dirty="0" smtClean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Tx/>
              <a:buChar char="-"/>
            </a:pPr>
            <a:r>
              <a:rPr lang="cs-CZ" b="1" dirty="0" smtClean="0">
                <a:solidFill>
                  <a:srgbClr val="000000"/>
                </a:solidFill>
              </a:rPr>
              <a:t>Navzájem se vetující skupiny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Tx/>
              <a:buChar char="-"/>
            </a:pPr>
            <a:r>
              <a:rPr lang="cs-CZ" b="1" dirty="0" smtClean="0">
                <a:solidFill>
                  <a:srgbClr val="000000"/>
                </a:solidFill>
              </a:rPr>
              <a:t>Skupiny se organizují na základě projevených zájmů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Tx/>
              <a:buChar char="-"/>
            </a:pPr>
            <a:r>
              <a:rPr lang="cs-CZ" b="1" dirty="0" smtClean="0">
                <a:solidFill>
                  <a:srgbClr val="000000"/>
                </a:solidFill>
              </a:rPr>
              <a:t>Mezi kolektivními zájmy panuje konkurence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Tx/>
              <a:buChar char="-"/>
            </a:pPr>
            <a:r>
              <a:rPr lang="cs-CZ" b="1" dirty="0" smtClean="0">
                <a:solidFill>
                  <a:srgbClr val="000000"/>
                </a:solidFill>
              </a:rPr>
              <a:t>Veřejná politika má nastolit harmonii mezi </a:t>
            </a:r>
            <a:r>
              <a:rPr lang="cs-CZ" b="1" smtClean="0">
                <a:solidFill>
                  <a:srgbClr val="000000"/>
                </a:solidFill>
              </a:rPr>
              <a:t>protichůdnými zájmy</a:t>
            </a:r>
            <a:endParaRPr lang="cs-CZ" b="1" dirty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Tx/>
              <a:buChar char="-"/>
            </a:pPr>
            <a:r>
              <a:rPr lang="cs-CZ" b="1" dirty="0" smtClean="0">
                <a:solidFill>
                  <a:srgbClr val="000000"/>
                </a:solidFill>
              </a:rPr>
              <a:t>Kritéria demokratické autority: </a:t>
            </a:r>
            <a:r>
              <a:rPr lang="cs-CZ" dirty="0" smtClean="0">
                <a:solidFill>
                  <a:srgbClr val="000000"/>
                </a:solidFill>
              </a:rPr>
              <a:t>kritérium osobní volby, kritérium kompetence, kritérium hospodárnosti.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Tx/>
              <a:buChar char="-"/>
            </a:pPr>
            <a:endParaRPr lang="cs-CZ" dirty="0" smtClean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Tx/>
              <a:buChar char="-"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684213" cy="6884988"/>
          </a:xfrm>
          <a:prstGeom prst="rect">
            <a:avLst/>
          </a:prstGeom>
          <a:solidFill>
            <a:srgbClr val="0083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1515834"/>
      </p:ext>
    </p:extLst>
  </p:cSld>
  <p:clrMapOvr>
    <a:masterClrMapping/>
  </p:clrMapOvr>
  <p:transition advTm="6515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6453188"/>
            <a:ext cx="9144000" cy="404812"/>
          </a:xfrm>
          <a:prstGeom prst="rect">
            <a:avLst/>
          </a:prstGeom>
          <a:solidFill>
            <a:srgbClr val="0083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cs-CZ">
                <a:solidFill>
                  <a:srgbClr val="FFFFFF"/>
                </a:solidFill>
                <a:latin typeface="Verdana" pitchFamily="34" charset="0"/>
              </a:rPr>
              <a:t>www.fss.muni.cz   </a:t>
            </a:r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2627313" y="188913"/>
            <a:ext cx="6326187" cy="9302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5" rIns="91429" bIns="45715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2200" dirty="0" smtClean="0">
                <a:solidFill>
                  <a:srgbClr val="009999"/>
                </a:solidFill>
                <a:latin typeface="Arial" charset="0"/>
              </a:rPr>
              <a:t>VPL 160 Odborná praxe pro veřejnou správu</a:t>
            </a:r>
            <a:endParaRPr lang="cs-CZ" sz="2200" dirty="0">
              <a:solidFill>
                <a:srgbClr val="009999"/>
              </a:solidFill>
              <a:latin typeface="Arial" charset="0"/>
            </a:endParaRPr>
          </a:p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</a:pPr>
            <a:endParaRPr lang="cs-CZ" sz="2200" dirty="0">
              <a:solidFill>
                <a:srgbClr val="009999"/>
              </a:solidFill>
              <a:latin typeface="Arial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84213" y="1196975"/>
            <a:ext cx="8459787" cy="431800"/>
          </a:xfrm>
          <a:prstGeom prst="rect">
            <a:avLst/>
          </a:prstGeom>
          <a:solidFill>
            <a:srgbClr val="0083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971550" y="1773238"/>
            <a:ext cx="7742238" cy="4524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5" rIns="91429" bIns="45715">
            <a:spAutoFit/>
          </a:bodyPr>
          <a:lstStyle>
            <a:lvl1pPr marL="714375" indent="-714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cs-CZ" b="1" dirty="0" smtClean="0">
                <a:solidFill>
                  <a:srgbClr val="000000"/>
                </a:solidFill>
              </a:rPr>
              <a:t>Organizační teorie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endParaRPr lang="cs-CZ" b="1" dirty="0" smtClean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cs-CZ" dirty="0" smtClean="0">
                <a:solidFill>
                  <a:srgbClr val="000000"/>
                </a:solidFill>
              </a:rPr>
              <a:t>Teorie sociální konstrukce reality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cs-CZ" dirty="0" smtClean="0">
                <a:solidFill>
                  <a:srgbClr val="000000"/>
                </a:solidFill>
              </a:rPr>
              <a:t>Teorie her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cs-CZ" dirty="0" smtClean="0">
                <a:solidFill>
                  <a:srgbClr val="000000"/>
                </a:solidFill>
              </a:rPr>
              <a:t>Situační teorie strukturální kontingence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cs-CZ" dirty="0" smtClean="0">
                <a:solidFill>
                  <a:srgbClr val="000000"/>
                </a:solidFill>
              </a:rPr>
              <a:t>Teorie populační ekologie organizací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cs-CZ" dirty="0" smtClean="0">
                <a:solidFill>
                  <a:srgbClr val="000000"/>
                </a:solidFill>
              </a:rPr>
              <a:t>Teorie organizačního meta-designu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endParaRPr lang="cs-CZ" b="1" dirty="0" smtClean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cs-CZ" b="1" dirty="0" smtClean="0">
                <a:solidFill>
                  <a:srgbClr val="000000"/>
                </a:solidFill>
              </a:rPr>
              <a:t>New Public Management, New </a:t>
            </a:r>
            <a:r>
              <a:rPr lang="cs-CZ" b="1" dirty="0" err="1" smtClean="0">
                <a:solidFill>
                  <a:srgbClr val="000000"/>
                </a:solidFill>
              </a:rPr>
              <a:t>Governance</a:t>
            </a:r>
            <a:endParaRPr lang="cs-CZ" b="1" dirty="0" smtClean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cs-CZ" b="1" dirty="0" smtClean="0">
                <a:solidFill>
                  <a:srgbClr val="000000"/>
                </a:solidFill>
              </a:rPr>
              <a:t>Aktéři: </a:t>
            </a:r>
            <a:r>
              <a:rPr lang="cs-CZ" dirty="0" smtClean="0">
                <a:solidFill>
                  <a:srgbClr val="000000"/>
                </a:solidFill>
              </a:rPr>
              <a:t>občané (politici), úředníci (byrokracie), odborníci (experti)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cs-CZ" b="1" dirty="0" err="1" smtClean="0">
                <a:solidFill>
                  <a:srgbClr val="000000"/>
                </a:solidFill>
              </a:rPr>
              <a:t>Stakeholdeři</a:t>
            </a:r>
            <a:r>
              <a:rPr lang="cs-CZ" b="1" dirty="0" smtClean="0">
                <a:solidFill>
                  <a:srgbClr val="000000"/>
                </a:solidFill>
              </a:rPr>
              <a:t> – </a:t>
            </a:r>
            <a:r>
              <a:rPr lang="cs-CZ" dirty="0" smtClean="0">
                <a:solidFill>
                  <a:srgbClr val="000000"/>
                </a:solidFill>
              </a:rPr>
              <a:t>zapojení aktérů do procesu rozhodování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684213" cy="6884988"/>
          </a:xfrm>
          <a:prstGeom prst="rect">
            <a:avLst/>
          </a:prstGeom>
          <a:solidFill>
            <a:srgbClr val="0083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1515834"/>
      </p:ext>
    </p:extLst>
  </p:cSld>
  <p:clrMapOvr>
    <a:masterClrMapping/>
  </p:clrMapOvr>
  <p:transition advTm="6515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6453188"/>
            <a:ext cx="9144000" cy="404812"/>
          </a:xfrm>
          <a:prstGeom prst="rect">
            <a:avLst/>
          </a:prstGeom>
          <a:solidFill>
            <a:srgbClr val="0083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cs-CZ">
                <a:solidFill>
                  <a:srgbClr val="FFFFFF"/>
                </a:solidFill>
                <a:latin typeface="Verdana" pitchFamily="34" charset="0"/>
              </a:rPr>
              <a:t>www.fss.muni.cz   </a:t>
            </a:r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2627313" y="188913"/>
            <a:ext cx="6326187" cy="9302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5" rIns="91429" bIns="45715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2200" dirty="0" smtClean="0">
                <a:solidFill>
                  <a:srgbClr val="009999"/>
                </a:solidFill>
                <a:latin typeface="Arial" charset="0"/>
              </a:rPr>
              <a:t>VPL 160 Odborná praxe pro veřejnou správu</a:t>
            </a:r>
            <a:endParaRPr lang="cs-CZ" sz="2200" dirty="0">
              <a:solidFill>
                <a:srgbClr val="009999"/>
              </a:solidFill>
              <a:latin typeface="Arial" charset="0"/>
            </a:endParaRPr>
          </a:p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</a:pPr>
            <a:endParaRPr lang="cs-CZ" sz="2200" dirty="0">
              <a:solidFill>
                <a:srgbClr val="009999"/>
              </a:solidFill>
              <a:latin typeface="Arial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84213" y="1196975"/>
            <a:ext cx="8459787" cy="431800"/>
          </a:xfrm>
          <a:prstGeom prst="rect">
            <a:avLst/>
          </a:prstGeom>
          <a:solidFill>
            <a:srgbClr val="0083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971550" y="1773238"/>
            <a:ext cx="7742238" cy="2677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5" rIns="91429" bIns="45715">
            <a:spAutoFit/>
          </a:bodyPr>
          <a:lstStyle>
            <a:lvl1pPr marL="714375" indent="-714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cs-CZ" b="1" dirty="0" smtClean="0">
                <a:solidFill>
                  <a:srgbClr val="000000"/>
                </a:solidFill>
              </a:rPr>
              <a:t>Příklady nebyrokratického rozhodování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endParaRPr lang="cs-CZ" b="1" dirty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Tx/>
              <a:buChar char="-"/>
            </a:pPr>
            <a:r>
              <a:rPr lang="cs-CZ" b="1" dirty="0" smtClean="0">
                <a:solidFill>
                  <a:srgbClr val="000000"/>
                </a:solidFill>
              </a:rPr>
              <a:t>Projektové řízení: </a:t>
            </a:r>
            <a:r>
              <a:rPr lang="cs-CZ" dirty="0" smtClean="0">
                <a:solidFill>
                  <a:srgbClr val="000000"/>
                </a:solidFill>
              </a:rPr>
              <a:t>Logický rámec projektu sociální intervence.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Tx/>
              <a:buChar char="-"/>
            </a:pPr>
            <a:endParaRPr lang="cs-CZ" b="1" dirty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Tx/>
              <a:buChar char="-"/>
            </a:pPr>
            <a:r>
              <a:rPr lang="cs-CZ" b="1" dirty="0" smtClean="0">
                <a:solidFill>
                  <a:srgbClr val="000000"/>
                </a:solidFill>
              </a:rPr>
              <a:t>Komunitní plánování: </a:t>
            </a:r>
            <a:r>
              <a:rPr lang="cs-CZ" dirty="0" smtClean="0">
                <a:solidFill>
                  <a:srgbClr val="000000"/>
                </a:solidFill>
              </a:rPr>
              <a:t>Zapojení </a:t>
            </a:r>
            <a:r>
              <a:rPr lang="cs-CZ" dirty="0" err="1" smtClean="0">
                <a:solidFill>
                  <a:srgbClr val="000000"/>
                </a:solidFill>
              </a:rPr>
              <a:t>stakeholderů</a:t>
            </a:r>
            <a:r>
              <a:rPr lang="cs-CZ" dirty="0" smtClean="0">
                <a:solidFill>
                  <a:srgbClr val="000000"/>
                </a:solidFill>
              </a:rPr>
              <a:t> do plánování a implementace sociálních intervencí.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684213" cy="6884988"/>
          </a:xfrm>
          <a:prstGeom prst="rect">
            <a:avLst/>
          </a:prstGeom>
          <a:solidFill>
            <a:srgbClr val="0083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1515834"/>
      </p:ext>
    </p:extLst>
  </p:cSld>
  <p:clrMapOvr>
    <a:masterClrMapping/>
  </p:clrMapOvr>
  <p:transition advTm="6515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484</Words>
  <Application>Microsoft Office PowerPoint</Application>
  <PresentationFormat>Předvádění na obrazovce (4:3)</PresentationFormat>
  <Paragraphs>118</Paragraphs>
  <Slides>12</Slides>
  <Notes>10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CIKT FSS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Josef Horňáček</dc:creator>
  <cp:lastModifiedBy>Josef Horňáček</cp:lastModifiedBy>
  <cp:revision>16</cp:revision>
  <dcterms:created xsi:type="dcterms:W3CDTF">2013-04-22T10:06:47Z</dcterms:created>
  <dcterms:modified xsi:type="dcterms:W3CDTF">2013-04-22T12:20:25Z</dcterms:modified>
</cp:coreProperties>
</file>