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8" r:id="rId3"/>
    <p:sldId id="274" r:id="rId4"/>
    <p:sldId id="275" r:id="rId5"/>
    <p:sldId id="261" r:id="rId6"/>
    <p:sldId id="276" r:id="rId7"/>
    <p:sldId id="262" r:id="rId8"/>
    <p:sldId id="263" r:id="rId9"/>
    <p:sldId id="264" r:id="rId10"/>
    <p:sldId id="265" r:id="rId11"/>
    <p:sldId id="266" r:id="rId12"/>
    <p:sldId id="288" r:id="rId13"/>
    <p:sldId id="286" r:id="rId14"/>
    <p:sldId id="269" r:id="rId15"/>
    <p:sldId id="272" r:id="rId16"/>
    <p:sldId id="273" r:id="rId17"/>
    <p:sldId id="282" r:id="rId18"/>
    <p:sldId id="285" r:id="rId19"/>
    <p:sldId id="283" r:id="rId20"/>
    <p:sldId id="284" r:id="rId21"/>
    <p:sldId id="281" r:id="rId22"/>
    <p:sldId id="277" r:id="rId23"/>
    <p:sldId id="279" r:id="rId24"/>
    <p:sldId id="289" r:id="rId25"/>
    <p:sldId id="290" r:id="rId26"/>
    <p:sldId id="29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641350" ty="-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548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1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7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71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641350" ty="-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46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1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0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3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5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/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89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06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hstyphoononline.wiki.hci.edu.sg/file/view/terrorism_(1).jpg/164786297/800x496/terrorism_(1).jpg" TargetMode="External"/><Relationship Id="rId2" Type="http://schemas.openxmlformats.org/officeDocument/2006/relationships/hyperlink" Target="http://www.mind-mapping.co.uk/wp-content/plugins/download-manager/cache/Terrorism-2000x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.gsu.edu/~mstnrhx/wheel.h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7031" y="5104180"/>
            <a:ext cx="5829300" cy="1463040"/>
          </a:xfrm>
        </p:spPr>
        <p:txBody>
          <a:bodyPr>
            <a:normAutofit/>
          </a:bodyPr>
          <a:lstStyle/>
          <a:p>
            <a:pPr algn="l"/>
            <a:r>
              <a:rPr lang="cs-CZ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PROGNOSTICKÉ METODY V BSS:</a:t>
            </a:r>
            <a:br>
              <a:rPr lang="cs-CZ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A PROČ (NE)PŘEDPOVÍDAT BUDOUCNOST?</a:t>
            </a:r>
            <a:endParaRPr lang="cs-CZ" sz="3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57950" y="5104180"/>
            <a:ext cx="2686050" cy="146304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DIVIŠOVÁ VENDULA</a:t>
            </a:r>
            <a:endParaRPr lang="cs-CZ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METODOLOGIE BSS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DUBNA 2016</a:t>
            </a:r>
          </a:p>
        </p:txBody>
      </p:sp>
      <p:pic>
        <p:nvPicPr>
          <p:cNvPr id="2054" name="Picture 6" descr="http://www.ufunk.net/wp-content/uploads/2013/07/Moderat-Bad-Kingdom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5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8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89" y="2218766"/>
            <a:ext cx="8226497" cy="2852737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508489" y="555762"/>
            <a:ext cx="8066622" cy="14996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20 kognitivních předsudků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4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kritika prognostických metod: Černá labuť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7" y="2255091"/>
            <a:ext cx="7757718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dirty="0" err="1" smtClean="0"/>
              <a:t>Nassim</a:t>
            </a:r>
            <a:r>
              <a:rPr lang="cs-CZ" sz="2200" dirty="0" smtClean="0"/>
              <a:t> N. </a:t>
            </a:r>
            <a:r>
              <a:rPr lang="cs-CZ" sz="2200" dirty="0" err="1" smtClean="0"/>
              <a:t>Taleb</a:t>
            </a:r>
            <a:r>
              <a:rPr lang="cs-CZ" sz="2200" dirty="0" smtClean="0"/>
              <a:t> - </a:t>
            </a:r>
            <a:r>
              <a:rPr lang="cs-CZ" sz="1800" dirty="0" err="1" smtClean="0"/>
              <a:t>The</a:t>
            </a:r>
            <a:r>
              <a:rPr lang="cs-CZ" sz="1800" dirty="0" smtClean="0"/>
              <a:t> Black </a:t>
            </a:r>
            <a:r>
              <a:rPr lang="cs-CZ" sz="1800" dirty="0" err="1" smtClean="0"/>
              <a:t>Swan</a:t>
            </a:r>
            <a:r>
              <a:rPr lang="cs-CZ" sz="1800" dirty="0" smtClean="0"/>
              <a:t>.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Impact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Highly</a:t>
            </a:r>
            <a:r>
              <a:rPr lang="cs-CZ" sz="1800" dirty="0" smtClean="0"/>
              <a:t> </a:t>
            </a:r>
            <a:r>
              <a:rPr lang="cs-CZ" sz="1800" dirty="0" err="1" smtClean="0"/>
              <a:t>Improbable</a:t>
            </a:r>
            <a:r>
              <a:rPr lang="cs-CZ" sz="1800" i="1" dirty="0" smtClean="0"/>
              <a:t>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černá labuť </a:t>
            </a:r>
            <a:r>
              <a:rPr lang="cs-CZ" sz="2200" dirty="0" smtClean="0"/>
              <a:t>- vzácná událost - obrovský dopad - zpětná </a:t>
            </a:r>
            <a:br>
              <a:rPr lang="cs-CZ" sz="2200" dirty="0" smtClean="0"/>
            </a:br>
            <a:r>
              <a:rPr lang="cs-CZ" sz="2200" dirty="0" smtClean="0"/>
              <a:t> předpověditelnost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nevhodný způsob myšlení, kognitivní předsudky, podceňování </a:t>
            </a:r>
            <a:br>
              <a:rPr lang="cs-CZ" sz="2200" dirty="0" smtClean="0"/>
            </a:br>
            <a:r>
              <a:rPr lang="cs-CZ" sz="2200" dirty="0" smtClean="0"/>
              <a:t> nejistoty (je abstraktní)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err="1" smtClean="0">
                <a:solidFill>
                  <a:srgbClr val="FFC000"/>
                </a:solidFill>
              </a:rPr>
              <a:t>Průměrostán</a:t>
            </a:r>
            <a:r>
              <a:rPr lang="cs-CZ" sz="2200" dirty="0" smtClean="0">
                <a:solidFill>
                  <a:srgbClr val="FFC000"/>
                </a:solidFill>
              </a:rPr>
              <a:t> </a:t>
            </a:r>
            <a:r>
              <a:rPr lang="cs-CZ" sz="2200" dirty="0" smtClean="0"/>
              <a:t>(Gaussova křivka) x </a:t>
            </a:r>
            <a:r>
              <a:rPr lang="cs-CZ" sz="2200" dirty="0" err="1" smtClean="0">
                <a:solidFill>
                  <a:srgbClr val="FFC000"/>
                </a:solidFill>
              </a:rPr>
              <a:t>Extremistán</a:t>
            </a:r>
            <a:r>
              <a:rPr lang="cs-CZ" sz="2200" dirty="0" smtClean="0">
                <a:solidFill>
                  <a:srgbClr val="FFC000"/>
                </a:solidFill>
              </a:rPr>
              <a:t> </a:t>
            </a:r>
            <a:r>
              <a:rPr lang="cs-CZ" sz="2200" dirty="0" smtClean="0"/>
              <a:t>(nepředvídatelnost)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historie se odehrává ve skocích - extrémní události (ne konkrétní) </a:t>
            </a:r>
            <a:br>
              <a:rPr lang="cs-CZ" sz="2200" dirty="0" smtClean="0"/>
            </a:br>
            <a:r>
              <a:rPr lang="cs-CZ" sz="2200" dirty="0" smtClean="0"/>
              <a:t> by měly být středobodem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cílem zaměřit se na důsledky - lépe </a:t>
            </a:r>
            <a:r>
              <a:rPr lang="cs-CZ" sz="2200" dirty="0" err="1" smtClean="0"/>
              <a:t>kalkulovatelné</a:t>
            </a:r>
            <a:r>
              <a:rPr lang="cs-CZ" sz="2200" dirty="0" smtClean="0"/>
              <a:t> než černé </a:t>
            </a:r>
            <a:br>
              <a:rPr lang="cs-CZ" sz="2200" dirty="0" smtClean="0"/>
            </a:br>
            <a:r>
              <a:rPr lang="cs-CZ" sz="2200" dirty="0" smtClean="0"/>
              <a:t> labutě samotné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7001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rs.resalliance.org/wp-content/uploads/2008/09/tal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242" y="681869"/>
            <a:ext cx="6362293" cy="567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95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vybrané analytické techniky ke kontrole kognitivních předsudků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834640"/>
            <a:ext cx="7516095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cap="all" dirty="0" smtClean="0">
                <a:solidFill>
                  <a:srgbClr val="FFC000"/>
                </a:solidFill>
              </a:rPr>
              <a:t>diagnostické</a:t>
            </a:r>
            <a:r>
              <a:rPr lang="cs-CZ" sz="2200" cap="all" dirty="0" smtClean="0"/>
              <a:t> </a:t>
            </a:r>
            <a:r>
              <a:rPr lang="cs-CZ" sz="2200" dirty="0" smtClean="0"/>
              <a:t>- odhalují  základní předpoklady, myšlenkové  </a:t>
            </a:r>
            <a:br>
              <a:rPr lang="cs-CZ" sz="2200" dirty="0" smtClean="0"/>
            </a:br>
            <a:r>
              <a:rPr lang="cs-CZ" sz="2200" dirty="0" smtClean="0"/>
              <a:t> modely, mezery v poznatcích</a:t>
            </a:r>
            <a:r>
              <a:rPr lang="cs-CZ" sz="2200" i="1" dirty="0" smtClean="0"/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cap="all" dirty="0" smtClean="0">
                <a:solidFill>
                  <a:srgbClr val="FFC000"/>
                </a:solidFill>
              </a:rPr>
              <a:t>opoziční</a:t>
            </a:r>
            <a:r>
              <a:rPr lang="cs-CZ" sz="2200" cap="all" dirty="0" smtClean="0"/>
              <a:t> </a:t>
            </a:r>
            <a:r>
              <a:rPr lang="cs-CZ" sz="2200" dirty="0" smtClean="0"/>
              <a:t>- nabourávají dominantní myšlení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cap="all" dirty="0" smtClean="0">
                <a:solidFill>
                  <a:srgbClr val="FFC000"/>
                </a:solidFill>
              </a:rPr>
              <a:t>vynalézavé</a:t>
            </a:r>
            <a:r>
              <a:rPr lang="cs-CZ" sz="2200" cap="all" dirty="0" smtClean="0"/>
              <a:t> </a:t>
            </a:r>
            <a:r>
              <a:rPr lang="cs-CZ" sz="2200" cap="all" dirty="0" smtClean="0">
                <a:solidFill>
                  <a:srgbClr val="FFC000"/>
                </a:solidFill>
              </a:rPr>
              <a:t>myšlení</a:t>
            </a:r>
            <a:r>
              <a:rPr lang="cs-CZ" sz="2200" cap="all" dirty="0" smtClean="0"/>
              <a:t> </a:t>
            </a:r>
            <a:r>
              <a:rPr lang="cs-CZ" sz="2200" dirty="0" smtClean="0"/>
              <a:t>- rozvíjení nových </a:t>
            </a:r>
            <a:r>
              <a:rPr lang="cs-CZ" sz="2200" dirty="0" smtClean="0"/>
              <a:t>náhledů</a:t>
            </a:r>
            <a:br>
              <a:rPr lang="cs-CZ" sz="2200" dirty="0" smtClean="0"/>
            </a:br>
            <a:r>
              <a:rPr lang="cs-CZ" sz="1800" dirty="0" smtClean="0"/>
              <a:t>(zdroj: </a:t>
            </a:r>
            <a:r>
              <a:rPr lang="cs-CZ" sz="1800" dirty="0"/>
              <a:t>US </a:t>
            </a:r>
            <a:r>
              <a:rPr lang="cs-CZ" sz="1800" dirty="0" err="1" smtClean="0"/>
              <a:t>Government</a:t>
            </a:r>
            <a:r>
              <a:rPr lang="cs-CZ" sz="1800" dirty="0" smtClean="0"/>
              <a:t> 2009</a:t>
            </a:r>
            <a:r>
              <a:rPr lang="cs-CZ" sz="1800" dirty="0"/>
              <a:t>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030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diagnostické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5" y="2286000"/>
            <a:ext cx="8184835" cy="40233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kontrola klíčových předpokladů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kontrola kvality informací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indikátory změny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analýza konkurenčních hypotéz</a:t>
            </a:r>
            <a:endParaRPr lang="cs-CZ" sz="2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61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opoziční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5" y="2286000"/>
            <a:ext cx="8184835" cy="40233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ďáblův advokát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tým A / tým B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analýza vysoký dopad/malá </a:t>
            </a:r>
            <a:r>
              <a:rPr lang="cs-CZ" sz="2200" dirty="0" err="1" smtClean="0">
                <a:solidFill>
                  <a:srgbClr val="FFC000"/>
                </a:solidFill>
              </a:rPr>
              <a:t>pravědpodobnost</a:t>
            </a:r>
            <a:endParaRPr lang="cs-CZ" sz="2200" dirty="0" smtClean="0">
              <a:solidFill>
                <a:srgbClr val="FFC000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analýza „co kdyby“?</a:t>
            </a:r>
            <a:endParaRPr lang="cs-CZ" sz="2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/>
              <a:t>vynalézavé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5" y="2286000"/>
            <a:ext cx="8184835" cy="40233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brainstorming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myšlení zvenčí-dovnitř (</a:t>
            </a:r>
            <a:r>
              <a:rPr lang="cs-CZ" sz="2200" dirty="0" err="1" smtClean="0">
                <a:solidFill>
                  <a:srgbClr val="FFC000"/>
                </a:solidFill>
              </a:rPr>
              <a:t>outside</a:t>
            </a:r>
            <a:r>
              <a:rPr lang="cs-CZ" sz="2200" dirty="0" smtClean="0">
                <a:solidFill>
                  <a:srgbClr val="FFC000"/>
                </a:solidFill>
              </a:rPr>
              <a:t>-in)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analýza červeného týmu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200" dirty="0" smtClean="0">
                <a:solidFill>
                  <a:srgbClr val="FFC000"/>
                </a:solidFill>
              </a:rPr>
              <a:t>analýza alternativních budoucností</a:t>
            </a:r>
            <a:endParaRPr lang="cs-CZ" sz="2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vybrané prognostické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13131"/>
            <a:ext cx="7847870" cy="431496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BRAINSTORMING </a:t>
            </a:r>
          </a:p>
          <a:p>
            <a:pPr>
              <a:buFontTx/>
              <a:buChar char="-"/>
            </a:pPr>
            <a:r>
              <a:rPr lang="cs-CZ" sz="2200" dirty="0" smtClean="0"/>
              <a:t> tvorba asociací, 3 až desítky osob, jasná pravidla - svobodné </a:t>
            </a:r>
            <a:br>
              <a:rPr lang="cs-CZ" sz="2200" dirty="0" smtClean="0"/>
            </a:br>
            <a:r>
              <a:rPr lang="cs-CZ" sz="2200" dirty="0" smtClean="0"/>
              <a:t> vyjádření nápadů, důraz na kvantitu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další verze: </a:t>
            </a:r>
            <a:r>
              <a:rPr lang="cs-CZ" sz="2200" i="1" dirty="0" err="1" smtClean="0">
                <a:solidFill>
                  <a:srgbClr val="FFC000"/>
                </a:solidFill>
              </a:rPr>
              <a:t>brainwriting</a:t>
            </a:r>
            <a:r>
              <a:rPr lang="cs-CZ" sz="2200" dirty="0" smtClean="0"/>
              <a:t>, </a:t>
            </a:r>
            <a:r>
              <a:rPr lang="cs-CZ" sz="2200" i="1" dirty="0" smtClean="0">
                <a:solidFill>
                  <a:srgbClr val="FFC000"/>
                </a:solidFill>
              </a:rPr>
              <a:t>mapování</a:t>
            </a:r>
            <a:r>
              <a:rPr lang="cs-CZ" sz="2200" dirty="0" smtClean="0"/>
              <a:t> </a:t>
            </a:r>
            <a:r>
              <a:rPr lang="cs-CZ" sz="2200" i="1" dirty="0" smtClean="0">
                <a:solidFill>
                  <a:srgbClr val="FFC000"/>
                </a:solidFill>
              </a:rPr>
              <a:t>mysli</a:t>
            </a:r>
            <a:r>
              <a:rPr lang="cs-CZ" sz="2200" dirty="0" smtClean="0">
                <a:solidFill>
                  <a:srgbClr val="FFC000"/>
                </a:solidFill>
              </a:rPr>
              <a:t> </a:t>
            </a:r>
            <a:r>
              <a:rPr lang="cs-CZ" sz="2200" dirty="0" smtClean="0"/>
              <a:t>(příklady </a:t>
            </a:r>
            <a:r>
              <a:rPr lang="cs-CZ" sz="2200" dirty="0" smtClean="0">
                <a:hlinkClick r:id="rId2"/>
              </a:rPr>
              <a:t>1</a:t>
            </a:r>
            <a:r>
              <a:rPr lang="cs-CZ" sz="2200" dirty="0" smtClean="0"/>
              <a:t> a </a:t>
            </a:r>
            <a:r>
              <a:rPr lang="cs-CZ" sz="2200" dirty="0" smtClean="0">
                <a:hlinkClick r:id="rId3"/>
              </a:rPr>
              <a:t>2</a:t>
            </a:r>
            <a:r>
              <a:rPr lang="cs-CZ" sz="2200" dirty="0" smtClean="0"/>
              <a:t>)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i="1" dirty="0" smtClean="0">
                <a:solidFill>
                  <a:srgbClr val="FFC000"/>
                </a:solidFill>
              </a:rPr>
              <a:t>kolo </a:t>
            </a:r>
            <a:r>
              <a:rPr lang="cs-CZ" sz="2200" i="1" dirty="0">
                <a:solidFill>
                  <a:srgbClr val="FFC000"/>
                </a:solidFill>
              </a:rPr>
              <a:t>budoucnosti </a:t>
            </a:r>
            <a:r>
              <a:rPr lang="cs-CZ" sz="2200" dirty="0" smtClean="0"/>
              <a:t>- </a:t>
            </a:r>
            <a:r>
              <a:rPr lang="cs-CZ" sz="2200" dirty="0"/>
              <a:t>událost/trend - primární </a:t>
            </a:r>
            <a:r>
              <a:rPr lang="cs-CZ" sz="2200" dirty="0" smtClean="0"/>
              <a:t>- sekundární důsledky (</a:t>
            </a:r>
            <a:r>
              <a:rPr lang="cs-CZ" sz="2200" dirty="0" smtClean="0">
                <a:hlinkClick r:id="rId4"/>
              </a:rPr>
              <a:t>příklad</a:t>
            </a:r>
            <a:r>
              <a:rPr lang="cs-CZ" sz="2200" dirty="0" smtClean="0"/>
              <a:t>)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FFC000"/>
                </a:solidFill>
              </a:rPr>
              <a:t> PANEL EXPERTŮ</a:t>
            </a:r>
          </a:p>
          <a:p>
            <a:pPr>
              <a:buFontTx/>
              <a:buChar char="-"/>
            </a:pPr>
            <a:r>
              <a:rPr lang="cs-CZ" sz="2200" dirty="0" smtClean="0"/>
              <a:t> syntéza různých druhů dat, cílem vize/doporučení do budoucna 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obvykle 12-20 osob, délka 3-18 M, pravidelná setkání, ideálně konsensus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FOCUS GROUPS</a:t>
            </a:r>
          </a:p>
          <a:p>
            <a:pPr marL="0" indent="0">
              <a:buNone/>
            </a:pPr>
            <a:r>
              <a:rPr lang="cs-CZ" sz="2200" dirty="0" smtClean="0"/>
              <a:t>- řízená diskuse - 8-12 osob, cílem prozkoumat téma do hloubky, ne </a:t>
            </a:r>
            <a:br>
              <a:rPr lang="cs-CZ" sz="2200" dirty="0" smtClean="0"/>
            </a:br>
            <a:r>
              <a:rPr lang="cs-CZ" sz="2200" dirty="0" smtClean="0"/>
              <a:t>  konsensus</a:t>
            </a:r>
          </a:p>
          <a:p>
            <a:pPr marL="0" indent="0">
              <a:buNone/>
            </a:pPr>
            <a:endParaRPr lang="cs-CZ" sz="2200" dirty="0" smtClean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89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 budoucnosti (schéma)</a:t>
            </a:r>
            <a:endParaRPr lang="cs-CZ" dirty="0"/>
          </a:p>
        </p:txBody>
      </p:sp>
      <p:pic>
        <p:nvPicPr>
          <p:cNvPr id="1026" name="Picture 2" descr="https://antofagastaforesight.files.wordpress.com/2012/04/futureswheel.png?w=584&amp;h=5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346" y="1904528"/>
            <a:ext cx="4429125" cy="442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336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vybrané </a:t>
            </a:r>
            <a:r>
              <a:rPr lang="cs-CZ" smtClean="0"/>
              <a:t>prognostické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49522"/>
            <a:ext cx="8066622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SYSTÉMOVÝ PŘÍSTUP</a:t>
            </a:r>
          </a:p>
          <a:p>
            <a:pPr marL="0" indent="0">
              <a:buNone/>
            </a:pPr>
            <a:r>
              <a:rPr lang="cs-CZ" sz="2200" dirty="0"/>
              <a:t>-</a:t>
            </a:r>
            <a:r>
              <a:rPr lang="cs-CZ" sz="2200" dirty="0" smtClean="0"/>
              <a:t> interdependence, zpětná vazba, komplexita, důraz na kontext</a:t>
            </a:r>
          </a:p>
          <a:p>
            <a:pPr>
              <a:buFontTx/>
              <a:buChar char="-"/>
            </a:pPr>
            <a:r>
              <a:rPr lang="cs-CZ" sz="2200" dirty="0" smtClean="0"/>
              <a:t> stanovení hranic systému - subjektivní, model - jen některé aspekty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testování modelu a kvantifikace, zda je užitečný pro predikce, </a:t>
            </a:r>
            <a:br>
              <a:rPr lang="cs-CZ" sz="2200" dirty="0" smtClean="0"/>
            </a:br>
            <a:r>
              <a:rPr lang="cs-CZ" sz="2200" dirty="0" smtClean="0"/>
              <a:t> scénáře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STROM VÝZNAMNOSTI</a:t>
            </a:r>
          </a:p>
          <a:p>
            <a:pPr>
              <a:buFontTx/>
              <a:buChar char="-"/>
            </a:pPr>
            <a:r>
              <a:rPr lang="cs-CZ" sz="2200" dirty="0" smtClean="0"/>
              <a:t> normativní, na začátku potřeby / cíle, pak prostředky / okolnosti k </a:t>
            </a:r>
            <a:br>
              <a:rPr lang="cs-CZ" sz="2200" dirty="0" smtClean="0"/>
            </a:br>
            <a:r>
              <a:rPr lang="cs-CZ" sz="2200" dirty="0" smtClean="0"/>
              <a:t> dosažení</a:t>
            </a:r>
          </a:p>
          <a:p>
            <a:pPr>
              <a:buFontTx/>
              <a:buChar char="-"/>
            </a:pPr>
            <a:r>
              <a:rPr lang="cs-CZ" sz="2200" dirty="0" smtClean="0"/>
              <a:t> strom významnosti - členění téma do stále užších podtémat</a:t>
            </a:r>
          </a:p>
        </p:txBody>
      </p:sp>
    </p:spTree>
    <p:extLst>
      <p:ext uri="{BB962C8B-B14F-4D97-AF65-F5344CB8AC3E}">
        <p14:creationId xmlns:p14="http://schemas.microsoft.com/office/powerpoint/2010/main" val="2911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52066"/>
            <a:ext cx="7516095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i="1" dirty="0" smtClean="0"/>
              <a:t> </a:t>
            </a:r>
            <a:r>
              <a:rPr lang="cs-CZ" sz="2200" dirty="0" smtClean="0"/>
              <a:t>co je to prognostika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výzvy pro prognostiku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specifická omezení ve zpravodajské komunitě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i="1" dirty="0"/>
              <a:t> </a:t>
            </a:r>
            <a:r>
              <a:rPr lang="cs-CZ" sz="2200" dirty="0" smtClean="0"/>
              <a:t>kognitivní předsudky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kritika prognostických metod: černá labuť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vybrané analytické techniky ke kontrole kognitivních předsudků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i="1" dirty="0"/>
              <a:t> </a:t>
            </a:r>
            <a:r>
              <a:rPr lang="cs-CZ" sz="2200" dirty="0" smtClean="0"/>
              <a:t>vybrané prognostické metody a možnosti jejich uplatnění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24238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vybrané </a:t>
            </a:r>
            <a:r>
              <a:rPr lang="cs-CZ" smtClean="0"/>
              <a:t>prognostické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24637"/>
            <a:ext cx="8066622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FFC000"/>
                </a:solidFill>
              </a:rPr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KŘÍZOVÉ INTERAKCE</a:t>
            </a:r>
          </a:p>
          <a:p>
            <a:pPr>
              <a:buFontTx/>
              <a:buChar char="-"/>
            </a:pPr>
            <a:r>
              <a:rPr lang="cs-CZ" sz="2200" dirty="0" smtClean="0"/>
              <a:t> výpočet pravděpodobnosti výskytu události, když známe P ostatních  </a:t>
            </a:r>
            <a:br>
              <a:rPr lang="cs-CZ" sz="2200" dirty="0" smtClean="0"/>
            </a:br>
            <a:r>
              <a:rPr lang="cs-CZ" sz="2200" dirty="0" smtClean="0"/>
              <a:t>  událostí a jejich vztahy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cílem upozornit na vzájemnou souvislost událostí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EXTRAPOLACE TRENDŮ A ČASOVÉ ŘADY</a:t>
            </a:r>
          </a:p>
          <a:p>
            <a:pPr>
              <a:buFontTx/>
              <a:buChar char="-"/>
            </a:pPr>
            <a:r>
              <a:rPr lang="cs-CZ" sz="2200" dirty="0" smtClean="0"/>
              <a:t> prodlužování </a:t>
            </a:r>
            <a:r>
              <a:rPr lang="cs-CZ" sz="2200" dirty="0" err="1" smtClean="0"/>
              <a:t>hist</a:t>
            </a:r>
            <a:r>
              <a:rPr lang="cs-CZ" sz="2200" dirty="0" smtClean="0"/>
              <a:t>. trendů, předpoklad zachování jejich síly i směru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analýzy časové řady, nutné zahrnout kauzalitu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877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vybrané prognostické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1609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ANALÝZA DOPADŮ TRENDU</a:t>
            </a:r>
          </a:p>
          <a:p>
            <a:pPr>
              <a:buFontTx/>
              <a:buChar char="-"/>
            </a:pPr>
            <a:r>
              <a:rPr lang="cs-CZ" sz="2200" dirty="0" smtClean="0"/>
              <a:t> úprava extrapolace dle očekávání budoucích událostí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identifikace událostí, jejich P a očekávané dopady na trend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METODA DELPHI</a:t>
            </a:r>
          </a:p>
          <a:p>
            <a:pPr>
              <a:buFontTx/>
              <a:buChar char="-"/>
            </a:pPr>
            <a:r>
              <a:rPr lang="cs-CZ" sz="2200" dirty="0" smtClean="0"/>
              <a:t> dotazníkové šetření panelu expertů, dvě a více kol</a:t>
            </a:r>
          </a:p>
          <a:p>
            <a:pPr>
              <a:buFontTx/>
              <a:buChar char="-"/>
            </a:pPr>
            <a:r>
              <a:rPr lang="cs-CZ" sz="2200" dirty="0"/>
              <a:t> </a:t>
            </a:r>
            <a:r>
              <a:rPr lang="cs-CZ" sz="2200" dirty="0" smtClean="0"/>
              <a:t>důležitost anonymity a zpětné vazby, cílem konsensus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SCÉNÁŘE</a:t>
            </a:r>
          </a:p>
        </p:txBody>
      </p:sp>
    </p:spTree>
    <p:extLst>
      <p:ext uri="{BB962C8B-B14F-4D97-AF65-F5344CB8AC3E}">
        <p14:creationId xmlns:p14="http://schemas.microsoft.com/office/powerpoint/2010/main" val="147659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scénáře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1609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vývojové</a:t>
            </a:r>
            <a:r>
              <a:rPr lang="cs-CZ" sz="2200" dirty="0" smtClean="0"/>
              <a:t> (současná situace jako východisko) x </a:t>
            </a:r>
            <a:r>
              <a:rPr lang="cs-CZ" sz="2200" dirty="0" smtClean="0">
                <a:solidFill>
                  <a:srgbClr val="FFC000"/>
                </a:solidFill>
              </a:rPr>
              <a:t>situační</a:t>
            </a:r>
            <a:r>
              <a:rPr lang="cs-CZ" sz="2200" dirty="0" smtClean="0"/>
              <a:t> (budoucnost jako východisko) x kombinace (</a:t>
            </a:r>
            <a:r>
              <a:rPr lang="cs-CZ" sz="2200" dirty="0" err="1" smtClean="0"/>
              <a:t>Grasseová</a:t>
            </a:r>
            <a:r>
              <a:rPr lang="cs-CZ" sz="2200" dirty="0" smtClean="0"/>
              <a:t> 2012)</a:t>
            </a:r>
            <a:endParaRPr lang="cs-CZ" sz="22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dirty="0" smtClean="0"/>
              <a:t>typy scénářů (dle </a:t>
            </a:r>
            <a:r>
              <a:rPr lang="cs-CZ" sz="2200" dirty="0" err="1" smtClean="0"/>
              <a:t>Clark</a:t>
            </a:r>
            <a:r>
              <a:rPr lang="cs-CZ" sz="2200" dirty="0" smtClean="0"/>
              <a:t> 2007)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demonstrační </a:t>
            </a:r>
            <a:r>
              <a:rPr lang="cs-CZ" sz="2200" dirty="0" smtClean="0"/>
              <a:t>- začne se cílovým stavem, pak identifikace cesty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řídích sil</a:t>
            </a:r>
            <a:r>
              <a:rPr lang="cs-CZ" sz="2200" dirty="0" smtClean="0"/>
              <a:t> - identifikace sil, možná působení, matice se všemi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systémové změny</a:t>
            </a:r>
            <a:r>
              <a:rPr lang="cs-CZ" sz="2200" dirty="0" smtClean="0"/>
              <a:t> - cílem soubor alternativních scénářů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skok v čase</a:t>
            </a:r>
            <a:r>
              <a:rPr lang="cs-CZ" sz="2200" dirty="0" smtClean="0"/>
              <a:t> - popis určitého budoucího stavu, neřeší cestu k němu </a:t>
            </a:r>
            <a:br>
              <a:rPr lang="cs-CZ" sz="2200" dirty="0" smtClean="0"/>
            </a:br>
            <a:r>
              <a:rPr lang="cs-CZ" sz="2200" dirty="0" smtClean="0"/>
              <a:t> (např. </a:t>
            </a:r>
            <a:r>
              <a:rPr lang="cs-CZ" sz="2200" dirty="0" err="1" smtClean="0"/>
              <a:t>Orwellova</a:t>
            </a:r>
            <a:r>
              <a:rPr lang="cs-CZ" sz="2200" dirty="0" smtClean="0"/>
              <a:t> 1984)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535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091" y="495843"/>
            <a:ext cx="6855088" cy="5454581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197091" y="6196083"/>
            <a:ext cx="43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Clark</a:t>
            </a:r>
            <a:r>
              <a:rPr lang="cs-CZ" dirty="0" smtClean="0"/>
              <a:t> (2007: 117)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53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prognóz v </a:t>
            </a:r>
            <a:r>
              <a:rPr lang="cs-CZ" dirty="0" err="1" smtClean="0"/>
              <a:t>bss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662518"/>
            <a:ext cx="7290055" cy="402336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Office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. 2008. </a:t>
            </a:r>
            <a:r>
              <a:rPr lang="cs-CZ" i="1" dirty="0" err="1"/>
              <a:t>Global</a:t>
            </a:r>
            <a:r>
              <a:rPr lang="cs-CZ" i="1" dirty="0"/>
              <a:t> </a:t>
            </a:r>
            <a:r>
              <a:rPr lang="cs-CZ" i="1" dirty="0" err="1"/>
              <a:t>Trends</a:t>
            </a:r>
            <a:r>
              <a:rPr lang="cs-CZ" i="1" dirty="0"/>
              <a:t> 2025: A </a:t>
            </a:r>
            <a:r>
              <a:rPr lang="cs-CZ" i="1" dirty="0" err="1"/>
              <a:t>Transformed</a:t>
            </a:r>
            <a:r>
              <a:rPr lang="cs-CZ" i="1" dirty="0"/>
              <a:t> </a:t>
            </a:r>
            <a:r>
              <a:rPr lang="cs-CZ" i="1" dirty="0" err="1" smtClean="0"/>
              <a:t>World</a:t>
            </a:r>
            <a:r>
              <a:rPr lang="cs-CZ" dirty="0"/>
              <a:t> </a:t>
            </a:r>
            <a:r>
              <a:rPr lang="cs-CZ" dirty="0" smtClean="0"/>
              <a:t>(http</a:t>
            </a:r>
            <a:r>
              <a:rPr lang="cs-CZ" dirty="0"/>
              <a:t>://www.aicpa.org/</a:t>
            </a:r>
            <a:r>
              <a:rPr lang="cs-CZ" dirty="0" err="1"/>
              <a:t>research</a:t>
            </a:r>
            <a:r>
              <a:rPr lang="cs-CZ" dirty="0"/>
              <a:t>/cpahorizons2025/</a:t>
            </a:r>
            <a:r>
              <a:rPr lang="cs-CZ" dirty="0" err="1"/>
              <a:t>globalforces</a:t>
            </a:r>
            <a:r>
              <a:rPr lang="cs-CZ" dirty="0"/>
              <a:t>/</a:t>
            </a:r>
            <a:r>
              <a:rPr lang="cs-CZ" dirty="0" err="1"/>
              <a:t>downloadabledocuments</a:t>
            </a:r>
            <a:r>
              <a:rPr lang="cs-CZ" dirty="0"/>
              <a:t>/globaltrends.pdf</a:t>
            </a:r>
            <a:r>
              <a:rPr lang="cs-CZ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Friedman</a:t>
            </a:r>
            <a:r>
              <a:rPr lang="cs-CZ" dirty="0"/>
              <a:t>, G. 2009.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next</a:t>
            </a:r>
            <a:r>
              <a:rPr lang="cs-CZ" i="1" dirty="0"/>
              <a:t> 100 </a:t>
            </a:r>
            <a:r>
              <a:rPr lang="cs-CZ" i="1" dirty="0" err="1"/>
              <a:t>years</a:t>
            </a:r>
            <a:r>
              <a:rPr lang="cs-CZ" i="1" dirty="0"/>
              <a:t>: a </a:t>
            </a:r>
            <a:r>
              <a:rPr lang="cs-CZ" i="1" dirty="0" err="1"/>
              <a:t>forecast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21st </a:t>
            </a:r>
            <a:r>
              <a:rPr lang="cs-CZ" i="1" dirty="0" err="1"/>
              <a:t>century</a:t>
            </a:r>
            <a:r>
              <a:rPr lang="cs-CZ" dirty="0"/>
              <a:t>, London: </a:t>
            </a:r>
            <a:r>
              <a:rPr lang="cs-CZ" dirty="0" err="1"/>
              <a:t>Allison</a:t>
            </a:r>
            <a:r>
              <a:rPr lang="cs-CZ" dirty="0"/>
              <a:t> &amp; </a:t>
            </a:r>
            <a:r>
              <a:rPr lang="cs-CZ" dirty="0" err="1"/>
              <a:t>Busby</a:t>
            </a:r>
            <a:r>
              <a:rPr lang="cs-CZ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Galatík</a:t>
            </a:r>
            <a:r>
              <a:rPr lang="cs-CZ" dirty="0"/>
              <a:t>, V</a:t>
            </a:r>
            <a:r>
              <a:rPr lang="cs-CZ" dirty="0" smtClean="0"/>
              <a:t>. (Ed.): </a:t>
            </a:r>
            <a:r>
              <a:rPr lang="cs-CZ" dirty="0"/>
              <a:t>2008. </a:t>
            </a:r>
            <a:r>
              <a:rPr lang="cs-CZ" i="1" dirty="0"/>
              <a:t>Principy obrany České republiky</a:t>
            </a:r>
            <a:r>
              <a:rPr lang="cs-CZ" dirty="0"/>
              <a:t> „2030“, Brno: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Univerzita </a:t>
            </a:r>
            <a:r>
              <a:rPr lang="cs-CZ" dirty="0"/>
              <a:t>obrany - Ústav strategických studií.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141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342862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en-US" sz="1800" dirty="0"/>
              <a:t>Clark, R. M. (2004): </a:t>
            </a:r>
            <a:r>
              <a:rPr lang="en-US" sz="1800" i="1" dirty="0"/>
              <a:t>Intelligence analysis</a:t>
            </a:r>
            <a:r>
              <a:rPr lang="en-US" sz="1800" dirty="0"/>
              <a:t>. </a:t>
            </a:r>
            <a:r>
              <a:rPr lang="en-US" sz="1800" i="1" dirty="0"/>
              <a:t>A target-centric approach</a:t>
            </a:r>
            <a:r>
              <a:rPr lang="en-US" sz="1800" dirty="0"/>
              <a:t>. CQ Press, Washington.</a:t>
            </a:r>
            <a:endParaRPr lang="cs-CZ" sz="1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cs-CZ" sz="1800" dirty="0" err="1" smtClean="0"/>
              <a:t>Grasseová</a:t>
            </a:r>
            <a:r>
              <a:rPr lang="cs-CZ" sz="1800" dirty="0"/>
              <a:t>, M. a kol. (2012): </a:t>
            </a:r>
            <a:r>
              <a:rPr lang="cs-CZ" sz="1800" i="1" dirty="0"/>
              <a:t>Analýza podniku v rukou manažera</a:t>
            </a:r>
            <a:r>
              <a:rPr lang="cs-CZ" sz="1800" dirty="0"/>
              <a:t>, 2. vyd., Brno: </a:t>
            </a:r>
            <a:r>
              <a:rPr lang="cs-CZ" sz="1800" dirty="0" err="1" smtClean="0"/>
              <a:t>BizBooks</a:t>
            </a:r>
            <a:r>
              <a:rPr lang="cs-CZ" sz="1800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sv-SE" sz="1800" dirty="0"/>
              <a:t>Potůček, Martin (ed</a:t>
            </a:r>
            <a:r>
              <a:rPr lang="sv-SE" sz="1800" dirty="0" smtClean="0"/>
              <a:t>.)</a:t>
            </a:r>
            <a:r>
              <a:rPr lang="cs-CZ" sz="1800" dirty="0" smtClean="0"/>
              <a:t>. (2006):</a:t>
            </a:r>
            <a:r>
              <a:rPr lang="sv-SE" sz="1800" dirty="0"/>
              <a:t> </a:t>
            </a:r>
            <a:r>
              <a:rPr lang="sv-SE" sz="1800" i="1" dirty="0"/>
              <a:t>Manuál prognostických metod</a:t>
            </a:r>
            <a:r>
              <a:rPr lang="sv-SE" sz="1800" dirty="0"/>
              <a:t>. Praha: SLON.</a:t>
            </a:r>
            <a:endParaRPr lang="cs-CZ" sz="1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cs-CZ" sz="1800" dirty="0"/>
              <a:t>Potůček, M. (</a:t>
            </a:r>
            <a:r>
              <a:rPr lang="cs-CZ" sz="1800" dirty="0" smtClean="0"/>
              <a:t>2011):</a:t>
            </a:r>
            <a:r>
              <a:rPr lang="cs-CZ" sz="1800" dirty="0"/>
              <a:t> </a:t>
            </a:r>
            <a:r>
              <a:rPr lang="cs-CZ" sz="1800" i="1" dirty="0"/>
              <a:t>Poznávání budoucnosti jako výzva</a:t>
            </a:r>
            <a:r>
              <a:rPr lang="cs-CZ" sz="1800" dirty="0"/>
              <a:t>. 1. vyd. Praha: </a:t>
            </a:r>
            <a:r>
              <a:rPr lang="cs-CZ" sz="1800" dirty="0" smtClean="0"/>
              <a:t>Karolinum.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en-US" sz="1800" dirty="0" err="1" smtClean="0"/>
              <a:t>Taleb</a:t>
            </a:r>
            <a:r>
              <a:rPr lang="en-US" sz="1800" dirty="0"/>
              <a:t>, </a:t>
            </a:r>
            <a:r>
              <a:rPr lang="en-US" sz="1800" dirty="0" err="1"/>
              <a:t>Nassim</a:t>
            </a:r>
            <a:r>
              <a:rPr lang="en-US" sz="1800" dirty="0"/>
              <a:t> Nicholas. </a:t>
            </a:r>
            <a:r>
              <a:rPr lang="cs-CZ" sz="1800" dirty="0" smtClean="0"/>
              <a:t>(2008): </a:t>
            </a:r>
            <a:r>
              <a:rPr lang="en-US" sz="1800" i="1" dirty="0" smtClean="0"/>
              <a:t>The </a:t>
            </a:r>
            <a:r>
              <a:rPr lang="en-US" sz="1800" i="1" dirty="0"/>
              <a:t>Black Swan: The impact of the highly improbable</a:t>
            </a:r>
            <a:r>
              <a:rPr lang="en-US" sz="1800" dirty="0"/>
              <a:t>. London : Penguin </a:t>
            </a:r>
            <a:r>
              <a:rPr lang="en-US" sz="1800" dirty="0" smtClean="0"/>
              <a:t>Books</a:t>
            </a:r>
            <a:r>
              <a:rPr lang="cs-CZ" sz="1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 </a:t>
            </a:r>
            <a:r>
              <a:rPr lang="cs-CZ" sz="1800" dirty="0"/>
              <a:t>US </a:t>
            </a:r>
            <a:r>
              <a:rPr lang="cs-CZ" sz="1800" dirty="0" err="1"/>
              <a:t>Government</a:t>
            </a:r>
            <a:r>
              <a:rPr lang="cs-CZ" sz="1800" dirty="0"/>
              <a:t>. </a:t>
            </a:r>
            <a:r>
              <a:rPr lang="cs-CZ" sz="1800" dirty="0" smtClean="0"/>
              <a:t>(2009): </a:t>
            </a:r>
            <a:r>
              <a:rPr lang="cs-CZ" sz="1800" i="1" dirty="0" smtClean="0"/>
              <a:t>A </a:t>
            </a:r>
            <a:r>
              <a:rPr lang="cs-CZ" sz="1800" i="1" dirty="0" err="1"/>
              <a:t>Tradecraft</a:t>
            </a:r>
            <a:r>
              <a:rPr lang="cs-CZ" sz="1800" i="1" dirty="0"/>
              <a:t> </a:t>
            </a:r>
            <a:r>
              <a:rPr lang="cs-CZ" sz="1800" i="1" dirty="0" err="1"/>
              <a:t>Primer</a:t>
            </a:r>
            <a:r>
              <a:rPr lang="cs-CZ" sz="1800" i="1" dirty="0"/>
              <a:t>: </a:t>
            </a:r>
            <a:r>
              <a:rPr lang="cs-CZ" sz="1800" i="1" dirty="0" err="1"/>
              <a:t>Structured</a:t>
            </a:r>
            <a:r>
              <a:rPr lang="cs-CZ" sz="1800" i="1" dirty="0"/>
              <a:t> </a:t>
            </a:r>
            <a:r>
              <a:rPr lang="cs-CZ" sz="1800" i="1" dirty="0" err="1"/>
              <a:t>Analytic</a:t>
            </a:r>
            <a:r>
              <a:rPr lang="cs-CZ" sz="1800" i="1" dirty="0"/>
              <a:t> </a:t>
            </a:r>
            <a:r>
              <a:rPr lang="cs-CZ" sz="1800" i="1" dirty="0" err="1"/>
              <a:t>Techniques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Improving</a:t>
            </a:r>
            <a:r>
              <a:rPr lang="cs-CZ" sz="1800" i="1" dirty="0"/>
              <a:t> </a:t>
            </a:r>
            <a:r>
              <a:rPr lang="cs-CZ" sz="1800" i="1" dirty="0" err="1"/>
              <a:t>Intelligence</a:t>
            </a:r>
            <a:r>
              <a:rPr lang="cs-CZ" sz="1800" i="1" dirty="0"/>
              <a:t> </a:t>
            </a:r>
            <a:r>
              <a:rPr lang="cs-CZ" sz="1800" i="1" dirty="0" err="1"/>
              <a:t>Analysis</a:t>
            </a:r>
            <a:r>
              <a:rPr lang="cs-CZ" sz="1800" dirty="0"/>
              <a:t>, on-line text (https://www.cia.gov/</a:t>
            </a:r>
            <a:r>
              <a:rPr lang="cs-CZ" sz="1800" dirty="0" err="1"/>
              <a:t>library</a:t>
            </a:r>
            <a:r>
              <a:rPr lang="cs-CZ" sz="1800" dirty="0"/>
              <a:t>/center-</a:t>
            </a:r>
            <a:r>
              <a:rPr lang="cs-CZ" sz="1800" dirty="0" err="1"/>
              <a:t>for</a:t>
            </a:r>
            <a:r>
              <a:rPr lang="cs-CZ" sz="1800" dirty="0"/>
              <a:t>-</a:t>
            </a:r>
            <a:r>
              <a:rPr lang="cs-CZ" sz="1800" dirty="0" err="1"/>
              <a:t>the</a:t>
            </a:r>
            <a:r>
              <a:rPr lang="cs-CZ" sz="1800" dirty="0"/>
              <a:t>-study-</a:t>
            </a:r>
            <a:r>
              <a:rPr lang="cs-CZ" sz="1800" dirty="0" err="1"/>
              <a:t>of</a:t>
            </a:r>
            <a:r>
              <a:rPr lang="cs-CZ" sz="1800" dirty="0"/>
              <a:t>-</a:t>
            </a:r>
            <a:r>
              <a:rPr lang="cs-CZ" sz="1800" dirty="0" err="1"/>
              <a:t>intelligence</a:t>
            </a:r>
            <a:r>
              <a:rPr lang="cs-CZ" sz="1800" dirty="0"/>
              <a:t>/</a:t>
            </a:r>
            <a:r>
              <a:rPr lang="cs-CZ" sz="1800" dirty="0" err="1"/>
              <a:t>csi-publications</a:t>
            </a:r>
            <a:r>
              <a:rPr lang="cs-CZ" sz="1800" dirty="0"/>
              <a:t>/</a:t>
            </a:r>
            <a:r>
              <a:rPr lang="cs-CZ" sz="1800" dirty="0" err="1"/>
              <a:t>books</a:t>
            </a:r>
            <a:r>
              <a:rPr lang="cs-CZ" sz="1800" dirty="0"/>
              <a:t>-and-</a:t>
            </a:r>
            <a:r>
              <a:rPr lang="cs-CZ" sz="1800" dirty="0" err="1"/>
              <a:t>monographs</a:t>
            </a:r>
            <a:r>
              <a:rPr lang="cs-CZ" sz="1800" dirty="0"/>
              <a:t>/Tradecraft%20Primer-apr09.pdf).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636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80130"/>
            <a:ext cx="729005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en-US" sz="1800" dirty="0"/>
              <a:t>Brown, M. et al. (eds.) (2000): </a:t>
            </a:r>
            <a:r>
              <a:rPr lang="en-US" sz="1800" i="1" dirty="0"/>
              <a:t>Rational Choice and Security Studies</a:t>
            </a:r>
            <a:r>
              <a:rPr lang="en-US" sz="1800" dirty="0" smtClean="0"/>
              <a:t>.</a:t>
            </a:r>
            <a:r>
              <a:rPr lang="cs-CZ" sz="1800" dirty="0" smtClean="0"/>
              <a:t> </a:t>
            </a:r>
            <a:r>
              <a:rPr lang="en-US" sz="1800" dirty="0" smtClean="0"/>
              <a:t>Cambridge:</a:t>
            </a:r>
            <a:r>
              <a:rPr lang="cs-CZ" sz="1800" dirty="0" smtClean="0"/>
              <a:t> </a:t>
            </a:r>
            <a:r>
              <a:rPr lang="en-US" sz="1800" dirty="0" smtClean="0"/>
              <a:t>MIT Press</a:t>
            </a:r>
            <a:r>
              <a:rPr lang="cs-CZ" sz="1800" dirty="0" smtClean="0"/>
              <a:t>.</a:t>
            </a: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en-US" sz="1800" dirty="0" smtClean="0"/>
              <a:t>Bruce </a:t>
            </a:r>
            <a:r>
              <a:rPr lang="en-US" sz="1800" dirty="0"/>
              <a:t>Bueno De </a:t>
            </a:r>
            <a:r>
              <a:rPr lang="en-US" sz="1800" dirty="0" err="1" smtClean="0"/>
              <a:t>Mesquita</a:t>
            </a:r>
            <a:r>
              <a:rPr lang="cs-CZ" sz="1800" dirty="0"/>
              <a:t> </a:t>
            </a:r>
            <a:r>
              <a:rPr lang="cs-CZ" sz="1800" dirty="0" smtClean="0"/>
              <a:t>(2009): </a:t>
            </a:r>
            <a:r>
              <a:rPr lang="en-US" sz="1800" i="1" dirty="0" smtClean="0"/>
              <a:t>The </a:t>
            </a:r>
            <a:r>
              <a:rPr lang="en-US" sz="1800" i="1" dirty="0" err="1"/>
              <a:t>Predictioneer's</a:t>
            </a:r>
            <a:r>
              <a:rPr lang="en-US" sz="1800" i="1" dirty="0"/>
              <a:t> Game: Using the Logic of Brazen Self-Interest to See and Shape the </a:t>
            </a:r>
            <a:r>
              <a:rPr lang="en-US" sz="1800" i="1" dirty="0" err="1" smtClean="0"/>
              <a:t>Futur</a:t>
            </a:r>
            <a:r>
              <a:rPr lang="cs-CZ" sz="1800" i="1" dirty="0"/>
              <a:t>e</a:t>
            </a:r>
            <a:r>
              <a:rPr lang="cs-CZ" sz="1800" dirty="0"/>
              <a:t>. </a:t>
            </a:r>
            <a:r>
              <a:rPr lang="cs-CZ" sz="1800" dirty="0" err="1"/>
              <a:t>Random</a:t>
            </a:r>
            <a:r>
              <a:rPr lang="cs-CZ" sz="1800" dirty="0"/>
              <a:t> </a:t>
            </a:r>
            <a:r>
              <a:rPr lang="cs-CZ" sz="1800" dirty="0" smtClean="0"/>
              <a:t>House.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en-US" sz="1800" dirty="0" err="1"/>
              <a:t>Taleb</a:t>
            </a:r>
            <a:r>
              <a:rPr lang="en-US" sz="1800" dirty="0"/>
              <a:t>, </a:t>
            </a:r>
            <a:r>
              <a:rPr lang="en-US" sz="1800" dirty="0" err="1"/>
              <a:t>Nassim</a:t>
            </a:r>
            <a:r>
              <a:rPr lang="en-US" sz="1800" dirty="0"/>
              <a:t> Nicholas. </a:t>
            </a:r>
            <a:r>
              <a:rPr lang="cs-CZ" sz="1800" dirty="0"/>
              <a:t>(2014): </a:t>
            </a:r>
            <a:r>
              <a:rPr lang="cs-CZ" sz="1800" i="1" dirty="0" err="1"/>
              <a:t>Antifragilita</a:t>
            </a:r>
            <a:r>
              <a:rPr lang="cs-CZ" sz="1800" i="1" dirty="0"/>
              <a:t> : jak těžit z nahodilosti, neurčitosti a </a:t>
            </a:r>
            <a:r>
              <a:rPr lang="cs-CZ" sz="1800" i="1" dirty="0" smtClean="0"/>
              <a:t>chaosu</a:t>
            </a:r>
            <a:r>
              <a:rPr lang="cs-CZ" sz="1800" dirty="0" smtClean="0"/>
              <a:t>. Praha-Litomyšl: Paseka.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 Zelinka, P. (2010): Prediktivní metodologie ve zpravodajských službách. </a:t>
            </a:r>
            <a:r>
              <a:rPr lang="cs-CZ" sz="1800" i="1" dirty="0"/>
              <a:t>Vojenské rozhledy</a:t>
            </a:r>
            <a:r>
              <a:rPr lang="cs-CZ" sz="1800" dirty="0"/>
              <a:t>, Roč. 19, č. 1, pp. 29-39.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1221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co je to prognostika?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52065"/>
            <a:ext cx="7516095" cy="42616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dirty="0" smtClean="0"/>
              <a:t>cílem není odhalit budoucnost, ale potenciální skutečnost - co se </a:t>
            </a:r>
            <a:br>
              <a:rPr lang="cs-CZ" sz="2200" dirty="0" smtClean="0"/>
            </a:br>
            <a:r>
              <a:rPr lang="cs-CZ" sz="2200" dirty="0" smtClean="0"/>
              <a:t> stane za určitých podmínek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to umožňuje přípravu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i="1" dirty="0" err="1" smtClean="0"/>
              <a:t>futures</a:t>
            </a:r>
            <a:r>
              <a:rPr lang="cs-CZ" sz="2200" dirty="0" smtClean="0"/>
              <a:t> </a:t>
            </a:r>
            <a:r>
              <a:rPr lang="cs-CZ" sz="2200" i="1" dirty="0" err="1" smtClean="0"/>
              <a:t>studies</a:t>
            </a:r>
            <a:r>
              <a:rPr lang="cs-CZ" sz="2200" dirty="0" smtClean="0"/>
              <a:t>, </a:t>
            </a:r>
            <a:r>
              <a:rPr lang="cs-CZ" sz="2200" i="1" dirty="0" smtClean="0"/>
              <a:t>futurology</a:t>
            </a:r>
            <a:r>
              <a:rPr lang="cs-CZ" sz="2200" dirty="0" smtClean="0"/>
              <a:t> x </a:t>
            </a:r>
            <a:r>
              <a:rPr lang="cs-CZ" sz="2200" i="1" dirty="0" err="1" smtClean="0"/>
              <a:t>forecasting</a:t>
            </a:r>
            <a:endParaRPr lang="cs-CZ" sz="22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typy budoucnosti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možné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 smtClean="0">
                <a:solidFill>
                  <a:srgbClr val="FFC000"/>
                </a:solidFill>
              </a:rPr>
              <a:t> pravděpodobné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preferované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prognózy - </a:t>
            </a:r>
            <a:r>
              <a:rPr lang="cs-CZ" sz="2200" dirty="0" smtClean="0">
                <a:solidFill>
                  <a:srgbClr val="FFC000"/>
                </a:solidFill>
              </a:rPr>
              <a:t>normativní</a:t>
            </a:r>
            <a:r>
              <a:rPr lang="cs-CZ" sz="2200" dirty="0" smtClean="0"/>
              <a:t> 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     x </a:t>
            </a:r>
            <a:r>
              <a:rPr lang="cs-CZ" sz="2200" dirty="0" smtClean="0">
                <a:solidFill>
                  <a:srgbClr val="FFC000"/>
                </a:solidFill>
              </a:rPr>
              <a:t>nenormativní </a:t>
            </a:r>
            <a:r>
              <a:rPr lang="cs-CZ" sz="2200" dirty="0" smtClean="0"/>
              <a:t>- stanovení prognóz za </a:t>
            </a:r>
            <a:r>
              <a:rPr lang="cs-CZ" sz="2200" dirty="0" err="1" smtClean="0"/>
              <a:t>urč</a:t>
            </a:r>
            <a:r>
              <a:rPr lang="cs-CZ" sz="2200" dirty="0" smtClean="0"/>
              <a:t>. podmínek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950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co je to prognostika?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52066"/>
            <a:ext cx="751609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dirty="0" smtClean="0"/>
              <a:t>typy prognóz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FFC000"/>
                </a:solidFill>
              </a:rPr>
              <a:t>projekce</a:t>
            </a:r>
            <a:r>
              <a:rPr lang="cs-CZ" sz="2200" dirty="0" smtClean="0"/>
              <a:t> - extrapolace minulých a současných trendů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FFC000"/>
                </a:solidFill>
              </a:rPr>
              <a:t>predikce</a:t>
            </a:r>
            <a:r>
              <a:rPr lang="cs-CZ" sz="2200" dirty="0" smtClean="0"/>
              <a:t> - stojí na teoretických předpokladech, kauzalita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FFC000"/>
                </a:solidFill>
              </a:rPr>
              <a:t>odhad</a:t>
            </a:r>
            <a:r>
              <a:rPr lang="cs-CZ" sz="2200" dirty="0" smtClean="0"/>
              <a:t> - názory expertů, intuice, zkušenosti (Potůček 2011)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kde platí zákony kauzality a kde jen pravděpodobnost?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err="1" smtClean="0"/>
              <a:t>Clarke</a:t>
            </a:r>
            <a:r>
              <a:rPr lang="cs-CZ" sz="2200" dirty="0" smtClean="0"/>
              <a:t>: tři prediktivní mechanismy - </a:t>
            </a:r>
            <a:r>
              <a:rPr lang="cs-CZ" sz="2200" dirty="0" smtClean="0">
                <a:solidFill>
                  <a:srgbClr val="FFC000"/>
                </a:solidFill>
              </a:rPr>
              <a:t>extrapolace</a:t>
            </a:r>
            <a:r>
              <a:rPr lang="cs-CZ" sz="2200" dirty="0" smtClean="0"/>
              <a:t> / </a:t>
            </a:r>
            <a:r>
              <a:rPr lang="cs-CZ" sz="2200" dirty="0" smtClean="0">
                <a:solidFill>
                  <a:srgbClr val="FFC000"/>
                </a:solidFill>
              </a:rPr>
              <a:t>projekce</a:t>
            </a:r>
            <a:r>
              <a:rPr lang="cs-CZ" sz="2200" dirty="0" smtClean="0"/>
              <a:t> / </a:t>
            </a:r>
            <a:br>
              <a:rPr lang="cs-CZ" sz="2200" dirty="0" smtClean="0"/>
            </a:b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C000"/>
                </a:solidFill>
              </a:rPr>
              <a:t>předpovídání</a:t>
            </a:r>
          </a:p>
          <a:p>
            <a:pPr lvl="0">
              <a:buClr>
                <a:srgbClr val="93A299"/>
              </a:buClr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prstClr val="white"/>
                </a:solidFill>
              </a:rPr>
              <a:t> </a:t>
            </a:r>
            <a:r>
              <a:rPr lang="cs-CZ" sz="2200" dirty="0" smtClean="0">
                <a:solidFill>
                  <a:prstClr val="white"/>
                </a:solidFill>
              </a:rPr>
              <a:t>krátkodobé (do 1 R), střednědobé (do 5), dlouhodobé (nad 5)</a:t>
            </a:r>
          </a:p>
          <a:p>
            <a:pPr lvl="0">
              <a:buClr>
                <a:srgbClr val="93A299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01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výzvy pro prognostiku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1609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dirty="0" smtClean="0"/>
              <a:t>komplexní svět, dynamičnost, nelinearita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dirty="0" smtClean="0"/>
              <a:t>nejisté a ambivalentní informace + stále větší objem informací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dirty="0" smtClean="0"/>
              <a:t>vliv prognostiky na předmět zkoumání</a:t>
            </a:r>
            <a:endParaRPr lang="cs-CZ" sz="22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i="1" dirty="0"/>
              <a:t> </a:t>
            </a:r>
            <a:r>
              <a:rPr lang="cs-CZ" sz="2200" dirty="0" smtClean="0"/>
              <a:t>omezení lidské mysli - předsudky, vliv osobnosti, iracionalita</a:t>
            </a:r>
          </a:p>
          <a:p>
            <a:pPr marL="0" indent="0">
              <a:buNone/>
            </a:pPr>
            <a:r>
              <a:rPr lang="cs-CZ" sz="2200" dirty="0" smtClean="0"/>
              <a:t>  - „mentální modely“ /„</a:t>
            </a:r>
            <a:r>
              <a:rPr lang="cs-CZ" sz="2200" dirty="0" err="1" smtClean="0"/>
              <a:t>mindset</a:t>
            </a:r>
            <a:r>
              <a:rPr lang="cs-CZ" sz="2200" dirty="0" smtClean="0"/>
              <a:t>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verifikace a posteriori</a:t>
            </a:r>
            <a:endParaRPr lang="cs-CZ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teorie racionální volby </a:t>
            </a:r>
            <a:r>
              <a:rPr lang="cs-CZ" sz="1800" dirty="0" smtClean="0"/>
              <a:t>(</a:t>
            </a:r>
            <a:r>
              <a:rPr lang="cs-CZ" sz="1800" dirty="0" err="1" smtClean="0"/>
              <a:t>Bruce</a:t>
            </a:r>
            <a:r>
              <a:rPr lang="cs-CZ" sz="1800" dirty="0" smtClean="0"/>
              <a:t> </a:t>
            </a:r>
            <a:r>
              <a:rPr lang="cs-CZ" sz="1800" dirty="0" err="1" smtClean="0"/>
              <a:t>Bueno</a:t>
            </a:r>
            <a:r>
              <a:rPr lang="cs-CZ" sz="1800" dirty="0" smtClean="0"/>
              <a:t> </a:t>
            </a:r>
            <a:r>
              <a:rPr lang="cs-CZ" sz="1800" dirty="0" smtClean="0"/>
              <a:t>de </a:t>
            </a:r>
            <a:r>
              <a:rPr lang="cs-CZ" sz="1800" dirty="0" err="1" smtClean="0"/>
              <a:t>Mesquita</a:t>
            </a:r>
            <a:r>
              <a:rPr lang="cs-CZ" sz="1800" dirty="0" smtClean="0"/>
              <a:t> a </a:t>
            </a:r>
            <a:r>
              <a:rPr lang="cs-CZ" sz="1800" dirty="0" err="1" smtClean="0"/>
              <a:t>Politicon</a:t>
            </a:r>
            <a:r>
              <a:rPr lang="cs-CZ" sz="1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50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17980"/>
            <a:ext cx="8066622" cy="1499616"/>
          </a:xfrm>
        </p:spPr>
        <p:txBody>
          <a:bodyPr/>
          <a:lstStyle/>
          <a:p>
            <a:r>
              <a:rPr lang="cs-CZ" dirty="0" smtClean="0"/>
              <a:t>další specifická omezení ve zpravodajské komunitě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16095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i="1" dirty="0" smtClean="0"/>
              <a:t> </a:t>
            </a:r>
            <a:r>
              <a:rPr lang="cs-CZ" sz="2200" dirty="0" smtClean="0"/>
              <a:t>neobjektivní analýza </a:t>
            </a:r>
            <a:r>
              <a:rPr lang="cs-CZ" sz="2200" dirty="0" smtClean="0"/>
              <a:t>dat </a:t>
            </a:r>
            <a:r>
              <a:rPr lang="cs-CZ" sz="1800" dirty="0" smtClean="0"/>
              <a:t>(</a:t>
            </a:r>
            <a:r>
              <a:rPr lang="cs-CZ" sz="1800" dirty="0"/>
              <a:t>US </a:t>
            </a:r>
            <a:r>
              <a:rPr lang="cs-CZ" sz="1800" dirty="0" err="1" smtClean="0"/>
              <a:t>Government</a:t>
            </a:r>
            <a:r>
              <a:rPr lang="cs-CZ" sz="1800" dirty="0" smtClean="0"/>
              <a:t> 2009</a:t>
            </a:r>
            <a:r>
              <a:rPr lang="cs-CZ" sz="1800" dirty="0" smtClean="0"/>
              <a:t>)</a:t>
            </a:r>
            <a:r>
              <a:rPr lang="cs-CZ" sz="2200" dirty="0" smtClean="0"/>
              <a:t>:</a:t>
            </a:r>
            <a:endParaRPr lang="cs-CZ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 smtClean="0"/>
              <a:t> etnocentrická zaujatost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„zbožné přání“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partikulární zájem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zajetí ve status quo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</a:t>
            </a:r>
            <a:r>
              <a:rPr lang="cs-CZ" sz="2200" dirty="0" smtClean="0"/>
              <a:t>předčasné uzavření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 utajování informací, klamání, dezinformace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2584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282" y="292069"/>
            <a:ext cx="6629400" cy="621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69" y="1257565"/>
            <a:ext cx="7818096" cy="5237365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530894" y="473875"/>
            <a:ext cx="8066622" cy="14996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20 kognitivních předsudků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3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68" y="1220874"/>
            <a:ext cx="7997903" cy="5379235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530894" y="473875"/>
            <a:ext cx="8066622" cy="14996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20 kognitivních předsudků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6778</TotalTime>
  <Words>723</Words>
  <Application>Microsoft Office PowerPoint</Application>
  <PresentationFormat>Předvádění na obrazovce (4:3)</PresentationFormat>
  <Paragraphs>133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Tw Cen MT</vt:lpstr>
      <vt:lpstr>Tw Cen MT Condensed</vt:lpstr>
      <vt:lpstr>Wingdings</vt:lpstr>
      <vt:lpstr>Wingdings 3</vt:lpstr>
      <vt:lpstr>Integrál</vt:lpstr>
      <vt:lpstr>PROGNOSTICKÉ METODY V BSS: JAK A PROČ (NE)PŘEDPOVÍDAT BUDOUCNOST?</vt:lpstr>
      <vt:lpstr>STRUKTURA</vt:lpstr>
      <vt:lpstr>co je to prognostika?</vt:lpstr>
      <vt:lpstr>co je to prognostika? II</vt:lpstr>
      <vt:lpstr>výzvy pro prognostiku</vt:lpstr>
      <vt:lpstr>další specifická omezení ve zpravodajské komunitě</vt:lpstr>
      <vt:lpstr>Prezentace aplikace PowerPoint</vt:lpstr>
      <vt:lpstr>Prezentace aplikace PowerPoint</vt:lpstr>
      <vt:lpstr>Prezentace aplikace PowerPoint</vt:lpstr>
      <vt:lpstr>Prezentace aplikace PowerPoint</vt:lpstr>
      <vt:lpstr>kritika prognostických metod: Černá labuť</vt:lpstr>
      <vt:lpstr>Prezentace aplikace PowerPoint</vt:lpstr>
      <vt:lpstr>vybrané analytické techniky ke kontrole kognitivních předsudků</vt:lpstr>
      <vt:lpstr>diagnostické techniky</vt:lpstr>
      <vt:lpstr>opoziční techniky</vt:lpstr>
      <vt:lpstr>vynalézavé myšlení</vt:lpstr>
      <vt:lpstr>vybrané prognostické metody</vt:lpstr>
      <vt:lpstr>kolo budoucnosti (schéma)</vt:lpstr>
      <vt:lpstr>vybrané prognostické metody</vt:lpstr>
      <vt:lpstr>vybrané prognostické metody</vt:lpstr>
      <vt:lpstr>vybrané prognostické metody</vt:lpstr>
      <vt:lpstr>scénáře</vt:lpstr>
      <vt:lpstr>Prezentace aplikace PowerPoint</vt:lpstr>
      <vt:lpstr>příklady prognóz v bss</vt:lpstr>
      <vt:lpstr>zdroje</vt:lpstr>
      <vt:lpstr>další doporučená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Vendula Divisova</dc:creator>
  <cp:lastModifiedBy>Vendula Divisova</cp:lastModifiedBy>
  <cp:revision>93</cp:revision>
  <dcterms:created xsi:type="dcterms:W3CDTF">2016-01-21T11:00:38Z</dcterms:created>
  <dcterms:modified xsi:type="dcterms:W3CDTF">2016-04-27T08:38:47Z</dcterms:modified>
</cp:coreProperties>
</file>