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88" r:id="rId4"/>
    <p:sldId id="257" r:id="rId5"/>
    <p:sldId id="296" r:id="rId6"/>
    <p:sldId id="297" r:id="rId7"/>
    <p:sldId id="262" r:id="rId8"/>
    <p:sldId id="258" r:id="rId9"/>
    <p:sldId id="286" r:id="rId10"/>
    <p:sldId id="295" r:id="rId11"/>
    <p:sldId id="294" r:id="rId12"/>
    <p:sldId id="300" r:id="rId13"/>
    <p:sldId id="273" r:id="rId14"/>
    <p:sldId id="261" r:id="rId15"/>
    <p:sldId id="278" r:id="rId16"/>
    <p:sldId id="281" r:id="rId17"/>
    <p:sldId id="282" r:id="rId18"/>
    <p:sldId id="283" r:id="rId19"/>
    <p:sldId id="293" r:id="rId20"/>
    <p:sldId id="292" r:id="rId21"/>
    <p:sldId id="266" r:id="rId22"/>
    <p:sldId id="280" r:id="rId23"/>
    <p:sldId id="279" r:id="rId24"/>
    <p:sldId id="267" r:id="rId25"/>
    <p:sldId id="291" r:id="rId26"/>
    <p:sldId id="271" r:id="rId27"/>
    <p:sldId id="299" r:id="rId28"/>
    <p:sldId id="298" r:id="rId29"/>
    <p:sldId id="265" r:id="rId30"/>
    <p:sldId id="290" r:id="rId31"/>
    <p:sldId id="268" r:id="rId32"/>
    <p:sldId id="274" r:id="rId33"/>
    <p:sldId id="275" r:id="rId3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956" autoAdjust="0"/>
    <p:restoredTop sz="94660"/>
  </p:normalViewPr>
  <p:slideViewPr>
    <p:cSldViewPr snapToGrid="0">
      <p:cViewPr varScale="1">
        <p:scale>
          <a:sx n="70" d="100"/>
          <a:sy n="70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us\Desktop\linearn&#237;%20regrese%20p&#345;&#237;kla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72397924722757"/>
          <c:y val="0.17403251668873354"/>
          <c:w val="0.8040987311948592"/>
          <c:h val="0.70927905354633447"/>
        </c:manualLayout>
      </c:layout>
      <c:scatterChart>
        <c:scatterStyle val="lineMarker"/>
        <c:varyColors val="0"/>
        <c:ser>
          <c:idx val="0"/>
          <c:order val="0"/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tx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9.0399725266592068E-2"/>
                  <c:y val="0.21076477838560609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3200" b="1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</c:trendlineLbl>
          </c:trendline>
          <c:xVal>
            <c:numRef>
              <c:f>'avgMzda vs. čas'!$D$2:$D$9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xVal>
          <c:yVal>
            <c:numRef>
              <c:f>'avgMzda vs. čas'!$E$2:$E$9</c:f>
              <c:numCache>
                <c:formatCode>#,##0</c:formatCode>
                <c:ptCount val="8"/>
                <c:pt idx="0">
                  <c:v>19546</c:v>
                </c:pt>
                <c:pt idx="1">
                  <c:v>20957</c:v>
                </c:pt>
                <c:pt idx="2">
                  <c:v>22691</c:v>
                </c:pt>
                <c:pt idx="3">
                  <c:v>23488</c:v>
                </c:pt>
                <c:pt idx="4">
                  <c:v>24319</c:v>
                </c:pt>
                <c:pt idx="5">
                  <c:v>25109</c:v>
                </c:pt>
                <c:pt idx="6">
                  <c:v>25128</c:v>
                </c:pt>
                <c:pt idx="7">
                  <c:v>25686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73032512"/>
        <c:axId val="273027808"/>
      </c:scatterChart>
      <c:valAx>
        <c:axId val="2730325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73027808"/>
        <c:crosses val="autoZero"/>
        <c:crossBetween val="midCat"/>
      </c:valAx>
      <c:valAx>
        <c:axId val="273027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7303251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3BAA8-3BDC-410E-AE9D-C4D6FC01B1BE}" type="datetimeFigureOut">
              <a:rPr lang="cs-CZ" smtClean="0"/>
              <a:t>16.03.2016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0DFB2-B2D8-4672-A1AB-D390A22092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9399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3BAA8-3BDC-410E-AE9D-C4D6FC01B1BE}" type="datetimeFigureOut">
              <a:rPr lang="cs-CZ" smtClean="0"/>
              <a:t>16.03.2016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0DFB2-B2D8-4672-A1AB-D390A22092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2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3BAA8-3BDC-410E-AE9D-C4D6FC01B1BE}" type="datetimeFigureOut">
              <a:rPr lang="cs-CZ" smtClean="0"/>
              <a:t>16.03.2016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0DFB2-B2D8-4672-A1AB-D390A22092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9211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3BAA8-3BDC-410E-AE9D-C4D6FC01B1BE}" type="datetimeFigureOut">
              <a:rPr lang="cs-CZ" smtClean="0"/>
              <a:t>16.03.2016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0DFB2-B2D8-4672-A1AB-D390A22092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0092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3BAA8-3BDC-410E-AE9D-C4D6FC01B1BE}" type="datetimeFigureOut">
              <a:rPr lang="cs-CZ" smtClean="0"/>
              <a:t>16.03.2016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0DFB2-B2D8-4672-A1AB-D390A22092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5077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3BAA8-3BDC-410E-AE9D-C4D6FC01B1BE}" type="datetimeFigureOut">
              <a:rPr lang="cs-CZ" smtClean="0"/>
              <a:t>16.03.2016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0DFB2-B2D8-4672-A1AB-D390A22092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0999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3BAA8-3BDC-410E-AE9D-C4D6FC01B1BE}" type="datetimeFigureOut">
              <a:rPr lang="cs-CZ" smtClean="0"/>
              <a:t>16.03.2016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0DFB2-B2D8-4672-A1AB-D390A22092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8991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3BAA8-3BDC-410E-AE9D-C4D6FC01B1BE}" type="datetimeFigureOut">
              <a:rPr lang="cs-CZ" smtClean="0"/>
              <a:t>16.03.2016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0DFB2-B2D8-4672-A1AB-D390A22092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429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3BAA8-3BDC-410E-AE9D-C4D6FC01B1BE}" type="datetimeFigureOut">
              <a:rPr lang="cs-CZ" smtClean="0"/>
              <a:t>16.03.2016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0DFB2-B2D8-4672-A1AB-D390A22092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3600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3BAA8-3BDC-410E-AE9D-C4D6FC01B1BE}" type="datetimeFigureOut">
              <a:rPr lang="cs-CZ" smtClean="0"/>
              <a:t>16.03.2016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0DFB2-B2D8-4672-A1AB-D390A22092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1151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3BAA8-3BDC-410E-AE9D-C4D6FC01B1BE}" type="datetimeFigureOut">
              <a:rPr lang="cs-CZ" smtClean="0"/>
              <a:t>16.03.2016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0DFB2-B2D8-4672-A1AB-D390A22092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626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3BAA8-3BDC-410E-AE9D-C4D6FC01B1BE}" type="datetimeFigureOut">
              <a:rPr lang="cs-CZ" smtClean="0"/>
              <a:t>16.03.2016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0DFB2-B2D8-4672-A1AB-D390A22092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6176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PG4NjIkCjc" TargetMode="External"/><Relationship Id="rId2" Type="http://schemas.openxmlformats.org/officeDocument/2006/relationships/hyperlink" Target="https://www.youtube.com/watch?v=8JOJ_7R_OWY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MkNubKibM0A" TargetMode="External"/><Relationship Id="rId4" Type="http://schemas.openxmlformats.org/officeDocument/2006/relationships/hyperlink" Target="https://www.youtube.com/watch?v=ExfknNCvBYg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i.stack.imgur.com/WTzZ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4713" y="1951630"/>
            <a:ext cx="9602574" cy="435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82644"/>
            <a:ext cx="12192000" cy="2005463"/>
          </a:xfrm>
        </p:spPr>
        <p:txBody>
          <a:bodyPr/>
          <a:lstStyle/>
          <a:p>
            <a:r>
              <a:rPr lang="cs-CZ" b="1" dirty="0" smtClean="0"/>
              <a:t>Úvod do kvantitativní metodologie: </a:t>
            </a:r>
            <a:r>
              <a:rPr lang="cs-CZ" b="1" strike="sngStrike" dirty="0"/>
              <a:t>s</a:t>
            </a:r>
            <a:r>
              <a:rPr lang="cs-CZ" b="1" strike="sngStrike" dirty="0" smtClean="0"/>
              <a:t>nadno</a:t>
            </a:r>
            <a:r>
              <a:rPr lang="cs-CZ" b="1" dirty="0" smtClean="0"/>
              <a:t> a rychle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920622" y="6439933"/>
            <a:ext cx="9376676" cy="418067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 smtClean="0"/>
              <a:t>Mgr. Jan Hanzelka</a:t>
            </a:r>
            <a:r>
              <a:rPr lang="cs-CZ" dirty="0" smtClean="0"/>
              <a:t>, BSS104 Metodologie bezpečnostních a strategických studií, FSS 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779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Škálování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69493"/>
            <a:ext cx="10515600" cy="4607470"/>
          </a:xfrm>
        </p:spPr>
        <p:txBody>
          <a:bodyPr>
            <a:normAutofit/>
          </a:bodyPr>
          <a:lstStyle/>
          <a:p>
            <a:r>
              <a:rPr lang="cs-CZ" sz="3200" dirty="0" err="1" smtClean="0"/>
              <a:t>Likertova</a:t>
            </a:r>
            <a:r>
              <a:rPr lang="cs-CZ" sz="3200" dirty="0" smtClean="0"/>
              <a:t> škála</a:t>
            </a:r>
          </a:p>
          <a:p>
            <a:pPr lvl="1"/>
            <a:r>
              <a:rPr lang="en-US" sz="2800" dirty="0" smtClean="0"/>
              <a:t>Strongly </a:t>
            </a:r>
            <a:r>
              <a:rPr lang="en-US" sz="2800" dirty="0"/>
              <a:t>agree – Agree – </a:t>
            </a:r>
            <a:r>
              <a:rPr lang="en-US" sz="2800" dirty="0">
                <a:solidFill>
                  <a:srgbClr val="FF0000"/>
                </a:solidFill>
              </a:rPr>
              <a:t>Disagree</a:t>
            </a:r>
            <a:r>
              <a:rPr lang="en-US" sz="2800" dirty="0"/>
              <a:t> – Strongly </a:t>
            </a:r>
            <a:r>
              <a:rPr lang="en-US" sz="2800" dirty="0" smtClean="0"/>
              <a:t>disagree</a:t>
            </a:r>
            <a:endParaRPr lang="cs-CZ" sz="2800" dirty="0"/>
          </a:p>
          <a:p>
            <a:pPr marL="457200" lvl="1" indent="0">
              <a:buNone/>
            </a:pPr>
            <a:r>
              <a:rPr lang="cs-CZ" sz="2800" dirty="0" smtClean="0"/>
              <a:t>		4		3	</a:t>
            </a:r>
            <a:r>
              <a:rPr lang="cs-CZ" sz="2800" dirty="0" smtClean="0">
                <a:solidFill>
                  <a:srgbClr val="FF0000"/>
                </a:solidFill>
              </a:rPr>
              <a:t>2</a:t>
            </a:r>
            <a:r>
              <a:rPr lang="cs-CZ" sz="2800" dirty="0" smtClean="0"/>
              <a:t>		1</a:t>
            </a:r>
          </a:p>
          <a:p>
            <a:r>
              <a:rPr lang="cs-CZ" sz="3200" dirty="0" err="1" smtClean="0"/>
              <a:t>Bogardova</a:t>
            </a:r>
            <a:r>
              <a:rPr lang="cs-CZ" sz="3200" dirty="0" smtClean="0"/>
              <a:t> škála sociální vzdálenosti</a:t>
            </a:r>
          </a:p>
          <a:p>
            <a:pPr lvl="1"/>
            <a:r>
              <a:rPr lang="en-US" sz="2800" dirty="0"/>
              <a:t>Would you be willing to have a </a:t>
            </a:r>
            <a:r>
              <a:rPr lang="cs-CZ" sz="2800" dirty="0" smtClean="0"/>
              <a:t>muslim</a:t>
            </a:r>
            <a:r>
              <a:rPr lang="en-US" sz="2800" dirty="0" smtClean="0"/>
              <a:t>:</a:t>
            </a:r>
            <a:endParaRPr lang="cs-CZ" sz="2800" dirty="0" smtClean="0"/>
          </a:p>
          <a:p>
            <a:pPr lvl="2"/>
            <a:r>
              <a:rPr lang="en-US" sz="2400" dirty="0" smtClean="0"/>
              <a:t>Live </a:t>
            </a:r>
            <a:r>
              <a:rPr lang="en-US" sz="2400" dirty="0"/>
              <a:t>in your country </a:t>
            </a:r>
            <a:r>
              <a:rPr lang="cs-CZ" sz="2400" dirty="0" smtClean="0"/>
              <a:t>				1</a:t>
            </a:r>
          </a:p>
          <a:p>
            <a:pPr lvl="2"/>
            <a:r>
              <a:rPr lang="en-US" sz="2400" dirty="0" smtClean="0"/>
              <a:t>Live </a:t>
            </a:r>
            <a:r>
              <a:rPr lang="en-US" sz="2400" dirty="0"/>
              <a:t>in your city </a:t>
            </a:r>
            <a:r>
              <a:rPr lang="cs-CZ" sz="2400" dirty="0" smtClean="0"/>
              <a:t>				2</a:t>
            </a:r>
          </a:p>
          <a:p>
            <a:pPr lvl="2"/>
            <a:r>
              <a:rPr lang="en-US" sz="2400" dirty="0" smtClean="0">
                <a:solidFill>
                  <a:srgbClr val="FF0000"/>
                </a:solidFill>
              </a:rPr>
              <a:t>Live </a:t>
            </a:r>
            <a:r>
              <a:rPr lang="en-US" sz="2400" dirty="0">
                <a:solidFill>
                  <a:srgbClr val="FF0000"/>
                </a:solidFill>
              </a:rPr>
              <a:t>in your neighborhood </a:t>
            </a:r>
            <a:r>
              <a:rPr lang="cs-CZ" sz="2400" dirty="0" smtClean="0">
                <a:solidFill>
                  <a:srgbClr val="FF0000"/>
                </a:solidFill>
              </a:rPr>
              <a:t>			3</a:t>
            </a:r>
          </a:p>
          <a:p>
            <a:pPr lvl="2"/>
            <a:r>
              <a:rPr lang="en-US" sz="2400" dirty="0" smtClean="0"/>
              <a:t>Live </a:t>
            </a:r>
            <a:r>
              <a:rPr lang="en-US" sz="2400" dirty="0"/>
              <a:t>next door to you </a:t>
            </a:r>
            <a:r>
              <a:rPr lang="cs-CZ" sz="2400" dirty="0" smtClean="0"/>
              <a:t>			4</a:t>
            </a:r>
          </a:p>
          <a:p>
            <a:pPr lvl="2"/>
            <a:r>
              <a:rPr lang="en-US" sz="2400" dirty="0" smtClean="0"/>
              <a:t>Marry </a:t>
            </a:r>
            <a:r>
              <a:rPr lang="en-US" sz="2400" dirty="0"/>
              <a:t>your </a:t>
            </a:r>
            <a:r>
              <a:rPr lang="en-US" sz="2400" dirty="0" smtClean="0"/>
              <a:t>child</a:t>
            </a:r>
            <a:r>
              <a:rPr lang="cs-CZ" sz="2400" dirty="0" smtClean="0"/>
              <a:t>				5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539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Indexy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84430"/>
            <a:ext cx="10515600" cy="5011903"/>
          </a:xfrm>
        </p:spPr>
        <p:txBody>
          <a:bodyPr>
            <a:normAutofit/>
          </a:bodyPr>
          <a:lstStyle/>
          <a:p>
            <a:r>
              <a:rPr lang="cs-CZ" dirty="0" smtClean="0"/>
              <a:t>Jedná se o ucelené měření založené na několika nominálních indikátorech</a:t>
            </a:r>
          </a:p>
          <a:p>
            <a:r>
              <a:rPr lang="cs-CZ" dirty="0" smtClean="0"/>
              <a:t>Příklad: měření vztahu k muslimské komunitě/islámu:		</a:t>
            </a:r>
          </a:p>
          <a:p>
            <a:pPr lvl="1"/>
            <a:r>
              <a:rPr lang="cs-CZ" dirty="0" smtClean="0"/>
              <a:t>Muslim rovná se terorista.			Ano	</a:t>
            </a:r>
            <a:r>
              <a:rPr lang="cs-CZ" dirty="0" smtClean="0">
                <a:solidFill>
                  <a:srgbClr val="FF0000"/>
                </a:solidFill>
              </a:rPr>
              <a:t>Ne		x2</a:t>
            </a:r>
          </a:p>
          <a:p>
            <a:pPr lvl="1"/>
            <a:r>
              <a:rPr lang="cs-CZ" dirty="0" smtClean="0"/>
              <a:t>Muslimové jsou nebezpeční.			Ano</a:t>
            </a:r>
            <a:r>
              <a:rPr lang="cs-CZ" dirty="0" smtClean="0">
                <a:solidFill>
                  <a:srgbClr val="FF0000"/>
                </a:solidFill>
              </a:rPr>
              <a:t>	Ne</a:t>
            </a:r>
          </a:p>
          <a:p>
            <a:pPr lvl="1"/>
            <a:r>
              <a:rPr lang="cs-CZ" dirty="0" smtClean="0"/>
              <a:t>Měli bychom si ně dávat pozor.			</a:t>
            </a:r>
            <a:r>
              <a:rPr lang="cs-CZ" dirty="0" smtClean="0">
                <a:solidFill>
                  <a:srgbClr val="FF0000"/>
                </a:solidFill>
              </a:rPr>
              <a:t>Ano</a:t>
            </a:r>
            <a:r>
              <a:rPr lang="cs-CZ" dirty="0" smtClean="0"/>
              <a:t>	Ne		</a:t>
            </a:r>
          </a:p>
          <a:p>
            <a:pPr lvl="1"/>
            <a:r>
              <a:rPr lang="cs-CZ" dirty="0" smtClean="0"/>
              <a:t>Islám je nebezpečný pro naši kulturu.		</a:t>
            </a:r>
            <a:r>
              <a:rPr lang="cs-CZ" dirty="0" smtClean="0">
                <a:solidFill>
                  <a:srgbClr val="FF0000"/>
                </a:solidFill>
              </a:rPr>
              <a:t>Ano</a:t>
            </a:r>
            <a:r>
              <a:rPr lang="cs-CZ" dirty="0" smtClean="0"/>
              <a:t>	Ne</a:t>
            </a:r>
          </a:p>
          <a:p>
            <a:pPr lvl="1"/>
            <a:r>
              <a:rPr lang="cs-CZ" dirty="0" smtClean="0"/>
              <a:t>Mešity se nemají v ČR stavět.			</a:t>
            </a:r>
            <a:r>
              <a:rPr lang="cs-CZ" dirty="0" smtClean="0">
                <a:solidFill>
                  <a:srgbClr val="FF0000"/>
                </a:solidFill>
              </a:rPr>
              <a:t>Ano</a:t>
            </a:r>
            <a:r>
              <a:rPr lang="cs-CZ" dirty="0" smtClean="0"/>
              <a:t>	Ne</a:t>
            </a:r>
            <a:endParaRPr lang="cs-CZ" dirty="0"/>
          </a:p>
          <a:p>
            <a:pPr marL="457200" lvl="1" indent="0">
              <a:buNone/>
            </a:pPr>
            <a:r>
              <a:rPr lang="cs-CZ" dirty="0" smtClean="0"/>
              <a:t>							---------------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smtClean="0"/>
              <a:t>						</a:t>
            </a:r>
            <a:r>
              <a:rPr lang="cs-CZ" dirty="0" smtClean="0">
                <a:solidFill>
                  <a:srgbClr val="FF0000"/>
                </a:solidFill>
              </a:rPr>
              <a:t>  3</a:t>
            </a:r>
            <a:r>
              <a:rPr lang="cs-CZ" dirty="0" smtClean="0"/>
              <a:t>	 3</a:t>
            </a:r>
          </a:p>
          <a:p>
            <a:pPr marL="457200" lvl="1" indent="0">
              <a:buNone/>
            </a:pPr>
            <a:r>
              <a:rPr lang="cs-CZ" dirty="0" smtClean="0"/>
              <a:t>1		 3	       	6															zvýšení váhy odpovědi</a:t>
            </a:r>
          </a:p>
        </p:txBody>
      </p:sp>
      <p:cxnSp>
        <p:nvCxnSpPr>
          <p:cNvPr id="6" name="Přímá spojnice 5"/>
          <p:cNvCxnSpPr/>
          <p:nvPr/>
        </p:nvCxnSpPr>
        <p:spPr>
          <a:xfrm>
            <a:off x="1023582" y="6073254"/>
            <a:ext cx="3862317" cy="136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Ovál 6"/>
          <p:cNvSpPr/>
          <p:nvPr/>
        </p:nvSpPr>
        <p:spPr>
          <a:xfrm>
            <a:off x="2797791" y="5943600"/>
            <a:ext cx="156949" cy="28660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9908274" y="2809993"/>
            <a:ext cx="614150" cy="4791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Přímá spojnice se šipkou 4"/>
          <p:cNvCxnSpPr/>
          <p:nvPr/>
        </p:nvCxnSpPr>
        <p:spPr>
          <a:xfrm flipV="1">
            <a:off x="9280478" y="3289110"/>
            <a:ext cx="846161" cy="26544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398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se ptát na to, o čem se nemluví?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Snažit se formulovat otázku bez hodnotového zabarvení, případně jako věc, která je „normální“</a:t>
            </a:r>
          </a:p>
          <a:p>
            <a:pPr marL="0" indent="0">
              <a:buNone/>
            </a:pPr>
            <a:r>
              <a:rPr lang="cs-CZ" i="1" dirty="0" smtClean="0"/>
              <a:t>„Kouříte marihuanu?“</a:t>
            </a:r>
            <a:r>
              <a:rPr lang="cs-CZ" dirty="0" smtClean="0"/>
              <a:t>	Vs.	</a:t>
            </a:r>
            <a:r>
              <a:rPr lang="cs-CZ" i="1" dirty="0" smtClean="0"/>
              <a:t>„Kdy jste naposledy kouřil marihuanu?“</a:t>
            </a:r>
          </a:p>
          <a:p>
            <a:r>
              <a:rPr lang="cs-CZ" dirty="0" smtClean="0"/>
              <a:t>Projekční otázky – např. formou nedokončených vět.</a:t>
            </a:r>
          </a:p>
          <a:p>
            <a:pPr marL="0" indent="0">
              <a:buNone/>
            </a:pPr>
            <a:r>
              <a:rPr lang="cs-CZ" i="1" dirty="0" smtClean="0"/>
              <a:t>„Partnerku/partnera udeřím, v případě ….. “</a:t>
            </a:r>
          </a:p>
          <a:p>
            <a:r>
              <a:rPr lang="cs-CZ" dirty="0" smtClean="0"/>
              <a:t>Anekdotické otázky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  <a:r>
              <a:rPr lang="cs-CZ" i="1" dirty="0" smtClean="0"/>
              <a:t>„S kterým panáčkem souhlasíte?“</a:t>
            </a:r>
            <a:endParaRPr lang="cs-CZ" i="1" dirty="0"/>
          </a:p>
        </p:txBody>
      </p:sp>
      <p:pic>
        <p:nvPicPr>
          <p:cNvPr id="1026" name="Picture 2" descr="http://igottadowhat.com/wp-content/uploads/2015/05/065db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9559" y="4055430"/>
            <a:ext cx="4022441" cy="2940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álný bublinový popisek 4"/>
          <p:cNvSpPr/>
          <p:nvPr/>
        </p:nvSpPr>
        <p:spPr>
          <a:xfrm flipH="1">
            <a:off x="7724181" y="3780430"/>
            <a:ext cx="2456598" cy="1229259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/>
              <a:t>POLICII MUSÍME </a:t>
            </a:r>
            <a:r>
              <a:rPr lang="cs-CZ" b="1" dirty="0" smtClean="0"/>
              <a:t>DŮVĚŘOVAT!</a:t>
            </a:r>
            <a:endParaRPr lang="cs-CZ" b="1" dirty="0"/>
          </a:p>
          <a:p>
            <a:pPr algn="ctr"/>
            <a:endParaRPr lang="cs-CZ" dirty="0"/>
          </a:p>
        </p:txBody>
      </p:sp>
      <p:sp>
        <p:nvSpPr>
          <p:cNvPr id="7" name="Oválný bublinový popisek 6"/>
          <p:cNvSpPr/>
          <p:nvPr/>
        </p:nvSpPr>
        <p:spPr>
          <a:xfrm>
            <a:off x="10424389" y="4131456"/>
            <a:ext cx="1858821" cy="878233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b="1" dirty="0" smtClean="0"/>
          </a:p>
          <a:p>
            <a:pPr algn="ctr"/>
            <a:r>
              <a:rPr lang="cs-CZ" b="1" dirty="0" smtClean="0"/>
              <a:t>NEMYSLÍM SI!</a:t>
            </a:r>
            <a:endParaRPr lang="cs-CZ" b="1" dirty="0"/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250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777922"/>
            <a:ext cx="9144000" cy="1490094"/>
          </a:xfrm>
        </p:spPr>
        <p:txBody>
          <a:bodyPr/>
          <a:lstStyle/>
          <a:p>
            <a:r>
              <a:rPr lang="cs-CZ" b="1" dirty="0" smtClean="0"/>
              <a:t>Základní kvantitativní analýza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05636" y="2414683"/>
            <a:ext cx="9144000" cy="1655762"/>
          </a:xfrm>
        </p:spPr>
        <p:txBody>
          <a:bodyPr>
            <a:normAutofit/>
          </a:bodyPr>
          <a:lstStyle/>
          <a:p>
            <a:r>
              <a:rPr lang="cs-CZ" sz="2800" dirty="0" smtClean="0"/>
              <a:t>Techničtější část</a:t>
            </a:r>
            <a:endParaRPr lang="cs-CZ" sz="2800" dirty="0"/>
          </a:p>
        </p:txBody>
      </p:sp>
      <p:pic>
        <p:nvPicPr>
          <p:cNvPr id="2050" name="Picture 2" descr="http://lowendmac.com/musings/12mm/art/dont-panic-thum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7511" y="3242564"/>
            <a:ext cx="20002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742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analyzovat?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899" y="1690688"/>
            <a:ext cx="11641881" cy="44862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200" b="1" dirty="0" smtClean="0"/>
              <a:t>Experimentální metoda</a:t>
            </a:r>
            <a:r>
              <a:rPr lang="cs-CZ" sz="3200" b="1" dirty="0"/>
              <a:t> </a:t>
            </a:r>
            <a:r>
              <a:rPr lang="cs-CZ" sz="3200" b="1" dirty="0" smtClean="0"/>
              <a:t>vs. Statistická metoda – Proč používat statistiku?</a:t>
            </a:r>
          </a:p>
          <a:p>
            <a:r>
              <a:rPr lang="cs-CZ" sz="3200" b="1" dirty="0" smtClean="0"/>
              <a:t>Základní popisná statistika </a:t>
            </a:r>
            <a:r>
              <a:rPr lang="cs-CZ" dirty="0" smtClean="0"/>
              <a:t>– sumarizace nasbíraných dat</a:t>
            </a:r>
          </a:p>
          <a:p>
            <a:pPr lvl="1"/>
            <a:r>
              <a:rPr lang="cs-CZ" sz="2800" dirty="0" smtClean="0"/>
              <a:t>Modus (nominální, ordinální, kardinální)</a:t>
            </a:r>
          </a:p>
          <a:p>
            <a:pPr lvl="1"/>
            <a:r>
              <a:rPr lang="cs-CZ" sz="2800" dirty="0"/>
              <a:t>Medián (ordinální, kardinální)</a:t>
            </a:r>
          </a:p>
          <a:p>
            <a:pPr lvl="1"/>
            <a:r>
              <a:rPr lang="cs-CZ" sz="2800" dirty="0"/>
              <a:t>Průměr (kardinální</a:t>
            </a:r>
            <a:r>
              <a:rPr lang="cs-CZ" sz="2800" dirty="0" smtClean="0"/>
              <a:t>)</a:t>
            </a:r>
          </a:p>
          <a:p>
            <a:r>
              <a:rPr lang="cs-CZ" sz="3200" b="1" dirty="0" smtClean="0"/>
              <a:t>Základní analýza </a:t>
            </a:r>
            <a:r>
              <a:rPr lang="cs-CZ" dirty="0" smtClean="0"/>
              <a:t>– </a:t>
            </a:r>
            <a:r>
              <a:rPr lang="cs-CZ" sz="3200" dirty="0" smtClean="0"/>
              <a:t>hledání vztahů - korelací</a:t>
            </a:r>
            <a:endParaRPr lang="cs-CZ" sz="3200" dirty="0"/>
          </a:p>
          <a:p>
            <a:pPr lvl="1"/>
            <a:r>
              <a:rPr lang="cs-CZ" sz="2800" dirty="0" smtClean="0"/>
              <a:t>Lineární regresní analýza – hledání vztahů mezi dvěma proměnnými</a:t>
            </a:r>
          </a:p>
          <a:p>
            <a:pPr lvl="1"/>
            <a:r>
              <a:rPr lang="cs-CZ" sz="2800" dirty="0" smtClean="0"/>
              <a:t>Vícerozměrná analýza</a:t>
            </a:r>
          </a:p>
          <a:p>
            <a:pPr lvl="2"/>
            <a:r>
              <a:rPr lang="cs-CZ" sz="2800" dirty="0" smtClean="0"/>
              <a:t>více než 2 proměnné</a:t>
            </a:r>
          </a:p>
          <a:p>
            <a:pPr lvl="2"/>
            <a:r>
              <a:rPr lang="cs-CZ" sz="2800" dirty="0" smtClean="0"/>
              <a:t>kontrola 3. proměnnou</a:t>
            </a:r>
          </a:p>
        </p:txBody>
      </p:sp>
    </p:spTree>
    <p:extLst>
      <p:ext uri="{BB962C8B-B14F-4D97-AF65-F5344CB8AC3E}">
        <p14:creationId xmlns:p14="http://schemas.microsoft.com/office/powerpoint/2010/main" val="315673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3358" y="174056"/>
            <a:ext cx="10515600" cy="1325563"/>
          </a:xfrm>
        </p:spPr>
        <p:txBody>
          <a:bodyPr/>
          <a:lstStyle/>
          <a:p>
            <a:r>
              <a:rPr lang="cs-CZ" dirty="0" smtClean="0"/>
              <a:t>Jaké můžeme mít korelace?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292087"/>
            <a:ext cx="12192000" cy="5565913"/>
          </a:xfrm>
        </p:spPr>
      </p:pic>
    </p:spTree>
    <p:extLst>
      <p:ext uri="{BB962C8B-B14F-4D97-AF65-F5344CB8AC3E}">
        <p14:creationId xmlns:p14="http://schemas.microsoft.com/office/powerpoint/2010/main" val="181454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1.: Lineární regrese v Excelu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lvl="1" indent="0" algn="ctr">
              <a:buNone/>
            </a:pPr>
            <a:r>
              <a:rPr lang="cs-CZ" sz="2600" dirty="0"/>
              <a:t>CÍL PRÁCE:</a:t>
            </a:r>
          </a:p>
          <a:p>
            <a:pPr marL="457200" lvl="1" indent="0" algn="ctr">
              <a:buNone/>
            </a:pPr>
            <a:r>
              <a:rPr lang="cs-CZ" sz="2600" dirty="0"/>
              <a:t>ZJISTIT MOŽNÝ VZTAH MEZI RŮSTEM </a:t>
            </a:r>
            <a:r>
              <a:rPr lang="cs-CZ" sz="2600" dirty="0" smtClean="0"/>
              <a:t>PŘÍJMŮ A ČASEM. </a:t>
            </a:r>
          </a:p>
          <a:p>
            <a:pPr marL="457200" lvl="1" indent="0" algn="ctr">
              <a:buNone/>
            </a:pPr>
            <a:r>
              <a:rPr lang="cs-CZ" sz="2600" dirty="0" smtClean="0"/>
              <a:t>VYUŽÍT </a:t>
            </a:r>
            <a:r>
              <a:rPr lang="cs-CZ" sz="2600" dirty="0"/>
              <a:t>TENTO ÚDAJ K PREDIKCI V DALŠÍCH </a:t>
            </a:r>
            <a:r>
              <a:rPr lang="cs-CZ" sz="2600" dirty="0" smtClean="0"/>
              <a:t>LETECH.</a:t>
            </a:r>
          </a:p>
          <a:p>
            <a:pPr marL="457200" lvl="1" indent="0" algn="ctr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NAŠE HYPOTÉZA:</a:t>
            </a:r>
          </a:p>
          <a:p>
            <a:pPr marL="457200" lvl="1" indent="0">
              <a:buNone/>
            </a:pPr>
            <a:r>
              <a:rPr lang="cs-CZ" dirty="0" smtClean="0"/>
              <a:t>S PŘIBÝVAJÍCÍM ČASEM ROSTE MZDA</a:t>
            </a:r>
          </a:p>
          <a:p>
            <a:pPr marL="457200" lvl="1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Konceptualizace času na kalendářní roky (od 1.1. do 31.12)</a:t>
            </a:r>
          </a:p>
          <a:p>
            <a:pPr marL="457200" lvl="1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Konceptualizace mzdy na průměrnou výši mzdy v ČR v daném kalendářním roce</a:t>
            </a:r>
            <a:endParaRPr lang="cs-CZ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cs-CZ" dirty="0" smtClean="0"/>
          </a:p>
          <a:p>
            <a:pPr marL="457200" lvl="1" indent="0">
              <a:buNone/>
            </a:pPr>
            <a:r>
              <a:rPr lang="cs-CZ" dirty="0" smtClean="0"/>
              <a:t>PROMĚNNÉ</a:t>
            </a:r>
            <a:r>
              <a:rPr lang="cs-CZ" dirty="0"/>
              <a:t> </a:t>
            </a:r>
            <a:r>
              <a:rPr lang="cs-CZ" dirty="0" smtClean="0">
                <a:solidFill>
                  <a:srgbClr val="FF0000"/>
                </a:solidFill>
              </a:rPr>
              <a:t>Jak je operacionalizujeme? 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smtClean="0"/>
              <a:t>ČAS (X)     		-	Roky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smtClean="0"/>
              <a:t>Průměrná mzda (Y) 	-	Kč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4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2355030"/>
              </p:ext>
            </p:extLst>
          </p:nvPr>
        </p:nvGraphicFramePr>
        <p:xfrm>
          <a:off x="4899548" y="914400"/>
          <a:ext cx="6755640" cy="5049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207622"/>
              </p:ext>
            </p:extLst>
          </p:nvPr>
        </p:nvGraphicFramePr>
        <p:xfrm>
          <a:off x="230967" y="327547"/>
          <a:ext cx="4054429" cy="62233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92777"/>
                <a:gridCol w="1661652"/>
              </a:tblGrid>
              <a:tr h="167221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 smtClean="0">
                          <a:effectLst/>
                        </a:rPr>
                        <a:t>Počet let (x</a:t>
                      </a:r>
                      <a:r>
                        <a:rPr lang="cs-CZ" sz="2000" u="none" strike="noStrike" dirty="0">
                          <a:effectLst/>
                        </a:rPr>
                        <a:t>)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 smtClean="0">
                          <a:effectLst/>
                        </a:rPr>
                        <a:t>Průměrná </a:t>
                      </a:r>
                      <a:r>
                        <a:rPr lang="cs-CZ" sz="2000" u="none" strike="noStrike" dirty="0">
                          <a:effectLst/>
                        </a:rPr>
                        <a:t>mzda (y)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68896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 smtClean="0">
                          <a:effectLst/>
                        </a:rPr>
                        <a:t>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19 546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68896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 smtClean="0">
                          <a:effectLst/>
                        </a:rPr>
                        <a:t>2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20 957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68896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 smtClean="0">
                          <a:effectLst/>
                        </a:rPr>
                        <a:t>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22 691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68896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4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23 488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68896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24 319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68896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6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25 109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68896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7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25 128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68896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8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25 686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14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5665009"/>
              </p:ext>
            </p:extLst>
          </p:nvPr>
        </p:nvGraphicFramePr>
        <p:xfrm>
          <a:off x="206990" y="201351"/>
          <a:ext cx="11778020" cy="63905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5448"/>
                <a:gridCol w="1413665"/>
                <a:gridCol w="1149972"/>
                <a:gridCol w="1702086"/>
                <a:gridCol w="1182005"/>
                <a:gridCol w="1681074"/>
                <a:gridCol w="1386885"/>
                <a:gridCol w="1386885"/>
              </a:tblGrid>
              <a:tr h="34210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Regresní statistika</a:t>
                      </a:r>
                      <a:endParaRPr lang="cs-CZ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4210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>
                          <a:effectLst/>
                        </a:rPr>
                        <a:t>Násobné R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0,962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19209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>
                          <a:solidFill>
                            <a:srgbClr val="FF0000"/>
                          </a:solidFill>
                          <a:effectLst/>
                        </a:rPr>
                        <a:t>Hodnota spolehlivosti R</a:t>
                      </a:r>
                      <a:endParaRPr lang="cs-CZ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solidFill>
                            <a:srgbClr val="FF0000"/>
                          </a:solidFill>
                          <a:effectLst/>
                        </a:rPr>
                        <a:t>0,925</a:t>
                      </a:r>
                      <a:endParaRPr lang="cs-CZ" sz="1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19209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>
                          <a:effectLst/>
                        </a:rPr>
                        <a:t>Nastavená hodnota spolehlivosti R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0,912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4210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>
                          <a:solidFill>
                            <a:srgbClr val="FF0000"/>
                          </a:solidFill>
                          <a:effectLst/>
                        </a:rPr>
                        <a:t>Chyba stř. hodnoty</a:t>
                      </a:r>
                      <a:endParaRPr lang="cs-CZ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solidFill>
                            <a:srgbClr val="FF0000"/>
                          </a:solidFill>
                          <a:effectLst/>
                        </a:rPr>
                        <a:t>646,900</a:t>
                      </a:r>
                      <a:endParaRPr lang="cs-CZ" sz="1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921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>
                          <a:effectLst/>
                        </a:rPr>
                        <a:t>Pozorování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8,000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42105"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921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>
                          <a:effectLst/>
                        </a:rPr>
                        <a:t>ANOVA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4210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>
                          <a:effectLst/>
                        </a:rPr>
                        <a:t> </a:t>
                      </a:r>
                      <a:endParaRPr lang="cs-CZ" sz="18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>
                          <a:effectLst/>
                        </a:rPr>
                        <a:t>Rozdíl</a:t>
                      </a:r>
                      <a:endParaRPr lang="cs-CZ" sz="18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>
                          <a:effectLst/>
                        </a:rPr>
                        <a:t>SS</a:t>
                      </a:r>
                      <a:endParaRPr lang="cs-CZ" sz="18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>
                          <a:effectLst/>
                        </a:rPr>
                        <a:t>MS</a:t>
                      </a:r>
                      <a:endParaRPr lang="cs-CZ" sz="18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>
                          <a:effectLst/>
                        </a:rPr>
                        <a:t>F</a:t>
                      </a:r>
                      <a:endParaRPr lang="cs-CZ" sz="18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Významnost F</a:t>
                      </a:r>
                      <a:endParaRPr lang="cs-CZ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4210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>
                          <a:effectLst/>
                        </a:rPr>
                        <a:t>Regrese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30788610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30788609,52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73,5724615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0,000137942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4210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>
                          <a:effectLst/>
                        </a:rPr>
                        <a:t>Rezidua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2510880,5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418480,0794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921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>
                          <a:effectLst/>
                        </a:rPr>
                        <a:t>Celkem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7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33299490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9210"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1920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Koeficienty</a:t>
                      </a:r>
                      <a:endParaRPr lang="cs-CZ" sz="18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Chyba </a:t>
                      </a:r>
                      <a:r>
                        <a:rPr lang="cs-CZ" sz="1800" b="1" u="none" strike="noStrike" dirty="0" err="1">
                          <a:effectLst/>
                        </a:rPr>
                        <a:t>stř</a:t>
                      </a:r>
                      <a:r>
                        <a:rPr lang="cs-CZ" sz="1800" b="1" u="none" strike="noStrike" dirty="0">
                          <a:effectLst/>
                        </a:rPr>
                        <a:t>. hodnoty</a:t>
                      </a:r>
                      <a:endParaRPr lang="cs-CZ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t </a:t>
                      </a:r>
                      <a:r>
                        <a:rPr lang="cs-CZ" sz="1800" b="1" u="none" strike="noStrike" dirty="0" err="1">
                          <a:effectLst/>
                        </a:rPr>
                        <a:t>Stat</a:t>
                      </a:r>
                      <a:endParaRPr lang="cs-CZ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Hodnota P</a:t>
                      </a:r>
                      <a:endParaRPr lang="cs-CZ" sz="18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Dolní 95%</a:t>
                      </a:r>
                      <a:endParaRPr lang="cs-CZ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Dolní 95,0%</a:t>
                      </a:r>
                      <a:endParaRPr lang="cs-CZ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Horní 95,0%</a:t>
                      </a:r>
                      <a:endParaRPr lang="cs-CZ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4210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>
                          <a:effectLst/>
                        </a:rPr>
                        <a:t>Hranice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19512,64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504,061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38,711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0,000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18279,251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18279,251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20746,035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921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>
                          <a:effectLst/>
                        </a:rPr>
                        <a:t>jednotka času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856,19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99,819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8,577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0,000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611,942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611,942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1100,439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3643950" y="1181279"/>
            <a:ext cx="77098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Silná korelace - 92,5 % případů vysvětluje trend výsledné rovnice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643951" y="2128554"/>
            <a:ext cx="6851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Průměrná odchylka rovnice je 649,9 Kč od reálných hodnot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096000" y="5163753"/>
            <a:ext cx="64826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Pravděpodobnost chyby = silný prediktivní potenciál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06990" y="5009865"/>
            <a:ext cx="34369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Koeficienty slouží k sestavení prediktivní rovnice trendu</a:t>
            </a:r>
            <a:endParaRPr lang="cs-CZ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2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Jaké chyby byly v předchozím příkladu?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Proč nemohou být závěry průkazné:</a:t>
            </a:r>
          </a:p>
          <a:p>
            <a:pPr lvl="1"/>
            <a:r>
              <a:rPr lang="cs-CZ" dirty="0" smtClean="0"/>
              <a:t>Malý počet (N)</a:t>
            </a:r>
          </a:p>
          <a:p>
            <a:pPr lvl="1"/>
            <a:r>
              <a:rPr lang="cs-CZ" dirty="0" smtClean="0"/>
              <a:t>Převzatá data – práce s průměrnou mzdou a nemožnost kontroly její správnosti</a:t>
            </a:r>
          </a:p>
          <a:p>
            <a:pPr lvl="1"/>
            <a:r>
              <a:rPr lang="cs-CZ" dirty="0" smtClean="0"/>
              <a:t>Úzké zaměření pouze na ČR a přitom snahy o generalizaci !!!</a:t>
            </a:r>
          </a:p>
          <a:p>
            <a:pPr lvl="1"/>
            <a:r>
              <a:rPr lang="cs-CZ" dirty="0" smtClean="0"/>
              <a:t>Ignorování možných dalších proměnných</a:t>
            </a:r>
          </a:p>
          <a:p>
            <a:r>
              <a:rPr lang="cs-CZ" dirty="0" smtClean="0"/>
              <a:t>Zapojení kvalitativního výzkumu, který nám hned předhodí deviantní příklady a zničí naši teorii/hypotézu</a:t>
            </a:r>
          </a:p>
        </p:txBody>
      </p:sp>
    </p:spTree>
    <p:extLst>
      <p:ext uri="{BB962C8B-B14F-4D97-AF65-F5344CB8AC3E}">
        <p14:creationId xmlns:p14="http://schemas.microsoft.com/office/powerpoint/2010/main" val="307458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Obsah přednášky: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4427" y="1419366"/>
            <a:ext cx="10515600" cy="5186149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cs-CZ" dirty="0" smtClean="0"/>
              <a:t>Připomenutí toho, co to je kvantitativní metodologie</a:t>
            </a:r>
          </a:p>
          <a:p>
            <a:pPr marL="514350" indent="-514350">
              <a:buAutoNum type="arabicParenR"/>
            </a:pPr>
            <a:r>
              <a:rPr lang="cs-CZ" dirty="0" smtClean="0"/>
              <a:t>Postup výběru tématu, definovaní proměnných a jejich měření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cs-CZ" dirty="0"/>
              <a:t>Základní postup analýzy dat a </a:t>
            </a:r>
            <a:r>
              <a:rPr lang="cs-CZ" dirty="0" smtClean="0"/>
              <a:t>příklady</a:t>
            </a:r>
          </a:p>
          <a:p>
            <a:pPr marL="514350" indent="-514350">
              <a:buAutoNum type="arabicParenR"/>
            </a:pPr>
            <a:r>
              <a:rPr lang="cs-CZ" dirty="0" smtClean="0"/>
              <a:t>Něco málo o výběr vzorku</a:t>
            </a:r>
          </a:p>
          <a:p>
            <a:pPr marL="514350" indent="-514350">
              <a:buAutoNum type="arabicParenR"/>
            </a:pPr>
            <a:r>
              <a:rPr lang="cs-CZ" dirty="0" smtClean="0"/>
              <a:t>Shrnutí + diskuze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Vědět jaký je rozdíl mezi </a:t>
            </a:r>
            <a:r>
              <a:rPr lang="cs-CZ" dirty="0" err="1" smtClean="0"/>
              <a:t>kvanti</a:t>
            </a:r>
            <a:r>
              <a:rPr lang="cs-CZ" dirty="0" smtClean="0"/>
              <a:t> a </a:t>
            </a:r>
            <a:r>
              <a:rPr lang="cs-CZ" dirty="0" err="1" smtClean="0"/>
              <a:t>kvali</a:t>
            </a:r>
            <a:r>
              <a:rPr lang="cs-CZ" dirty="0" smtClean="0"/>
              <a:t> výzkumem, vědět co to je korelace a kauzalita a jaký je mezi nimi rozdíl, jaké máme druhy proměnných, vědět jak si vybrat vzorek, jaké metody výběru existují, dokázat určit kvalitu vzorku, znát základní metody kvantitativní analýzy dat a dokázat je vysvětlit na příkladu.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996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6188" y="179056"/>
            <a:ext cx="10515600" cy="1095185"/>
          </a:xfrm>
        </p:spPr>
        <p:txBody>
          <a:bodyPr/>
          <a:lstStyle/>
          <a:p>
            <a:r>
              <a:rPr lang="cs-CZ" b="1" dirty="0" smtClean="0"/>
              <a:t>Příklad 2.: Kontrola třetí proměnnou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1722" y="1274241"/>
            <a:ext cx="10515600" cy="4351338"/>
          </a:xfrm>
        </p:spPr>
        <p:txBody>
          <a:bodyPr/>
          <a:lstStyle/>
          <a:p>
            <a:pPr algn="just"/>
            <a:r>
              <a:rPr lang="cs-CZ" dirty="0" smtClean="0"/>
              <a:t>Může se jednat i o proměnnou nominální (pohlaví, národnost, povolání) – prakticky se jedná o rozdělení datového souboru do podsouborů přičemž sledujeme jestli daný vztah nezmizí</a:t>
            </a:r>
          </a:p>
          <a:p>
            <a:pPr marL="0" indent="0" algn="just">
              <a:buNone/>
            </a:pPr>
            <a:endParaRPr lang="cs-CZ" dirty="0" smtClean="0"/>
          </a:p>
          <a:p>
            <a:endParaRPr lang="cs-CZ" dirty="0" smtClean="0"/>
          </a:p>
        </p:txBody>
      </p:sp>
      <p:pic>
        <p:nvPicPr>
          <p:cNvPr id="8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9" t="2220" r="23682" b="3781"/>
          <a:stretch>
            <a:fillRect/>
          </a:stretch>
        </p:blipFill>
        <p:spPr bwMode="auto">
          <a:xfrm>
            <a:off x="5860575" y="2825084"/>
            <a:ext cx="5430671" cy="3657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https://upload.wikimedia.org/wikipedia/en/3/33/NZ.Electricity.Correlation.2007.TeApitiTararua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23" t="5992" b="9745"/>
          <a:stretch/>
        </p:blipFill>
        <p:spPr bwMode="auto">
          <a:xfrm>
            <a:off x="907007" y="2743201"/>
            <a:ext cx="4674359" cy="337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9" t="84944" r="23682" b="3781"/>
          <a:stretch/>
        </p:blipFill>
        <p:spPr bwMode="auto">
          <a:xfrm>
            <a:off x="355980" y="5991364"/>
            <a:ext cx="5430671" cy="40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1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8" t="-6120" r="89347" b="3780"/>
          <a:stretch/>
        </p:blipFill>
        <p:spPr bwMode="auto">
          <a:xfrm>
            <a:off x="429904" y="2369426"/>
            <a:ext cx="543636" cy="4031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242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si neplést korelaci a kauzalitu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169" y="1690688"/>
            <a:ext cx="11532177" cy="4546339"/>
          </a:xfrm>
        </p:spPr>
      </p:pic>
    </p:spTree>
    <p:extLst>
      <p:ext uri="{BB962C8B-B14F-4D97-AF65-F5344CB8AC3E}">
        <p14:creationId xmlns:p14="http://schemas.microsoft.com/office/powerpoint/2010/main" val="66232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1" y="1031741"/>
            <a:ext cx="11611194" cy="4577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18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8341"/>
            <a:ext cx="11903942" cy="4692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64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6755" y="80969"/>
            <a:ext cx="10515600" cy="1325563"/>
          </a:xfrm>
        </p:spPr>
        <p:txBody>
          <a:bodyPr/>
          <a:lstStyle/>
          <a:p>
            <a:r>
              <a:rPr lang="cs-CZ" b="1" dirty="0" smtClean="0"/>
              <a:t>Jak (ne)nakládat se závěry?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6755" y="1893658"/>
            <a:ext cx="10515600" cy="4351338"/>
          </a:xfrm>
        </p:spPr>
        <p:txBody>
          <a:bodyPr/>
          <a:lstStyle/>
          <a:p>
            <a:r>
              <a:rPr lang="cs-CZ" dirty="0" smtClean="0"/>
              <a:t>Neplést si výsledky výzkumu, dohady a předsudky – častá chyba televizních „specialistů“</a:t>
            </a:r>
          </a:p>
          <a:p>
            <a:r>
              <a:rPr lang="cs-CZ" dirty="0" smtClean="0"/>
              <a:t>Negeneralizovat pokud na to nemám DATA !!!</a:t>
            </a:r>
          </a:p>
          <a:p>
            <a:r>
              <a:rPr lang="cs-CZ" dirty="0" smtClean="0"/>
              <a:t>ROZLIŠIT KAUZALITU A KORELACI</a:t>
            </a:r>
          </a:p>
          <a:p>
            <a:r>
              <a:rPr lang="cs-CZ" b="1" dirty="0"/>
              <a:t>Příběh o krocanovi statistikovi – OPATRNĚ S PREDIKCEMI </a:t>
            </a:r>
            <a:r>
              <a:rPr lang="cs-CZ" b="1" dirty="0" smtClean="0"/>
              <a:t>!!!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5200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statspotting.com/wp-content/uploads/2011/03/20091130_Fig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697" y="365125"/>
            <a:ext cx="7296103" cy="6305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www.fooledbyrandomness.com/notebook_files/image01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380" y="3211658"/>
            <a:ext cx="3810801" cy="331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098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Zkreslení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707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Zkreslení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průběhu výběru vzorku – špatně nadefinovaný vzorek</a:t>
            </a:r>
          </a:p>
          <a:p>
            <a:r>
              <a:rPr lang="cs-CZ" dirty="0" smtClean="0"/>
              <a:t>V průběhu sběru dat – špatně zvolená metoda, sekundární data, chyba v dotazníku….</a:t>
            </a:r>
          </a:p>
          <a:p>
            <a:r>
              <a:rPr lang="cs-CZ" dirty="0" smtClean="0"/>
              <a:t>V analýze dat – špatná volba metody, matematická chyba…</a:t>
            </a:r>
          </a:p>
          <a:p>
            <a:r>
              <a:rPr lang="cs-CZ" dirty="0" smtClean="0"/>
              <a:t>Při interpretaci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722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příklady zkreslení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Efekt morčete</a:t>
            </a:r>
          </a:p>
          <a:p>
            <a:r>
              <a:rPr lang="cs-CZ" dirty="0" smtClean="0"/>
              <a:t>Výběr rolí</a:t>
            </a:r>
          </a:p>
          <a:p>
            <a:r>
              <a:rPr lang="cs-CZ" dirty="0" smtClean="0"/>
              <a:t>Měření jako zdroj změny</a:t>
            </a:r>
          </a:p>
          <a:p>
            <a:r>
              <a:rPr lang="cs-CZ" dirty="0" smtClean="0"/>
              <a:t>Stereotypy ve volbě odpovědí</a:t>
            </a:r>
          </a:p>
          <a:p>
            <a:r>
              <a:rPr lang="cs-CZ" dirty="0" smtClean="0"/>
              <a:t>Efekt záhlaví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165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Dotazník na </a:t>
            </a:r>
            <a:r>
              <a:rPr lang="cs-CZ" dirty="0" err="1" smtClean="0"/>
              <a:t>Facebooku</a:t>
            </a:r>
            <a:r>
              <a:rPr lang="cs-CZ" dirty="0" smtClean="0"/>
              <a:t>?</a:t>
            </a:r>
          </a:p>
          <a:p>
            <a:r>
              <a:rPr lang="cs-CZ" dirty="0" smtClean="0"/>
              <a:t>Průzkum agentury </a:t>
            </a:r>
            <a:r>
              <a:rPr lang="cs-CZ" dirty="0" err="1" smtClean="0"/>
              <a:t>Steam</a:t>
            </a:r>
            <a:r>
              <a:rPr lang="cs-CZ" dirty="0" smtClean="0"/>
              <a:t>?</a:t>
            </a:r>
          </a:p>
          <a:p>
            <a:r>
              <a:rPr lang="cs-CZ" dirty="0" smtClean="0"/>
              <a:t>Policejní statistiky a analýzy?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76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Úvod do kvantitativní metodologie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dirty="0" smtClean="0"/>
              <a:t>(opakování z minula)</a:t>
            </a:r>
          </a:p>
          <a:p>
            <a:r>
              <a:rPr lang="cs-CZ" sz="3200" dirty="0" smtClean="0"/>
              <a:t>+</a:t>
            </a:r>
          </a:p>
          <a:p>
            <a:r>
              <a:rPr lang="cs-CZ" sz="3200" dirty="0"/>
              <a:t>m</a:t>
            </a:r>
            <a:r>
              <a:rPr lang="cs-CZ" sz="3200" dirty="0" smtClean="0"/>
              <a:t>ožná něco navíc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79056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Závěr a shrnutí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872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pravidla: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Myslet na to, jaké proměnné mám a na jejich vztahy</a:t>
            </a:r>
          </a:p>
          <a:p>
            <a:r>
              <a:rPr lang="cs-CZ" dirty="0" smtClean="0"/>
              <a:t>Dobře je operacionalizovat</a:t>
            </a:r>
          </a:p>
          <a:p>
            <a:r>
              <a:rPr lang="cs-CZ" dirty="0" smtClean="0"/>
              <a:t>Uvědomit si kdo je má cílová skupiny a jaké chci závěry – do jaké míry chci generalizovat</a:t>
            </a:r>
          </a:p>
          <a:p>
            <a:r>
              <a:rPr lang="cs-CZ" dirty="0" smtClean="0"/>
              <a:t>Zvolit nejlepší možnou strategii výběru vzorku (realizovatelnost vs. </a:t>
            </a:r>
            <a:r>
              <a:rPr lang="cs-CZ" dirty="0"/>
              <a:t>r</a:t>
            </a:r>
            <a:r>
              <a:rPr lang="cs-CZ" dirty="0" smtClean="0"/>
              <a:t>eprezentativnost)</a:t>
            </a:r>
          </a:p>
          <a:p>
            <a:r>
              <a:rPr lang="cs-CZ" dirty="0" smtClean="0"/>
              <a:t>Myslet na možná zkreslení </a:t>
            </a:r>
          </a:p>
          <a:p>
            <a:r>
              <a:rPr lang="cs-CZ" dirty="0" smtClean="0"/>
              <a:t>KORELACE !!! </a:t>
            </a:r>
            <a:r>
              <a:rPr lang="cs-CZ" b="1" dirty="0" smtClean="0"/>
              <a:t>NENÍ</a:t>
            </a:r>
            <a:r>
              <a:rPr lang="cs-CZ" dirty="0" smtClean="0"/>
              <a:t> !!!! KAUZALITA</a:t>
            </a:r>
          </a:p>
          <a:p>
            <a:r>
              <a:rPr lang="cs-CZ" dirty="0" smtClean="0"/>
              <a:t>„Zdravý</a:t>
            </a:r>
            <a:r>
              <a:rPr lang="cs-CZ" dirty="0"/>
              <a:t> </a:t>
            </a:r>
            <a:r>
              <a:rPr lang="cs-CZ" dirty="0" smtClean="0"/>
              <a:t>rozum“ používat jenom velmi opatrně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169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litera…. </a:t>
            </a:r>
            <a:r>
              <a:rPr lang="cs-CZ" dirty="0" err="1" smtClean="0"/>
              <a:t>YouTube</a:t>
            </a:r>
            <a:r>
              <a:rPr lang="cs-CZ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3200" dirty="0" smtClean="0">
              <a:hlinkClick r:id="rId2"/>
            </a:endParaRPr>
          </a:p>
          <a:p>
            <a:r>
              <a:rPr lang="cs-CZ" sz="3200" dirty="0" smtClean="0">
                <a:hlinkClick r:id="rId2"/>
              </a:rPr>
              <a:t>https</a:t>
            </a:r>
            <a:r>
              <a:rPr lang="cs-CZ" sz="3200" dirty="0">
                <a:hlinkClick r:id="rId2"/>
              </a:rPr>
              <a:t>://www.youtube.com/watch?v=8JOJ_7R_OWY</a:t>
            </a:r>
            <a:endParaRPr lang="cs-CZ" sz="3200" dirty="0"/>
          </a:p>
          <a:p>
            <a:endParaRPr lang="cs-CZ" sz="3200" dirty="0" smtClean="0">
              <a:hlinkClick r:id="rId3"/>
            </a:endParaRPr>
          </a:p>
          <a:p>
            <a:endParaRPr lang="cs-CZ" sz="3200" dirty="0">
              <a:hlinkClick r:id="rId3"/>
            </a:endParaRPr>
          </a:p>
          <a:p>
            <a:r>
              <a:rPr lang="cs-CZ" sz="3200" dirty="0" smtClean="0">
                <a:hlinkClick r:id="rId3"/>
              </a:rPr>
              <a:t>https</a:t>
            </a:r>
            <a:r>
              <a:rPr lang="cs-CZ" sz="3200" dirty="0">
                <a:hlinkClick r:id="rId3"/>
              </a:rPr>
              <a:t>://</a:t>
            </a:r>
            <a:r>
              <a:rPr lang="cs-CZ" sz="3200" dirty="0" smtClean="0">
                <a:hlinkClick r:id="rId3"/>
              </a:rPr>
              <a:t>www.youtube.com/watch?v=zPG4NjIkCjc</a:t>
            </a:r>
            <a:endParaRPr lang="cs-CZ" sz="3200" dirty="0" smtClean="0"/>
          </a:p>
          <a:p>
            <a:r>
              <a:rPr lang="cs-CZ" sz="3200" dirty="0">
                <a:hlinkClick r:id="rId4"/>
              </a:rPr>
              <a:t>https://</a:t>
            </a:r>
            <a:r>
              <a:rPr lang="cs-CZ" sz="3200" dirty="0" smtClean="0">
                <a:hlinkClick r:id="rId4"/>
              </a:rPr>
              <a:t>www.youtube.com/watch?v=ExfknNCvBYg</a:t>
            </a:r>
            <a:endParaRPr lang="cs-CZ" sz="3200" dirty="0" smtClean="0"/>
          </a:p>
          <a:p>
            <a:r>
              <a:rPr lang="cs-CZ" sz="3200" dirty="0">
                <a:hlinkClick r:id="rId5"/>
              </a:rPr>
              <a:t>https://</a:t>
            </a:r>
            <a:r>
              <a:rPr lang="cs-CZ" sz="3200" dirty="0" smtClean="0">
                <a:hlinkClick r:id="rId5"/>
              </a:rPr>
              <a:t>www.youtube.com/watch?v=MkNubKibM0A</a:t>
            </a: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12230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/>
              <a:t>Disman</a:t>
            </a:r>
            <a:r>
              <a:rPr lang="cs-CZ" dirty="0"/>
              <a:t>, Miroslav. 2000. </a:t>
            </a:r>
            <a:r>
              <a:rPr lang="cs-CZ" i="1" dirty="0"/>
              <a:t>Jak se vyrábí sociologická znalost?</a:t>
            </a:r>
            <a:r>
              <a:rPr lang="cs-CZ" dirty="0"/>
              <a:t>. Praha: Karolinum, s. 180-283.</a:t>
            </a:r>
          </a:p>
          <a:p>
            <a:r>
              <a:rPr lang="cs-CZ" dirty="0" err="1"/>
              <a:t>Punch</a:t>
            </a:r>
            <a:r>
              <a:rPr lang="cs-CZ" dirty="0"/>
              <a:t>, </a:t>
            </a:r>
            <a:r>
              <a:rPr lang="cs-CZ" dirty="0" err="1"/>
              <a:t>Keith</a:t>
            </a:r>
            <a:r>
              <a:rPr lang="cs-CZ" dirty="0"/>
              <a:t>. 2008. </a:t>
            </a:r>
            <a:r>
              <a:rPr lang="cs-CZ" i="1" dirty="0"/>
              <a:t>Základy kvantitativního šetření. Praktická příručka pro studenty</a:t>
            </a:r>
            <a:r>
              <a:rPr lang="cs-CZ" dirty="0"/>
              <a:t>. Praha: Portál.</a:t>
            </a:r>
          </a:p>
          <a:p>
            <a:r>
              <a:rPr lang="cs-CZ" dirty="0" err="1"/>
              <a:t>Silverman</a:t>
            </a:r>
            <a:r>
              <a:rPr lang="cs-CZ" dirty="0"/>
              <a:t>, David. 2005. </a:t>
            </a:r>
            <a:r>
              <a:rPr lang="cs-CZ" i="1" dirty="0" err="1"/>
              <a:t>Ako</a:t>
            </a:r>
            <a:r>
              <a:rPr lang="cs-CZ" i="1" dirty="0"/>
              <a:t> </a:t>
            </a:r>
            <a:r>
              <a:rPr lang="cs-CZ" i="1" dirty="0" err="1"/>
              <a:t>robiť</a:t>
            </a:r>
            <a:r>
              <a:rPr lang="cs-CZ" i="1" dirty="0"/>
              <a:t> </a:t>
            </a:r>
            <a:r>
              <a:rPr lang="cs-CZ" i="1" dirty="0" err="1"/>
              <a:t>kvalitatívny</a:t>
            </a:r>
            <a:r>
              <a:rPr lang="cs-CZ" i="1" dirty="0"/>
              <a:t> </a:t>
            </a:r>
            <a:r>
              <a:rPr lang="cs-CZ" i="1" dirty="0" err="1"/>
              <a:t>výskum</a:t>
            </a:r>
            <a:r>
              <a:rPr lang="cs-CZ" dirty="0"/>
              <a:t>. </a:t>
            </a:r>
            <a:r>
              <a:rPr lang="cs-CZ" dirty="0" err="1"/>
              <a:t>Bratislava:Ikar</a:t>
            </a:r>
            <a:r>
              <a:rPr lang="cs-CZ" dirty="0"/>
              <a:t>; Kapitola 9 “</a:t>
            </a:r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písať</a:t>
            </a:r>
            <a:r>
              <a:rPr lang="cs-CZ" dirty="0"/>
              <a:t> návrh </a:t>
            </a:r>
            <a:r>
              <a:rPr lang="cs-CZ" dirty="0" err="1"/>
              <a:t>výskumného</a:t>
            </a:r>
            <a:r>
              <a:rPr lang="cs-CZ" dirty="0"/>
              <a:t> projektu”, s. 125-130. </a:t>
            </a:r>
          </a:p>
          <a:p>
            <a:r>
              <a:rPr lang="cs-CZ" dirty="0"/>
              <a:t>Van </a:t>
            </a:r>
            <a:r>
              <a:rPr lang="cs-CZ" dirty="0" err="1"/>
              <a:t>Evera</a:t>
            </a:r>
            <a:r>
              <a:rPr lang="cs-CZ" dirty="0"/>
              <a:t>, </a:t>
            </a:r>
            <a:r>
              <a:rPr lang="cs-CZ" dirty="0" err="1"/>
              <a:t>Stephen</a:t>
            </a:r>
            <a:r>
              <a:rPr lang="cs-CZ" dirty="0"/>
              <a:t>. 1997. </a:t>
            </a:r>
            <a:r>
              <a:rPr lang="cs-CZ" dirty="0" err="1"/>
              <a:t>Guide</a:t>
            </a:r>
            <a:r>
              <a:rPr lang="cs-CZ" dirty="0"/>
              <a:t> to </a:t>
            </a:r>
            <a:r>
              <a:rPr lang="cs-CZ" dirty="0" err="1"/>
              <a:t>Methods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Students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Science. New York: </a:t>
            </a:r>
            <a:r>
              <a:rPr lang="cs-CZ" dirty="0" err="1"/>
              <a:t>Cornell</a:t>
            </a:r>
            <a:r>
              <a:rPr lang="cs-CZ" dirty="0"/>
              <a:t> University, s. 7-48.</a:t>
            </a:r>
          </a:p>
          <a:p>
            <a:r>
              <a:rPr lang="cs-CZ" dirty="0"/>
              <a:t>Reichel, Jiří. 2009. </a:t>
            </a:r>
            <a:r>
              <a:rPr lang="cs-CZ" i="1" dirty="0"/>
              <a:t>Kapitoly metodologie sociálních výzkumů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s. </a:t>
            </a:r>
            <a:r>
              <a:rPr lang="cs-CZ" dirty="0" smtClean="0"/>
              <a:t>90-134</a:t>
            </a:r>
            <a:r>
              <a:rPr lang="cs-CZ" dirty="0"/>
              <a:t>.</a:t>
            </a:r>
          </a:p>
          <a:p>
            <a:r>
              <a:rPr lang="cs-CZ" dirty="0" err="1" smtClean="0"/>
              <a:t>Mahoney</a:t>
            </a:r>
            <a:r>
              <a:rPr lang="cs-CZ" dirty="0" smtClean="0"/>
              <a:t>, James. 2006. </a:t>
            </a:r>
            <a:r>
              <a:rPr lang="en-US" dirty="0" smtClean="0"/>
              <a:t>A </a:t>
            </a:r>
            <a:r>
              <a:rPr lang="en-US" dirty="0"/>
              <a:t>Tale of Two Cultures: Contrasting Quantitative and Qualitative </a:t>
            </a:r>
            <a:r>
              <a:rPr lang="en-US" dirty="0" smtClean="0"/>
              <a:t>Research</a:t>
            </a:r>
            <a:r>
              <a:rPr lang="cs-CZ" dirty="0" smtClean="0"/>
              <a:t>.</a:t>
            </a:r>
          </a:p>
          <a:p>
            <a:r>
              <a:rPr lang="cs-CZ" dirty="0" err="1"/>
              <a:t>Walker</a:t>
            </a:r>
            <a:r>
              <a:rPr lang="cs-CZ" dirty="0"/>
              <a:t>, Ian. 2013. </a:t>
            </a:r>
            <a:r>
              <a:rPr lang="cs-CZ" i="1" dirty="0"/>
              <a:t>Výzkumné metody a statistika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r>
              <a:rPr lang="cs-CZ" dirty="0"/>
              <a:t>, s. 37-48.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880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Co to je Kvantitativní </a:t>
            </a:r>
            <a:br>
              <a:rPr lang="cs-CZ" b="1" dirty="0" smtClean="0"/>
            </a:br>
            <a:r>
              <a:rPr lang="cs-CZ" b="1" dirty="0"/>
              <a:t>přístup/metodologie/výzkum?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Hledání vztahů mezi </a:t>
            </a:r>
            <a:r>
              <a:rPr lang="cs-CZ" dirty="0"/>
              <a:t>proměnnými	</a:t>
            </a:r>
            <a:r>
              <a:rPr lang="cs-CZ" dirty="0" smtClean="0"/>
              <a:t>( X                  Y )</a:t>
            </a:r>
          </a:p>
          <a:p>
            <a:r>
              <a:rPr lang="cs-CZ" dirty="0" smtClean="0"/>
              <a:t>Tvorba hypotéz a teorií</a:t>
            </a:r>
          </a:p>
          <a:p>
            <a:r>
              <a:rPr lang="cs-CZ" dirty="0" smtClean="0"/>
              <a:t>Práce s většími datovými soubory</a:t>
            </a:r>
          </a:p>
          <a:p>
            <a:r>
              <a:rPr lang="cs-CZ" dirty="0" smtClean="0"/>
              <a:t>Statistické analýzy – popisná statistika, regresní modely atd.</a:t>
            </a:r>
          </a:p>
          <a:p>
            <a:r>
              <a:rPr lang="cs-CZ" dirty="0" smtClean="0"/>
              <a:t>Hledání korelací a kauzalit</a:t>
            </a:r>
            <a:endParaRPr lang="cs-CZ" dirty="0"/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7034686" y="2053883"/>
            <a:ext cx="942535" cy="140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690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164287" y="859810"/>
            <a:ext cx="11796715" cy="5213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91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Příklad: </a:t>
            </a:r>
            <a:r>
              <a:rPr lang="cs-CZ" dirty="0" smtClean="0"/>
              <a:t>Co je příčinou demokracie?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Kvalitativní</a:t>
            </a:r>
            <a:endParaRPr lang="cs-CZ" sz="32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bylo příčinou demokracie v jednom nebo několika vybraných případech?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 err="1" smtClean="0"/>
              <a:t>Causes-of-effect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Příčina efektu</a:t>
            </a:r>
          </a:p>
          <a:p>
            <a:pPr marL="0" indent="0">
              <a:buNone/>
            </a:pPr>
            <a:r>
              <a:rPr lang="cs-CZ" dirty="0" smtClean="0"/>
              <a:t>Od demokracie k příčinám.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K</a:t>
            </a:r>
            <a:r>
              <a:rPr lang="cs-CZ" sz="3200" dirty="0" smtClean="0"/>
              <a:t>vantitativní</a:t>
            </a:r>
            <a:endParaRPr lang="cs-CZ" sz="32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Jaký je průměrný efekt jedné nebo několika nezávislých proměnných na demokracii?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 err="1" smtClean="0"/>
              <a:t>Effect</a:t>
            </a:r>
            <a:r>
              <a:rPr lang="cs-CZ" i="1" dirty="0" smtClean="0"/>
              <a:t>-</a:t>
            </a:r>
            <a:r>
              <a:rPr lang="cs-CZ" i="1" dirty="0" err="1" smtClean="0"/>
              <a:t>of</a:t>
            </a:r>
            <a:r>
              <a:rPr lang="cs-CZ" i="1" dirty="0" smtClean="0"/>
              <a:t>-cause</a:t>
            </a:r>
          </a:p>
          <a:p>
            <a:pPr marL="0" indent="0">
              <a:buNone/>
            </a:pPr>
            <a:r>
              <a:rPr lang="cs-CZ" i="1" dirty="0" smtClean="0"/>
              <a:t>Efekt příčiny</a:t>
            </a:r>
          </a:p>
          <a:p>
            <a:pPr marL="0" indent="0">
              <a:buNone/>
            </a:pPr>
            <a:r>
              <a:rPr lang="cs-CZ" dirty="0" smtClean="0"/>
              <a:t>Od příčin k demokracii.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3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b="1" dirty="0" smtClean="0"/>
              <a:t>Jak si vybrat téma?</a:t>
            </a:r>
            <a:endParaRPr lang="cs-CZ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Vědecké oborové oblasti - </a:t>
            </a:r>
            <a:r>
              <a:rPr lang="cs-CZ" dirty="0" smtClean="0"/>
              <a:t>výběr paradigmatu</a:t>
            </a:r>
          </a:p>
          <a:p>
            <a:r>
              <a:rPr lang="cs-CZ" dirty="0" smtClean="0"/>
              <a:t>Výběr tematické oblasti</a:t>
            </a:r>
          </a:p>
          <a:p>
            <a:pPr lvl="1"/>
            <a:r>
              <a:rPr lang="cs-CZ" dirty="0" smtClean="0"/>
              <a:t>Něco co mě trápí nebo zajímá – chci vyřešit problém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ějaký problém, téma, o kterém jsem četl a chtěl bych to rozvinout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ěkdo za mnou přišel a nabídl mi peníze na výzkum něčeho</a:t>
            </a:r>
          </a:p>
          <a:p>
            <a:pPr lvl="1"/>
            <a:r>
              <a:rPr lang="cs-CZ" dirty="0" smtClean="0"/>
              <a:t>Chci vyvrátit nějaký předsudek, špatně udělaný výzkum</a:t>
            </a:r>
          </a:p>
          <a:p>
            <a:r>
              <a:rPr lang="cs-CZ" dirty="0" smtClean="0"/>
              <a:t>Určení výzkumného tématu, cíle a otázky (případně podotázek)</a:t>
            </a:r>
          </a:p>
          <a:p>
            <a:r>
              <a:rPr lang="cs-CZ" b="1" dirty="0" smtClean="0"/>
              <a:t>Identifikace klíčových proměnných (+ možných předpokládaných vztahů - hypotézy)</a:t>
            </a:r>
          </a:p>
          <a:p>
            <a:endParaRPr lang="cs-CZ" dirty="0" smtClean="0"/>
          </a:p>
          <a:p>
            <a:pPr marL="0" indent="0" algn="ctr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000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Jaké základní proměnné máme?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Z pohledu vztahu:</a:t>
            </a:r>
          </a:p>
          <a:p>
            <a:r>
              <a:rPr lang="cs-CZ" dirty="0" smtClean="0"/>
              <a:t>Závislá (y) vs. Nezávislá (x)</a:t>
            </a:r>
          </a:p>
          <a:p>
            <a:pPr marL="0" indent="0">
              <a:buNone/>
            </a:pPr>
            <a:r>
              <a:rPr lang="cs-CZ" i="1" dirty="0" smtClean="0"/>
              <a:t>Demokracie (y) vs. volební právo (x)</a:t>
            </a:r>
          </a:p>
          <a:p>
            <a:r>
              <a:rPr lang="cs-CZ" b="1" dirty="0" smtClean="0"/>
              <a:t>Z pohledu charakteru:</a:t>
            </a:r>
          </a:p>
          <a:p>
            <a:r>
              <a:rPr lang="cs-CZ" dirty="0" smtClean="0"/>
              <a:t>Nominální</a:t>
            </a:r>
          </a:p>
          <a:p>
            <a:r>
              <a:rPr lang="cs-CZ" dirty="0" smtClean="0"/>
              <a:t>Ordinální</a:t>
            </a:r>
          </a:p>
          <a:p>
            <a:r>
              <a:rPr lang="cs-CZ" dirty="0" smtClean="0"/>
              <a:t>Kardinální/intervalové</a:t>
            </a:r>
          </a:p>
          <a:p>
            <a:endParaRPr lang="cs-CZ" dirty="0" smtClean="0"/>
          </a:p>
          <a:p>
            <a:r>
              <a:rPr lang="cs-CZ" b="1" dirty="0" smtClean="0"/>
              <a:t>Základem každého výzkumu je dobrá operacionalizace</a:t>
            </a:r>
          </a:p>
        </p:txBody>
      </p:sp>
      <p:pic>
        <p:nvPicPr>
          <p:cNvPr id="4" name="Picture 2" descr="http://blogs-images.forbes.com/jimclash/files/2015/12/free-vector-medals-medal-vector_006155_Medal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7333" y="1563126"/>
            <a:ext cx="1544610" cy="896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images.all-free-download.com/images/graphicthumb/men_women_bathroom_clip_art_934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4574" y="1508402"/>
            <a:ext cx="909533" cy="909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://www.ptakoviny-praha.com/emdata/products/1290_l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6272" y="3810751"/>
            <a:ext cx="3955671" cy="1859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http://static1.squarespace.com/static/5405eb42e4b0b0a7e18a1dba/t/54c7e8d9e4b01f7dbe45e6dc/1422387418585/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3771" y="2704816"/>
            <a:ext cx="2357162" cy="1324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728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Jak měřit strach/pocit bezpečí/nejistotu ???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Jak měřit sociální jevy?</a:t>
            </a:r>
          </a:p>
          <a:p>
            <a:r>
              <a:rPr lang="cs-CZ" dirty="0"/>
              <a:t>Jaký je vztah mezi </a:t>
            </a:r>
            <a:r>
              <a:rPr lang="cs-CZ" sz="3200" b="1" dirty="0"/>
              <a:t>mírou kriminality </a:t>
            </a:r>
            <a:r>
              <a:rPr lang="cs-CZ" dirty="0"/>
              <a:t>a zvolenou </a:t>
            </a:r>
            <a:r>
              <a:rPr lang="cs-CZ" sz="3200" b="1" dirty="0"/>
              <a:t>policejní strategií</a:t>
            </a:r>
            <a:r>
              <a:rPr lang="cs-CZ" dirty="0" smtClean="0"/>
              <a:t>?</a:t>
            </a:r>
          </a:p>
          <a:p>
            <a:r>
              <a:rPr lang="cs-CZ" dirty="0" smtClean="0"/>
              <a:t>Jaký vztah má </a:t>
            </a:r>
            <a:r>
              <a:rPr lang="cs-CZ" sz="3200" b="1" dirty="0" smtClean="0"/>
              <a:t>nezaměstnanost</a:t>
            </a:r>
            <a:r>
              <a:rPr lang="cs-CZ" dirty="0" smtClean="0"/>
              <a:t> a </a:t>
            </a:r>
            <a:r>
              <a:rPr lang="cs-CZ" sz="3200" b="1" dirty="0" smtClean="0"/>
              <a:t>kriminalita</a:t>
            </a:r>
            <a:r>
              <a:rPr lang="cs-CZ" dirty="0" smtClean="0"/>
              <a:t>?</a:t>
            </a:r>
          </a:p>
          <a:p>
            <a:r>
              <a:rPr lang="cs-CZ" dirty="0" smtClean="0"/>
              <a:t>Jaký vztah má </a:t>
            </a:r>
            <a:r>
              <a:rPr lang="cs-CZ" sz="3500" b="1" dirty="0" smtClean="0"/>
              <a:t>věk a vzdělání </a:t>
            </a:r>
            <a:r>
              <a:rPr lang="cs-CZ" dirty="0" smtClean="0"/>
              <a:t>k </a:t>
            </a:r>
            <a:r>
              <a:rPr lang="cs-CZ" sz="3200" b="1" dirty="0" smtClean="0"/>
              <a:t>důvěře k policii</a:t>
            </a:r>
            <a:r>
              <a:rPr lang="cs-CZ" dirty="0" smtClean="0"/>
              <a:t>?</a:t>
            </a:r>
          </a:p>
          <a:p>
            <a:r>
              <a:rPr lang="cs-CZ" dirty="0" smtClean="0"/>
              <a:t>Jaký vztah je mezi </a:t>
            </a:r>
            <a:r>
              <a:rPr lang="cs-CZ" sz="3000" b="1" dirty="0" smtClean="0"/>
              <a:t>přítomností uprchlického tábora</a:t>
            </a:r>
            <a:r>
              <a:rPr lang="cs-CZ" dirty="0" smtClean="0"/>
              <a:t>/věznice v obci a </a:t>
            </a:r>
            <a:r>
              <a:rPr lang="cs-CZ" sz="3200" b="1" dirty="0" smtClean="0"/>
              <a:t>pocitem bezpečí</a:t>
            </a:r>
            <a:r>
              <a:rPr lang="cs-CZ" dirty="0" smtClean="0"/>
              <a:t>?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Potřebujeme z </a:t>
            </a:r>
            <a:r>
              <a:rPr lang="cs-CZ" sz="3200" b="1" dirty="0" smtClean="0"/>
              <a:t>jevů</a:t>
            </a:r>
            <a:r>
              <a:rPr lang="cs-CZ" dirty="0" smtClean="0"/>
              <a:t> udělat </a:t>
            </a:r>
            <a:r>
              <a:rPr lang="cs-CZ" b="1" dirty="0" smtClean="0"/>
              <a:t>KARDINÁLNÍ/Intervalové PROMĚNNÉ</a:t>
            </a:r>
          </a:p>
          <a:p>
            <a:pPr marL="0" indent="0">
              <a:buNone/>
            </a:pPr>
            <a:r>
              <a:rPr lang="cs-CZ" b="1" dirty="0" smtClean="0"/>
              <a:t>K tomu nám mohou pomoci různé triky jako </a:t>
            </a:r>
            <a:r>
              <a:rPr lang="cs-CZ" sz="3000" b="1" dirty="0" err="1" smtClean="0"/>
              <a:t>škálování</a:t>
            </a:r>
            <a:r>
              <a:rPr lang="cs-CZ" sz="3000" b="1" dirty="0" smtClean="0"/>
              <a:t> a využití indexů.</a:t>
            </a:r>
            <a:endParaRPr lang="cs-CZ" sz="3000" b="1" dirty="0"/>
          </a:p>
        </p:txBody>
      </p:sp>
    </p:spTree>
    <p:extLst>
      <p:ext uri="{BB962C8B-B14F-4D97-AF65-F5344CB8AC3E}">
        <p14:creationId xmlns:p14="http://schemas.microsoft.com/office/powerpoint/2010/main" val="341237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827</TotalTime>
  <Words>1174</Words>
  <Application>Microsoft Office PowerPoint</Application>
  <PresentationFormat>Širokoúhlá obrazovka</PresentationFormat>
  <Paragraphs>259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Wingdings</vt:lpstr>
      <vt:lpstr>Motiv Office</vt:lpstr>
      <vt:lpstr>Úvod do kvantitativní metodologie: snadno a rychle</vt:lpstr>
      <vt:lpstr>Obsah přednášky:</vt:lpstr>
      <vt:lpstr>Úvod do kvantitativní metodologie</vt:lpstr>
      <vt:lpstr>Co to je Kvantitativní  přístup/metodologie/výzkum?</vt:lpstr>
      <vt:lpstr>Prezentace aplikace PowerPoint</vt:lpstr>
      <vt:lpstr>Příklad: Co je příčinou demokracie?</vt:lpstr>
      <vt:lpstr>Jak si vybrat téma?</vt:lpstr>
      <vt:lpstr>Jaké základní proměnné máme?</vt:lpstr>
      <vt:lpstr>Jak měřit strach/pocit bezpečí/nejistotu ???</vt:lpstr>
      <vt:lpstr>Škálování</vt:lpstr>
      <vt:lpstr>Indexy</vt:lpstr>
      <vt:lpstr>Jak se ptát na to, o čem se nemluví?</vt:lpstr>
      <vt:lpstr>Základní kvantitativní analýza</vt:lpstr>
      <vt:lpstr>Jak analyzovat?</vt:lpstr>
      <vt:lpstr>Jaké můžeme mít korelace?</vt:lpstr>
      <vt:lpstr>Příklad 1.: Lineární regrese v Excelu</vt:lpstr>
      <vt:lpstr>Prezentace aplikace PowerPoint</vt:lpstr>
      <vt:lpstr>Prezentace aplikace PowerPoint</vt:lpstr>
      <vt:lpstr>Jaké chyby byly v předchozím příkladu?</vt:lpstr>
      <vt:lpstr>Příklad 2.: Kontrola třetí proměnnou</vt:lpstr>
      <vt:lpstr>Proč si neplést korelaci a kauzalitu </vt:lpstr>
      <vt:lpstr>Prezentace aplikace PowerPoint</vt:lpstr>
      <vt:lpstr>Prezentace aplikace PowerPoint</vt:lpstr>
      <vt:lpstr>Jak (ne)nakládat se závěry?</vt:lpstr>
      <vt:lpstr>Prezentace aplikace PowerPoint</vt:lpstr>
      <vt:lpstr>Zkreslení</vt:lpstr>
      <vt:lpstr>Zkreslení</vt:lpstr>
      <vt:lpstr>Další příklady zkreslení</vt:lpstr>
      <vt:lpstr>PŘÍKLADY:</vt:lpstr>
      <vt:lpstr>Závěr a shrnutí</vt:lpstr>
      <vt:lpstr>Základní pravidla:</vt:lpstr>
      <vt:lpstr>Doporučená litera…. YouTube </vt:lpstr>
      <vt:lpstr>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Kvantitativní metodologie Jak, co a proč?</dc:title>
  <dc:creator>Jan Hanzelka</dc:creator>
  <cp:lastModifiedBy>Jan Hanzelka</cp:lastModifiedBy>
  <cp:revision>60</cp:revision>
  <dcterms:created xsi:type="dcterms:W3CDTF">2016-02-24T17:53:08Z</dcterms:created>
  <dcterms:modified xsi:type="dcterms:W3CDTF">2016-03-16T10:26:58Z</dcterms:modified>
</cp:coreProperties>
</file>