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63" r:id="rId3"/>
    <p:sldId id="258" r:id="rId4"/>
    <p:sldId id="262" r:id="rId5"/>
    <p:sldId id="259" r:id="rId6"/>
    <p:sldId id="265" r:id="rId7"/>
    <p:sldId id="260" r:id="rId8"/>
    <p:sldId id="266" r:id="rId9"/>
  </p:sldIdLst>
  <p:sldSz cx="12192000" cy="6858000"/>
  <p:notesSz cx="6888163" cy="100203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áš" initials="T" lastIdx="1" clrIdx="0">
    <p:extLst>
      <p:ext uri="{19B8F6BF-5375-455C-9EA6-DF929625EA0E}">
        <p15:presenceInfo xmlns:p15="http://schemas.microsoft.com/office/powerpoint/2012/main" userId="Tomá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97D2C77-A5D1-464C-BB51-115C2F70B761}" type="datetimeFigureOut">
              <a:rPr lang="cs-CZ" smtClean="0"/>
              <a:t>15. 5. 2016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66FD6D7-8808-4E14-A2A6-34D171DC1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83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856-266E-4FD7-8F4E-6869C11663D7}" type="datetimeFigureOut">
              <a:rPr lang="cs-CZ" smtClean="0"/>
              <a:t>15. 5. 2016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BD56-045F-4D2C-BE99-ECC2E9E1DEE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36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856-266E-4FD7-8F4E-6869C11663D7}" type="datetimeFigureOut">
              <a:rPr lang="cs-CZ" smtClean="0"/>
              <a:t>15. 5. 2016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BD56-045F-4D2C-BE99-ECC2E9E1D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00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856-266E-4FD7-8F4E-6869C11663D7}" type="datetimeFigureOut">
              <a:rPr lang="cs-CZ" smtClean="0"/>
              <a:t>15. 5. 2016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BD56-045F-4D2C-BE99-ECC2E9E1D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57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856-266E-4FD7-8F4E-6869C11663D7}" type="datetimeFigureOut">
              <a:rPr lang="cs-CZ" smtClean="0"/>
              <a:t>15. 5. 2016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BD56-045F-4D2C-BE99-ECC2E9E1D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4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856-266E-4FD7-8F4E-6869C11663D7}" type="datetimeFigureOut">
              <a:rPr lang="cs-CZ" smtClean="0"/>
              <a:t>15. 5. 2016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BD56-045F-4D2C-BE99-ECC2E9E1DEE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80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856-266E-4FD7-8F4E-6869C11663D7}" type="datetimeFigureOut">
              <a:rPr lang="cs-CZ" smtClean="0"/>
              <a:t>15. 5. 2016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BD56-045F-4D2C-BE99-ECC2E9E1D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51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856-266E-4FD7-8F4E-6869C11663D7}" type="datetimeFigureOut">
              <a:rPr lang="cs-CZ" smtClean="0"/>
              <a:t>15. 5. 2016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BD56-045F-4D2C-BE99-ECC2E9E1D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17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856-266E-4FD7-8F4E-6869C11663D7}" type="datetimeFigureOut">
              <a:rPr lang="cs-CZ" smtClean="0"/>
              <a:t>15. 5. 2016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BD56-045F-4D2C-BE99-ECC2E9E1D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62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856-266E-4FD7-8F4E-6869C11663D7}" type="datetimeFigureOut">
              <a:rPr lang="cs-CZ" smtClean="0"/>
              <a:t>15. 5. 2016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BD56-045F-4D2C-BE99-ECC2E9E1D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38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2093856-266E-4FD7-8F4E-6869C11663D7}" type="datetimeFigureOut">
              <a:rPr lang="cs-CZ" smtClean="0"/>
              <a:t>15. 5. 2016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4BBD56-045F-4D2C-BE99-ECC2E9E1D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07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3856-266E-4FD7-8F4E-6869C11663D7}" type="datetimeFigureOut">
              <a:rPr lang="cs-CZ" smtClean="0"/>
              <a:t>15. 5. 2016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BD56-045F-4D2C-BE99-ECC2E9E1DE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68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2093856-266E-4FD7-8F4E-6869C11663D7}" type="datetimeFigureOut">
              <a:rPr lang="cs-CZ" smtClean="0"/>
              <a:t>15. 5. 2016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B4BBD56-045F-4D2C-BE99-ECC2E9E1DEE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34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9489" y="2196270"/>
            <a:ext cx="10058400" cy="1906652"/>
          </a:xfrm>
        </p:spPr>
        <p:txBody>
          <a:bodyPr/>
          <a:lstStyle/>
          <a:p>
            <a:pPr algn="r"/>
            <a:r>
              <a:rPr lang="cs-CZ" b="1" dirty="0" smtClean="0"/>
              <a:t>Oblast </a:t>
            </a:r>
            <a:r>
              <a:rPr lang="cs-CZ" b="1" dirty="0" err="1" smtClean="0"/>
              <a:t>Aleppa</a:t>
            </a:r>
            <a:r>
              <a:rPr lang="cs-CZ" b="1" dirty="0" smtClean="0"/>
              <a:t>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800" dirty="0" smtClean="0"/>
              <a:t>Strategický cíl opozice i režimu</a:t>
            </a:r>
            <a:endParaRPr lang="cs-CZ" sz="4800" dirty="0"/>
          </a:p>
        </p:txBody>
      </p:sp>
      <p:pic>
        <p:nvPicPr>
          <p:cNvPr id="6146" name="Picture 2" descr="https://upload.wikimedia.org/wikipedia/commons/d/d6/Aleppo_Citadel_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6" y="128324"/>
            <a:ext cx="4608960" cy="319165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cs-CZ" dirty="0" smtClean="0"/>
              <a:t>Tomáš Kaválek</a:t>
            </a:r>
          </a:p>
          <a:p>
            <a:pPr algn="r"/>
            <a:r>
              <a:rPr lang="cs-CZ" dirty="0" smtClean="0"/>
              <a:t>BSS 191 Soudobé </a:t>
            </a:r>
            <a:r>
              <a:rPr lang="cs-CZ" smtClean="0"/>
              <a:t>ozbrojené konflikty</a:t>
            </a:r>
            <a:endParaRPr lang="cs-CZ" dirty="0" smtClean="0"/>
          </a:p>
          <a:p>
            <a:pPr algn="r"/>
            <a:r>
              <a:rPr lang="cs-CZ" dirty="0" smtClean="0"/>
              <a:t>17. 5. 2016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www.mapsofworld.com/syria/maps/syria-political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959" y="184639"/>
            <a:ext cx="7705212" cy="655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35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11" y="188008"/>
            <a:ext cx="10121639" cy="737502"/>
          </a:xfrm>
        </p:spPr>
        <p:txBody>
          <a:bodyPr/>
          <a:lstStyle/>
          <a:p>
            <a:r>
              <a:rPr lang="cs-CZ" dirty="0" smtClean="0"/>
              <a:t>Oblast </a:t>
            </a:r>
            <a:r>
              <a:rPr lang="cs-CZ" dirty="0" err="1" smtClean="0"/>
              <a:t>Aleppa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616" y="925509"/>
            <a:ext cx="4773846" cy="53556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dirty="0" err="1" smtClean="0"/>
              <a:t>guvernorát</a:t>
            </a:r>
            <a:r>
              <a:rPr lang="cs-CZ" sz="2400" dirty="0" smtClean="0"/>
              <a:t> na severozápadě Sýrie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nejhustěji osídlený </a:t>
            </a:r>
            <a:r>
              <a:rPr lang="cs-CZ" sz="2400" dirty="0" err="1" smtClean="0"/>
              <a:t>guvernorát</a:t>
            </a:r>
            <a:r>
              <a:rPr lang="cs-CZ" sz="2400" dirty="0" smtClean="0"/>
              <a:t> (4,8 milionu obyvatel)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centrum Aleppo je největším městem Sýrie s 2,3 miliony obyvatel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u="sng" dirty="0" smtClean="0"/>
              <a:t> strategická oblast pro kohokoliv, kdo vládne z Damašku: </a:t>
            </a:r>
            <a:r>
              <a:rPr lang="cs-CZ" sz="2400" dirty="0" smtClean="0"/>
              <a:t>úrodné oblasti, vodní zdroje a vodní díla (Eufrat), průmysl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sunnitská arabská většina, křesťané, Kurdové, šíité, Turkmeni…</a:t>
            </a:r>
            <a:endParaRPr lang="cs-CZ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838" y="0"/>
            <a:ext cx="6910162" cy="6180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69308" y="0"/>
            <a:ext cx="5890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Etnické složení guvernorátu Aleppo </a:t>
            </a:r>
            <a:r>
              <a:rPr lang="cs-CZ" dirty="0" smtClean="0"/>
              <a:t>(zdroj: http://gulf2000.columbia.edu/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maps</a:t>
            </a:r>
            <a:r>
              <a:rPr lang="cs-CZ" dirty="0" smtClean="0"/>
              <a:t>/Syria_Ethnic_summary_lg.png)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04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37" y="114300"/>
            <a:ext cx="9863211" cy="796583"/>
          </a:xfrm>
        </p:spPr>
        <p:txBody>
          <a:bodyPr/>
          <a:lstStyle/>
          <a:p>
            <a:r>
              <a:rPr lang="cs-CZ" dirty="0" smtClean="0"/>
              <a:t>Bitvy o  město Aleppo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159" y="973553"/>
            <a:ext cx="5493103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 intenzivní boje ve městě až zhruba od léta 2012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řada ofenzív rebelů, ale klíčová vládní zařízení spíše pod kontrolou Asadových jednotek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udržení strategického přístupu k režimním pozicím v </a:t>
            </a:r>
            <a:r>
              <a:rPr lang="cs-CZ" dirty="0" err="1" smtClean="0"/>
              <a:t>Aleppu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vládní ofenzíva v říjnu-listopadu 2013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910883"/>
            <a:ext cx="6357404" cy="4918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9" y="3197867"/>
            <a:ext cx="4067120" cy="4064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67654" y="6057900"/>
            <a:ext cx="208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Institute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Study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1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53940"/>
            <a:ext cx="10058400" cy="66913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Zapojení Ruska od září 2015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14401"/>
            <a:ext cx="6541465" cy="567440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2400" dirty="0" smtClean="0"/>
              <a:t>Asadův režim sice zaznamenával v roce 2014 vojenské úspěchy, ale byl vyčerpán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Ruská intervence (letecké údery, pozemní přítomnost jako „</a:t>
            </a:r>
            <a:r>
              <a:rPr lang="cs-CZ" sz="2400" dirty="0" err="1" smtClean="0"/>
              <a:t>force</a:t>
            </a:r>
            <a:r>
              <a:rPr lang="cs-CZ" sz="2400" dirty="0" smtClean="0"/>
              <a:t> </a:t>
            </a:r>
            <a:r>
              <a:rPr lang="cs-CZ" sz="2400" dirty="0" err="1" smtClean="0"/>
              <a:t>multiplier</a:t>
            </a:r>
            <a:r>
              <a:rPr lang="cs-CZ" sz="2400" dirty="0" smtClean="0"/>
              <a:t>“, poradci…), ale i předtím silná přítomnost Ruska, Íránu, libanonského Hizballáhu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cíl = udržet stávající režim v Damašku (ať už ve finále s Asadem nebo bez něj)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b="1" u="sng" dirty="0" smtClean="0"/>
              <a:t>obklíčit, obléhat a vyhladovět Aleppo </a:t>
            </a:r>
            <a:r>
              <a:rPr lang="cs-CZ" sz="2400" dirty="0" smtClean="0"/>
              <a:t>(podobně jako </a:t>
            </a:r>
            <a:r>
              <a:rPr lang="cs-CZ" sz="2400" dirty="0" err="1" smtClean="0"/>
              <a:t>Homs</a:t>
            </a:r>
            <a:r>
              <a:rPr lang="cs-CZ" sz="2400" dirty="0" smtClean="0"/>
              <a:t> v květnu 2014) + </a:t>
            </a:r>
            <a:r>
              <a:rPr lang="cs-CZ" sz="2400" b="1" u="sng" dirty="0" smtClean="0"/>
              <a:t>přerušit zásobovací linii rebelů z Turecka (viz následující snímek)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/>
              <a:t> </a:t>
            </a:r>
            <a:r>
              <a:rPr lang="cs-CZ" sz="2400" dirty="0" smtClean="0"/>
              <a:t>akutní hrozba humanitární katastrofy: ke konci ledna prchlo 70 tisíc lidí, dle OSN může prchnout několik set tisíc dalších</a:t>
            </a:r>
            <a:endParaRPr lang="cs-CZ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45" y="754709"/>
            <a:ext cx="5467655" cy="60349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48330" y="269659"/>
            <a:ext cx="591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Operace za účelem obklíčení </a:t>
            </a:r>
            <a:r>
              <a:rPr lang="cs-CZ" b="1" u="sng" dirty="0" err="1" smtClean="0">
                <a:solidFill>
                  <a:srgbClr val="FF0000"/>
                </a:solidFill>
              </a:rPr>
              <a:t>Aleppa</a:t>
            </a:r>
            <a:r>
              <a:rPr lang="cs-CZ" b="1" u="sng" dirty="0" smtClean="0">
                <a:solidFill>
                  <a:srgbClr val="FF0000"/>
                </a:solidFill>
              </a:rPr>
              <a:t> (říjen 2015-únor 2016)</a:t>
            </a:r>
            <a:endParaRPr lang="cs-CZ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2934" cy="6752381"/>
          </a:xfrm>
        </p:spPr>
      </p:pic>
      <p:sp>
        <p:nvSpPr>
          <p:cNvPr id="5" name="TextBox 4"/>
          <p:cNvSpPr txBox="1"/>
          <p:nvPr/>
        </p:nvSpPr>
        <p:spPr>
          <a:xfrm>
            <a:off x="5400942" y="286603"/>
            <a:ext cx="642643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FF0000"/>
                </a:solidFill>
              </a:rPr>
              <a:t>Role Kurdů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 smtClean="0"/>
              <a:t>Dominantní síla je PYD (Strana demokratické unie) s ozbrojenými složkami YPG a YPJ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 smtClean="0"/>
              <a:t>PYD je syrskou odnoží Kurdské strany pracujících (PKK) v Sýrii; PKK vede od r. 1984 povstání především proti Turecku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 smtClean="0"/>
              <a:t>PYD ve sňatku z rozumu s Asadem (a Ruskem), dobré vztahy s Teheránem (bohatá tradice spolupráce z dob studené války a 90. let)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 smtClean="0"/>
              <a:t>koordinace vojenských akcí s Asadovým režimem proti opozičním rebelům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b="1" u="sng" dirty="0" smtClean="0">
                <a:solidFill>
                  <a:srgbClr val="FF0000"/>
                </a:solidFill>
              </a:rPr>
              <a:t>Paradox </a:t>
            </a:r>
            <a:r>
              <a:rPr lang="cs-CZ" sz="2200" dirty="0" smtClean="0"/>
              <a:t>– PYD je podporována USA v boji proti ISIS vs. strategická spolupráce s táborem protivníka, destabilizace západních spojenců: Turecka či Kurdské regionální vlády na severu Iráku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1306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8386"/>
            <a:ext cx="5580404" cy="8400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„Boj proti terorismu“ v podání Asada a Ruska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88" y="1378438"/>
            <a:ext cx="4819828" cy="472854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Ruský </a:t>
            </a:r>
            <a:r>
              <a:rPr lang="cs-CZ" dirty="0"/>
              <a:t>diskurs „boje proti terorismu“ (proti ISIS či Džabhat an-Nusra), v očích Ruska a Damašku jsou teroristé takřka všechny opoziční </a:t>
            </a:r>
            <a:r>
              <a:rPr lang="cs-CZ" dirty="0" smtClean="0"/>
              <a:t>skupiny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Moskva lživě interpretuje rozložení sil rebelů, zejména působnost Džabhat an-Nusra (viz mapka ruského ministerstva obrany)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Důvod: ISIS a Džabhat an-Nusra stojí mimo dojednaný klid zbraní v platnosti od této soboty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>
                <a:solidFill>
                  <a:schemeClr val="tx1"/>
                </a:solidFill>
              </a:rPr>
              <a:t>v oblasti </a:t>
            </a:r>
            <a:r>
              <a:rPr lang="cs-CZ" dirty="0" err="1" smtClean="0">
                <a:solidFill>
                  <a:schemeClr val="tx1"/>
                </a:solidFill>
              </a:rPr>
              <a:t>Aleppa</a:t>
            </a:r>
            <a:r>
              <a:rPr lang="cs-CZ" dirty="0" smtClean="0">
                <a:solidFill>
                  <a:schemeClr val="tx1"/>
                </a:solidFill>
              </a:rPr>
              <a:t> operuje řada skupin opozičních rebelů od arabských nacionalistů až k radikálním islamistům, přičemž spíše dominují pro-islamistické síly (skupiny koordinují svůj postup v rámci koordinačních struktur </a:t>
            </a:r>
            <a:r>
              <a:rPr lang="cs-CZ" dirty="0" err="1" smtClean="0">
                <a:solidFill>
                  <a:schemeClr val="tx1"/>
                </a:solidFill>
              </a:rPr>
              <a:t>Ansár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aš</a:t>
            </a:r>
            <a:r>
              <a:rPr lang="cs-CZ" dirty="0" smtClean="0">
                <a:solidFill>
                  <a:schemeClr val="tx1"/>
                </a:solidFill>
              </a:rPr>
              <a:t>- Šarí‘a, Fatáh Aleppo, </a:t>
            </a:r>
            <a:r>
              <a:rPr lang="cs-CZ" dirty="0" err="1" smtClean="0">
                <a:solidFill>
                  <a:schemeClr val="tx1"/>
                </a:solidFill>
              </a:rPr>
              <a:t>Burkán</a:t>
            </a:r>
            <a:r>
              <a:rPr lang="cs-CZ" dirty="0" smtClean="0">
                <a:solidFill>
                  <a:schemeClr val="tx1"/>
                </a:solidFill>
              </a:rPr>
              <a:t> al-</a:t>
            </a:r>
            <a:r>
              <a:rPr lang="cs-CZ" dirty="0" err="1" smtClean="0">
                <a:solidFill>
                  <a:schemeClr val="tx1"/>
                </a:solidFill>
              </a:rPr>
              <a:t>Firát</a:t>
            </a:r>
            <a:r>
              <a:rPr lang="cs-CZ" dirty="0" smtClean="0">
                <a:solidFill>
                  <a:schemeClr val="tx1"/>
                </a:solidFill>
              </a:rPr>
              <a:t>…)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4098" name="Picture 2" descr="https://4.bp.blogspot.com/-JmEjGPg0TbE/VtSkmsS7k0I/AAAAAAAAFvk/-MrTEkxm0tw/s640/Russian%2BCeasefire%2BZones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204" y="0"/>
            <a:ext cx="6930641" cy="684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0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s://1.bp.blogspot.com/--SY4dV7XmRk/VtSkgHBHRVI/AAAAAAAAFvg/mJUVagNq7nA/s1600/29%2BFEB%2BCombo%2BMap%2B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6" y="281634"/>
            <a:ext cx="12035798" cy="508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5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1389</TotalTime>
  <Words>483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Retrospect</vt:lpstr>
      <vt:lpstr>Oblast Aleppa:  Strategický cíl opozice i režimu</vt:lpstr>
      <vt:lpstr>PowerPoint Presentation</vt:lpstr>
      <vt:lpstr>Oblast Aleppa</vt:lpstr>
      <vt:lpstr>Bitvy o  město Aleppo</vt:lpstr>
      <vt:lpstr>Zapojení Ruska od září 2015</vt:lpstr>
      <vt:lpstr>PowerPoint Presentation</vt:lpstr>
      <vt:lpstr>„Boj proti terorismu“ v podání Asada a Ruska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Oblast Aleppa:  Strategický cíl opozice i režimu</dc:title>
  <dc:creator>Tomáš</dc:creator>
  <cp:lastModifiedBy>Tomáš</cp:lastModifiedBy>
  <cp:revision>19</cp:revision>
  <cp:lastPrinted>2016-03-01T12:39:32Z</cp:lastPrinted>
  <dcterms:created xsi:type="dcterms:W3CDTF">2016-02-29T14:47:27Z</dcterms:created>
  <dcterms:modified xsi:type="dcterms:W3CDTF">2016-05-15T11:45:17Z</dcterms:modified>
</cp:coreProperties>
</file>