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4" r:id="rId5"/>
    <p:sldId id="263" r:id="rId6"/>
    <p:sldId id="283" r:id="rId7"/>
    <p:sldId id="258" r:id="rId8"/>
    <p:sldId id="259" r:id="rId9"/>
    <p:sldId id="260" r:id="rId10"/>
    <p:sldId id="278" r:id="rId11"/>
    <p:sldId id="261" r:id="rId12"/>
    <p:sldId id="279" r:id="rId13"/>
    <p:sldId id="264" r:id="rId14"/>
    <p:sldId id="262" r:id="rId15"/>
    <p:sldId id="280" r:id="rId16"/>
    <p:sldId id="265" r:id="rId17"/>
    <p:sldId id="281" r:id="rId18"/>
    <p:sldId id="266" r:id="rId19"/>
    <p:sldId id="267" r:id="rId20"/>
    <p:sldId id="268" r:id="rId21"/>
    <p:sldId id="269" r:id="rId22"/>
    <p:sldId id="271" r:id="rId23"/>
    <p:sldId id="272" r:id="rId24"/>
    <p:sldId id="275" r:id="rId25"/>
    <p:sldId id="276" r:id="rId26"/>
    <p:sldId id="277" r:id="rId27"/>
    <p:sldId id="274" r:id="rId28"/>
    <p:sldId id="27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6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3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74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1020-FF90-4A6E-A7D9-4967EB741266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797498"/>
            <a:ext cx="8012948" cy="1646302"/>
          </a:xfrm>
        </p:spPr>
        <p:txBody>
          <a:bodyPr/>
          <a:lstStyle/>
          <a:p>
            <a:r>
              <a:rPr lang="cs-CZ" dirty="0" smtClean="0"/>
              <a:t>Sunnitská povstání v Iráku po roce 2003</a:t>
            </a:r>
            <a:br>
              <a:rPr lang="cs-CZ" dirty="0" smtClean="0"/>
            </a:br>
            <a:r>
              <a:rPr lang="cs-CZ" dirty="0" smtClean="0"/>
              <a:t>Povstání 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34124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Tomáš Kaválek</a:t>
            </a:r>
          </a:p>
          <a:p>
            <a:r>
              <a:rPr lang="cs-CZ" dirty="0" smtClean="0"/>
              <a:t>10. 5. 2016</a:t>
            </a:r>
          </a:p>
          <a:p>
            <a:r>
              <a:rPr lang="cs-CZ" dirty="0" smtClean="0"/>
              <a:t>BSS 191 Soudobé ozbrojené konflikty</a:t>
            </a:r>
            <a:endParaRPr lang="en-US" dirty="0"/>
          </a:p>
        </p:txBody>
      </p:sp>
      <p:pic>
        <p:nvPicPr>
          <p:cNvPr id="1026" name="Picture 2" descr="https://upload.wikimedia.org/wikipedia/commons/thumb/f/f6/Flag_of_Iraq.svg/2000px-Flag_of_Iraq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28" y="563161"/>
            <a:ext cx="2994941" cy="19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2074/Maliki_207484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5" y="563160"/>
            <a:ext cx="3189688" cy="19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7241"/>
          </a:xfrm>
        </p:spPr>
        <p:txBody>
          <a:bodyPr/>
          <a:lstStyle/>
          <a:p>
            <a:r>
              <a:rPr lang="cs-CZ" dirty="0" smtClean="0"/>
              <a:t>Zrod „al-Kájdy v Iráku“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2134"/>
            <a:ext cx="9164090" cy="5115866"/>
          </a:xfrm>
        </p:spPr>
        <p:txBody>
          <a:bodyPr>
            <a:normAutofit/>
          </a:bodyPr>
          <a:lstStyle/>
          <a:p>
            <a:r>
              <a:rPr lang="cs-CZ" sz="1900" dirty="0" smtClean="0"/>
              <a:t>TWJ postupně rostla, posilovala svoji image „hlavního aktéra sunnitského povstání“ proti okupačním silám (nicméně jen 14 % útoků do dubna 2005 měla na svědomí AQI, ve více než 50 % případů se jednalo o sebevražedné útoky, často v autech)</a:t>
            </a:r>
          </a:p>
          <a:p>
            <a:r>
              <a:rPr lang="cs-CZ" sz="1900" dirty="0" smtClean="0"/>
              <a:t>Říjen 2004 – </a:t>
            </a:r>
            <a:r>
              <a:rPr lang="cs-CZ" sz="1900" dirty="0" err="1" smtClean="0"/>
              <a:t>az-Zarqáwí</a:t>
            </a:r>
            <a:r>
              <a:rPr lang="cs-CZ" sz="1900" dirty="0" smtClean="0"/>
              <a:t> přísahal věrnost bin Ládinovi a organizace začala být známá jako „al-Kájda v Iráku“ (AQI) </a:t>
            </a:r>
            <a:r>
              <a:rPr lang="cs-CZ" sz="1900" b="1" dirty="0" smtClean="0"/>
              <a:t>- posun k povstání velkého rozsahu</a:t>
            </a:r>
          </a:p>
          <a:p>
            <a:r>
              <a:rPr lang="cs-CZ" sz="1900" dirty="0" smtClean="0"/>
              <a:t>AQI – hlavní platforma pro zahraniční bojovníky, díky „franšíze al-Kájdy“ se stala klíčovou strukturou pro podobně smýšlející lidi i celé skupiny</a:t>
            </a:r>
          </a:p>
          <a:p>
            <a:pPr lvl="1"/>
            <a:r>
              <a:rPr lang="cs-CZ" sz="1900" dirty="0" smtClean="0"/>
              <a:t>Leden 2006 – založení „</a:t>
            </a:r>
            <a:r>
              <a:rPr lang="cs-CZ" sz="1900" dirty="0" err="1" smtClean="0"/>
              <a:t>Madžlis</a:t>
            </a:r>
            <a:r>
              <a:rPr lang="cs-CZ" sz="1900" dirty="0" smtClean="0"/>
              <a:t> </a:t>
            </a:r>
            <a:r>
              <a:rPr lang="cs-CZ" sz="1900" dirty="0" err="1" smtClean="0"/>
              <a:t>Šúra</a:t>
            </a:r>
            <a:r>
              <a:rPr lang="cs-CZ" sz="1900" dirty="0" smtClean="0"/>
              <a:t> al-</a:t>
            </a:r>
            <a:r>
              <a:rPr lang="cs-CZ" sz="1900" dirty="0" err="1" smtClean="0"/>
              <a:t>Mudžáhidín</a:t>
            </a:r>
            <a:r>
              <a:rPr lang="cs-CZ" sz="1900" dirty="0" smtClean="0"/>
              <a:t>“ (MSM)</a:t>
            </a:r>
          </a:p>
          <a:p>
            <a:r>
              <a:rPr lang="cs-CZ" sz="1900" dirty="0" smtClean="0"/>
              <a:t>Situace v Iráku se rapidně zhoršovala: v r. 2004 zemřelo 16 800 civilistů, 2005 více než 20 000, v roce 2006 34 500</a:t>
            </a:r>
          </a:p>
          <a:p>
            <a:r>
              <a:rPr lang="cs-CZ" sz="1900" dirty="0" smtClean="0"/>
              <a:t>Červen 2006 – </a:t>
            </a:r>
            <a:r>
              <a:rPr lang="cs-CZ" sz="1900" dirty="0" err="1" smtClean="0"/>
              <a:t>az-Zarqáwí</a:t>
            </a:r>
            <a:r>
              <a:rPr lang="cs-CZ" sz="1900" dirty="0" smtClean="0"/>
              <a:t> zabit americkým náletem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47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254"/>
          </a:xfrm>
        </p:spPr>
        <p:txBody>
          <a:bodyPr/>
          <a:lstStyle/>
          <a:p>
            <a:r>
              <a:rPr lang="cs-CZ" dirty="0" smtClean="0"/>
              <a:t>Charakteristika aktivit AQI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3646"/>
            <a:ext cx="8596668" cy="3880773"/>
          </a:xfrm>
        </p:spPr>
        <p:txBody>
          <a:bodyPr>
            <a:noAutofit/>
          </a:bodyPr>
          <a:lstStyle/>
          <a:p>
            <a:r>
              <a:rPr lang="cs-CZ" sz="2800" dirty="0" smtClean="0"/>
              <a:t>Útoky na šíitské či smíšené čtvrti v Bagdádu</a:t>
            </a:r>
          </a:p>
          <a:p>
            <a:r>
              <a:rPr lang="cs-CZ" sz="2800" dirty="0" smtClean="0"/>
              <a:t>Útoky na okupační jednotky, iráckou vládu</a:t>
            </a:r>
          </a:p>
          <a:p>
            <a:r>
              <a:rPr lang="cs-CZ" sz="2800" dirty="0" smtClean="0"/>
              <a:t>Rozšiřování sítí a vlivu v sunnitských oblastech (</a:t>
            </a:r>
            <a:r>
              <a:rPr lang="cs-CZ" sz="2800" dirty="0" err="1" smtClean="0"/>
              <a:t>Fallúdža</a:t>
            </a:r>
            <a:r>
              <a:rPr lang="cs-CZ" sz="2800" dirty="0" smtClean="0"/>
              <a:t>, </a:t>
            </a:r>
            <a:r>
              <a:rPr lang="cs-CZ" sz="2800" dirty="0" err="1" smtClean="0"/>
              <a:t>Baqúba</a:t>
            </a:r>
            <a:r>
              <a:rPr lang="cs-CZ" sz="2800" dirty="0" smtClean="0"/>
              <a:t>, </a:t>
            </a:r>
            <a:r>
              <a:rPr lang="cs-CZ" sz="2800" dirty="0" err="1" smtClean="0"/>
              <a:t>Salah</a:t>
            </a:r>
            <a:r>
              <a:rPr lang="cs-CZ" sz="2800" dirty="0" smtClean="0"/>
              <a:t> ad-</a:t>
            </a:r>
            <a:r>
              <a:rPr lang="cs-CZ" sz="2800" dirty="0" err="1" smtClean="0"/>
              <a:t>Dín</a:t>
            </a:r>
            <a:r>
              <a:rPr lang="cs-CZ" sz="2800" dirty="0" smtClean="0"/>
              <a:t>, Mosul apod.)</a:t>
            </a:r>
          </a:p>
          <a:p>
            <a:r>
              <a:rPr lang="cs-CZ" sz="2800" dirty="0" smtClean="0"/>
              <a:t>V r. 2006 také ISIS vydělávala cca 70-200 milionů dolarů ročně</a:t>
            </a:r>
            <a:endParaRPr lang="cs-CZ" sz="2800" dirty="0"/>
          </a:p>
          <a:p>
            <a:r>
              <a:rPr lang="cs-CZ" sz="2800" b="1" dirty="0" smtClean="0"/>
              <a:t>Snaha rozdmýchat sektářské násilí mezi šíity a sunnity a poté se profilovat jako zachránce sunnitů</a:t>
            </a:r>
          </a:p>
          <a:p>
            <a:r>
              <a:rPr lang="cs-CZ" sz="2800" b="1" dirty="0" smtClean="0"/>
              <a:t>Prosazování nutnosti vyhlazení šíitů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7" y="805913"/>
            <a:ext cx="9113003" cy="5858358"/>
          </a:xfrm>
        </p:spPr>
        <p:txBody>
          <a:bodyPr>
            <a:normAutofit/>
          </a:bodyPr>
          <a:lstStyle/>
          <a:p>
            <a:r>
              <a:rPr lang="cs-CZ" sz="1900" dirty="0" smtClean="0"/>
              <a:t>Po smrti </a:t>
            </a:r>
            <a:r>
              <a:rPr lang="cs-CZ" sz="1900" dirty="0" err="1" smtClean="0"/>
              <a:t>az-Zarqáwího</a:t>
            </a:r>
            <a:r>
              <a:rPr lang="cs-CZ" sz="1900" dirty="0" smtClean="0"/>
              <a:t> vedl AQI Abú </a:t>
            </a:r>
            <a:r>
              <a:rPr lang="cs-CZ" sz="1900" dirty="0" err="1" smtClean="0"/>
              <a:t>Ajjub</a:t>
            </a:r>
            <a:r>
              <a:rPr lang="cs-CZ" sz="1900" dirty="0" smtClean="0"/>
              <a:t> al-</a:t>
            </a:r>
            <a:r>
              <a:rPr lang="cs-CZ" sz="1900" dirty="0" err="1" smtClean="0"/>
              <a:t>Masrí</a:t>
            </a:r>
            <a:r>
              <a:rPr lang="cs-CZ" sz="1900" dirty="0" smtClean="0"/>
              <a:t>, nicméně v listopadu 2006 přísahal věrnost Abú Omarovi al-</a:t>
            </a:r>
            <a:r>
              <a:rPr lang="cs-CZ" sz="1900" dirty="0" err="1" smtClean="0"/>
              <a:t>Bagdádímu</a:t>
            </a:r>
            <a:r>
              <a:rPr lang="cs-CZ" sz="1900" dirty="0" smtClean="0"/>
              <a:t>, který založil „Islámský stát v Iráku“ (ISI) -&gt; předehra k rozchodu mezi al-Kájdou a ISI/ISIS</a:t>
            </a:r>
          </a:p>
          <a:p>
            <a:r>
              <a:rPr lang="cs-CZ" sz="1900" dirty="0" smtClean="0"/>
              <a:t>ISI často operovala společně s dalšími sunnitskými rebely, nicméně postupně se lokálním kmenovým vůdcům a ostatním rebelům jejich radikální ideologie, snahy dominovat byznysu (rozuměj černému trhu, kriminálním aktivitám, vybírání výpalného apod.) začala zajídat </a:t>
            </a:r>
          </a:p>
          <a:p>
            <a:r>
              <a:rPr lang="cs-CZ" sz="1900" dirty="0" smtClean="0"/>
              <a:t>-&gt; rozkol mezi </a:t>
            </a:r>
            <a:r>
              <a:rPr lang="cs-CZ" sz="1900" dirty="0" err="1" smtClean="0"/>
              <a:t>salafisty</a:t>
            </a:r>
            <a:r>
              <a:rPr lang="cs-CZ" sz="1900" dirty="0" smtClean="0"/>
              <a:t> a „nacionalisty“ vedl k požadavku na „sunnitské povstání pro Iráčany“</a:t>
            </a:r>
          </a:p>
          <a:p>
            <a:r>
              <a:rPr lang="cs-CZ" sz="1900" dirty="0" smtClean="0"/>
              <a:t>-&gt; projekt „</a:t>
            </a:r>
            <a:r>
              <a:rPr lang="cs-CZ" sz="1900" dirty="0" err="1" smtClean="0"/>
              <a:t>Sons</a:t>
            </a:r>
            <a:r>
              <a:rPr lang="cs-CZ" sz="1900" dirty="0" smtClean="0"/>
              <a:t> </a:t>
            </a:r>
            <a:r>
              <a:rPr lang="cs-CZ" sz="1900" dirty="0" err="1" smtClean="0"/>
              <a:t>of</a:t>
            </a:r>
            <a:r>
              <a:rPr lang="cs-CZ" sz="1900" dirty="0" smtClean="0"/>
              <a:t> </a:t>
            </a:r>
            <a:r>
              <a:rPr lang="cs-CZ" sz="1900" dirty="0" err="1" smtClean="0"/>
              <a:t>Iraq</a:t>
            </a:r>
            <a:r>
              <a:rPr lang="cs-CZ" sz="1900" dirty="0" smtClean="0"/>
              <a:t>“ (Sahwa) – sunnitské kmenové milice bojující s federální vládou a Američany proti ISI</a:t>
            </a:r>
          </a:p>
          <a:p>
            <a:r>
              <a:rPr lang="cs-CZ" sz="1900" dirty="0" smtClean="0"/>
              <a:t>V roce 2008 již ISI byl oslaben, donucen se z mnoha oblastí stáhnout, přesunul se do Mosulu a spíše než na „ofenzivní operace“ se soustředí na kriminální aktivity</a:t>
            </a:r>
          </a:p>
          <a:p>
            <a:r>
              <a:rPr lang="cs-CZ" sz="1900" dirty="0" smtClean="0"/>
              <a:t>Abú Omar al-</a:t>
            </a:r>
            <a:r>
              <a:rPr lang="cs-CZ" sz="1900" dirty="0" err="1" smtClean="0"/>
              <a:t>Bagdádí</a:t>
            </a:r>
            <a:r>
              <a:rPr lang="cs-CZ" sz="1900" dirty="0" smtClean="0"/>
              <a:t> byl zabit v dubnu 2010</a:t>
            </a:r>
          </a:p>
          <a:p>
            <a:r>
              <a:rPr lang="cs-CZ" sz="1900" b="1" dirty="0" smtClean="0"/>
              <a:t>2009-2011 opět povstání malého rozsahu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74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84136"/>
            <a:ext cx="8596668" cy="785247"/>
          </a:xfrm>
        </p:spPr>
        <p:txBody>
          <a:bodyPr/>
          <a:lstStyle/>
          <a:p>
            <a:r>
              <a:rPr lang="cs-CZ" dirty="0" smtClean="0"/>
              <a:t>ISI po roce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69383"/>
            <a:ext cx="9133093" cy="567237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 r. 2010 se lídrem stal Abú Bakr al-</a:t>
            </a:r>
            <a:r>
              <a:rPr lang="cs-CZ" sz="2000" dirty="0" err="1" smtClean="0"/>
              <a:t>Bagdádí</a:t>
            </a:r>
            <a:endParaRPr lang="cs-CZ" sz="2000" dirty="0" smtClean="0"/>
          </a:p>
          <a:p>
            <a:r>
              <a:rPr lang="cs-CZ" sz="2000" dirty="0" smtClean="0"/>
              <a:t>Po stažení Američanů v roce 2011 opět viditelnější přítomnost ISI</a:t>
            </a:r>
          </a:p>
          <a:p>
            <a:r>
              <a:rPr lang="cs-CZ" sz="2000" b="1" dirty="0" smtClean="0"/>
              <a:t>Pokračující marginalizace sunnitů</a:t>
            </a:r>
            <a:r>
              <a:rPr lang="cs-CZ" sz="2000" dirty="0" smtClean="0"/>
              <a:t> (objektivně i subjektivně) ze strany </a:t>
            </a:r>
            <a:r>
              <a:rPr lang="cs-CZ" sz="2000" dirty="0" err="1" smtClean="0"/>
              <a:t>Málikího</a:t>
            </a:r>
            <a:r>
              <a:rPr lang="cs-CZ" sz="2000" dirty="0" smtClean="0"/>
              <a:t> federální vlády, nedodržené sliby o sdílení moci, pozice pro </a:t>
            </a:r>
            <a:r>
              <a:rPr lang="cs-CZ" sz="2000" dirty="0" err="1" smtClean="0"/>
              <a:t>Sons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Iraq</a:t>
            </a:r>
            <a:r>
              <a:rPr lang="cs-CZ" sz="2000" dirty="0" smtClean="0"/>
              <a:t>, tvrdé potlačování sunnitských protivládních protestů 2012-2013 -&gt; silný „</a:t>
            </a:r>
            <a:r>
              <a:rPr lang="cs-CZ" sz="2000" dirty="0" err="1" smtClean="0"/>
              <a:t>root</a:t>
            </a:r>
            <a:r>
              <a:rPr lang="cs-CZ" sz="2000" dirty="0" smtClean="0"/>
              <a:t> cause“</a:t>
            </a:r>
          </a:p>
          <a:p>
            <a:r>
              <a:rPr lang="cs-CZ" sz="2000" dirty="0" smtClean="0"/>
              <a:t>Opět pozvolný posun k povstání velkého rozsahu</a:t>
            </a:r>
          </a:p>
          <a:p>
            <a:endParaRPr lang="cs-CZ" sz="2000" dirty="0"/>
          </a:p>
          <a:p>
            <a:r>
              <a:rPr lang="cs-CZ" sz="2000" dirty="0" smtClean="0"/>
              <a:t>Od roku 2012 expanze ISIS do Sýrie (Džabhat an-Nusra), od dubna 2013 ISIS</a:t>
            </a:r>
          </a:p>
          <a:p>
            <a:r>
              <a:rPr lang="cs-CZ" sz="2000" dirty="0" smtClean="0"/>
              <a:t>2014 monopol v Raqqa, </a:t>
            </a:r>
            <a:r>
              <a:rPr lang="cs-CZ" sz="2000" dirty="0" err="1" smtClean="0"/>
              <a:t>Dajr</a:t>
            </a:r>
            <a:r>
              <a:rPr lang="cs-CZ" sz="2000" dirty="0" smtClean="0"/>
              <a:t> </a:t>
            </a:r>
            <a:r>
              <a:rPr lang="cs-CZ" sz="2000" dirty="0" err="1" smtClean="0"/>
              <a:t>az-Zaur</a:t>
            </a:r>
            <a:r>
              <a:rPr lang="cs-CZ" sz="2000" dirty="0" smtClean="0"/>
              <a:t>, </a:t>
            </a:r>
            <a:r>
              <a:rPr lang="cs-CZ" sz="2000" dirty="0" err="1" smtClean="0"/>
              <a:t>Manbídž</a:t>
            </a:r>
            <a:r>
              <a:rPr lang="cs-CZ" sz="2000" dirty="0" smtClean="0"/>
              <a:t>…</a:t>
            </a:r>
          </a:p>
          <a:p>
            <a:r>
              <a:rPr lang="cs-CZ" sz="2000" dirty="0" smtClean="0"/>
              <a:t>Červen/červenec 2014 podstatné části sunnitských oblastí Iráku</a:t>
            </a:r>
          </a:p>
          <a:p>
            <a:r>
              <a:rPr lang="cs-CZ" sz="2000" dirty="0" smtClean="0"/>
              <a:t>2015, 2016 – postupné oslabování ISIS, ztráta území, domácí odpor…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4650"/>
            <a:ext cx="4638585" cy="1320800"/>
          </a:xfrm>
        </p:spPr>
        <p:txBody>
          <a:bodyPr/>
          <a:lstStyle/>
          <a:p>
            <a:r>
              <a:rPr lang="cs-CZ" dirty="0" smtClean="0"/>
              <a:t>ISIS v provincii </a:t>
            </a:r>
            <a:r>
              <a:rPr lang="cs-CZ" dirty="0" err="1" smtClean="0"/>
              <a:t>Dijala</a:t>
            </a:r>
            <a:r>
              <a:rPr lang="cs-CZ" dirty="0" smtClean="0"/>
              <a:t> (2011-13)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3571"/>
            <a:ext cx="5953753" cy="4410692"/>
          </a:xfrm>
        </p:spPr>
        <p:txBody>
          <a:bodyPr>
            <a:noAutofit/>
          </a:bodyPr>
          <a:lstStyle/>
          <a:p>
            <a:r>
              <a:rPr lang="cs-CZ" sz="2400" dirty="0" smtClean="0"/>
              <a:t>V r. 2007 oblast vyčištěna během </a:t>
            </a:r>
            <a:r>
              <a:rPr lang="cs-CZ" sz="2400" dirty="0" err="1" smtClean="0"/>
              <a:t>Sahwy</a:t>
            </a:r>
            <a:endParaRPr lang="cs-CZ" sz="2400" dirty="0" smtClean="0"/>
          </a:p>
          <a:p>
            <a:r>
              <a:rPr lang="cs-CZ" sz="2400" dirty="0" smtClean="0"/>
              <a:t>2011 zprávy o zvýšené aktivitě ISI z kurdských zdrojů</a:t>
            </a:r>
          </a:p>
          <a:p>
            <a:r>
              <a:rPr lang="cs-CZ" sz="2400" dirty="0" smtClean="0"/>
              <a:t>Července 2012 – ISI kontroluje as-</a:t>
            </a:r>
            <a:r>
              <a:rPr lang="cs-CZ" sz="2400" dirty="0" err="1" smtClean="0"/>
              <a:t>Sa‘dija</a:t>
            </a:r>
            <a:r>
              <a:rPr lang="cs-CZ" sz="2400" dirty="0" smtClean="0"/>
              <a:t> a údolí řeky </a:t>
            </a:r>
            <a:r>
              <a:rPr lang="cs-CZ" sz="2400" dirty="0" err="1" smtClean="0"/>
              <a:t>Dijala</a:t>
            </a:r>
            <a:endParaRPr lang="cs-CZ" sz="2400" dirty="0" smtClean="0"/>
          </a:p>
          <a:p>
            <a:r>
              <a:rPr lang="cs-CZ" sz="2400" dirty="0" smtClean="0"/>
              <a:t>Listopad 2013 – rozsáhlá protipovstalecká operace iráckých bezpečnostních složek</a:t>
            </a:r>
          </a:p>
          <a:p>
            <a:r>
              <a:rPr lang="cs-CZ" sz="2400" dirty="0" smtClean="0"/>
              <a:t>Leden/únor 2014 – operace ISI v provincii </a:t>
            </a:r>
            <a:r>
              <a:rPr lang="cs-CZ" sz="2400" dirty="0" err="1" smtClean="0"/>
              <a:t>Anbár</a:t>
            </a:r>
            <a:r>
              <a:rPr lang="cs-CZ" sz="2400" dirty="0" smtClean="0"/>
              <a:t> (</a:t>
            </a:r>
            <a:r>
              <a:rPr lang="cs-CZ" sz="2400" dirty="0" err="1" smtClean="0"/>
              <a:t>Ramádí</a:t>
            </a:r>
            <a:r>
              <a:rPr lang="cs-CZ" sz="2400" dirty="0" smtClean="0"/>
              <a:t>)</a:t>
            </a:r>
            <a:endParaRPr lang="en-US" sz="2400" dirty="0"/>
          </a:p>
        </p:txBody>
      </p:sp>
      <p:pic>
        <p:nvPicPr>
          <p:cNvPr id="4" name="Picture 2" descr="http://understandingwar.org/sites/default/files/DiyalaProvince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1087" y="0"/>
            <a:ext cx="5773373" cy="6858000"/>
          </a:xfrm>
          <a:prstGeom prst="rect">
            <a:avLst/>
          </a:prstGeom>
          <a:noFill/>
        </p:spPr>
      </p:pic>
      <p:sp>
        <p:nvSpPr>
          <p:cNvPr id="5" name="Elipsa 5"/>
          <p:cNvSpPr/>
          <p:nvPr/>
        </p:nvSpPr>
        <p:spPr>
          <a:xfrm>
            <a:off x="9274002" y="2289967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šipka 7"/>
          <p:cNvCxnSpPr/>
          <p:nvPr/>
        </p:nvCxnSpPr>
        <p:spPr>
          <a:xfrm rot="10800000" flipV="1">
            <a:off x="8303327" y="3020222"/>
            <a:ext cx="1214446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9"/>
          <p:cNvSpPr/>
          <p:nvPr/>
        </p:nvSpPr>
        <p:spPr>
          <a:xfrm>
            <a:off x="7588947" y="3688946"/>
            <a:ext cx="714380" cy="1714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Vedoucí kádry ISIS alias spolupráce s baasisty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660035" cy="3880773"/>
          </a:xfrm>
        </p:spPr>
        <p:txBody>
          <a:bodyPr>
            <a:noAutofit/>
          </a:bodyPr>
          <a:lstStyle/>
          <a:p>
            <a:r>
              <a:rPr lang="cs-CZ" sz="2200" dirty="0" smtClean="0"/>
              <a:t>Vedení = al-</a:t>
            </a:r>
            <a:r>
              <a:rPr lang="cs-CZ" sz="2200" dirty="0" err="1" smtClean="0"/>
              <a:t>Imará</a:t>
            </a:r>
            <a:r>
              <a:rPr lang="cs-CZ" sz="2200" dirty="0" smtClean="0"/>
              <a:t> (chalífa + jeho dva zástupci pro Irák a Sýrii + </a:t>
            </a:r>
            <a:r>
              <a:rPr lang="cs-CZ" sz="2200" dirty="0" err="1" smtClean="0"/>
              <a:t>Šúra</a:t>
            </a:r>
            <a:r>
              <a:rPr lang="cs-CZ" sz="2200" dirty="0" smtClean="0"/>
              <a:t>) a Rada šaríi </a:t>
            </a:r>
          </a:p>
          <a:p>
            <a:r>
              <a:rPr lang="cs-CZ" sz="2200" dirty="0" smtClean="0"/>
              <a:t>ex-AQI lidé + vyšší ex-</a:t>
            </a:r>
            <a:r>
              <a:rPr lang="cs-CZ" sz="2200" dirty="0" err="1" smtClean="0"/>
              <a:t>baas</a:t>
            </a:r>
            <a:r>
              <a:rPr lang="cs-CZ" sz="2200" dirty="0" smtClean="0"/>
              <a:t> kádry (obvykle s minulostí v Saddámově bezpečnostním aparátu)</a:t>
            </a:r>
          </a:p>
          <a:p>
            <a:r>
              <a:rPr lang="cs-CZ" sz="2200" dirty="0" smtClean="0"/>
              <a:t>  </a:t>
            </a:r>
          </a:p>
          <a:p>
            <a:r>
              <a:rPr lang="cs-CZ" sz="2200" dirty="0" smtClean="0"/>
              <a:t>Baasisté přišli o svoje pozice v r. 2003, jejich povstání však nebyla příliš úspěšná (posun k univerzálnější a přitažlivější </a:t>
            </a:r>
            <a:r>
              <a:rPr lang="cs-CZ" sz="2200" dirty="0" err="1" smtClean="0"/>
              <a:t>salafistické</a:t>
            </a:r>
            <a:r>
              <a:rPr lang="cs-CZ" sz="2200" dirty="0" smtClean="0"/>
              <a:t> ideologii, využívání sunnitských křivd)</a:t>
            </a:r>
          </a:p>
          <a:p>
            <a:r>
              <a:rPr lang="cs-CZ" sz="2200" dirty="0" smtClean="0"/>
              <a:t>Lidé z AQI a další islamisté se dostali do kontaktu např. při koordinaci operací, ve vězeních (Camp </a:t>
            </a:r>
            <a:r>
              <a:rPr lang="cs-CZ" sz="2200" dirty="0" err="1" smtClean="0"/>
              <a:t>Bucca</a:t>
            </a:r>
            <a:r>
              <a:rPr lang="cs-CZ" sz="2200" dirty="0" smtClean="0"/>
              <a:t>), kontakt některých baasistů s „islamistickou scénou“ od 90. let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5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6093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973"/>
            <a:ext cx="8596668" cy="44603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Charakteristika Iráku</a:t>
            </a:r>
          </a:p>
          <a:p>
            <a:r>
              <a:rPr lang="cs-CZ" sz="3200" dirty="0" smtClean="0"/>
              <a:t>Povstalectví (</a:t>
            </a:r>
            <a:r>
              <a:rPr lang="cs-CZ" sz="3200" dirty="0" err="1" smtClean="0"/>
              <a:t>insurgency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Sunnitská povstání v Iráku po roce 2003</a:t>
            </a:r>
          </a:p>
          <a:p>
            <a:r>
              <a:rPr lang="cs-CZ" sz="3200" dirty="0" smtClean="0"/>
              <a:t>Povstání ISIS a jejích předchůdců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7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59" y="734745"/>
            <a:ext cx="8606151" cy="5216604"/>
          </a:xfrm>
        </p:spPr>
        <p:txBody>
          <a:bodyPr>
            <a:normAutofit/>
          </a:bodyPr>
          <a:lstStyle/>
          <a:p>
            <a:r>
              <a:rPr lang="cs-CZ" sz="2300" dirty="0" smtClean="0"/>
              <a:t>Do r. 2010 měli ex-baasisté silnou pozici v rámci ISI a zřejmě podnikli „puč“ za účelem vyzdvihnutí Abú </a:t>
            </a:r>
            <a:r>
              <a:rPr lang="cs-CZ" sz="2300" dirty="0" err="1" smtClean="0"/>
              <a:t>Bakra</a:t>
            </a:r>
            <a:r>
              <a:rPr lang="cs-CZ" sz="2300" dirty="0" smtClean="0"/>
              <a:t> al-</a:t>
            </a:r>
            <a:r>
              <a:rPr lang="cs-CZ" sz="2300" dirty="0" err="1" smtClean="0"/>
              <a:t>Bagdádího</a:t>
            </a:r>
            <a:endParaRPr lang="cs-CZ" sz="2300" dirty="0" smtClean="0"/>
          </a:p>
          <a:p>
            <a:r>
              <a:rPr lang="cs-CZ" sz="2300" dirty="0" smtClean="0"/>
              <a:t>Obvykle ex-zpravodajci, členové Saddámových speciálních jednotek a jsou klíčoví architekti zpravodajské struktury ISIS, bezpečnostního aparátu, vojenské strategie</a:t>
            </a:r>
          </a:p>
          <a:p>
            <a:endParaRPr lang="cs-CZ" sz="2300" dirty="0"/>
          </a:p>
          <a:p>
            <a:r>
              <a:rPr lang="cs-CZ" sz="2300" b="1" u="sng" dirty="0" smtClean="0"/>
              <a:t>2 „proudy“:</a:t>
            </a:r>
          </a:p>
          <a:p>
            <a:pPr lvl="1"/>
            <a:r>
              <a:rPr lang="cs-CZ" sz="2300" dirty="0" smtClean="0"/>
              <a:t>„technický“: zpravodajská činnost, bezpečnost, vojenská strategie</a:t>
            </a:r>
          </a:p>
          <a:p>
            <a:pPr lvl="1"/>
            <a:r>
              <a:rPr lang="cs-CZ" sz="2300" dirty="0" smtClean="0"/>
              <a:t>„náboženský“: ideologie, náboženská legitimita, média, častěji zahraniční bojovníci, radikální klerici…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904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Epizoda s </a:t>
            </a:r>
            <a:r>
              <a:rPr lang="cs-CZ" dirty="0" err="1" smtClean="0"/>
              <a:t>Hadžím</a:t>
            </a:r>
            <a:r>
              <a:rPr lang="cs-CZ" dirty="0" smtClean="0"/>
              <a:t> </a:t>
            </a:r>
            <a:r>
              <a:rPr lang="cs-CZ" dirty="0" err="1" smtClean="0"/>
              <a:t>Bakrem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5674"/>
            <a:ext cx="4778069" cy="5185607"/>
          </a:xfrm>
        </p:spPr>
        <p:txBody>
          <a:bodyPr>
            <a:noAutofit/>
          </a:bodyPr>
          <a:lstStyle/>
          <a:p>
            <a:r>
              <a:rPr lang="cs-CZ" sz="2200" dirty="0" smtClean="0"/>
              <a:t>Bývalý plukovník Saddámovy rozvědky při letectvu (věk přes 50 let), vlastním jménem Samír </a:t>
            </a:r>
            <a:r>
              <a:rPr lang="cs-CZ" sz="2200" dirty="0" err="1"/>
              <a:t>Abd</a:t>
            </a:r>
            <a:r>
              <a:rPr lang="cs-CZ" sz="2200" dirty="0"/>
              <a:t> </a:t>
            </a:r>
            <a:r>
              <a:rPr lang="cs-CZ" sz="2200" dirty="0" err="1" smtClean="0"/>
              <a:t>Muhamad</a:t>
            </a:r>
            <a:r>
              <a:rPr lang="cs-CZ" sz="2200" dirty="0" smtClean="0"/>
              <a:t> al-</a:t>
            </a:r>
            <a:r>
              <a:rPr lang="cs-CZ" sz="2200" dirty="0" err="1" smtClean="0"/>
              <a:t>Khlifáwí</a:t>
            </a:r>
            <a:endParaRPr lang="cs-CZ" sz="2200" dirty="0"/>
          </a:p>
          <a:p>
            <a:r>
              <a:rPr lang="cs-CZ" sz="2200" dirty="0" smtClean="0"/>
              <a:t>„Pán stínů“</a:t>
            </a:r>
          </a:p>
          <a:p>
            <a:r>
              <a:rPr lang="cs-CZ" sz="2200" dirty="0" smtClean="0"/>
              <a:t>Jeden z architektů bezpečnostních aparátu a organizace ISIS</a:t>
            </a:r>
            <a:endParaRPr lang="cs-CZ" sz="2200" dirty="0"/>
          </a:p>
          <a:p>
            <a:r>
              <a:rPr lang="cs-CZ" sz="2200" dirty="0" smtClean="0"/>
              <a:t>Od roku 2012 v Sýrii, kde navrhl organizační strategii ISIS nejdříve namířenou na převzetí moci v částech Sýrie a potom Iráku</a:t>
            </a:r>
            <a:endParaRPr lang="cs-CZ" sz="2200" dirty="0"/>
          </a:p>
          <a:p>
            <a:r>
              <a:rPr lang="cs-CZ" sz="2200" dirty="0" smtClean="0"/>
              <a:t>Zabit v únoru 2014 v </a:t>
            </a:r>
            <a:r>
              <a:rPr lang="cs-CZ" sz="2200" dirty="0" err="1" smtClean="0"/>
              <a:t>Tal</a:t>
            </a:r>
            <a:r>
              <a:rPr lang="cs-CZ" sz="2200" dirty="0" smtClean="0"/>
              <a:t> </a:t>
            </a:r>
            <a:r>
              <a:rPr lang="cs-CZ" sz="2200" dirty="0" err="1" smtClean="0"/>
              <a:t>Rafátu</a:t>
            </a:r>
            <a:r>
              <a:rPr lang="cs-CZ" sz="2200" dirty="0" smtClean="0"/>
              <a:t>, poblíž </a:t>
            </a:r>
            <a:r>
              <a:rPr lang="cs-CZ" sz="2200" dirty="0" err="1" smtClean="0"/>
              <a:t>Aleppa</a:t>
            </a:r>
            <a:endParaRPr lang="en-US" sz="2200" dirty="0"/>
          </a:p>
        </p:txBody>
      </p:sp>
      <p:pic>
        <p:nvPicPr>
          <p:cNvPr id="4" name="Picture 4" descr="http://www.inilah-salafi-takfiri.com/wp-content/uploads/2014/07/syeikh-haji-bakr-isis-tewas-suriah-hari-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5742" y="3208149"/>
            <a:ext cx="5124094" cy="3154166"/>
          </a:xfrm>
          <a:prstGeom prst="rect">
            <a:avLst/>
          </a:prstGeom>
          <a:noFill/>
        </p:spPr>
      </p:pic>
      <p:pic>
        <p:nvPicPr>
          <p:cNvPr id="5" name="Picture 2" descr="http://www.counterextremism.com/sites/default/files/person_headshots/Haji%20Bakr%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978" y="409714"/>
            <a:ext cx="2798434" cy="2798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58" y="144651"/>
            <a:ext cx="8596668" cy="1320800"/>
          </a:xfrm>
        </p:spPr>
        <p:txBody>
          <a:bodyPr/>
          <a:lstStyle/>
          <a:p>
            <a:r>
              <a:rPr lang="cs-CZ" dirty="0" smtClean="0"/>
              <a:t>Abú Bakr al-</a:t>
            </a:r>
            <a:r>
              <a:rPr lang="cs-CZ" dirty="0" err="1" smtClean="0"/>
              <a:t>Bagdádí</a:t>
            </a:r>
            <a:r>
              <a:rPr lang="cs-CZ" dirty="0" smtClean="0"/>
              <a:t>: Nepravděpodobný vůdce?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451"/>
            <a:ext cx="6684361" cy="527631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Narozen v r. 1971 v </a:t>
            </a:r>
            <a:r>
              <a:rPr lang="cs-CZ" sz="2200" dirty="0" err="1" smtClean="0"/>
              <a:t>Samarrá</a:t>
            </a:r>
            <a:endParaRPr lang="cs-CZ" sz="2200" dirty="0" smtClean="0"/>
          </a:p>
          <a:p>
            <a:r>
              <a:rPr lang="cs-CZ" sz="2200" dirty="0" smtClean="0"/>
              <a:t>Vystudoval Islámskou univerzitu v Bagdádu</a:t>
            </a:r>
          </a:p>
          <a:p>
            <a:r>
              <a:rPr lang="cs-CZ" sz="2200" dirty="0" smtClean="0"/>
              <a:t>Byl aktivní ve </a:t>
            </a:r>
            <a:r>
              <a:rPr lang="cs-CZ" sz="2200" dirty="0" err="1" smtClean="0"/>
              <a:t>Fallúdže</a:t>
            </a:r>
            <a:r>
              <a:rPr lang="cs-CZ" sz="2200" dirty="0" smtClean="0"/>
              <a:t>, kde fungoval jako „živá schránka na dopisy“ pro AQI</a:t>
            </a:r>
          </a:p>
          <a:p>
            <a:r>
              <a:rPr lang="cs-CZ" sz="2200" dirty="0" smtClean="0"/>
              <a:t>2004-06 uvězněn v Camp </a:t>
            </a:r>
            <a:r>
              <a:rPr lang="cs-CZ" sz="2200" dirty="0" err="1" smtClean="0"/>
              <a:t>Bucca</a:t>
            </a:r>
            <a:endParaRPr lang="cs-CZ" sz="2200" dirty="0" smtClean="0"/>
          </a:p>
          <a:p>
            <a:r>
              <a:rPr lang="cs-CZ" sz="2200" dirty="0" smtClean="0"/>
              <a:t>Blízké vztahy s baasisty</a:t>
            </a:r>
          </a:p>
          <a:p>
            <a:r>
              <a:rPr lang="cs-CZ" sz="2200" dirty="0" smtClean="0"/>
              <a:t>Vážně zraněn při náletu v březnu 2015</a:t>
            </a:r>
          </a:p>
          <a:p>
            <a:r>
              <a:rPr lang="cs-CZ" sz="2200" i="1" dirty="0" smtClean="0"/>
              <a:t>„nikdo z nás nevěděl, že se někdy stane vůdcem. (…) Měl jsem z něj pocit, že něco skrývá, temnotu, kterou nechtěl  ukazovat ostatním lidem. (…) Byl vzdálený, daleko od nás všech.“</a:t>
            </a:r>
            <a:r>
              <a:rPr lang="cs-CZ" sz="2200" dirty="0" smtClean="0"/>
              <a:t> (popis </a:t>
            </a:r>
            <a:r>
              <a:rPr lang="cs-CZ" sz="2200" dirty="0" err="1" smtClean="0"/>
              <a:t>Bagdádího</a:t>
            </a:r>
            <a:r>
              <a:rPr lang="cs-CZ" sz="2200" dirty="0" smtClean="0"/>
              <a:t> od jednoho z jeho spoluvězňů z Camp </a:t>
            </a:r>
            <a:r>
              <a:rPr lang="cs-CZ" sz="2200" dirty="0" err="1" smtClean="0"/>
              <a:t>Bucca</a:t>
            </a:r>
            <a:r>
              <a:rPr lang="cs-CZ" sz="2200" dirty="0" smtClean="0"/>
              <a:t>)</a:t>
            </a:r>
            <a:endParaRPr lang="en-US" sz="2200" dirty="0"/>
          </a:p>
        </p:txBody>
      </p:sp>
      <p:pic>
        <p:nvPicPr>
          <p:cNvPr id="4" name="Picture 2" descr="bag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4268" y="1083653"/>
            <a:ext cx="3803047" cy="477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7641"/>
            <a:ext cx="8596668" cy="1320800"/>
          </a:xfrm>
        </p:spPr>
        <p:txBody>
          <a:bodyPr/>
          <a:lstStyle/>
          <a:p>
            <a:r>
              <a:rPr lang="cs-CZ" dirty="0" smtClean="0"/>
              <a:t>Vláda na územích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1376"/>
            <a:ext cx="9381066" cy="5408909"/>
          </a:xfrm>
        </p:spPr>
        <p:txBody>
          <a:bodyPr>
            <a:noAutofit/>
          </a:bodyPr>
          <a:lstStyle/>
          <a:p>
            <a:r>
              <a:rPr lang="cs-CZ" sz="2200" b="1" u="sng" dirty="0" err="1" smtClean="0"/>
              <a:t>Keister</a:t>
            </a:r>
            <a:r>
              <a:rPr lang="cs-CZ" sz="2200" b="1" u="sng" dirty="0" smtClean="0"/>
              <a:t> a </a:t>
            </a:r>
            <a:r>
              <a:rPr lang="cs-CZ" sz="2200" b="1" u="sng" dirty="0" err="1" smtClean="0"/>
              <a:t>Slantchev</a:t>
            </a:r>
            <a:r>
              <a:rPr lang="cs-CZ" sz="2200" b="1" u="sng" dirty="0" smtClean="0"/>
              <a:t> (2014): </a:t>
            </a:r>
            <a:r>
              <a:rPr lang="cs-CZ" sz="2200" dirty="0" smtClean="0"/>
              <a:t>povstalecké vládnutí nemůže spoléhat pouze na DONUCOVÁNÍ; mělo by POSKYTOVAT SLUŽBY a být LEGITIMNÍ</a:t>
            </a:r>
          </a:p>
          <a:p>
            <a:pPr lvl="1"/>
            <a:r>
              <a:rPr lang="cs-CZ" sz="2200" dirty="0" smtClean="0"/>
              <a:t>Mix těchto složek vyústí v poslušnost populace a podporu</a:t>
            </a:r>
          </a:p>
          <a:p>
            <a:pPr lvl="1"/>
            <a:r>
              <a:rPr lang="cs-CZ" sz="2200" dirty="0" smtClean="0"/>
              <a:t>Stabilní přítomnost pouze v urbánních centrech</a:t>
            </a:r>
          </a:p>
          <a:p>
            <a:endParaRPr lang="cs-CZ" sz="2200" dirty="0"/>
          </a:p>
          <a:p>
            <a:r>
              <a:rPr lang="cs-CZ" sz="2200" dirty="0" smtClean="0"/>
              <a:t>Na začátku úspěch při získávání podpory u dlouhodobě frustrované populace v Sýrii i Iráku</a:t>
            </a:r>
          </a:p>
          <a:p>
            <a:r>
              <a:rPr lang="cs-CZ" sz="2200" dirty="0" smtClean="0"/>
              <a:t>Intenzivní propaganda ukazuje schopnost ISIS zajistit vzdělání, zdravotní péči, vodu, jídlo, elektřinu apod.</a:t>
            </a:r>
          </a:p>
          <a:p>
            <a:r>
              <a:rPr lang="cs-CZ" sz="2200" dirty="0" smtClean="0"/>
              <a:t>Přebírání existujících administrativních struktur a jejich personálu</a:t>
            </a:r>
            <a:endParaRPr lang="cs-CZ" sz="2200" dirty="0"/>
          </a:p>
          <a:p>
            <a:r>
              <a:rPr lang="cs-CZ" sz="2200" dirty="0" smtClean="0"/>
              <a:t>Ale postupně se vládnutí ISIS ukazuje jako neudržitelné (zhoršená ekonomická situace, nedostatek zásob, zboží, nechuť obyvatelstva vůči „zdaňování“, vládě tvrdé ruky…)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500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88" y="129153"/>
            <a:ext cx="8596668" cy="738753"/>
          </a:xfrm>
        </p:spPr>
        <p:txBody>
          <a:bodyPr/>
          <a:lstStyle/>
          <a:p>
            <a:r>
              <a:rPr lang="cs-CZ" dirty="0" smtClean="0"/>
              <a:t>Financování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70" y="867906"/>
            <a:ext cx="5428999" cy="5377911"/>
          </a:xfrm>
        </p:spPr>
        <p:txBody>
          <a:bodyPr>
            <a:normAutofit/>
          </a:bodyPr>
          <a:lstStyle/>
          <a:p>
            <a:r>
              <a:rPr lang="cs-CZ" dirty="0" smtClean="0"/>
              <a:t>Americký analytik </a:t>
            </a:r>
            <a:r>
              <a:rPr lang="cs-CZ" dirty="0" err="1" smtClean="0"/>
              <a:t>Scott</a:t>
            </a:r>
            <a:r>
              <a:rPr lang="cs-CZ" dirty="0" smtClean="0"/>
              <a:t> Lucas: </a:t>
            </a:r>
            <a:r>
              <a:rPr lang="cs-CZ" b="1" dirty="0" smtClean="0"/>
              <a:t>„nejlepší odpověď na otázku, kdo financuje ISIS je ISIS“</a:t>
            </a:r>
          </a:p>
          <a:p>
            <a:endParaRPr lang="cs-CZ" dirty="0"/>
          </a:p>
          <a:p>
            <a:r>
              <a:rPr lang="cs-CZ" dirty="0" smtClean="0"/>
              <a:t>2014/2015 příjem 1-3 miliony dolarů denně?, v současnosti zřejmě méně</a:t>
            </a:r>
          </a:p>
          <a:p>
            <a:endParaRPr lang="cs-CZ" dirty="0"/>
          </a:p>
          <a:p>
            <a:r>
              <a:rPr lang="cs-CZ" dirty="0" smtClean="0"/>
              <a:t>ISIS do roku 2013 spíše svým financováním připomínal kriminální organizaci (s nejvíce vyvinutou strukturou v Mosulu)</a:t>
            </a:r>
          </a:p>
          <a:p>
            <a:pPr lvl="1"/>
            <a:r>
              <a:rPr lang="cs-CZ" dirty="0" smtClean="0"/>
              <a:t>„danění“, vydírání, únosy, pašování, obchod se zbraněmi, bankovní loupeže, prodávání historických artefaktů</a:t>
            </a:r>
          </a:p>
          <a:p>
            <a:r>
              <a:rPr lang="cs-CZ" dirty="0" smtClean="0"/>
              <a:t>2005-10 – příjem až 200 milionů dolarů ročně</a:t>
            </a:r>
          </a:p>
          <a:p>
            <a:r>
              <a:rPr lang="cs-CZ" dirty="0" smtClean="0"/>
              <a:t>Zahraniční příspěvky spíše marginální (méně než 5 %, od r. 2014 zřejmě ještě méně)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65369" y="867905"/>
            <a:ext cx="5455404" cy="576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Kriminální mašinerie pokračuje</a:t>
            </a:r>
            <a:endParaRPr lang="cs-CZ" sz="2000" dirty="0"/>
          </a:p>
          <a:p>
            <a:r>
              <a:rPr lang="cs-CZ" sz="2000" dirty="0" smtClean="0"/>
              <a:t>Od r. 2014 snahy o systematičtější výběr financí ve městech</a:t>
            </a:r>
          </a:p>
          <a:p>
            <a:r>
              <a:rPr lang="cs-CZ" sz="2000" dirty="0" smtClean="0"/>
              <a:t>Ropa…</a:t>
            </a:r>
          </a:p>
          <a:p>
            <a:endParaRPr lang="cs-CZ" sz="2000" dirty="0"/>
          </a:p>
          <a:p>
            <a:r>
              <a:rPr lang="cs-CZ" sz="2000" dirty="0" smtClean="0"/>
              <a:t>Dobrý finanční systém pro kriminální organizaci, ale nikoli pro stát:</a:t>
            </a:r>
          </a:p>
          <a:p>
            <a:pPr lvl="1"/>
            <a:r>
              <a:rPr lang="cs-CZ" sz="2000" dirty="0" smtClean="0"/>
              <a:t>Vydírání populace přinese problémy a je neudržitelné</a:t>
            </a:r>
          </a:p>
          <a:p>
            <a:pPr lvl="1"/>
            <a:r>
              <a:rPr lang="cs-CZ" sz="2000" dirty="0" smtClean="0"/>
              <a:t>Nutnost investovat do vládnutí, administrativních struktur</a:t>
            </a:r>
          </a:p>
          <a:p>
            <a:pPr lvl="1"/>
            <a:r>
              <a:rPr lang="cs-CZ" sz="2000" dirty="0" smtClean="0"/>
              <a:t>Vedení války na mnoha frontách je finančně náročné (zvláště když ISIS již nedobíjí nová území, ale spíše ztrácí)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68" y="0"/>
            <a:ext cx="8596668" cy="1320800"/>
          </a:xfrm>
        </p:spPr>
        <p:txBody>
          <a:bodyPr/>
          <a:lstStyle/>
          <a:p>
            <a:r>
              <a:rPr lang="cs-CZ" dirty="0" smtClean="0"/>
              <a:t>Narativ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68" y="741336"/>
            <a:ext cx="9412063" cy="5588000"/>
          </a:xfrm>
        </p:spPr>
        <p:txBody>
          <a:bodyPr>
            <a:noAutofit/>
          </a:bodyPr>
          <a:lstStyle/>
          <a:p>
            <a:r>
              <a:rPr lang="cs-CZ" sz="2200" dirty="0" smtClean="0"/>
              <a:t>Al-</a:t>
            </a:r>
            <a:r>
              <a:rPr lang="cs-CZ" sz="2200" dirty="0" err="1" smtClean="0"/>
              <a:t>Bagdádí</a:t>
            </a:r>
            <a:r>
              <a:rPr lang="cs-CZ" sz="2200" dirty="0" smtClean="0"/>
              <a:t> je Chalífou a potomek kmene </a:t>
            </a:r>
            <a:r>
              <a:rPr lang="cs-CZ" sz="2200" dirty="0" err="1" smtClean="0"/>
              <a:t>Kurajší</a:t>
            </a:r>
            <a:r>
              <a:rPr lang="cs-CZ" sz="2200" dirty="0" smtClean="0"/>
              <a:t> (</a:t>
            </a:r>
            <a:r>
              <a:rPr lang="cs-CZ" sz="2200" dirty="0" err="1" smtClean="0"/>
              <a:t>Muhammadův</a:t>
            </a:r>
            <a:r>
              <a:rPr lang="cs-CZ" sz="2200" dirty="0" smtClean="0"/>
              <a:t> kmen)</a:t>
            </a:r>
            <a:endParaRPr lang="cs-CZ" sz="2200" dirty="0"/>
          </a:p>
          <a:p>
            <a:r>
              <a:rPr lang="cs-CZ" sz="2200" dirty="0" smtClean="0"/>
              <a:t>Utopická vize Chalífátu po vzoru úspěchu prvních tří chalífů v sedmém století</a:t>
            </a:r>
          </a:p>
          <a:p>
            <a:r>
              <a:rPr lang="cs-CZ" sz="2200" dirty="0" smtClean="0"/>
              <a:t>ISIS a jeho „Chalífát“ je konkurence pro al-</a:t>
            </a:r>
            <a:r>
              <a:rPr lang="cs-CZ" sz="2200" dirty="0" err="1" smtClean="0"/>
              <a:t>Kájdu</a:t>
            </a:r>
            <a:r>
              <a:rPr lang="cs-CZ" sz="2200" dirty="0" smtClean="0"/>
              <a:t>, v mnohém se jedná o „generační spor“…</a:t>
            </a:r>
          </a:p>
          <a:p>
            <a:r>
              <a:rPr lang="cs-CZ" sz="2200" dirty="0" smtClean="0"/>
              <a:t>Značné zdroje jsou investovány do propagandy a indoktrinace mezi populací (i navenek) a do zajišťování náboženské legitimity pro své akce</a:t>
            </a:r>
            <a:endParaRPr lang="cs-CZ" sz="2200" dirty="0"/>
          </a:p>
          <a:p>
            <a:r>
              <a:rPr lang="cs-CZ" sz="2200" dirty="0" smtClean="0"/>
              <a:t>Využívání křivd sunnitů, kteří jsou marginalizováni šíity dominovanou federální vládou v Bagdádu:</a:t>
            </a:r>
          </a:p>
          <a:p>
            <a:pPr lvl="1"/>
            <a:r>
              <a:rPr lang="cs-CZ" sz="2200" dirty="0" smtClean="0"/>
              <a:t>„Ó sunité Iráku, čas nadešel, abyste se naučili z lekcí minulosti, abyste se naučili, že nic jiného než podřezání jejich krků a uškrcení jejich krků, nebude fungovat s </a:t>
            </a:r>
            <a:r>
              <a:rPr lang="cs-CZ" sz="2200" dirty="0" err="1" smtClean="0"/>
              <a:t>ráfida</a:t>
            </a:r>
            <a:r>
              <a:rPr lang="cs-CZ" sz="2200" dirty="0" smtClean="0"/>
              <a:t>.“ („ti, co odmítají“, hanlivé označení pro </a:t>
            </a:r>
            <a:r>
              <a:rPr lang="cs-CZ" sz="2200" dirty="0" err="1" smtClean="0"/>
              <a:t>šiíty</a:t>
            </a:r>
            <a:r>
              <a:rPr lang="cs-CZ" sz="2200" dirty="0" smtClean="0"/>
              <a:t>) (Abú al-</a:t>
            </a:r>
            <a:r>
              <a:rPr lang="cs-CZ" sz="2200" dirty="0" err="1" smtClean="0"/>
              <a:t>Adnání</a:t>
            </a:r>
            <a:r>
              <a:rPr lang="cs-CZ" sz="2200" dirty="0" smtClean="0"/>
              <a:t>, </a:t>
            </a:r>
            <a:r>
              <a:rPr lang="cs-CZ" sz="2200" dirty="0" err="1" smtClean="0"/>
              <a:t>Indeed</a:t>
            </a:r>
            <a:r>
              <a:rPr lang="cs-CZ" sz="2200" dirty="0" smtClean="0"/>
              <a:t> </a:t>
            </a:r>
            <a:r>
              <a:rPr lang="cs-CZ" sz="2200" dirty="0" err="1" smtClean="0"/>
              <a:t>your</a:t>
            </a:r>
            <a:r>
              <a:rPr lang="cs-CZ" sz="2200" dirty="0" smtClean="0"/>
              <a:t> Lord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ever</a:t>
            </a:r>
            <a:r>
              <a:rPr lang="cs-CZ" sz="2200" dirty="0" smtClean="0"/>
              <a:t> </a:t>
            </a:r>
            <a:r>
              <a:rPr lang="cs-CZ" sz="2200" dirty="0" err="1" smtClean="0"/>
              <a:t>Watchful</a:t>
            </a:r>
            <a:r>
              <a:rPr lang="cs-CZ" sz="2200" dirty="0" smtClean="0"/>
              <a:t>, 22. 9. 2014)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1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746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0346"/>
            <a:ext cx="9257080" cy="503694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ISIS je úspěšná povstalecká skupina, nikoliv „stát“, ISIS má za sebou léta vývoje a svoje kořeny má již před rokem 2003</a:t>
            </a:r>
          </a:p>
          <a:p>
            <a:endParaRPr lang="cs-CZ" sz="2400" dirty="0"/>
          </a:p>
          <a:p>
            <a:r>
              <a:rPr lang="cs-CZ" sz="2400" dirty="0" smtClean="0"/>
              <a:t>Vedoucí kádry – důležitost ex-baasistů</a:t>
            </a:r>
          </a:p>
          <a:p>
            <a:r>
              <a:rPr lang="cs-CZ" sz="2400" dirty="0" smtClean="0"/>
              <a:t>Vládnutí – stabilní přítomnost spíše ve městech, neudržitelné vládnutí</a:t>
            </a:r>
          </a:p>
          <a:p>
            <a:r>
              <a:rPr lang="cs-CZ" sz="2400" dirty="0" smtClean="0"/>
              <a:t>Financování – ISIS financuje sám sebe, hlavně skrze rozličné kriminální aktivity a vydírání populace</a:t>
            </a:r>
          </a:p>
          <a:p>
            <a:r>
              <a:rPr lang="cs-CZ" sz="2400" dirty="0" smtClean="0"/>
              <a:t>Narativ – utopická vize Chalífátu, </a:t>
            </a:r>
            <a:r>
              <a:rPr lang="cs-CZ" sz="2400" dirty="0" err="1" smtClean="0"/>
              <a:t>salafismus</a:t>
            </a:r>
            <a:r>
              <a:rPr lang="cs-CZ" sz="2400" dirty="0" smtClean="0"/>
              <a:t>, rozkol s al-Kájdou, nenávist vůči </a:t>
            </a:r>
            <a:r>
              <a:rPr lang="cs-CZ" sz="2400" dirty="0" err="1" smtClean="0"/>
              <a:t>šiítům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02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83" y="1973450"/>
            <a:ext cx="8776632" cy="3404461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Díky za pozornost!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Otázky?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917" cy="45978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Seznam vybraných zdrojů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762"/>
            <a:ext cx="12192000" cy="62782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500" dirty="0" err="1"/>
              <a:t>Raděj</a:t>
            </a:r>
            <a:r>
              <a:rPr lang="cs-CZ" sz="2500" dirty="0"/>
              <a:t>, T. (2011): </a:t>
            </a:r>
            <a:r>
              <a:rPr lang="cs-CZ" sz="2500" dirty="0" err="1"/>
              <a:t>Irácké-povstání</a:t>
            </a:r>
            <a:r>
              <a:rPr lang="cs-CZ" sz="2500" dirty="0"/>
              <a:t> v letech 2003 - 2009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500" dirty="0" smtClean="0"/>
              <a:t>Doporučené zdroje: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b="1" dirty="0" smtClean="0"/>
              <a:t>Weiss, Michael – Hassan, Hassan: ISIS: </a:t>
            </a:r>
            <a:r>
              <a:rPr lang="cs-CZ" sz="2500" b="1" dirty="0" err="1" smtClean="0"/>
              <a:t>Inside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the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Army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of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Terror</a:t>
            </a:r>
            <a:r>
              <a:rPr lang="cs-CZ" sz="2500" b="1" dirty="0" smtClean="0"/>
              <a:t>. New York: </a:t>
            </a:r>
            <a:r>
              <a:rPr lang="cs-CZ" sz="2500" b="1" dirty="0" err="1" smtClean="0"/>
              <a:t>Ragan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Arts</a:t>
            </a:r>
            <a:r>
              <a:rPr lang="cs-CZ" sz="2500" b="1" dirty="0" smtClean="0"/>
              <a:t>; kniha Patricka </a:t>
            </a:r>
            <a:r>
              <a:rPr lang="cs-CZ" sz="2500" b="1" dirty="0" err="1" smtClean="0"/>
              <a:t>Cockburna</a:t>
            </a:r>
            <a:endParaRPr lang="cs-CZ" sz="25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b="1" dirty="0" err="1" smtClean="0"/>
              <a:t>Anything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from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Hisham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Hashami</a:t>
            </a:r>
            <a:r>
              <a:rPr lang="cs-CZ" sz="2500" b="1" dirty="0" smtClean="0"/>
              <a:t> (senior </a:t>
            </a:r>
            <a:r>
              <a:rPr lang="cs-CZ" sz="2500" b="1" dirty="0" err="1" smtClean="0"/>
              <a:t>advisor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of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Iraqi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government</a:t>
            </a:r>
            <a:r>
              <a:rPr lang="cs-CZ" sz="2500" b="1" dirty="0" smtClean="0"/>
              <a:t>, has </a:t>
            </a:r>
            <a:r>
              <a:rPr lang="cs-CZ" sz="2500" b="1" dirty="0" err="1" smtClean="0"/>
              <a:t>excellent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insight</a:t>
            </a:r>
            <a:r>
              <a:rPr lang="cs-CZ" sz="2500" b="1" dirty="0" smtClean="0"/>
              <a:t>, </a:t>
            </a:r>
            <a:r>
              <a:rPr lang="cs-CZ" sz="2500" b="1" dirty="0" err="1" smtClean="0"/>
              <a:t>although</a:t>
            </a:r>
            <a:r>
              <a:rPr lang="cs-CZ" sz="2500" b="1" dirty="0" smtClean="0"/>
              <a:t> most </a:t>
            </a:r>
            <a:r>
              <a:rPr lang="cs-CZ" sz="2500" b="1" dirty="0" err="1" smtClean="0"/>
              <a:t>of</a:t>
            </a:r>
            <a:r>
              <a:rPr lang="cs-CZ" sz="2500" b="1" dirty="0" smtClean="0"/>
              <a:t> his </a:t>
            </a:r>
            <a:r>
              <a:rPr lang="cs-CZ" sz="2500" b="1" dirty="0" err="1" smtClean="0"/>
              <a:t>work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is</a:t>
            </a:r>
            <a:r>
              <a:rPr lang="cs-CZ" sz="2500" b="1" dirty="0" smtClean="0"/>
              <a:t> in </a:t>
            </a:r>
            <a:r>
              <a:rPr lang="cs-CZ" sz="2500" b="1" dirty="0" err="1" smtClean="0"/>
              <a:t>Arabic</a:t>
            </a:r>
            <a:r>
              <a:rPr lang="cs-CZ" sz="2500" b="1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dirty="0" err="1" smtClean="0"/>
              <a:t>Generally</a:t>
            </a:r>
            <a:r>
              <a:rPr lang="cs-CZ" sz="2500" dirty="0" smtClean="0"/>
              <a:t> </a:t>
            </a:r>
            <a:r>
              <a:rPr lang="cs-CZ" sz="2500" dirty="0" err="1" smtClean="0"/>
              <a:t>anything</a:t>
            </a:r>
            <a:r>
              <a:rPr lang="cs-CZ" sz="2500" dirty="0" smtClean="0"/>
              <a:t> on IS </a:t>
            </a:r>
            <a:r>
              <a:rPr lang="cs-CZ" sz="2500" dirty="0" err="1" smtClean="0"/>
              <a:t>from</a:t>
            </a:r>
            <a:r>
              <a:rPr lang="cs-CZ" sz="2500" dirty="0" smtClean="0"/>
              <a:t> Institute </a:t>
            </a:r>
            <a:r>
              <a:rPr lang="cs-CZ" sz="2500" dirty="0" err="1" smtClean="0"/>
              <a:t>for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Study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War</a:t>
            </a:r>
            <a:r>
              <a:rPr lang="cs-CZ" sz="2500" dirty="0" smtClean="0"/>
              <a:t>, </a:t>
            </a:r>
            <a:r>
              <a:rPr lang="cs-CZ" sz="2500" dirty="0" err="1" smtClean="0"/>
              <a:t>Brookings</a:t>
            </a:r>
            <a:r>
              <a:rPr lang="cs-CZ" sz="2500" dirty="0" smtClean="0"/>
              <a:t>, </a:t>
            </a:r>
            <a:r>
              <a:rPr lang="cs-CZ" sz="2500" dirty="0" err="1" smtClean="0"/>
              <a:t>Soufan</a:t>
            </a:r>
            <a:r>
              <a:rPr lang="cs-CZ" sz="2500" dirty="0" smtClean="0"/>
              <a:t> Group, US </a:t>
            </a:r>
            <a:r>
              <a:rPr lang="cs-CZ" sz="2500" dirty="0" err="1" smtClean="0"/>
              <a:t>Counter</a:t>
            </a:r>
            <a:r>
              <a:rPr lang="cs-CZ" sz="2500" dirty="0" smtClean="0"/>
              <a:t> </a:t>
            </a:r>
            <a:r>
              <a:rPr lang="cs-CZ" sz="2500" dirty="0" err="1" smtClean="0"/>
              <a:t>Terrorism</a:t>
            </a:r>
            <a:r>
              <a:rPr lang="cs-CZ" sz="2500" dirty="0" smtClean="0"/>
              <a:t> Center, RAND </a:t>
            </a:r>
            <a:r>
              <a:rPr lang="cs-CZ" sz="2500" dirty="0" err="1" smtClean="0"/>
              <a:t>Corporation</a:t>
            </a:r>
            <a:r>
              <a:rPr lang="cs-CZ" sz="2500" dirty="0" smtClean="0"/>
              <a:t>, Carnegie </a:t>
            </a:r>
            <a:r>
              <a:rPr lang="cs-CZ" sz="2500" dirty="0" err="1" smtClean="0"/>
              <a:t>Endowment</a:t>
            </a:r>
            <a:r>
              <a:rPr lang="cs-CZ" sz="2500" dirty="0" smtClean="0"/>
              <a:t>, Washington Institute </a:t>
            </a:r>
            <a:r>
              <a:rPr lang="cs-CZ" sz="2500" dirty="0" err="1" smtClean="0"/>
              <a:t>for</a:t>
            </a:r>
            <a:r>
              <a:rPr lang="cs-CZ" sz="2500" dirty="0" smtClean="0"/>
              <a:t> </a:t>
            </a:r>
            <a:r>
              <a:rPr lang="cs-CZ" sz="2500" dirty="0" err="1" smtClean="0"/>
              <a:t>Near</a:t>
            </a:r>
            <a:r>
              <a:rPr lang="cs-CZ" sz="2500" dirty="0" smtClean="0"/>
              <a:t> East </a:t>
            </a:r>
            <a:r>
              <a:rPr lang="cs-CZ" sz="2500" dirty="0" err="1" smtClean="0"/>
              <a:t>Policy</a:t>
            </a:r>
            <a:r>
              <a:rPr lang="cs-CZ" sz="2500" dirty="0" smtClean="0"/>
              <a:t>...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dirty="0" err="1" smtClean="0"/>
              <a:t>Radio</a:t>
            </a:r>
            <a:r>
              <a:rPr lang="cs-CZ" sz="2500" dirty="0" smtClean="0"/>
              <a:t> Free </a:t>
            </a:r>
            <a:r>
              <a:rPr lang="cs-CZ" sz="2500" dirty="0" err="1" smtClean="0"/>
              <a:t>Europe</a:t>
            </a:r>
            <a:r>
              <a:rPr lang="cs-CZ" sz="2500" dirty="0" smtClean="0"/>
              <a:t>/</a:t>
            </a:r>
            <a:r>
              <a:rPr lang="cs-CZ" sz="2500" dirty="0" err="1" smtClean="0"/>
              <a:t>Radio</a:t>
            </a:r>
            <a:r>
              <a:rPr lang="cs-CZ" sz="2500" dirty="0" smtClean="0"/>
              <a:t> </a:t>
            </a:r>
            <a:r>
              <a:rPr lang="cs-CZ" sz="2500" dirty="0" err="1" smtClean="0"/>
              <a:t>Liberty</a:t>
            </a:r>
            <a:r>
              <a:rPr lang="cs-CZ" sz="2500" dirty="0" smtClean="0"/>
              <a:t>, Washington Post, al-</a:t>
            </a:r>
            <a:r>
              <a:rPr lang="cs-CZ" sz="2500" dirty="0" err="1" smtClean="0"/>
              <a:t>Arabiya</a:t>
            </a:r>
            <a:r>
              <a:rPr lang="cs-CZ" sz="2500" dirty="0" smtClean="0"/>
              <a:t>, </a:t>
            </a:r>
            <a:r>
              <a:rPr lang="cs-CZ" sz="2500" dirty="0" err="1" smtClean="0"/>
              <a:t>Atlantic</a:t>
            </a:r>
            <a:r>
              <a:rPr lang="cs-CZ" sz="2500" dirty="0" smtClean="0"/>
              <a:t> </a:t>
            </a:r>
            <a:r>
              <a:rPr lang="cs-CZ" sz="2500" dirty="0" err="1" smtClean="0"/>
              <a:t>Council</a:t>
            </a:r>
            <a:r>
              <a:rPr lang="cs-CZ" sz="2500" dirty="0" smtClean="0"/>
              <a:t>...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dirty="0" smtClean="0"/>
              <a:t>Plus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course</a:t>
            </a:r>
            <a:r>
              <a:rPr lang="cs-CZ" sz="2500" dirty="0" smtClean="0"/>
              <a:t> </a:t>
            </a:r>
            <a:r>
              <a:rPr lang="cs-CZ" sz="2500" dirty="0" err="1" smtClean="0"/>
              <a:t>primary</a:t>
            </a:r>
            <a:r>
              <a:rPr lang="cs-CZ" sz="2500" dirty="0" smtClean="0"/>
              <a:t> </a:t>
            </a:r>
            <a:r>
              <a:rPr lang="cs-CZ" sz="2500" dirty="0" err="1" smtClean="0"/>
              <a:t>sources</a:t>
            </a:r>
            <a:r>
              <a:rPr lang="cs-CZ" sz="2500" dirty="0" smtClean="0"/>
              <a:t> (</a:t>
            </a:r>
            <a:r>
              <a:rPr lang="cs-CZ" sz="2500" dirty="0" err="1" smtClean="0"/>
              <a:t>often</a:t>
            </a:r>
            <a:r>
              <a:rPr lang="cs-CZ" sz="2500" dirty="0" smtClean="0"/>
              <a:t> </a:t>
            </a:r>
            <a:r>
              <a:rPr lang="cs-CZ" sz="2500" dirty="0" err="1" smtClean="0"/>
              <a:t>also</a:t>
            </a:r>
            <a:r>
              <a:rPr lang="cs-CZ" sz="2500" dirty="0" smtClean="0"/>
              <a:t> </a:t>
            </a:r>
            <a:r>
              <a:rPr lang="cs-CZ" sz="2500" dirty="0" err="1" smtClean="0"/>
              <a:t>available</a:t>
            </a:r>
            <a:r>
              <a:rPr lang="cs-CZ" sz="2500" dirty="0" smtClean="0"/>
              <a:t> in </a:t>
            </a:r>
            <a:r>
              <a:rPr lang="cs-CZ" sz="2500" dirty="0" err="1" smtClean="0"/>
              <a:t>English</a:t>
            </a:r>
            <a:r>
              <a:rPr lang="cs-CZ" sz="2500" dirty="0" smtClean="0"/>
              <a:t>) – IS propaganda </a:t>
            </a:r>
            <a:r>
              <a:rPr lang="cs-CZ" sz="2500" dirty="0" err="1" smtClean="0"/>
              <a:t>movies</a:t>
            </a:r>
            <a:r>
              <a:rPr lang="cs-CZ" sz="2500" dirty="0" smtClean="0"/>
              <a:t>, </a:t>
            </a:r>
            <a:r>
              <a:rPr lang="cs-CZ" sz="2500" dirty="0" err="1" smtClean="0"/>
              <a:t>videos</a:t>
            </a:r>
            <a:r>
              <a:rPr lang="cs-CZ" sz="2500" dirty="0" smtClean="0"/>
              <a:t>, Dabiq </a:t>
            </a:r>
            <a:r>
              <a:rPr lang="cs-CZ" sz="2500" dirty="0" err="1" smtClean="0"/>
              <a:t>magazine</a:t>
            </a:r>
            <a:r>
              <a:rPr lang="cs-CZ" sz="2500" dirty="0" smtClean="0"/>
              <a:t>..., </a:t>
            </a:r>
            <a:r>
              <a:rPr lang="cs-CZ" sz="2500" dirty="0" err="1" smtClean="0"/>
              <a:t>great</a:t>
            </a:r>
            <a:r>
              <a:rPr lang="cs-CZ" sz="2500" dirty="0" smtClean="0"/>
              <a:t> </a:t>
            </a:r>
            <a:r>
              <a:rPr lang="cs-CZ" sz="2500" dirty="0" err="1" smtClean="0"/>
              <a:t>resource</a:t>
            </a:r>
            <a:r>
              <a:rPr lang="cs-CZ" sz="2500" dirty="0" smtClean="0"/>
              <a:t> </a:t>
            </a:r>
            <a:r>
              <a:rPr lang="cs-CZ" sz="2500" dirty="0" err="1" smtClean="0"/>
              <a:t>is</a:t>
            </a:r>
            <a:r>
              <a:rPr lang="cs-CZ" sz="2500" dirty="0" smtClean="0"/>
              <a:t> </a:t>
            </a:r>
            <a:r>
              <a:rPr lang="cs-CZ" sz="2500" dirty="0" err="1" smtClean="0"/>
              <a:t>Middle</a:t>
            </a:r>
            <a:r>
              <a:rPr lang="cs-CZ" sz="2500" dirty="0" smtClean="0"/>
              <a:t> East Media </a:t>
            </a:r>
            <a:r>
              <a:rPr lang="cs-CZ" sz="2500" dirty="0" err="1" smtClean="0"/>
              <a:t>Research</a:t>
            </a:r>
            <a:r>
              <a:rPr lang="cs-CZ" sz="2500" dirty="0" smtClean="0"/>
              <a:t> Center </a:t>
            </a:r>
            <a:r>
              <a:rPr lang="cs-CZ" sz="2500" dirty="0" err="1" smtClean="0"/>
              <a:t>which</a:t>
            </a:r>
            <a:r>
              <a:rPr lang="cs-CZ" sz="2500" dirty="0" smtClean="0"/>
              <a:t> </a:t>
            </a:r>
            <a:r>
              <a:rPr lang="cs-CZ" sz="2500" dirty="0" err="1" smtClean="0"/>
              <a:t>also</a:t>
            </a:r>
            <a:r>
              <a:rPr lang="cs-CZ" sz="2500" dirty="0" smtClean="0"/>
              <a:t> </a:t>
            </a:r>
            <a:r>
              <a:rPr lang="cs-CZ" sz="2500" dirty="0" err="1" smtClean="0"/>
              <a:t>translated</a:t>
            </a:r>
            <a:r>
              <a:rPr lang="cs-CZ" sz="2500" dirty="0" smtClean="0"/>
              <a:t> </a:t>
            </a:r>
            <a:r>
              <a:rPr lang="cs-CZ" sz="2500" dirty="0" err="1" smtClean="0"/>
              <a:t>vast</a:t>
            </a:r>
            <a:r>
              <a:rPr lang="cs-CZ" sz="2500" dirty="0" smtClean="0"/>
              <a:t> </a:t>
            </a:r>
            <a:r>
              <a:rPr lang="cs-CZ" sz="2500" dirty="0" err="1" smtClean="0"/>
              <a:t>material</a:t>
            </a:r>
            <a:r>
              <a:rPr lang="cs-CZ" sz="2500" dirty="0" smtClean="0"/>
              <a:t> </a:t>
            </a:r>
            <a:r>
              <a:rPr lang="cs-CZ" sz="2500" dirty="0" err="1" smtClean="0"/>
              <a:t>into</a:t>
            </a:r>
            <a:r>
              <a:rPr lang="cs-CZ" sz="2500" dirty="0" smtClean="0"/>
              <a:t> </a:t>
            </a:r>
            <a:r>
              <a:rPr lang="cs-CZ" sz="2500" dirty="0" err="1" smtClean="0"/>
              <a:t>English</a:t>
            </a:r>
            <a:endParaRPr lang="cs-CZ" dirty="0" smtClean="0"/>
          </a:p>
          <a:p>
            <a:r>
              <a:rPr lang="en-US" dirty="0" smtClean="0"/>
              <a:t>KAVÁLEK</a:t>
            </a:r>
            <a:r>
              <a:rPr lang="en-US" dirty="0"/>
              <a:t>, Tomáš. From al-Qaeda in Iraq to Islamic State: The Story of Insurgency in Iraq and Syria in 2003-2015. </a:t>
            </a:r>
            <a:r>
              <a:rPr lang="en-US" b="1" dirty="0"/>
              <a:t>Alternatives: Turkish Journal of International Relations</a:t>
            </a:r>
            <a:r>
              <a:rPr lang="en-US" dirty="0"/>
              <a:t>, 2015, </a:t>
            </a:r>
            <a:r>
              <a:rPr lang="en-US" dirty="0" err="1"/>
              <a:t>roč</a:t>
            </a:r>
            <a:r>
              <a:rPr lang="en-US" dirty="0"/>
              <a:t>. 14, č. 1, s. 1-32. ISSN </a:t>
            </a:r>
            <a:r>
              <a:rPr lang="en-US" dirty="0" smtClean="0"/>
              <a:t>1303-5525</a:t>
            </a:r>
            <a:r>
              <a:rPr lang="cs-CZ" dirty="0" smtClean="0"/>
              <a:t>.</a:t>
            </a:r>
          </a:p>
          <a:p>
            <a:r>
              <a:rPr lang="cs-CZ" dirty="0"/>
              <a:t>KAVÁLEK, Tomáš. </a:t>
            </a:r>
            <a:r>
              <a:rPr lang="cs-CZ" dirty="0" err="1"/>
              <a:t>Disrupting</a:t>
            </a:r>
            <a:r>
              <a:rPr lang="cs-CZ" dirty="0"/>
              <a:t> ISIL </a:t>
            </a:r>
            <a:r>
              <a:rPr lang="cs-CZ" dirty="0" err="1"/>
              <a:t>Governance</a:t>
            </a:r>
            <a:r>
              <a:rPr lang="cs-CZ" dirty="0"/>
              <a:t>. </a:t>
            </a:r>
            <a:r>
              <a:rPr lang="cs-CZ" b="1" dirty="0" err="1"/>
              <a:t>Turkish</a:t>
            </a:r>
            <a:r>
              <a:rPr lang="cs-CZ" b="1" dirty="0"/>
              <a:t> </a:t>
            </a:r>
            <a:r>
              <a:rPr lang="cs-CZ" b="1" dirty="0" err="1"/>
              <a:t>Policy</a:t>
            </a:r>
            <a:r>
              <a:rPr lang="cs-CZ" b="1" dirty="0"/>
              <a:t> </a:t>
            </a:r>
            <a:r>
              <a:rPr lang="cs-CZ" b="1" dirty="0" err="1"/>
              <a:t>Quarterly</a:t>
            </a:r>
            <a:r>
              <a:rPr lang="cs-CZ" dirty="0"/>
              <a:t>, 2015, roč. 14, č. 3, s. 91-102. ISSN </a:t>
            </a:r>
            <a:r>
              <a:rPr lang="cs-CZ" dirty="0" smtClean="0"/>
              <a:t>1303-5754.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Al-‘</a:t>
            </a:r>
            <a:r>
              <a:rPr lang="en-US" dirty="0" err="1"/>
              <a:t>Ubaydi</a:t>
            </a:r>
            <a:r>
              <a:rPr lang="en-US" dirty="0"/>
              <a:t>, M. et al. (2014): The Group That Calls Itself a State: Understanding the Evolution and Challenges of the Islamic State. Combating Terrorism Center at West Point. (https://www.ctc.usma.edu/v2/wp-content/uploads/2014/12/CTC-The-Group-That-Calls-Itself-A-State-December20141.pdf)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Alami</a:t>
            </a:r>
            <a:r>
              <a:rPr lang="en-US" dirty="0"/>
              <a:t>, M. (2014): ISIS’s Governance Crisis (Part II): Social Services. The Atlantic Council. (http://www.atlanticcouncil.org/blogs/menasource/isis-s-governance-crisis-part-ii-social-services)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Al-Arabiya News (2014): “Iraqi tribal leader calls for help after ISIS massacre.” In: al-Arabiya News, 30. 10. 2014. (http://english.alarabiya.net/en/News/middle-east/2014/10/30/ISIS-kills-220-from-opposing-Iraqi-tribe.html)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Al-</a:t>
            </a:r>
            <a:r>
              <a:rPr lang="en-US" dirty="0" err="1"/>
              <a:t>Araby</a:t>
            </a:r>
            <a:r>
              <a:rPr lang="en-US" dirty="0"/>
              <a:t> al-</a:t>
            </a:r>
            <a:r>
              <a:rPr lang="en-US" dirty="0" err="1"/>
              <a:t>Jadeed</a:t>
            </a:r>
            <a:r>
              <a:rPr lang="en-US" dirty="0"/>
              <a:t> (2014): “Islamic State struggles to maintain economic viability.” In: al-</a:t>
            </a:r>
            <a:r>
              <a:rPr lang="en-US" dirty="0" err="1"/>
              <a:t>ArabyJadeed</a:t>
            </a:r>
            <a:r>
              <a:rPr lang="en-US" dirty="0"/>
              <a:t>, 5. 12. 2014. (http://www.alaraby.co.uk/english/news/6698d597-873e-4b61-9627-0f4452f16995#sthash.cSqXHmJT.dpuf)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Amnesty International (2014): Ethnic Cleansing on a Historic Scale: Islamic State’s Systematic targeting of Minorities in Northern Iraq. London: Amnesty International Ltd.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Barret</a:t>
            </a:r>
            <a:r>
              <a:rPr lang="en-US" dirty="0"/>
              <a:t>, R. (2014): The Islamic State. </a:t>
            </a:r>
            <a:r>
              <a:rPr lang="en-US" dirty="0" err="1"/>
              <a:t>Soufan</a:t>
            </a:r>
            <a:r>
              <a:rPr lang="en-US" dirty="0"/>
              <a:t> Group. (http://soufangroup.com/wp-content/uploads/2014/10/TSG-The-Islamic-State-Nov14.pdf)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Caris</a:t>
            </a:r>
            <a:r>
              <a:rPr lang="en-US" dirty="0"/>
              <a:t>, C. H. – </a:t>
            </a:r>
            <a:r>
              <a:rPr lang="en-US" dirty="0" err="1"/>
              <a:t>Reyonlds</a:t>
            </a:r>
            <a:r>
              <a:rPr lang="en-US" dirty="0"/>
              <a:t>, S. (2014): ISIS Governance in Syria. Institute for the Study of War.  (http://www.understandingwar.org/sites/default/files/ISIS_Governance.pdf).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Cunningham, E. (2014): “Islamic State imposes a reign of fear in Iraqi hospitals.” In: Washington Post, 25. 11. 2014. (http://www.washingtonpost.com/world/middle_east/islamic-state-imposes-a-reign-of-fear-in-iraqi-hospitals/2014/11/25/94476f3e-6382-11e4-ab86-46000e1d0035_story.html)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Dabiq (2014): The Return of the </a:t>
            </a:r>
            <a:r>
              <a:rPr lang="en-US" dirty="0" err="1"/>
              <a:t>Khilafah</a:t>
            </a:r>
            <a:r>
              <a:rPr lang="en-US" dirty="0"/>
              <a:t>. (http://media.clarionproject.org/files/09-2014/isis-isil-islamic-state-magazine-Issue-1-the-return-of-khilafah.pdf)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Dukhan</a:t>
            </a:r>
            <a:r>
              <a:rPr lang="en-US" dirty="0"/>
              <a:t>, H. – </a:t>
            </a:r>
            <a:r>
              <a:rPr lang="en-US" dirty="0" err="1"/>
              <a:t>Hawat</a:t>
            </a:r>
            <a:r>
              <a:rPr lang="en-US" dirty="0"/>
              <a:t>, S. (2014): “The Islamic State and the Arab Tribes in Eastern Syria.” In: </a:t>
            </a:r>
            <a:r>
              <a:rPr lang="en-US" dirty="0" err="1"/>
              <a:t>Poirson</a:t>
            </a:r>
            <a:r>
              <a:rPr lang="en-US" dirty="0"/>
              <a:t>, T. – </a:t>
            </a:r>
            <a:r>
              <a:rPr lang="en-US" dirty="0" err="1"/>
              <a:t>Oprisko</a:t>
            </a:r>
            <a:r>
              <a:rPr lang="en-US" dirty="0"/>
              <a:t>, R. (eds.): Caliphate and Islamic Global Politics. Bristol: E-International Relations. (http://www.e-ir.info/wp-content/uploads/2014/12/Caliphates-and-Islamic-Global-Politics-E-IR.pdf)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Keister</a:t>
            </a:r>
            <a:r>
              <a:rPr lang="en-US" dirty="0"/>
              <a:t>, . J. - </a:t>
            </a:r>
            <a:r>
              <a:rPr lang="en-US" dirty="0" err="1"/>
              <a:t>Slantchev</a:t>
            </a:r>
            <a:r>
              <a:rPr lang="en-US" dirty="0"/>
              <a:t>, B. L.(2014):</a:t>
            </a:r>
            <a:r>
              <a:rPr lang="en-US" dirty="0" err="1"/>
              <a:t>Statebreakers</a:t>
            </a:r>
            <a:r>
              <a:rPr lang="en-US" dirty="0"/>
              <a:t> to </a:t>
            </a:r>
            <a:r>
              <a:rPr lang="en-US" dirty="0" err="1"/>
              <a:t>Statemakers</a:t>
            </a:r>
            <a:r>
              <a:rPr lang="en-US" dirty="0"/>
              <a:t>: Strategies of Rebel Governance. (http://slantchev.ucsd.edu/wp/pdf/RebelGovern-W079.pdf)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Khalaf</a:t>
            </a:r>
            <a:r>
              <a:rPr lang="en-US" dirty="0"/>
              <a:t>, R. (2014): “Beyond Arms and Beards: Local Governance of ISIS in Syria.” In: </a:t>
            </a:r>
            <a:r>
              <a:rPr lang="en-US" dirty="0" err="1"/>
              <a:t>Poirson</a:t>
            </a:r>
            <a:r>
              <a:rPr lang="en-US" dirty="0"/>
              <a:t>, T. – </a:t>
            </a:r>
            <a:r>
              <a:rPr lang="en-US" dirty="0" err="1"/>
              <a:t>Oprisko</a:t>
            </a:r>
            <a:r>
              <a:rPr lang="en-US" dirty="0"/>
              <a:t>, R. (eds.): Caliphate and Islamic Global Politics. Bristol: E-International Relations. (http://www.e-ir.info/wp-content/uploads/2014/12/Caliphates-and-Islamic-Global-Politics-E-IR.pdf)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Klett</a:t>
            </a:r>
            <a:r>
              <a:rPr lang="en-US" dirty="0"/>
              <a:t>, L. M. (2014): “Life Under ISIS Rule In Syria: 'Everybody Is Suffering and Afraid'.” In: The Gospel Herald, 5. 12. 2014. (http://www.gospelherald.com/articles/53477/20141205/life-under-isis-rule-in-syria-everybody-is-suffering-and-afraid.htm)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Lister, Ch. (2014): Profiling the Islamic State. Brookings Doha Center. (http://www.brookings.edu/~/media/Research/Files/Reports/2014/11/profiling%20islamic%20state%20lister/en_web_lister.pdf)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Mohammad, A. (2015): “</a:t>
            </a:r>
            <a:r>
              <a:rPr lang="en-US" dirty="0" err="1"/>
              <a:t>Hesba</a:t>
            </a:r>
            <a:r>
              <a:rPr lang="en-US" dirty="0"/>
              <a:t> waives its work for money.” In: Raqqa is Being Slaughtered Quietly, 10. 2. 2015. (http://www.raqqa-sl.com/en/?p=514)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Mosul Eye (2015): “The Social and Economical developments in Mosul - Part A.” Facebook Page, 13. 2. 2015. (https://www.facebook.com/permalink.php?story_fbid=683190248469147&amp;id=552514844870022&amp;substory_index=0)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Radio Free Europe (2014): “In Mosul, Water, Electricity Shortages, And Warnings Of Disease.” In: Radio Free Europe – Radio Liberty, 5. 10. 2014. (http://www.rferl.org/content/mosul-disease-water-electricity-shortage/26650210.html)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Sly, L. (2014): “The Islamic State is failing at being a state.” In: Washington Post, 25. 12. 2014. (http://www.washingtonpost.com/world/middle_east/the-islamic-state-is-failing-at-being-a-state/2014/12/24/bfbf8962-8092-11e4-b936-f3afab0155a7_story.html)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Stewart, M. A. (2014): “What’s so new about the Islamic State’s governance?.” In: Washington Post, 7. 12. 2014. (http://www.washingtonpost.com/blogs/monkey-cage/wp/2014/10/07/whats-so-new-about-the-islamic-states-governance/)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Daily Star (2014): “ISIS blocks Mosul mobile networks.” In: The Daily Star, 28. 11. 2014. (http://www.dailystar.com.lb/News/Middle-East/2014/Nov-28/279211-isis-blocks-mosul-mobile-networks.ashx</a:t>
            </a:r>
            <a:r>
              <a:rPr lang="en-US" sz="1200" dirty="0"/>
              <a:t>)</a:t>
            </a:r>
            <a:endParaRPr lang="cs-CZ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79" y="237640"/>
            <a:ext cx="8596668" cy="723254"/>
          </a:xfrm>
        </p:spPr>
        <p:txBody>
          <a:bodyPr/>
          <a:lstStyle/>
          <a:p>
            <a:r>
              <a:rPr lang="cs-CZ" dirty="0" smtClean="0"/>
              <a:t>Charakteristika Iráku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1208869"/>
            <a:ext cx="8778056" cy="48324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1979 – puč Saddáma Husajna (strana Baas)</a:t>
            </a:r>
          </a:p>
          <a:p>
            <a:r>
              <a:rPr lang="cs-CZ" sz="2400" dirty="0" smtClean="0"/>
              <a:t>1980-88 – válka s Íránem (al-Anfál)</a:t>
            </a:r>
          </a:p>
          <a:p>
            <a:r>
              <a:rPr lang="cs-CZ" sz="2400" dirty="0" smtClean="0"/>
              <a:t>1990-91 – 1. válka v Zálivu</a:t>
            </a:r>
          </a:p>
          <a:p>
            <a:r>
              <a:rPr lang="cs-CZ" sz="2400" dirty="0" smtClean="0"/>
              <a:t>2003 – invaze USA a jejich spojenců do Iráku</a:t>
            </a:r>
          </a:p>
          <a:p>
            <a:r>
              <a:rPr lang="cs-CZ" sz="2400" dirty="0" smtClean="0"/>
              <a:t>2005 – parlamentní volby</a:t>
            </a:r>
          </a:p>
          <a:p>
            <a:r>
              <a:rPr lang="cs-CZ" sz="2400" dirty="0" smtClean="0"/>
              <a:t>2011 – stažení Koaličních sil z Iráku</a:t>
            </a:r>
          </a:p>
          <a:p>
            <a:endParaRPr lang="cs-CZ" sz="2400" dirty="0"/>
          </a:p>
          <a:p>
            <a:r>
              <a:rPr lang="cs-CZ" sz="2400" dirty="0" smtClean="0"/>
              <a:t>Populace cca 37 milionů (většina Arabové šíité)</a:t>
            </a:r>
          </a:p>
          <a:p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5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gulf2000.columbia.edu/images/maps/Iraq_Religions_2014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5" y="0"/>
            <a:ext cx="869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21" y="393362"/>
            <a:ext cx="8596668" cy="738753"/>
          </a:xfrm>
        </p:spPr>
        <p:txBody>
          <a:bodyPr/>
          <a:lstStyle/>
          <a:p>
            <a:r>
              <a:rPr lang="cs-CZ" dirty="0" smtClean="0"/>
              <a:t>Povstalectví (</a:t>
            </a:r>
            <a:r>
              <a:rPr lang="cs-CZ" dirty="0" err="1" smtClean="0"/>
              <a:t>Insurgency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295400"/>
            <a:ext cx="9056915" cy="5366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/>
          </a:p>
          <a:p>
            <a:r>
              <a:rPr lang="cs-CZ" i="1" dirty="0"/>
              <a:t>„</a:t>
            </a:r>
            <a:r>
              <a:rPr lang="cs-CZ" i="1" dirty="0" err="1"/>
              <a:t>Insurgency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organized</a:t>
            </a:r>
            <a:r>
              <a:rPr lang="cs-CZ" i="1" dirty="0"/>
              <a:t> use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b="1" i="1" dirty="0" err="1"/>
              <a:t>subversion</a:t>
            </a:r>
            <a:r>
              <a:rPr lang="cs-CZ" b="1" i="1" dirty="0"/>
              <a:t> and </a:t>
            </a:r>
            <a:r>
              <a:rPr lang="cs-CZ" b="1" i="1" dirty="0" err="1"/>
              <a:t>violence</a:t>
            </a:r>
            <a:r>
              <a:rPr lang="cs-CZ" b="1" i="1" dirty="0"/>
              <a:t> </a:t>
            </a:r>
            <a:r>
              <a:rPr lang="cs-CZ" i="1" dirty="0"/>
              <a:t>to </a:t>
            </a:r>
            <a:r>
              <a:rPr lang="cs-CZ" i="1" dirty="0" err="1"/>
              <a:t>seize</a:t>
            </a:r>
            <a:r>
              <a:rPr lang="cs-CZ" i="1" dirty="0"/>
              <a:t>, </a:t>
            </a:r>
            <a:r>
              <a:rPr lang="cs-CZ" i="1" dirty="0" err="1"/>
              <a:t>nullify</a:t>
            </a:r>
            <a:r>
              <a:rPr lang="cs-CZ" i="1" dirty="0"/>
              <a:t>,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challenge</a:t>
            </a:r>
            <a:r>
              <a:rPr lang="cs-CZ" i="1" dirty="0"/>
              <a:t> </a:t>
            </a:r>
            <a:r>
              <a:rPr lang="cs-CZ" b="1" i="1" dirty="0" err="1"/>
              <a:t>political</a:t>
            </a:r>
            <a:r>
              <a:rPr lang="cs-CZ" b="1" i="1" dirty="0"/>
              <a:t> </a:t>
            </a:r>
            <a:r>
              <a:rPr lang="cs-CZ" b="1" i="1" dirty="0" err="1"/>
              <a:t>control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a region</a:t>
            </a:r>
            <a:r>
              <a:rPr lang="cs-CZ" i="1" dirty="0"/>
              <a:t>.“ </a:t>
            </a:r>
            <a:r>
              <a:rPr lang="cs-CZ" dirty="0"/>
              <a:t>(US </a:t>
            </a:r>
            <a:r>
              <a:rPr lang="cs-CZ" dirty="0" err="1"/>
              <a:t>Army</a:t>
            </a:r>
            <a:r>
              <a:rPr lang="cs-CZ" dirty="0"/>
              <a:t> JP-24 2013: 1-a)</a:t>
            </a:r>
          </a:p>
          <a:p>
            <a:r>
              <a:rPr lang="cs-CZ" dirty="0"/>
              <a:t>David </a:t>
            </a:r>
            <a:r>
              <a:rPr lang="cs-CZ" dirty="0" err="1"/>
              <a:t>Galula</a:t>
            </a:r>
            <a:r>
              <a:rPr lang="cs-CZ" dirty="0"/>
              <a:t> (1964: 4): </a:t>
            </a:r>
            <a:r>
              <a:rPr lang="cs-CZ" dirty="0" smtClean="0"/>
              <a:t>Povstání je </a:t>
            </a:r>
            <a:r>
              <a:rPr lang="cs-CZ" i="1" dirty="0" smtClean="0"/>
              <a:t>„(...) </a:t>
            </a:r>
            <a:r>
              <a:rPr lang="cs-CZ" i="1" dirty="0"/>
              <a:t>a </a:t>
            </a:r>
            <a:r>
              <a:rPr lang="cs-CZ" b="1" i="1" dirty="0" err="1"/>
              <a:t>protracted</a:t>
            </a:r>
            <a:r>
              <a:rPr lang="cs-CZ" b="1" i="1" dirty="0"/>
              <a:t> </a:t>
            </a:r>
            <a:r>
              <a:rPr lang="cs-CZ" b="1" i="1" dirty="0" err="1"/>
              <a:t>struggle</a:t>
            </a:r>
            <a:r>
              <a:rPr lang="cs-CZ" b="1" i="1" dirty="0"/>
              <a:t> </a:t>
            </a:r>
            <a:r>
              <a:rPr lang="cs-CZ" i="1" dirty="0" err="1"/>
              <a:t>conducted</a:t>
            </a:r>
            <a:r>
              <a:rPr lang="cs-CZ" i="1" dirty="0"/>
              <a:t> </a:t>
            </a:r>
            <a:r>
              <a:rPr lang="cs-CZ" i="1" dirty="0" err="1"/>
              <a:t>methodically</a:t>
            </a:r>
            <a:r>
              <a:rPr lang="cs-CZ" i="1" dirty="0"/>
              <a:t>, step by step, in </a:t>
            </a:r>
            <a:r>
              <a:rPr lang="cs-CZ" i="1" dirty="0" err="1"/>
              <a:t>order</a:t>
            </a:r>
            <a:r>
              <a:rPr lang="cs-CZ" i="1" dirty="0"/>
              <a:t> to </a:t>
            </a:r>
            <a:r>
              <a:rPr lang="cs-CZ" i="1" dirty="0" err="1"/>
              <a:t>attain</a:t>
            </a:r>
            <a:r>
              <a:rPr lang="cs-CZ" i="1" dirty="0"/>
              <a:t> </a:t>
            </a:r>
            <a:r>
              <a:rPr lang="cs-CZ" i="1" dirty="0" err="1"/>
              <a:t>specific</a:t>
            </a:r>
            <a:r>
              <a:rPr lang="cs-CZ" i="1" dirty="0"/>
              <a:t> </a:t>
            </a:r>
            <a:r>
              <a:rPr lang="cs-CZ" i="1" dirty="0" err="1"/>
              <a:t>objectives</a:t>
            </a:r>
            <a:r>
              <a:rPr lang="cs-CZ" i="1" dirty="0"/>
              <a:t> </a:t>
            </a:r>
            <a:r>
              <a:rPr lang="cs-CZ" b="1" i="1" dirty="0" err="1"/>
              <a:t>leading</a:t>
            </a:r>
            <a:r>
              <a:rPr lang="cs-CZ" b="1" i="1" dirty="0"/>
              <a:t> </a:t>
            </a:r>
            <a:r>
              <a:rPr lang="cs-CZ" b="1" i="1" dirty="0" err="1"/>
              <a:t>finally</a:t>
            </a:r>
            <a:r>
              <a:rPr lang="cs-CZ" b="1" i="1" dirty="0"/>
              <a:t> to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overthrow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existing</a:t>
            </a:r>
            <a:r>
              <a:rPr lang="cs-CZ" b="1" i="1" dirty="0"/>
              <a:t> </a:t>
            </a:r>
            <a:r>
              <a:rPr lang="cs-CZ" b="1" i="1" dirty="0" err="1"/>
              <a:t>order</a:t>
            </a:r>
            <a:r>
              <a:rPr lang="cs-CZ" b="1" i="1" dirty="0"/>
              <a:t>.“</a:t>
            </a:r>
            <a:endParaRPr lang="en-US" b="1" dirty="0"/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root</a:t>
            </a:r>
            <a:r>
              <a:rPr lang="cs-CZ" i="1" dirty="0"/>
              <a:t> </a:t>
            </a:r>
            <a:r>
              <a:rPr lang="cs-CZ" i="1" dirty="0" err="1"/>
              <a:t>causes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insurgency</a:t>
            </a:r>
            <a:r>
              <a:rPr lang="cs-CZ" i="1" dirty="0"/>
              <a:t> are </a:t>
            </a:r>
            <a:r>
              <a:rPr lang="cs-CZ" b="1" i="1" dirty="0" err="1"/>
              <a:t>real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perceived</a:t>
            </a:r>
            <a:r>
              <a:rPr lang="cs-CZ" b="1" i="1" dirty="0"/>
              <a:t> </a:t>
            </a:r>
            <a:r>
              <a:rPr lang="cs-CZ" b="1" i="1" dirty="0" err="1"/>
              <a:t>grievances</a:t>
            </a:r>
            <a:r>
              <a:rPr lang="cs-CZ" b="1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insurgents</a:t>
            </a:r>
            <a:r>
              <a:rPr lang="cs-CZ" i="1" dirty="0"/>
              <a:t> use to </a:t>
            </a:r>
            <a:r>
              <a:rPr lang="cs-CZ" i="1" dirty="0" err="1"/>
              <a:t>mobilize</a:t>
            </a:r>
            <a:r>
              <a:rPr lang="cs-CZ" i="1" dirty="0"/>
              <a:t> a </a:t>
            </a:r>
            <a:r>
              <a:rPr lang="cs-CZ" i="1" dirty="0" err="1"/>
              <a:t>population</a:t>
            </a:r>
            <a:r>
              <a:rPr lang="cs-CZ" i="1" dirty="0"/>
              <a:t> in support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insurgency</a:t>
            </a:r>
            <a:r>
              <a:rPr lang="cs-CZ" i="1" dirty="0"/>
              <a:t>.“ </a:t>
            </a:r>
            <a:r>
              <a:rPr lang="cs-CZ" dirty="0"/>
              <a:t>(US </a:t>
            </a:r>
            <a:r>
              <a:rPr lang="cs-CZ" dirty="0" err="1"/>
              <a:t>Army</a:t>
            </a:r>
            <a:r>
              <a:rPr lang="cs-CZ" dirty="0"/>
              <a:t> 2014: 4-14</a:t>
            </a:r>
            <a:r>
              <a:rPr lang="cs-CZ" dirty="0" smtClean="0"/>
              <a:t>)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„</a:t>
            </a:r>
            <a:r>
              <a:rPr lang="cs-CZ" b="1" dirty="0" err="1" smtClean="0">
                <a:solidFill>
                  <a:srgbClr val="FF0000"/>
                </a:solidFill>
              </a:rPr>
              <a:t>root</a:t>
            </a:r>
            <a:r>
              <a:rPr lang="cs-CZ" b="1" dirty="0" smtClean="0">
                <a:solidFill>
                  <a:srgbClr val="FF0000"/>
                </a:solidFill>
              </a:rPr>
              <a:t> cause“ iráckého povstání od roku 2003 je (reálná i domnělá) marginalizace sunnitů ze strany šíity dominované irácké federální vlády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75" y="237641"/>
            <a:ext cx="8596668" cy="692258"/>
          </a:xfrm>
        </p:spPr>
        <p:txBody>
          <a:bodyPr/>
          <a:lstStyle/>
          <a:p>
            <a:r>
              <a:rPr lang="cs-CZ" dirty="0" smtClean="0"/>
              <a:t>Sunnitská povstání v Iráku od roku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41" y="1106652"/>
            <a:ext cx="8607575" cy="4956481"/>
          </a:xfrm>
        </p:spPr>
        <p:txBody>
          <a:bodyPr/>
          <a:lstStyle/>
          <a:p>
            <a:r>
              <a:rPr lang="cs-CZ" b="1" dirty="0" smtClean="0"/>
              <a:t>Podrobněji viz text Tomáš </a:t>
            </a:r>
            <a:r>
              <a:rPr lang="cs-CZ" b="1" dirty="0" err="1" smtClean="0"/>
              <a:t>Raděje</a:t>
            </a:r>
            <a:r>
              <a:rPr lang="cs-CZ" b="1" dirty="0" smtClean="0"/>
              <a:t>, Irácké povstání v letech 2003-2009, zadaný jako povinná literatura!</a:t>
            </a:r>
          </a:p>
          <a:p>
            <a:r>
              <a:rPr lang="cs-CZ" dirty="0" smtClean="0"/>
              <a:t>Sesazený Saddámův režim se opíral především o sunnitskou menšinu</a:t>
            </a:r>
          </a:p>
          <a:p>
            <a:r>
              <a:rPr lang="cs-CZ" dirty="0" smtClean="0"/>
              <a:t>CPA nařízení č. 1 (de-</a:t>
            </a:r>
            <a:r>
              <a:rPr lang="cs-CZ" dirty="0" err="1" smtClean="0"/>
              <a:t>baasifikace</a:t>
            </a:r>
            <a:r>
              <a:rPr lang="cs-CZ" dirty="0" smtClean="0"/>
              <a:t>) a č. 2 (rozpuštění armády a dalších bezpečnostních složek)</a:t>
            </a:r>
          </a:p>
          <a:p>
            <a:r>
              <a:rPr lang="cs-CZ" dirty="0" smtClean="0"/>
              <a:t>Zatímco Američané byli připraveni na válku, nebyli připraveni na mír (</a:t>
            </a:r>
            <a:r>
              <a:rPr lang="cs-CZ" dirty="0" err="1" smtClean="0"/>
              <a:t>Raděj</a:t>
            </a:r>
            <a:r>
              <a:rPr lang="cs-CZ" dirty="0" smtClean="0"/>
              <a:t> 2009: 40)</a:t>
            </a:r>
          </a:p>
          <a:p>
            <a:r>
              <a:rPr lang="cs-CZ" dirty="0" smtClean="0"/>
              <a:t>Irák postupně upadal do chaosu, sunnitské povstání nabíralo na intenzitě, sunnité se spíše distancují od politických procesů rodícího se nového režimu</a:t>
            </a:r>
          </a:p>
          <a:p>
            <a:r>
              <a:rPr lang="cs-CZ" dirty="0" smtClean="0"/>
              <a:t>Částečná stabilizace až po roce 2007</a:t>
            </a:r>
          </a:p>
          <a:p>
            <a:r>
              <a:rPr lang="cs-CZ" dirty="0" smtClean="0"/>
              <a:t>2006-2014 – </a:t>
            </a:r>
            <a:r>
              <a:rPr lang="cs-CZ" dirty="0" err="1" smtClean="0"/>
              <a:t>Nurí</a:t>
            </a:r>
            <a:r>
              <a:rPr lang="cs-CZ" dirty="0" smtClean="0"/>
              <a:t> al-</a:t>
            </a:r>
            <a:r>
              <a:rPr lang="cs-CZ" dirty="0" err="1" smtClean="0"/>
              <a:t>Málikí</a:t>
            </a:r>
            <a:r>
              <a:rPr lang="cs-CZ" dirty="0" smtClean="0"/>
              <a:t> premiérem (</a:t>
            </a:r>
            <a:r>
              <a:rPr lang="cs-CZ" dirty="0" err="1" smtClean="0"/>
              <a:t>Dawa</a:t>
            </a:r>
            <a:r>
              <a:rPr lang="cs-CZ" dirty="0" smtClean="0"/>
              <a:t> Party)</a:t>
            </a:r>
          </a:p>
          <a:p>
            <a:r>
              <a:rPr lang="cs-CZ" dirty="0" smtClean="0"/>
              <a:t>Po stažení amerických sil v r. 2011 opět docházelo ke zhoršování bezpečnostní situace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48" y="3771542"/>
            <a:ext cx="10056184" cy="2731806"/>
          </a:xfrm>
        </p:spPr>
        <p:txBody>
          <a:bodyPr>
            <a:normAutofit/>
          </a:bodyPr>
          <a:lstStyle/>
          <a:p>
            <a:r>
              <a:rPr lang="cs-CZ" sz="4800" dirty="0" smtClean="0"/>
              <a:t>Od al-Kájdy v Iráku (AQI) k Islámskému státu v Iráku a aš-Šámu (ISIS)</a:t>
            </a:r>
            <a:endParaRPr lang="en-US" sz="4800" dirty="0"/>
          </a:p>
        </p:txBody>
      </p:sp>
      <p:pic>
        <p:nvPicPr>
          <p:cNvPr id="2050" name="Picture 2" descr="http://cdn1.pri.org/sites/default/files/styles/story_main/public/story/images/ISISflag2.jpg?itok=LUQMHu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8" y="372134"/>
            <a:ext cx="4773383" cy="26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rabia2day.com/wp-content/uploads/2011/05/41739548_video_ap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953" y="372135"/>
            <a:ext cx="3729863" cy="268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7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50" y="293406"/>
            <a:ext cx="9579835" cy="714998"/>
          </a:xfrm>
        </p:spPr>
        <p:txBody>
          <a:bodyPr/>
          <a:lstStyle/>
          <a:p>
            <a:r>
              <a:rPr lang="cs-CZ" dirty="0" smtClean="0"/>
              <a:t>Model životního cyklu povstání </a:t>
            </a:r>
            <a:r>
              <a:rPr lang="cs-CZ" sz="1800" dirty="0" smtClean="0"/>
              <a:t>(dle </a:t>
            </a:r>
            <a:r>
              <a:rPr lang="cs-CZ" sz="1800" dirty="0" err="1" smtClean="0"/>
              <a:t>Perry</a:t>
            </a:r>
            <a:r>
              <a:rPr lang="cs-CZ" sz="1800" dirty="0" smtClean="0"/>
              <a:t> - </a:t>
            </a:r>
            <a:r>
              <a:rPr lang="cs-CZ" sz="1800" dirty="0" err="1" smtClean="0"/>
              <a:t>Gordon</a:t>
            </a:r>
            <a:r>
              <a:rPr lang="cs-CZ" sz="1800" dirty="0" smtClean="0"/>
              <a:t> 2008)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82" y="1008404"/>
            <a:ext cx="5254794" cy="5427738"/>
          </a:xfrm>
        </p:spPr>
        <p:txBody>
          <a:bodyPr>
            <a:noAutofit/>
          </a:bodyPr>
          <a:lstStyle/>
          <a:p>
            <a:r>
              <a:rPr lang="cs-CZ" sz="1900" b="1" u="sng" dirty="0" smtClean="0"/>
              <a:t>1) fáze proto-povstání:</a:t>
            </a:r>
            <a:r>
              <a:rPr lang="cs-CZ" sz="1900" dirty="0" smtClean="0"/>
              <a:t> hnutí je malé a slabé, potenciál „dělat problém“ je omezený, hlavní starost je přežít a zvětšit se (nutnost existence vhodného prostředí – </a:t>
            </a:r>
            <a:r>
              <a:rPr lang="cs-CZ" sz="1900" dirty="0" err="1" smtClean="0"/>
              <a:t>safe</a:t>
            </a:r>
            <a:r>
              <a:rPr lang="cs-CZ" sz="1900" dirty="0" smtClean="0"/>
              <a:t> </a:t>
            </a:r>
            <a:r>
              <a:rPr lang="cs-CZ" sz="1900" dirty="0" err="1" smtClean="0"/>
              <a:t>haven</a:t>
            </a:r>
            <a:r>
              <a:rPr lang="cs-CZ" sz="1900" dirty="0" smtClean="0"/>
              <a:t>, </a:t>
            </a:r>
            <a:r>
              <a:rPr lang="cs-CZ" sz="1900" dirty="0" err="1" smtClean="0"/>
              <a:t>root</a:t>
            </a:r>
            <a:r>
              <a:rPr lang="cs-CZ" sz="1900" dirty="0" smtClean="0"/>
              <a:t> cause, špatná vláda</a:t>
            </a:r>
          </a:p>
          <a:p>
            <a:r>
              <a:rPr lang="cs-CZ" sz="1900" b="1" u="sng" dirty="0" smtClean="0"/>
              <a:t>2) fáze povstání malého rozsahu:</a:t>
            </a:r>
            <a:r>
              <a:rPr lang="cs-CZ" sz="1900" dirty="0" smtClean="0"/>
              <a:t> omezené teroristické a guerillové útoky, „jejich přítomnost začíná být cítit“, veřejné shromáždění, mediální aktivita, otevřené nepřátelství vůči vládě</a:t>
            </a:r>
          </a:p>
          <a:p>
            <a:r>
              <a:rPr lang="cs-CZ" sz="1900" b="1" u="sng" dirty="0" smtClean="0"/>
              <a:t>3) fáze povstání velkého rozsahu: </a:t>
            </a:r>
            <a:r>
              <a:rPr lang="cs-CZ" sz="1900" dirty="0" smtClean="0"/>
              <a:t>značná podpora mezi obyvatelstvem, počty v řádu tisíc, fyzická kontrola nad některými oblastmi, snaha soupeřit s vládou o oblasti další</a:t>
            </a:r>
          </a:p>
          <a:p>
            <a:r>
              <a:rPr lang="cs-CZ" sz="1900" b="1" u="sng" dirty="0" smtClean="0"/>
              <a:t>4) fáze „konvenční“: </a:t>
            </a:r>
            <a:r>
              <a:rPr lang="cs-CZ" sz="1900" dirty="0" smtClean="0"/>
              <a:t>„vojenské </a:t>
            </a:r>
            <a:r>
              <a:rPr lang="cs-CZ" sz="1900" dirty="0" err="1" smtClean="0"/>
              <a:t>equilibrium</a:t>
            </a:r>
            <a:r>
              <a:rPr lang="cs-CZ" sz="1900" dirty="0" smtClean="0"/>
              <a:t>“, finální fáze, kdy může měřit síly s COIN v konvenčních střetnutích</a:t>
            </a:r>
            <a:endParaRPr lang="en-US" sz="1900" dirty="0"/>
          </a:p>
        </p:txBody>
      </p:sp>
      <p:pic>
        <p:nvPicPr>
          <p:cNvPr id="4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376" y="1264754"/>
            <a:ext cx="6225792" cy="49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5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Abú </a:t>
            </a:r>
            <a:r>
              <a:rPr lang="cs-CZ" dirty="0" err="1" smtClean="0"/>
              <a:t>Musa‘b</a:t>
            </a:r>
            <a:r>
              <a:rPr lang="cs-CZ" dirty="0" smtClean="0"/>
              <a:t> </a:t>
            </a:r>
            <a:r>
              <a:rPr lang="cs-CZ" dirty="0" err="1" smtClean="0"/>
              <a:t>az-Zarqáwí</a:t>
            </a:r>
            <a:r>
              <a:rPr lang="cs-CZ" dirty="0" smtClean="0"/>
              <a:t> a </a:t>
            </a:r>
            <a:r>
              <a:rPr lang="cs-CZ" dirty="0" err="1" smtClean="0"/>
              <a:t>Tawhíd</a:t>
            </a:r>
            <a:r>
              <a:rPr lang="cs-CZ" dirty="0" smtClean="0"/>
              <a:t> </a:t>
            </a:r>
            <a:r>
              <a:rPr lang="cs-CZ" dirty="0" err="1" smtClean="0"/>
              <a:t>wa</a:t>
            </a:r>
            <a:r>
              <a:rPr lang="cs-CZ" dirty="0" smtClean="0"/>
              <a:t> Džihád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930400"/>
            <a:ext cx="8979534" cy="468737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az-Zarqáwí</a:t>
            </a:r>
            <a:r>
              <a:rPr lang="cs-CZ" dirty="0" smtClean="0"/>
              <a:t> – „legenda islámského sunnitského povstání“:</a:t>
            </a:r>
          </a:p>
          <a:p>
            <a:pPr lvl="1"/>
            <a:r>
              <a:rPr lang="cs-CZ" sz="1800" dirty="0" smtClean="0"/>
              <a:t>Občan Jordánska; 1989-1992 působil v Afghánistánu, kde byl ovlivněn          Abú Muhammadem al-</a:t>
            </a:r>
            <a:r>
              <a:rPr lang="cs-CZ" sz="1800" dirty="0" err="1" smtClean="0"/>
              <a:t>Maqdísím</a:t>
            </a:r>
            <a:r>
              <a:rPr lang="cs-CZ" sz="1800" dirty="0"/>
              <a:t>;</a:t>
            </a:r>
            <a:r>
              <a:rPr lang="cs-CZ" sz="1800" dirty="0" smtClean="0"/>
              <a:t> 1994-1999 uvězněn v Jordánsku</a:t>
            </a:r>
          </a:p>
          <a:p>
            <a:pPr lvl="1"/>
            <a:r>
              <a:rPr lang="cs-CZ" sz="1800" dirty="0" smtClean="0"/>
              <a:t>1999-2001 působil v Afghánistánu a vedl menší tábor sponzorovaný al-Kájdou (</a:t>
            </a:r>
            <a:r>
              <a:rPr lang="cs-CZ" sz="1800" dirty="0" err="1" smtClean="0"/>
              <a:t>Tawhíd</a:t>
            </a:r>
            <a:r>
              <a:rPr lang="cs-CZ" sz="1800" dirty="0" smtClean="0"/>
              <a:t> </a:t>
            </a:r>
            <a:r>
              <a:rPr lang="cs-CZ" sz="1800" dirty="0" err="1" smtClean="0"/>
              <a:t>wa</a:t>
            </a:r>
            <a:r>
              <a:rPr lang="cs-CZ" sz="1800" dirty="0" smtClean="0"/>
              <a:t> </a:t>
            </a:r>
            <a:r>
              <a:rPr lang="cs-CZ" sz="1800" dirty="0" err="1" smtClean="0"/>
              <a:t>Džíhád</a:t>
            </a:r>
            <a:r>
              <a:rPr lang="cs-CZ" sz="1800" dirty="0" smtClean="0"/>
              <a:t> – TWJ)</a:t>
            </a:r>
          </a:p>
          <a:p>
            <a:pPr lvl="1"/>
            <a:r>
              <a:rPr lang="cs-CZ" sz="1800" dirty="0" smtClean="0"/>
              <a:t>Po invazi v r. 2001 se přesunul s cca 300 bojovníky přes Írán do severního Iráku</a:t>
            </a:r>
          </a:p>
          <a:p>
            <a:pPr lvl="1"/>
            <a:r>
              <a:rPr lang="cs-CZ" sz="1800" dirty="0" smtClean="0"/>
              <a:t>TWJ vytvářela své sítě v Bagdádu</a:t>
            </a:r>
          </a:p>
          <a:p>
            <a:r>
              <a:rPr lang="cs-CZ" b="1" u="sng" dirty="0" smtClean="0"/>
              <a:t>Útoky v srpnu 2003 (posun k „povstání malého rozsahu“):</a:t>
            </a:r>
          </a:p>
          <a:p>
            <a:pPr lvl="1"/>
            <a:r>
              <a:rPr lang="cs-CZ" sz="1800" dirty="0" smtClean="0"/>
              <a:t>Jordánská ambasáda v Bagdádu (17 mrtvých)</a:t>
            </a:r>
          </a:p>
          <a:p>
            <a:pPr lvl="1"/>
            <a:r>
              <a:rPr lang="cs-CZ" sz="1800" dirty="0" smtClean="0"/>
              <a:t>Mise OSN v Bagdádu (22 mrtvých)</a:t>
            </a:r>
          </a:p>
          <a:p>
            <a:pPr lvl="1"/>
            <a:r>
              <a:rPr lang="cs-CZ" sz="1800" dirty="0" smtClean="0"/>
              <a:t>Mešita Imáma Alího v </a:t>
            </a:r>
            <a:r>
              <a:rPr lang="cs-CZ" sz="1800" dirty="0" err="1" smtClean="0"/>
              <a:t>Nadžáfu</a:t>
            </a:r>
            <a:r>
              <a:rPr lang="cs-CZ" sz="1800" dirty="0" smtClean="0"/>
              <a:t> (95 mrtvých)</a:t>
            </a:r>
          </a:p>
          <a:p>
            <a:r>
              <a:rPr lang="cs-CZ" sz="2000" dirty="0" smtClean="0"/>
              <a:t>Květen 2004 – video poprava Američana Nicka </a:t>
            </a:r>
            <a:r>
              <a:rPr lang="cs-CZ" sz="2000" dirty="0" err="1" smtClean="0"/>
              <a:t>Berga</a:t>
            </a:r>
            <a:endParaRPr lang="cs-CZ" sz="2000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arabia2day.com/wp-content/uploads/2011/05/41739548_video_ap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623" y="0"/>
            <a:ext cx="3868377" cy="2789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5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</TotalTime>
  <Words>2164</Words>
  <Application>Microsoft Office PowerPoint</Application>
  <PresentationFormat>Widescreen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</vt:lpstr>
      <vt:lpstr>Sunnitská povstání v Iráku po roce 2003 Povstání ISIS</vt:lpstr>
      <vt:lpstr>Obsah</vt:lpstr>
      <vt:lpstr>Charakteristika Iráku</vt:lpstr>
      <vt:lpstr>PowerPoint Presentation</vt:lpstr>
      <vt:lpstr>Povstalectví (Insurgency)</vt:lpstr>
      <vt:lpstr>Sunnitská povstání v Iráku od roku 2003</vt:lpstr>
      <vt:lpstr>Od al-Kájdy v Iráku (AQI) k Islámskému státu v Iráku a aš-Šámu (ISIS)</vt:lpstr>
      <vt:lpstr>Model životního cyklu povstání (dle Perry - Gordon 2008)</vt:lpstr>
      <vt:lpstr>Abú Musa‘b az-Zarqáwí a Tawhíd wa Džihád</vt:lpstr>
      <vt:lpstr>PowerPoint Presentation</vt:lpstr>
      <vt:lpstr>Zrod „al-Kájdy v Iráku“</vt:lpstr>
      <vt:lpstr>PowerPoint Presentation</vt:lpstr>
      <vt:lpstr>Charakteristika aktivit AQI</vt:lpstr>
      <vt:lpstr>PowerPoint Presentation</vt:lpstr>
      <vt:lpstr>PowerPoint Presentation</vt:lpstr>
      <vt:lpstr>ISI po roce 2011</vt:lpstr>
      <vt:lpstr>PowerPoint Presentation</vt:lpstr>
      <vt:lpstr>ISIS v provincii Dijala (2011-13)</vt:lpstr>
      <vt:lpstr>Vedoucí kádry ISIS alias spolupráce s baasisty</vt:lpstr>
      <vt:lpstr>PowerPoint Presentation</vt:lpstr>
      <vt:lpstr>Epizoda s Hadžím Bakrem</vt:lpstr>
      <vt:lpstr>Abú Bakr al-Bagdádí: Nepravděpodobný vůdce?</vt:lpstr>
      <vt:lpstr>Vláda na územích ISIS</vt:lpstr>
      <vt:lpstr>Financování ISIS</vt:lpstr>
      <vt:lpstr>Narativ ISIS</vt:lpstr>
      <vt:lpstr>Závěr</vt:lpstr>
      <vt:lpstr>Díky za pozornost!   Otázky? </vt:lpstr>
      <vt:lpstr>Seznam vybraných zdrojů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</dc:creator>
  <cp:lastModifiedBy>Tomáš</cp:lastModifiedBy>
  <cp:revision>35</cp:revision>
  <dcterms:created xsi:type="dcterms:W3CDTF">2016-05-09T06:44:59Z</dcterms:created>
  <dcterms:modified xsi:type="dcterms:W3CDTF">2016-05-09T12:02:48Z</dcterms:modified>
</cp:coreProperties>
</file>